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91" r:id="rId2"/>
    <p:sldId id="340" r:id="rId3"/>
    <p:sldId id="292" r:id="rId4"/>
    <p:sldId id="293" r:id="rId5"/>
    <p:sldId id="294" r:id="rId6"/>
    <p:sldId id="305" r:id="rId7"/>
    <p:sldId id="306" r:id="rId8"/>
    <p:sldId id="359" r:id="rId9"/>
    <p:sldId id="307" r:id="rId10"/>
    <p:sldId id="308" r:id="rId11"/>
    <p:sldId id="336" r:id="rId12"/>
    <p:sldId id="337" r:id="rId13"/>
    <p:sldId id="33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34" r:id="rId26"/>
    <p:sldId id="333" r:id="rId27"/>
    <p:sldId id="330" r:id="rId28"/>
    <p:sldId id="331" r:id="rId29"/>
    <p:sldId id="332" r:id="rId30"/>
    <p:sldId id="368" r:id="rId31"/>
    <p:sldId id="354" r:id="rId32"/>
    <p:sldId id="355" r:id="rId33"/>
    <p:sldId id="356" r:id="rId34"/>
    <p:sldId id="360" r:id="rId35"/>
    <p:sldId id="357" r:id="rId36"/>
    <p:sldId id="358" r:id="rId37"/>
    <p:sldId id="361" r:id="rId38"/>
    <p:sldId id="362" r:id="rId39"/>
    <p:sldId id="363" r:id="rId40"/>
    <p:sldId id="364" r:id="rId41"/>
    <p:sldId id="365" r:id="rId42"/>
    <p:sldId id="366" r:id="rId43"/>
    <p:sldId id="367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F"/>
    <a:srgbClr val="005BAA"/>
    <a:srgbClr val="00A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72" d="100"/>
          <a:sy n="72" d="100"/>
        </p:scale>
        <p:origin x="-17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2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UnicodeDecodeError</a:t>
            </a:r>
            <a:r>
              <a:rPr lang="en-US" altLang="ko-KR" dirty="0" smtClean="0"/>
              <a:t>: 'cp949' codec can't decode byte 0xec in position 0: illegal </a:t>
            </a:r>
            <a:r>
              <a:rPr lang="en-US" altLang="ko-KR" dirty="0" err="1" smtClean="0"/>
              <a:t>multibyte</a:t>
            </a:r>
            <a:r>
              <a:rPr lang="en-US" altLang="ko-KR" dirty="0" smtClean="0"/>
              <a:t> sequence </a:t>
            </a:r>
            <a:r>
              <a:rPr lang="ko-KR" altLang="en-US" dirty="0" err="1" smtClean="0"/>
              <a:t>오류시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pip install </a:t>
            </a:r>
            <a:r>
              <a:rPr lang="en-US" altLang="ko-KR" dirty="0" err="1" smtClean="0"/>
              <a:t>pygetwindow</a:t>
            </a:r>
            <a:r>
              <a:rPr lang="en-US" altLang="ko-KR" dirty="0" smtClean="0"/>
              <a:t>==0.0.1 </a:t>
            </a:r>
            <a:r>
              <a:rPr lang="ko-KR" altLang="en-US" dirty="0" smtClean="0"/>
              <a:t>설치해도 안될 경우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 = open('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.txt', 'r', encoding='utf-8')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89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24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64715"/>
            <a:ext cx="6400800" cy="74440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8B3-C625-4058-9D7F-255D7D9F2314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16C-9658-424F-BD73-BDA6EA7D8E25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1CF-0821-464C-B260-2B57DB8AE790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BD9-EF57-4BB5-BA23-4955199CFE26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152128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776864" cy="280831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5B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3512-1CF5-494D-9D03-A33CB995A92C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59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857403"/>
          </a:xfr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  <a:lvl2pPr>
              <a:defRPr sz="3000" b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72008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B4E7-4309-44D8-9A06-52294865D5E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2419-0B92-4853-BEE6-647320C025B3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5A44-12E5-4B1B-82D7-A8FE18D6B488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1EA-07F8-47AF-A8A3-9781BD71220D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9B8-7716-4C2F-AC06-D88AF4425F2C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C410-A8CC-4533-B432-03E57FD97689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264-BE80-46F2-AFB4-E8DB0076ADA0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B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>
              <a:gd name="adj" fmla="val 4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CA82-5280-4944-8905-6FF99D67EE82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</a:t>
            </a:r>
            <a:r>
              <a:rPr lang="ko-KR" altLang="en-US" dirty="0" err="1"/>
              <a:t>링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 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smtClean="0"/>
              <a:t> </a:t>
            </a:r>
            <a:r>
              <a:rPr lang="en-US" altLang="ko-KR" dirty="0" smtClean="0"/>
              <a:t>range() </a:t>
            </a:r>
            <a:r>
              <a:rPr lang="ko-KR" altLang="en-US" dirty="0" smtClean="0"/>
              <a:t>함수 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정수 </a:t>
            </a:r>
            <a:r>
              <a:rPr lang="ko-KR" altLang="en-US" b="0" dirty="0"/>
              <a:t>범위를 </a:t>
            </a:r>
            <a:r>
              <a:rPr lang="ko-KR" altLang="en-US" b="0" dirty="0" smtClean="0"/>
              <a:t>표현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시작 숫자와 끝 숫자를 지정했을 때 끝 숫자는 범위에 포함되지 </a:t>
            </a:r>
            <a:r>
              <a:rPr lang="ko-KR" altLang="en-US" b="0" dirty="0" smtClean="0"/>
              <a:t>않음</a:t>
            </a:r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647241"/>
            <a:ext cx="6530141" cy="1440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27804"/>
          <a:stretch/>
        </p:blipFill>
        <p:spPr>
          <a:xfrm>
            <a:off x="1619672" y="3458525"/>
            <a:ext cx="3523307" cy="10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6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단어 등으로 구성된 문자들의 집합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단일라인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큰따옴표</a:t>
            </a:r>
            <a:r>
              <a:rPr lang="en-US" altLang="ko-KR" dirty="0"/>
              <a:t>("), </a:t>
            </a:r>
            <a:r>
              <a:rPr lang="ko-KR" altLang="en-US" dirty="0"/>
              <a:t>작은따옴표</a:t>
            </a:r>
            <a:r>
              <a:rPr lang="en-US" altLang="ko-KR" dirty="0" smtClean="0"/>
              <a:t>(')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멀티라인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큰따옴표 </a:t>
            </a:r>
            <a:r>
              <a:rPr lang="en-US" altLang="ko-KR" dirty="0"/>
              <a:t>3</a:t>
            </a:r>
            <a:r>
              <a:rPr lang="ko-KR" altLang="en-US" dirty="0"/>
              <a:t>개를 연속</a:t>
            </a:r>
            <a:r>
              <a:rPr lang="en-US" altLang="ko-KR" dirty="0"/>
              <a:t>("""), </a:t>
            </a:r>
            <a:r>
              <a:rPr lang="ko-KR" altLang="en-US" dirty="0"/>
              <a:t>작은따옴표 </a:t>
            </a:r>
            <a:r>
              <a:rPr lang="en-US" altLang="ko-KR" dirty="0"/>
              <a:t>3</a:t>
            </a:r>
            <a:r>
              <a:rPr lang="ko-KR" altLang="en-US" dirty="0"/>
              <a:t>개를 연속</a:t>
            </a:r>
            <a:r>
              <a:rPr lang="en-US" altLang="ko-KR" dirty="0"/>
              <a:t>(''')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/>
              <a:t>이스케이프 시퀀스</a:t>
            </a:r>
            <a:r>
              <a:rPr lang="en-US" altLang="ko-KR" dirty="0"/>
              <a:t>(escape sequence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프로그래밍할 때 사용할 수 있도록 미리 정의해 둔 </a:t>
            </a:r>
            <a:r>
              <a:rPr lang="ko-KR" altLang="en-US" dirty="0" smtClean="0"/>
              <a:t>문자 조합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\</a:t>
            </a:r>
            <a:r>
              <a:rPr lang="ko-KR" altLang="en-US" dirty="0"/>
              <a:t>와 특정 문자를 결합하여 문자를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/>
              <a:t>\n	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</a:t>
            </a:r>
            <a:r>
              <a:rPr lang="ko-KR" altLang="en-US" dirty="0"/>
              <a:t>안에서 줄을 바꿀 때 사용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\t	</a:t>
            </a:r>
            <a:r>
              <a:rPr lang="en-US" altLang="ko-KR" dirty="0" smtClean="0"/>
              <a:t>	:</a:t>
            </a:r>
            <a:r>
              <a:rPr lang="ko-KR" altLang="en-US" dirty="0" smtClean="0"/>
              <a:t>문자열 </a:t>
            </a:r>
            <a:r>
              <a:rPr lang="ko-KR" altLang="en-US" dirty="0"/>
              <a:t>사이에 탭 간격을 줄 때 사용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\\	</a:t>
            </a:r>
            <a:r>
              <a:rPr lang="en-US" altLang="ko-KR" dirty="0" smtClean="0"/>
              <a:t>:</a:t>
            </a:r>
            <a:r>
              <a:rPr lang="ko-KR" altLang="en-US" dirty="0" smtClean="0"/>
              <a:t>문자 </a:t>
            </a:r>
            <a:r>
              <a:rPr lang="en-US" altLang="ko-KR" dirty="0"/>
              <a:t>\</a:t>
            </a:r>
            <a:r>
              <a:rPr lang="ko-KR" altLang="en-US" dirty="0"/>
              <a:t>를 그대로 표현할 때 사용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\‘	</a:t>
            </a:r>
            <a:r>
              <a:rPr lang="en-US" altLang="ko-KR" dirty="0"/>
              <a:t>	:</a:t>
            </a:r>
            <a:r>
              <a:rPr lang="ko-KR" altLang="en-US" dirty="0" smtClean="0"/>
              <a:t>작은따옴표</a:t>
            </a:r>
            <a:r>
              <a:rPr lang="en-US" altLang="ko-KR" dirty="0"/>
              <a:t>(')</a:t>
            </a:r>
            <a:r>
              <a:rPr lang="ko-KR" altLang="en-US" dirty="0"/>
              <a:t>를 그대로 표현할 때 사용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\"	</a:t>
            </a:r>
            <a:r>
              <a:rPr lang="en-US" altLang="ko-KR" dirty="0" smtClean="0"/>
              <a:t>	:</a:t>
            </a:r>
            <a:r>
              <a:rPr lang="ko-KR" altLang="en-US" dirty="0" smtClean="0"/>
              <a:t>큰따옴표</a:t>
            </a:r>
            <a:r>
              <a:rPr lang="en-US" altLang="ko-KR" dirty="0"/>
              <a:t>(")</a:t>
            </a:r>
            <a:r>
              <a:rPr lang="ko-KR" altLang="en-US" dirty="0"/>
              <a:t>를 그대로 표현할 때 사용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\r	</a:t>
            </a:r>
            <a:r>
              <a:rPr lang="en-US" altLang="ko-KR" dirty="0" smtClean="0"/>
              <a:t>	:</a:t>
            </a:r>
            <a:r>
              <a:rPr lang="ko-KR" altLang="en-US" dirty="0" err="1" smtClean="0"/>
              <a:t>캐리지</a:t>
            </a:r>
            <a:r>
              <a:rPr lang="ko-KR" altLang="en-US" dirty="0" smtClean="0"/>
              <a:t> </a:t>
            </a:r>
            <a:r>
              <a:rPr lang="ko-KR" altLang="en-US" dirty="0"/>
              <a:t>리턴</a:t>
            </a:r>
            <a:r>
              <a:rPr lang="en-US" altLang="ko-KR" dirty="0"/>
              <a:t>(</a:t>
            </a:r>
            <a:r>
              <a:rPr lang="ko-KR" altLang="en-US" dirty="0"/>
              <a:t>줄 바꿈 문자</a:t>
            </a:r>
            <a:r>
              <a:rPr lang="en-US" altLang="ko-KR" dirty="0"/>
              <a:t>, </a:t>
            </a:r>
            <a:r>
              <a:rPr lang="ko-KR" altLang="en-US" dirty="0"/>
              <a:t>현재 커서를 가장 앞으로 이동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\f	</a:t>
            </a:r>
            <a:r>
              <a:rPr lang="en-US" altLang="ko-KR" dirty="0" smtClean="0"/>
              <a:t>	:</a:t>
            </a:r>
            <a:r>
              <a:rPr lang="ko-KR" altLang="en-US" dirty="0" smtClean="0"/>
              <a:t>폼 </a:t>
            </a:r>
            <a:r>
              <a:rPr lang="ko-KR" altLang="en-US" dirty="0" err="1"/>
              <a:t>피드</a:t>
            </a:r>
            <a:r>
              <a:rPr lang="en-US" altLang="ko-KR" dirty="0"/>
              <a:t>(</a:t>
            </a:r>
            <a:r>
              <a:rPr lang="ko-KR" altLang="en-US" dirty="0"/>
              <a:t>줄 바꿈 문자</a:t>
            </a:r>
            <a:r>
              <a:rPr lang="en-US" altLang="ko-KR" dirty="0"/>
              <a:t>, </a:t>
            </a:r>
            <a:r>
              <a:rPr lang="ko-KR" altLang="en-US" dirty="0"/>
              <a:t>현재 커서를 다음 줄로 이동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4309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45910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연산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768"/>
            <a:ext cx="2695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78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관련 함수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3764999" cy="498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66913"/>
            <a:ext cx="1685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9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14401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0" dirty="0"/>
              <a:t>변수에 값을 저장할 때 </a:t>
            </a:r>
            <a:r>
              <a:rPr lang="en-US" altLang="ko-KR" dirty="0"/>
              <a:t>[ ]</a:t>
            </a:r>
            <a:r>
              <a:rPr lang="en-US" altLang="ko-KR" b="0" dirty="0"/>
              <a:t>(</a:t>
            </a:r>
            <a:r>
              <a:rPr lang="ko-KR" altLang="en-US" b="0" dirty="0"/>
              <a:t>대괄호</a:t>
            </a:r>
            <a:r>
              <a:rPr lang="en-US" altLang="ko-KR" b="0" dirty="0"/>
              <a:t>)</a:t>
            </a:r>
            <a:r>
              <a:rPr lang="ko-KR" altLang="en-US" b="0" dirty="0"/>
              <a:t>로 </a:t>
            </a:r>
            <a:r>
              <a:rPr lang="ko-KR" altLang="en-US" b="0" dirty="0" smtClean="0"/>
              <a:t>묶고 </a:t>
            </a:r>
            <a:r>
              <a:rPr lang="ko-KR" altLang="en-US" b="0" dirty="0"/>
              <a:t>각 </a:t>
            </a:r>
            <a:r>
              <a:rPr lang="ko-KR" altLang="en-US" b="0" dirty="0" smtClean="0"/>
              <a:t>값을</a:t>
            </a:r>
            <a:r>
              <a:rPr lang="ko-KR" altLang="en-US" b="0" dirty="0"/>
              <a:t> </a:t>
            </a:r>
            <a:r>
              <a:rPr lang="en-US" altLang="ko-KR" dirty="0"/>
              <a:t>,</a:t>
            </a:r>
            <a:r>
              <a:rPr lang="en-US" altLang="ko-KR" b="0" dirty="0"/>
              <a:t>(</a:t>
            </a:r>
            <a:r>
              <a:rPr lang="ko-KR" altLang="en-US" b="0" dirty="0"/>
              <a:t>콤마</a:t>
            </a:r>
            <a:r>
              <a:rPr lang="en-US" altLang="ko-KR" b="0" dirty="0"/>
              <a:t>)</a:t>
            </a:r>
            <a:r>
              <a:rPr lang="ko-KR" altLang="en-US" b="0" dirty="0"/>
              <a:t>로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1"/>
            <a:r>
              <a:rPr lang="ko-KR" altLang="en-US" b="0" dirty="0"/>
              <a:t> </a:t>
            </a:r>
            <a:r>
              <a:rPr lang="ko-KR" altLang="en-US" b="0" dirty="0" smtClean="0"/>
              <a:t>요소</a:t>
            </a:r>
            <a:r>
              <a:rPr lang="en-US" altLang="ko-KR" b="0" dirty="0"/>
              <a:t>(element</a:t>
            </a:r>
            <a:r>
              <a:rPr lang="en-US" altLang="ko-KR" b="0" dirty="0" smtClean="0"/>
              <a:t>) : </a:t>
            </a:r>
            <a:r>
              <a:rPr lang="ko-KR" altLang="en-US" b="0" dirty="0"/>
              <a:t>리스트에 저장된 각 값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412062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96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인덱싱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373794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68"/>
          <a:stretch/>
        </p:blipFill>
        <p:spPr bwMode="auto">
          <a:xfrm>
            <a:off x="4697681" y="1433345"/>
            <a:ext cx="3797733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06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항목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34"/>
          <a:stretch/>
        </p:blipFill>
        <p:spPr bwMode="auto">
          <a:xfrm>
            <a:off x="818493" y="1484784"/>
            <a:ext cx="4533900" cy="418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67" r="40338"/>
          <a:stretch/>
        </p:blipFill>
        <p:spPr bwMode="auto">
          <a:xfrm>
            <a:off x="5724128" y="1484784"/>
            <a:ext cx="2704996" cy="110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10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7704855" cy="223224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sum(), max(), min()</a:t>
            </a:r>
          </a:p>
          <a:p>
            <a:pPr lvl="1"/>
            <a:r>
              <a:rPr lang="ko-KR" altLang="en-US" b="0" dirty="0"/>
              <a:t>입력으로 받은 리스트나 </a:t>
            </a:r>
            <a:r>
              <a:rPr lang="ko-KR" altLang="en-US" b="0" dirty="0" err="1"/>
              <a:t>튜플의</a:t>
            </a:r>
            <a:r>
              <a:rPr lang="ko-KR" altLang="en-US" b="0" dirty="0"/>
              <a:t> 모든 요소의 </a:t>
            </a:r>
            <a:r>
              <a:rPr lang="ko-KR" altLang="en-US" b="0" dirty="0" smtClean="0"/>
              <a:t>합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최대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최소값를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리턴하는</a:t>
            </a:r>
            <a:r>
              <a:rPr lang="ko-KR" altLang="en-US" b="0" dirty="0"/>
              <a:t> </a:t>
            </a:r>
            <a:r>
              <a:rPr lang="ko-KR" altLang="en-US" b="0" dirty="0" smtClean="0"/>
              <a:t>함수</a:t>
            </a:r>
            <a:endParaRPr lang="en-US" altLang="ko-KR" b="0" dirty="0" smtClean="0"/>
          </a:p>
          <a:p>
            <a:r>
              <a:rPr lang="en-US" altLang="ko-KR" b="0" dirty="0"/>
              <a:t> </a:t>
            </a:r>
            <a:r>
              <a:rPr lang="en-US" altLang="ko-KR" dirty="0" smtClean="0"/>
              <a:t>sorted()</a:t>
            </a:r>
          </a:p>
          <a:p>
            <a:pPr lvl="1"/>
            <a:r>
              <a:rPr lang="ko-KR" altLang="en-US" dirty="0" smtClean="0"/>
              <a:t>리스트 정렬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sorted(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,reverse=True)</a:t>
            </a:r>
          </a:p>
          <a:p>
            <a:pPr lvl="2"/>
            <a:r>
              <a:rPr lang="ko-KR" altLang="en-US" dirty="0" smtClean="0"/>
              <a:t>내림차순정</a:t>
            </a:r>
            <a:r>
              <a:rPr lang="ko-KR" altLang="en-US" dirty="0"/>
              <a:t>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내장함수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60" b="57928"/>
          <a:stretch/>
        </p:blipFill>
        <p:spPr bwMode="auto">
          <a:xfrm>
            <a:off x="1331640" y="3786219"/>
            <a:ext cx="347939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51"/>
          <a:stretch/>
        </p:blipFill>
        <p:spPr bwMode="auto">
          <a:xfrm>
            <a:off x="4786761" y="3786219"/>
            <a:ext cx="3310810" cy="89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5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151216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변경할 수 없는 순서 있는 객체의 집합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리스트와 비슷하지만 한번 생성되면 변경할 수 없음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()</a:t>
            </a:r>
            <a:r>
              <a:rPr lang="ko-KR" altLang="en-US" dirty="0" smtClean="0"/>
              <a:t>를 사용하여 정의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0" y="2771650"/>
            <a:ext cx="43148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56992"/>
            <a:ext cx="5229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154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6085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라는 것을 한 쌍으로 갖는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{Key1:Value1, Key2:Value2, Key3:Value3, ...}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리스트나 </a:t>
            </a:r>
            <a:r>
              <a:rPr lang="ko-KR" altLang="en-US" dirty="0" err="1"/>
              <a:t>튜플처럼</a:t>
            </a:r>
            <a:r>
              <a:rPr lang="ko-KR" altLang="en-US" dirty="0"/>
              <a:t> 순차적으로</a:t>
            </a:r>
            <a:r>
              <a:rPr lang="en-US" altLang="ko-KR" dirty="0"/>
              <a:t>(sequential) </a:t>
            </a:r>
            <a:r>
              <a:rPr lang="ko-KR" altLang="en-US" dirty="0"/>
              <a:t>해당 </a:t>
            </a:r>
            <a:r>
              <a:rPr lang="ko-KR" altLang="en-US" dirty="0" err="1"/>
              <a:t>요소값을</a:t>
            </a:r>
            <a:r>
              <a:rPr lang="ko-KR" altLang="en-US" dirty="0"/>
              <a:t> 구하지 않고 </a:t>
            </a:r>
            <a:r>
              <a:rPr lang="en-US" altLang="ko-KR" dirty="0"/>
              <a:t>Key</a:t>
            </a:r>
            <a:r>
              <a:rPr lang="ko-KR" altLang="en-US" dirty="0"/>
              <a:t>를 통해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ko-KR" altLang="en-US" dirty="0" smtClean="0"/>
              <a:t>얻음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Key</a:t>
            </a:r>
            <a:r>
              <a:rPr lang="ko-KR" altLang="en-US" dirty="0"/>
              <a:t>는 고유한 값이므로 중복되는 </a:t>
            </a:r>
            <a:r>
              <a:rPr lang="en-US" altLang="ko-KR" dirty="0"/>
              <a:t>Key </a:t>
            </a:r>
            <a:r>
              <a:rPr lang="ko-KR" altLang="en-US" dirty="0"/>
              <a:t>값을 설정해 놓으면 하나를 제외한 나머지 것들이 모두 </a:t>
            </a:r>
            <a:r>
              <a:rPr lang="ko-KR" altLang="en-US" dirty="0" smtClean="0"/>
              <a:t>무시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딕션너리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91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파이썬기초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파일입출력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02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2" y="4677904"/>
            <a:ext cx="2743200" cy="1095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84" y="4677904"/>
            <a:ext cx="2638425" cy="143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570" y="4677904"/>
            <a:ext cx="1581150" cy="790575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55576" y="1412776"/>
            <a:ext cx="7524003" cy="30243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+mj-lt"/>
              </a:rPr>
              <a:t>if </a:t>
            </a:r>
            <a:r>
              <a:rPr lang="ko-KR" altLang="en-US" dirty="0" err="1">
                <a:latin typeface="+mj-lt"/>
              </a:rPr>
              <a:t>조건문</a:t>
            </a:r>
            <a:r>
              <a:rPr lang="ko-KR" altLang="en-US" dirty="0">
                <a:latin typeface="+mj-lt"/>
              </a:rPr>
              <a:t> 뒤에는 반드시 콜론</a:t>
            </a:r>
            <a:r>
              <a:rPr lang="en-US" altLang="ko-KR" dirty="0">
                <a:latin typeface="+mj-lt"/>
              </a:rPr>
              <a:t>(:)</a:t>
            </a:r>
            <a:endParaRPr lang="en-US" altLang="ko-KR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+mj-lt"/>
              </a:rPr>
              <a:t>if </a:t>
            </a:r>
            <a:r>
              <a:rPr lang="ko-KR" altLang="en-US" dirty="0" err="1">
                <a:latin typeface="+mj-lt"/>
              </a:rPr>
              <a:t>조건문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바로 아래 문장부터 </a:t>
            </a:r>
            <a:r>
              <a:rPr lang="en-US" altLang="ko-KR" dirty="0">
                <a:latin typeface="+mj-lt"/>
              </a:rPr>
              <a:t>if</a:t>
            </a:r>
            <a:r>
              <a:rPr lang="ko-KR" altLang="en-US" dirty="0">
                <a:latin typeface="+mj-lt"/>
              </a:rPr>
              <a:t>문에 속하는 모든 문장에 들여쓰기</a:t>
            </a:r>
            <a:r>
              <a:rPr lang="en-US" altLang="ko-KR" dirty="0">
                <a:latin typeface="+mj-lt"/>
              </a:rPr>
              <a:t>(indentation)</a:t>
            </a:r>
            <a:r>
              <a:rPr lang="ko-KR" altLang="en-US" dirty="0">
                <a:latin typeface="+mj-lt"/>
              </a:rPr>
              <a:t>를 </a:t>
            </a:r>
            <a:r>
              <a:rPr lang="ko-KR" altLang="en-US" dirty="0" smtClean="0">
                <a:latin typeface="+mj-lt"/>
              </a:rPr>
              <a:t>해야 함</a:t>
            </a:r>
            <a:endParaRPr lang="en-US" altLang="ko-KR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+mj-lt"/>
              </a:rPr>
              <a:t>파이썬에는</a:t>
            </a:r>
            <a:r>
              <a:rPr lang="ko-KR" altLang="en-US" dirty="0" smtClean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다른 언어에 있는 </a:t>
            </a:r>
            <a:r>
              <a:rPr lang="en-US" altLang="ko-KR" dirty="0">
                <a:latin typeface="+mj-lt"/>
              </a:rPr>
              <a:t>switch </a:t>
            </a:r>
            <a:r>
              <a:rPr lang="ko-KR" altLang="en-US" dirty="0">
                <a:latin typeface="+mj-lt"/>
              </a:rPr>
              <a:t>문이 존재하지 </a:t>
            </a:r>
            <a:r>
              <a:rPr lang="ko-KR" altLang="en-US" dirty="0" smtClean="0">
                <a:latin typeface="+mj-lt"/>
              </a:rPr>
              <a:t>않음</a:t>
            </a:r>
            <a:endParaRPr lang="en-US" altLang="ko-KR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+mj-lt"/>
              </a:rPr>
              <a:t>switch </a:t>
            </a:r>
            <a:r>
              <a:rPr lang="ko-KR" altLang="en-US" dirty="0">
                <a:latin typeface="+mj-lt"/>
              </a:rPr>
              <a:t>문 기능은 </a:t>
            </a:r>
            <a:r>
              <a:rPr lang="en-US" altLang="ko-KR" dirty="0">
                <a:latin typeface="+mj-lt"/>
              </a:rPr>
              <a:t>if...</a:t>
            </a:r>
            <a:r>
              <a:rPr lang="en-US" altLang="ko-KR" dirty="0" err="1">
                <a:latin typeface="+mj-lt"/>
              </a:rPr>
              <a:t>elif</a:t>
            </a:r>
            <a:r>
              <a:rPr lang="en-US" altLang="ko-KR" dirty="0">
                <a:latin typeface="+mj-lt"/>
              </a:rPr>
              <a:t>...</a:t>
            </a:r>
            <a:r>
              <a:rPr lang="en-US" altLang="ko-KR" dirty="0" err="1">
                <a:latin typeface="+mj-lt"/>
              </a:rPr>
              <a:t>elif</a:t>
            </a:r>
            <a:r>
              <a:rPr lang="en-US" altLang="ko-KR" dirty="0">
                <a:latin typeface="+mj-lt"/>
              </a:rPr>
              <a:t>... </a:t>
            </a:r>
            <a:r>
              <a:rPr lang="ko-KR" altLang="en-US" dirty="0">
                <a:latin typeface="+mj-lt"/>
              </a:rPr>
              <a:t>문으로 </a:t>
            </a:r>
            <a:r>
              <a:rPr lang="ko-KR" altLang="en-US" dirty="0" smtClean="0">
                <a:latin typeface="+mj-lt"/>
              </a:rPr>
              <a:t>수행</a:t>
            </a:r>
            <a:endParaRPr lang="en-US" altLang="ko-KR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j-lt"/>
              </a:rPr>
              <a:t>pass 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>
                <a:latin typeface="+mj-lt"/>
              </a:rPr>
              <a:t>def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문이나 </a:t>
            </a:r>
            <a:r>
              <a:rPr lang="en-US" altLang="ko-KR" dirty="0">
                <a:latin typeface="+mj-lt"/>
              </a:rPr>
              <a:t>if </a:t>
            </a:r>
            <a:r>
              <a:rPr lang="ko-KR" altLang="en-US" dirty="0">
                <a:latin typeface="+mj-lt"/>
              </a:rPr>
              <a:t>문처럼 코드 블록을 본문으로 갖는 표현에서 본문을 비워 둘 때 사용</a:t>
            </a:r>
          </a:p>
        </p:txBody>
      </p:sp>
    </p:spTree>
    <p:extLst>
      <p:ext uri="{BB962C8B-B14F-4D97-AF65-F5344CB8AC3E}">
        <p14:creationId xmlns:p14="http://schemas.microsoft.com/office/powerpoint/2010/main" val="129796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비교연산자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논리연산자</a:t>
            </a:r>
            <a:r>
              <a:rPr lang="en-US" altLang="ko-KR" dirty="0" smtClean="0"/>
              <a:t>/in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78" y="1628800"/>
            <a:ext cx="3458058" cy="2520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3" y="1652523"/>
            <a:ext cx="4320480" cy="12725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8" y="3246389"/>
            <a:ext cx="3063217" cy="185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50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endParaRPr lang="en-US" altLang="ko-KR" dirty="0"/>
          </a:p>
          <a:p>
            <a:pPr lvl="1"/>
            <a:r>
              <a:rPr lang="ko-KR" altLang="en-US" b="0" dirty="0"/>
              <a:t>컬렉션으로부터 하나씩 요소</a:t>
            </a:r>
            <a:r>
              <a:rPr lang="en-US" altLang="ko-KR" b="0" dirty="0"/>
              <a:t>(element)</a:t>
            </a:r>
            <a:r>
              <a:rPr lang="ko-KR" altLang="en-US" b="0" dirty="0"/>
              <a:t>를 가져와</a:t>
            </a:r>
            <a:r>
              <a:rPr lang="en-US" altLang="ko-KR" b="0" dirty="0"/>
              <a:t>, </a:t>
            </a:r>
            <a:r>
              <a:rPr lang="ko-KR" altLang="en-US" b="0" dirty="0"/>
              <a:t>루프 내의 문장들을 </a:t>
            </a:r>
            <a:r>
              <a:rPr lang="ko-KR" altLang="en-US" b="0" dirty="0" smtClean="0"/>
              <a:t>실행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리스트</a:t>
            </a:r>
            <a:r>
              <a:rPr lang="en-US" altLang="ko-KR" b="0" dirty="0"/>
              <a:t>, Tuple, </a:t>
            </a:r>
            <a:r>
              <a:rPr lang="ko-KR" altLang="en-US" b="0" dirty="0"/>
              <a:t>문자열 등의 컬렉션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2" y="3501008"/>
            <a:ext cx="2372193" cy="9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1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/>
              <a:t> 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while </a:t>
            </a:r>
            <a:r>
              <a:rPr lang="ko-KR" altLang="en-US" b="0" dirty="0"/>
              <a:t>키워드 다음의 조건식이 참일 경우 계속 </a:t>
            </a:r>
            <a:r>
              <a:rPr lang="en-US" altLang="ko-KR" b="0" dirty="0"/>
              <a:t>while </a:t>
            </a:r>
            <a:r>
              <a:rPr lang="ko-KR" altLang="en-US" b="0" dirty="0"/>
              <a:t>안의 </a:t>
            </a:r>
            <a:r>
              <a:rPr lang="ko-KR" altLang="en-US" b="0" dirty="0" err="1" smtClean="0"/>
              <a:t>블럭을</a:t>
            </a:r>
            <a:r>
              <a:rPr lang="ko-KR" altLang="en-US" b="0" dirty="0" smtClean="0"/>
              <a:t> 실행</a:t>
            </a:r>
            <a:endParaRPr lang="en-US" altLang="ko-KR" b="0" dirty="0" smtClean="0"/>
          </a:p>
          <a:p>
            <a:pPr lvl="1"/>
            <a:endParaRPr lang="en-US" altLang="ko-KR" b="0" dirty="0"/>
          </a:p>
          <a:p>
            <a:pPr marL="457200" lvl="1" indent="0">
              <a:buNone/>
            </a:pPr>
            <a:endParaRPr lang="en-US" altLang="ko-KR" b="0" dirty="0" smtClean="0"/>
          </a:p>
          <a:p>
            <a:pPr lvl="1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29813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4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216023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ko-KR" altLang="en-US" dirty="0"/>
              <a:t>안에서 루프를 </a:t>
            </a:r>
            <a:r>
              <a:rPr lang="ko-KR" altLang="en-US" dirty="0" err="1"/>
              <a:t>빠져나오기</a:t>
            </a:r>
            <a:r>
              <a:rPr lang="ko-KR" altLang="en-US" dirty="0"/>
              <a:t> 위해 </a:t>
            </a:r>
            <a:r>
              <a:rPr lang="ko-KR" altLang="en-US" dirty="0" smtClean="0"/>
              <a:t>을 사용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ontinue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루프 </a:t>
            </a:r>
            <a:r>
              <a:rPr lang="ko-KR" altLang="en-US" dirty="0" err="1"/>
              <a:t>블럭의</a:t>
            </a:r>
            <a:r>
              <a:rPr lang="ko-KR" altLang="en-US" dirty="0"/>
              <a:t> 나머지 문장들을 실행하지 않고 다음 루프로 직접 돌아가게 함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break/continue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30289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23" y="4164469"/>
            <a:ext cx="1304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82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내장함</a:t>
            </a:r>
            <a:r>
              <a:rPr lang="ko-KR" altLang="en-US" dirty="0"/>
              <a:t>수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290384"/>
              </p:ext>
            </p:extLst>
          </p:nvPr>
        </p:nvGraphicFramePr>
        <p:xfrm>
          <a:off x="611560" y="1268760"/>
          <a:ext cx="8075613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5616624"/>
                <a:gridCol w="109083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abs(x)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숫자를 입력으로 받았을 때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숫자의 절대값을 돌려주는 함수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 abs(-1) 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divmod</a:t>
                      </a:r>
                      <a:r>
                        <a:rPr lang="en-US" altLang="ko-KR" sz="1400" dirty="0" smtClean="0"/>
                        <a:t>(a, b)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로 나눈 몫과 나머지를 </a:t>
                      </a:r>
                      <a:r>
                        <a:rPr lang="ko-KR" altLang="en-US" sz="1400" dirty="0" err="1" smtClean="0"/>
                        <a:t>튜플</a:t>
                      </a:r>
                      <a:r>
                        <a:rPr lang="ko-KR" altLang="en-US" sz="1400" dirty="0" smtClean="0"/>
                        <a:t> 형태로 </a:t>
                      </a:r>
                      <a:r>
                        <a:rPr lang="ko-KR" altLang="en-US" sz="1400" dirty="0" err="1" smtClean="0"/>
                        <a:t>리턴하는</a:t>
                      </a:r>
                      <a:r>
                        <a:rPr lang="ko-KR" altLang="en-US" sz="1400" dirty="0" smtClean="0"/>
                        <a:t>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divmod</a:t>
                      </a:r>
                      <a:r>
                        <a:rPr lang="en-US" altLang="ko-KR" sz="1000" dirty="0" smtClean="0"/>
                        <a:t>(10, 3)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=&gt; (3, 1)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float(x)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데이터를 실수로 변환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int(x)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형태의 숫자나 소수점이 있는 숫자 등을 정수 형태로 변환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len</a:t>
                      </a:r>
                      <a:r>
                        <a:rPr lang="en-US" altLang="ko-KR" sz="1400" dirty="0" smtClean="0"/>
                        <a:t>(s)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입력값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s</a:t>
                      </a:r>
                      <a:r>
                        <a:rPr lang="ko-KR" altLang="en-US" sz="1400" dirty="0" smtClean="0"/>
                        <a:t>의 길이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요소의 전체 개수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ko-KR" altLang="en-US" sz="1400" dirty="0" err="1" smtClean="0"/>
                        <a:t>리턴하는</a:t>
                      </a:r>
                      <a:r>
                        <a:rPr lang="ko-KR" altLang="en-US" sz="1400" dirty="0" smtClean="0"/>
                        <a:t>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len</a:t>
                      </a:r>
                      <a:r>
                        <a:rPr lang="en-US" altLang="ko-KR" sz="1000" dirty="0" smtClean="0"/>
                        <a:t>("python"), </a:t>
                      </a:r>
                      <a:r>
                        <a:rPr lang="en-US" altLang="ko-KR" sz="1000" dirty="0" err="1" smtClean="0"/>
                        <a:t>len</a:t>
                      </a:r>
                      <a:r>
                        <a:rPr lang="en-US" altLang="ko-KR" sz="1000" dirty="0" smtClean="0"/>
                        <a:t>([1,2,3])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max(</a:t>
                      </a:r>
                      <a:r>
                        <a:rPr lang="en-US" altLang="ko-KR" sz="1400" dirty="0" err="1" smtClean="0"/>
                        <a:t>iterable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인수로 반복 가능한 </a:t>
                      </a:r>
                      <a:r>
                        <a:rPr lang="ko-KR" altLang="en-US" sz="1400" dirty="0" err="1" smtClean="0"/>
                        <a:t>자료형을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입력받아</a:t>
                      </a:r>
                      <a:r>
                        <a:rPr lang="ko-KR" altLang="en-US" sz="1400" dirty="0" smtClean="0"/>
                        <a:t> 그 최대값을 </a:t>
                      </a:r>
                      <a:r>
                        <a:rPr lang="ko-KR" altLang="en-US" sz="1400" dirty="0" err="1" smtClean="0"/>
                        <a:t>리턴하는</a:t>
                      </a:r>
                      <a:r>
                        <a:rPr lang="ko-KR" altLang="en-US" sz="1400" dirty="0" smtClean="0"/>
                        <a:t>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dirty="0" smtClean="0"/>
                        <a:t>max([1, 2, 3]) , max("python")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min(</a:t>
                      </a:r>
                      <a:r>
                        <a:rPr lang="en-US" altLang="ko-KR" sz="1400" dirty="0" err="1" smtClean="0"/>
                        <a:t>iterable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인수로 반복 가능한 </a:t>
                      </a:r>
                      <a:r>
                        <a:rPr lang="ko-KR" altLang="en-US" sz="1400" dirty="0" err="1" smtClean="0"/>
                        <a:t>자료형을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입력받아</a:t>
                      </a:r>
                      <a:r>
                        <a:rPr lang="ko-KR" altLang="en-US" sz="1400" dirty="0" smtClean="0"/>
                        <a:t> 그 최소값을 </a:t>
                      </a:r>
                      <a:r>
                        <a:rPr lang="ko-KR" altLang="en-US" sz="1400" dirty="0" err="1" smtClean="0"/>
                        <a:t>리턴하는</a:t>
                      </a:r>
                      <a:r>
                        <a:rPr lang="ko-KR" altLang="en-US" sz="1400" dirty="0" smtClean="0"/>
                        <a:t>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sz="1000" dirty="0" smtClean="0"/>
                        <a:t>min([1, 2, 3]), min("python")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pow(x, 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의 </a:t>
                      </a:r>
                      <a:r>
                        <a:rPr lang="en-US" altLang="ko-KR" sz="1400" dirty="0" smtClean="0"/>
                        <a:t>y </a:t>
                      </a:r>
                      <a:r>
                        <a:rPr lang="ko-KR" altLang="en-US" sz="1400" dirty="0" smtClean="0"/>
                        <a:t>제곱한 결과값을 </a:t>
                      </a:r>
                      <a:r>
                        <a:rPr lang="ko-KR" altLang="en-US" sz="1400" dirty="0" err="1" smtClean="0"/>
                        <a:t>리턴하는</a:t>
                      </a:r>
                      <a:r>
                        <a:rPr lang="ko-KR" altLang="en-US" sz="1400" dirty="0" smtClean="0"/>
                        <a:t>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round(n[,</a:t>
                      </a:r>
                      <a:r>
                        <a:rPr lang="en-US" altLang="ko-KR" sz="1400" dirty="0" err="1" smtClean="0"/>
                        <a:t>nd</a:t>
                      </a:r>
                      <a:r>
                        <a:rPr lang="en-US" altLang="ko-KR" sz="1400" dirty="0" smtClean="0"/>
                        <a:t>])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숫자를 </a:t>
                      </a:r>
                      <a:r>
                        <a:rPr lang="ko-KR" altLang="en-US" sz="1400" dirty="0" err="1" smtClean="0"/>
                        <a:t>입력받아</a:t>
                      </a:r>
                      <a:r>
                        <a:rPr lang="ko-KR" altLang="en-US" sz="1400" dirty="0" smtClean="0"/>
                        <a:t> 반올림 해 주는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sorted(</a:t>
                      </a:r>
                      <a:r>
                        <a:rPr lang="en-US" altLang="ko-KR" sz="1400" dirty="0" err="1" smtClean="0"/>
                        <a:t>iterable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입력값을</a:t>
                      </a:r>
                      <a:r>
                        <a:rPr lang="ko-KR" altLang="en-US" sz="1400" dirty="0" smtClean="0"/>
                        <a:t> 정렬한 후 그 결과를 리스트로 </a:t>
                      </a:r>
                      <a:r>
                        <a:rPr lang="ko-KR" altLang="en-US" sz="1400" dirty="0" err="1" smtClean="0"/>
                        <a:t>리턴하는</a:t>
                      </a:r>
                      <a:r>
                        <a:rPr lang="ko-KR" altLang="en-US" sz="1400" dirty="0" smtClean="0"/>
                        <a:t>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dirty="0" smtClean="0"/>
                        <a:t>(object)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형태로 객체를 변환하여 </a:t>
                      </a:r>
                      <a:r>
                        <a:rPr lang="ko-KR" altLang="en-US" sz="1400" dirty="0" err="1" smtClean="0"/>
                        <a:t>리턴하는</a:t>
                      </a:r>
                      <a:r>
                        <a:rPr lang="ko-KR" altLang="en-US" sz="1400" dirty="0" smtClean="0"/>
                        <a:t>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19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sum(</a:t>
                      </a:r>
                      <a:r>
                        <a:rPr lang="en-US" altLang="ko-KR" sz="1400" dirty="0" err="1" smtClean="0"/>
                        <a:t>iterable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입력으로 받은 리스트나 </a:t>
                      </a:r>
                      <a:r>
                        <a:rPr lang="ko-KR" altLang="en-US" sz="1400" dirty="0" err="1" smtClean="0"/>
                        <a:t>튜플의</a:t>
                      </a:r>
                      <a:r>
                        <a:rPr lang="ko-KR" altLang="en-US" sz="1400" dirty="0" smtClean="0"/>
                        <a:t> 모든 요소의 합을 </a:t>
                      </a:r>
                      <a:r>
                        <a:rPr lang="ko-KR" altLang="en-US" sz="1400" dirty="0" err="1" smtClean="0"/>
                        <a:t>리턴하는</a:t>
                      </a:r>
                      <a:r>
                        <a:rPr lang="ko-KR" altLang="en-US" sz="1400" dirty="0" smtClean="0"/>
                        <a:t>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309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72008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문자열을 변경이 불가능</a:t>
            </a:r>
            <a:r>
              <a:rPr lang="en-US" altLang="ko-KR" dirty="0"/>
              <a:t>(immutable)</a:t>
            </a:r>
            <a:r>
              <a:rPr lang="ko-KR" altLang="en-US" dirty="0"/>
              <a:t>하기 때문에 직접 문자열을 수정하는 방식이 아닌 변경된 다른 문자열을 </a:t>
            </a:r>
            <a:r>
              <a:rPr lang="ko-KR" altLang="en-US" dirty="0" err="1"/>
              <a:t>리턴하는</a:t>
            </a:r>
            <a:r>
              <a:rPr lang="ko-KR" altLang="en-US" dirty="0"/>
              <a:t> 방식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03000"/>
              </p:ext>
            </p:extLst>
          </p:nvPr>
        </p:nvGraphicFramePr>
        <p:xfrm>
          <a:off x="971600" y="2204864"/>
          <a:ext cx="7272808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56166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upper()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대문자로 변경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lower()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소문자로 변경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replace()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 특정 부분을 변경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split()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전달한 문자로 문자열을 나눔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결과는 리스트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구분자</a:t>
                      </a:r>
                      <a:r>
                        <a:rPr lang="ko-KR" altLang="en-US" sz="1600" dirty="0" smtClean="0"/>
                        <a:t> 포함 안됨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count()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단어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의 수를 구함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없으면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을 반환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find()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단어를 찾아 인덱스를 리턴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없으면 </a:t>
                      </a:r>
                      <a:r>
                        <a:rPr lang="en-US" altLang="ko-KR" sz="1600" dirty="0" smtClean="0"/>
                        <a:t>-1</a:t>
                      </a:r>
                      <a:r>
                        <a:rPr lang="ko-KR" altLang="en-US" sz="1600" dirty="0" smtClean="0"/>
                        <a:t>을 리턴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index()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find</a:t>
                      </a:r>
                      <a:r>
                        <a:rPr lang="ko-KR" altLang="en-US" sz="1600" dirty="0" smtClean="0"/>
                        <a:t>와 동일하지만 없을 때 예외를 발생시킴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in, not 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사용하면 특정 단어가 있는지 없는지 확인 가능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191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208823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특정 기능을 하나로 묶어서 따로 관리하기 위해 사용</a:t>
            </a:r>
          </a:p>
          <a:p>
            <a:pPr lvl="1"/>
            <a:r>
              <a:rPr lang="ko-KR" altLang="en-US" dirty="0" smtClean="0"/>
              <a:t>반복되는 </a:t>
            </a:r>
            <a:r>
              <a:rPr lang="ko-KR" altLang="en-US" dirty="0"/>
              <a:t>내용을 효율적으로 처리</a:t>
            </a:r>
          </a:p>
          <a:p>
            <a:pPr lvl="1"/>
            <a:r>
              <a:rPr lang="ko-KR" altLang="en-US" dirty="0" smtClean="0"/>
              <a:t>코드의 </a:t>
            </a:r>
            <a:r>
              <a:rPr lang="ko-KR" altLang="en-US" dirty="0" err="1"/>
              <a:t>가독성을</a:t>
            </a:r>
            <a:r>
              <a:rPr lang="ko-KR" altLang="en-US" dirty="0"/>
              <a:t> 높임</a:t>
            </a:r>
          </a:p>
          <a:p>
            <a:r>
              <a:rPr lang="ko-KR" altLang="en-US" dirty="0"/>
              <a:t>함수 구조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385676" y="3356992"/>
            <a:ext cx="4572000" cy="923290"/>
          </a:xfrm>
          <a:prstGeom prst="rect">
            <a:avLst/>
          </a:prstGeom>
          <a:solidFill>
            <a:srgbClr val="FFFFFF"/>
          </a:solidFill>
          <a:ln w="3175">
            <a:solidFill>
              <a:srgbClr val="4AA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2570"/>
              </a:lnSpc>
            </a:pPr>
            <a:r>
              <a:rPr lang="en-US" altLang="ko-KR" dirty="0" smtClean="0">
                <a:solidFill>
                  <a:srgbClr val="000000"/>
                </a:solidFill>
              </a:rPr>
              <a:t>def 함수명(인자1, 인자2 ...):</a:t>
            </a:r>
          </a:p>
          <a:p>
            <a:pPr indent="993140">
              <a:lnSpc>
                <a:spcPts val="2160"/>
              </a:lnSpc>
            </a:pPr>
            <a:r>
              <a:rPr lang="en-US" altLang="ko-KR" dirty="0" smtClean="0">
                <a:solidFill>
                  <a:srgbClr val="000000"/>
                </a:solidFill>
              </a:rPr>
              <a:t>#함수 코드</a:t>
            </a:r>
          </a:p>
          <a:p>
            <a:pPr indent="993140">
              <a:lnSpc>
                <a:spcPts val="2155"/>
              </a:lnSpc>
            </a:pPr>
            <a:r>
              <a:rPr lang="en-US" altLang="ko-KR" dirty="0" smtClean="0">
                <a:solidFill>
                  <a:srgbClr val="000000"/>
                </a:solidFill>
              </a:rPr>
              <a:t>return 리턴값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5676" y="4365104"/>
            <a:ext cx="4486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9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9451" y="188722"/>
            <a:ext cx="8784971" cy="6480683"/>
          </a:xfrm>
          <a:prstGeom prst="roundRect">
            <a:avLst>
              <a:gd name="adj" fmla="val 3000"/>
            </a:avLst>
          </a:prstGeom>
          <a:solidFill>
            <a:srgbClr val="FFFFFF"/>
          </a:solidFill>
          <a:ln w="3175">
            <a:solidFill>
              <a:srgbClr val="385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10540">
              <a:lnSpc>
                <a:spcPts val="5840"/>
              </a:lnSpc>
            </a:pPr>
            <a:r>
              <a:rPr lang="en-US" altLang="ko-KR" sz="4000" b="1" dirty="0" smtClean="0">
                <a:solidFill>
                  <a:srgbClr val="000000"/>
                </a:solidFill>
              </a:rPr>
              <a:t>함수 매개변수와 반환값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66395">
              <a:lnSpc>
                <a:spcPts val="2300"/>
              </a:lnSpc>
              <a:tabLst>
                <a:tab pos="3691636" algn="l"/>
                <a:tab pos="6788150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반환 값 없음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0000"/>
                </a:solidFill>
              </a:rPr>
              <a:t>반환 값 1개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0000"/>
                </a:solidFill>
              </a:rPr>
              <a:t>반환 값 2개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628" y="1823847"/>
            <a:ext cx="2611501" cy="2222881"/>
          </a:xfrm>
          <a:prstGeom prst="rect">
            <a:avLst/>
          </a:prstGeom>
        </p:spPr>
      </p:pic>
      <p:pic>
        <p:nvPicPr>
          <p:cNvPr id="2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1782" y="1887220"/>
            <a:ext cx="2905125" cy="2416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071" y="1887347"/>
            <a:ext cx="2659761" cy="2340229"/>
          </a:xfrm>
          <a:prstGeom prst="rect">
            <a:avLst/>
          </a:prstGeom>
        </p:spPr>
      </p:pic>
      <p:sp>
        <p:nvSpPr>
          <p:cNvPr id="3" name="Rectangle 7"/>
          <p:cNvSpPr/>
          <p:nvPr/>
        </p:nvSpPr>
        <p:spPr>
          <a:xfrm>
            <a:off x="3441827" y="2670683"/>
            <a:ext cx="2160270" cy="14401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5161" y="2732786"/>
            <a:ext cx="2160270" cy="14401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01765" y="3974719"/>
            <a:ext cx="2160270" cy="14401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080" y="4869307"/>
            <a:ext cx="2232152" cy="1152271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8080" y="4869307"/>
            <a:ext cx="2232152" cy="11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29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144016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함수나 변수 또는 클래스 들을 모아 놓은 파일</a:t>
            </a:r>
          </a:p>
          <a:p>
            <a:r>
              <a:rPr lang="ko-KR" altLang="en-US" dirty="0"/>
              <a:t>다른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프로그램에서 불러와 사용할 수 있게끔 만들어진 </a:t>
            </a:r>
            <a:r>
              <a:rPr lang="ko-KR" altLang="en-US" dirty="0" err="1"/>
              <a:t>파이썬</a:t>
            </a:r>
            <a:r>
              <a:rPr lang="ko-KR" altLang="en-US" dirty="0"/>
              <a:t> 파일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</a:rPr>
              <a:t>모듈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7128792" cy="372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11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파일객체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파일객체 닫기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파일객체 생</a:t>
            </a:r>
            <a:r>
              <a:rPr lang="ko-KR" altLang="en-US" dirty="0"/>
              <a:t>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1916832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객체 </a:t>
            </a:r>
            <a:r>
              <a:rPr lang="en-US" altLang="ko-KR" dirty="0"/>
              <a:t>= open(</a:t>
            </a:r>
            <a:r>
              <a:rPr lang="ko-KR" altLang="en-US" dirty="0"/>
              <a:t>파일 이름</a:t>
            </a:r>
            <a:r>
              <a:rPr lang="en-US" altLang="ko-KR" dirty="0"/>
              <a:t>, </a:t>
            </a:r>
            <a:r>
              <a:rPr lang="ko-KR" altLang="en-US" dirty="0"/>
              <a:t>파일 열기 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420888"/>
            <a:ext cx="6496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6323" y="479715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.close()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65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파일명을 입력 받아서 파일 내용을 문자열로 반환하는 함수를 작성하시오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fileToStr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</p:spTree>
    <p:extLst>
      <p:ext uri="{BB962C8B-B14F-4D97-AF65-F5344CB8AC3E}">
        <p14:creationId xmlns:p14="http://schemas.microsoft.com/office/powerpoint/2010/main" val="3398863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re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07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특정한 규칙을 가진 문자열의 패턴을 표현하는 데 사용하는 </a:t>
            </a:r>
            <a:r>
              <a:rPr lang="ko-KR" altLang="en-US" dirty="0" err="1"/>
              <a:t>표현식</a:t>
            </a:r>
            <a:r>
              <a:rPr lang="en-US" altLang="ko-KR" dirty="0"/>
              <a:t>(Expression)</a:t>
            </a:r>
          </a:p>
          <a:p>
            <a:pPr lvl="1"/>
            <a:r>
              <a:rPr lang="ko-KR" altLang="en-US" dirty="0"/>
              <a:t>텍스트에서 특정 문자열을 검색하거나 치환할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메타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원래 </a:t>
            </a:r>
            <a:r>
              <a:rPr lang="ko-KR" altLang="en-US" dirty="0"/>
              <a:t>그 문자가 가진 뜻이 아닌 특별한 용도로 사용하는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3"/>
            <a:r>
              <a:rPr lang="en-US" altLang="ko-KR" dirty="0"/>
              <a:t>. ^ $ * + ? { } [ ] \ | ( )</a:t>
            </a:r>
            <a:endParaRPr lang="en-US" altLang="ko-KR" dirty="0" smtClean="0"/>
          </a:p>
          <a:p>
            <a:pPr lvl="2"/>
            <a:r>
              <a:rPr lang="ko-KR" altLang="en-US" dirty="0"/>
              <a:t>정규 </a:t>
            </a:r>
            <a:r>
              <a:rPr lang="ko-KR" altLang="en-US" dirty="0" err="1"/>
              <a:t>표현식에</a:t>
            </a:r>
            <a:r>
              <a:rPr lang="ko-KR" altLang="en-US" dirty="0"/>
              <a:t> 위 메타 문자를 사용하면 특별한 의미를 갖게 </a:t>
            </a:r>
            <a:r>
              <a:rPr lang="ko-KR" altLang="en-US" dirty="0" smtClean="0"/>
              <a:t>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en-US" altLang="ko-KR" dirty="0"/>
              <a:t>(Regular Expression)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625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메타문자 </a:t>
            </a:r>
            <a:r>
              <a:rPr lang="en-US" altLang="ko-KR" dirty="0" smtClean="0"/>
              <a:t>[]</a:t>
            </a:r>
          </a:p>
          <a:p>
            <a:pPr lvl="1"/>
            <a:r>
              <a:rPr lang="ko-KR" altLang="en-US" dirty="0"/>
              <a:t>문자 클래스</a:t>
            </a:r>
            <a:r>
              <a:rPr lang="en-US" altLang="ko-KR" dirty="0"/>
              <a:t>(character class)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</a:t>
            </a:r>
            <a:r>
              <a:rPr lang="en-US" altLang="ko-KR" dirty="0"/>
              <a:t>] </a:t>
            </a:r>
            <a:r>
              <a:rPr lang="ko-KR" altLang="en-US" dirty="0"/>
              <a:t>사이의 문자들과 매치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[</a:t>
            </a:r>
            <a:r>
              <a:rPr lang="en-US" altLang="ko-KR" dirty="0" err="1"/>
              <a:t>abc</a:t>
            </a:r>
            <a:r>
              <a:rPr lang="en-US" altLang="ko-KR" dirty="0"/>
              <a:t>] : a, b, c </a:t>
            </a:r>
            <a:r>
              <a:rPr lang="ko-KR" altLang="en-US" dirty="0"/>
              <a:t>중 한 개의 문자와 매치</a:t>
            </a:r>
          </a:p>
          <a:p>
            <a:pPr lvl="1"/>
            <a:r>
              <a:rPr lang="en-US" altLang="ko-KR" dirty="0"/>
              <a:t>[ ] </a:t>
            </a:r>
            <a:r>
              <a:rPr lang="ko-KR" altLang="en-US" dirty="0"/>
              <a:t>안의 두 문자 사이에 하이픈</a:t>
            </a:r>
            <a:r>
              <a:rPr lang="en-US" altLang="ko-KR" dirty="0"/>
              <a:t>(-)</a:t>
            </a:r>
            <a:r>
              <a:rPr lang="ko-KR" altLang="en-US" dirty="0"/>
              <a:t>을 사용</a:t>
            </a:r>
          </a:p>
          <a:p>
            <a:pPr lvl="2"/>
            <a:r>
              <a:rPr lang="ko-KR" altLang="en-US" dirty="0"/>
              <a:t>두 문자 사이의 범위</a:t>
            </a:r>
            <a:r>
              <a:rPr lang="en-US" altLang="ko-KR" dirty="0"/>
              <a:t>(From - To)</a:t>
            </a:r>
            <a:r>
              <a:rPr lang="ko-KR" altLang="en-US" dirty="0"/>
              <a:t>를 의미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[a-</a:t>
            </a:r>
            <a:r>
              <a:rPr lang="en-US" altLang="ko-KR" dirty="0" err="1"/>
              <a:t>zA</a:t>
            </a:r>
            <a:r>
              <a:rPr lang="en-US" altLang="ko-KR" dirty="0"/>
              <a:t>-Z] : </a:t>
            </a:r>
            <a:r>
              <a:rPr lang="ko-KR" altLang="en-US" dirty="0"/>
              <a:t>알파벳 모두</a:t>
            </a:r>
            <a:r>
              <a:rPr lang="en-US" altLang="ko-KR" dirty="0"/>
              <a:t>, [0-9] 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/>
              <a:t>자주 사용하는 문자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/>
              <a:t>\d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숫자와 </a:t>
            </a:r>
            <a:r>
              <a:rPr lang="ko-KR" altLang="en-US" dirty="0"/>
              <a:t>매치</a:t>
            </a:r>
            <a:r>
              <a:rPr lang="en-US" altLang="ko-KR" dirty="0"/>
              <a:t>, [0-9]</a:t>
            </a:r>
            <a:r>
              <a:rPr lang="ko-KR" altLang="en-US" dirty="0"/>
              <a:t>와 동일한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\D :</a:t>
            </a:r>
            <a:r>
              <a:rPr lang="en-US" altLang="ko-KR" dirty="0" smtClean="0"/>
              <a:t> </a:t>
            </a:r>
            <a:r>
              <a:rPr lang="ko-KR" altLang="en-US" dirty="0"/>
              <a:t>숫자가 아닌 것과 매치</a:t>
            </a:r>
            <a:r>
              <a:rPr lang="en-US" altLang="ko-KR" dirty="0"/>
              <a:t>, [^0-9]</a:t>
            </a:r>
            <a:r>
              <a:rPr lang="ko-KR" altLang="en-US" dirty="0"/>
              <a:t>와 동일한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\s  </a:t>
            </a:r>
            <a:r>
              <a:rPr lang="en-US" altLang="ko-KR" dirty="0" smtClean="0"/>
              <a:t>: whitespace </a:t>
            </a:r>
            <a:r>
              <a:rPr lang="ko-KR" altLang="en-US" dirty="0"/>
              <a:t>문자와 매치</a:t>
            </a:r>
            <a:r>
              <a:rPr lang="en-US" altLang="ko-KR" dirty="0"/>
              <a:t>, [ \t\n\r\f\v]</a:t>
            </a:r>
            <a:r>
              <a:rPr lang="ko-KR" altLang="en-US" dirty="0"/>
              <a:t>와 동일한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맨 </a:t>
            </a:r>
            <a:r>
              <a:rPr lang="ko-KR" altLang="en-US" dirty="0"/>
              <a:t>앞의 빈 칸은 공백문자</a:t>
            </a:r>
            <a:r>
              <a:rPr lang="en-US" altLang="ko-KR" dirty="0"/>
              <a:t>(space)</a:t>
            </a:r>
            <a:r>
              <a:rPr lang="ko-KR" altLang="en-US" dirty="0"/>
              <a:t>를 의미 </a:t>
            </a:r>
          </a:p>
          <a:p>
            <a:pPr lvl="1"/>
            <a:r>
              <a:rPr lang="en-US" altLang="ko-KR" dirty="0"/>
              <a:t>\S </a:t>
            </a:r>
            <a:r>
              <a:rPr lang="en-US" altLang="ko-KR" dirty="0" smtClean="0"/>
              <a:t>: </a:t>
            </a:r>
            <a:r>
              <a:rPr lang="en-US" altLang="ko-KR" dirty="0"/>
              <a:t>whitespace </a:t>
            </a:r>
            <a:r>
              <a:rPr lang="ko-KR" altLang="en-US" dirty="0"/>
              <a:t>문자가 아닌 것과 </a:t>
            </a:r>
            <a:r>
              <a:rPr lang="ko-KR" altLang="en-US" dirty="0" smtClean="0"/>
              <a:t>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[^ </a:t>
            </a:r>
            <a:r>
              <a:rPr lang="en-US" altLang="ko-KR" dirty="0"/>
              <a:t>\t\n\r\f\v]</a:t>
            </a:r>
            <a:r>
              <a:rPr lang="ko-KR" altLang="en-US" dirty="0"/>
              <a:t>와 동일한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\w </a:t>
            </a:r>
            <a:r>
              <a:rPr lang="en-US" altLang="ko-KR" dirty="0" smtClean="0"/>
              <a:t>:  </a:t>
            </a:r>
            <a:r>
              <a:rPr lang="ko-KR" altLang="en-US" dirty="0"/>
              <a:t>문자</a:t>
            </a:r>
            <a:r>
              <a:rPr lang="en-US" altLang="ko-KR" dirty="0"/>
              <a:t>+</a:t>
            </a:r>
            <a:r>
              <a:rPr lang="ko-KR" altLang="en-US" dirty="0"/>
              <a:t>숫자</a:t>
            </a:r>
            <a:r>
              <a:rPr lang="en-US" altLang="ko-KR" dirty="0"/>
              <a:t>(alphanumeric)</a:t>
            </a:r>
            <a:r>
              <a:rPr lang="ko-KR" altLang="en-US" dirty="0"/>
              <a:t>와 매치</a:t>
            </a:r>
            <a:r>
              <a:rPr lang="en-US" altLang="ko-KR" dirty="0"/>
              <a:t>, [a-zA-Z0-9_]</a:t>
            </a:r>
            <a:r>
              <a:rPr lang="ko-KR" altLang="en-US" dirty="0"/>
              <a:t>와 동일한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\W </a:t>
            </a:r>
            <a:r>
              <a:rPr lang="en-US" altLang="ko-KR" dirty="0" smtClean="0"/>
              <a:t>: </a:t>
            </a:r>
            <a:r>
              <a:rPr lang="ko-KR" altLang="en-US" dirty="0"/>
              <a:t>문자</a:t>
            </a:r>
            <a:r>
              <a:rPr lang="en-US" altLang="ko-KR" dirty="0"/>
              <a:t>+</a:t>
            </a:r>
            <a:r>
              <a:rPr lang="ko-KR" altLang="en-US" dirty="0"/>
              <a:t>숫자</a:t>
            </a:r>
            <a:r>
              <a:rPr lang="en-US" altLang="ko-KR" dirty="0"/>
              <a:t>(alphanumeric)</a:t>
            </a:r>
            <a:r>
              <a:rPr lang="ko-KR" altLang="en-US" dirty="0"/>
              <a:t>가 아닌 문자와 매치</a:t>
            </a:r>
            <a:r>
              <a:rPr lang="en-US" altLang="ko-KR" dirty="0"/>
              <a:t>, [^a-zA-Z0-9_]</a:t>
            </a:r>
            <a:r>
              <a:rPr lang="ko-KR" altLang="en-US" dirty="0"/>
              <a:t>와 동일한 </a:t>
            </a:r>
            <a:r>
              <a:rPr lang="ko-KR" altLang="en-US" dirty="0" err="1"/>
              <a:t>표현식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en-US" altLang="ko-KR" dirty="0"/>
              <a:t>(Regular Expression)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063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메타문자 </a:t>
            </a:r>
            <a:r>
              <a:rPr lang="en-US" altLang="ko-KR" dirty="0"/>
              <a:t>: ^</a:t>
            </a:r>
          </a:p>
          <a:p>
            <a:pPr lvl="1"/>
            <a:r>
              <a:rPr lang="ko-KR" altLang="en-US" dirty="0"/>
              <a:t>반대</a:t>
            </a:r>
            <a:r>
              <a:rPr lang="en-US" altLang="ko-KR" dirty="0"/>
              <a:t>(not)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[^0-9]</a:t>
            </a:r>
            <a:r>
              <a:rPr lang="ko-KR" altLang="en-US" dirty="0"/>
              <a:t>라는 정규 </a:t>
            </a:r>
            <a:r>
              <a:rPr lang="ko-KR" altLang="en-US" dirty="0" err="1"/>
              <a:t>표현식은</a:t>
            </a:r>
            <a:r>
              <a:rPr lang="ko-KR" altLang="en-US" dirty="0"/>
              <a:t> 숫자가 아닌 문자만 </a:t>
            </a:r>
            <a:r>
              <a:rPr lang="ko-KR" altLang="en-US" dirty="0" smtClean="0"/>
              <a:t>매치</a:t>
            </a:r>
            <a:endParaRPr lang="en-US" altLang="ko-KR" dirty="0" smtClean="0"/>
          </a:p>
          <a:p>
            <a:r>
              <a:rPr lang="ko-KR" altLang="en-US" dirty="0"/>
              <a:t>메타문자 </a:t>
            </a:r>
            <a:r>
              <a:rPr lang="en-US" altLang="ko-KR" dirty="0"/>
              <a:t>: Dot(.)</a:t>
            </a:r>
          </a:p>
          <a:p>
            <a:pPr lvl="1"/>
            <a:r>
              <a:rPr lang="ko-KR" altLang="en-US" dirty="0" err="1"/>
              <a:t>줄바꿈</a:t>
            </a:r>
            <a:r>
              <a:rPr lang="ko-KR" altLang="en-US" dirty="0"/>
              <a:t> 문자인 </a:t>
            </a:r>
            <a:r>
              <a:rPr lang="en-US" altLang="ko-KR" dirty="0"/>
              <a:t>\n</a:t>
            </a:r>
            <a:r>
              <a:rPr lang="ko-KR" altLang="en-US" dirty="0"/>
              <a:t>을 제외한 모든 문자와 매치됨을 의미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a.b</a:t>
            </a:r>
            <a:r>
              <a:rPr lang="en-US" altLang="ko-KR" dirty="0"/>
              <a:t>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라는 문자 사이에 어떤 문자가 들어가도 모두 매치</a:t>
            </a:r>
          </a:p>
          <a:p>
            <a:pPr lvl="1"/>
            <a:r>
              <a:rPr lang="ko-KR" altLang="en-US" dirty="0"/>
              <a:t>문자 클래스</a:t>
            </a:r>
            <a:r>
              <a:rPr lang="en-US" altLang="ko-KR" dirty="0"/>
              <a:t>([]) </a:t>
            </a:r>
            <a:r>
              <a:rPr lang="ko-KR" altLang="en-US" dirty="0"/>
              <a:t>내에 </a:t>
            </a:r>
            <a:r>
              <a:rPr lang="en-US" altLang="ko-KR" dirty="0"/>
              <a:t>Dot(.) </a:t>
            </a:r>
            <a:r>
              <a:rPr lang="ko-KR" altLang="en-US" dirty="0"/>
              <a:t>메타 문자가 사용</a:t>
            </a:r>
          </a:p>
          <a:p>
            <a:pPr lvl="2"/>
            <a:r>
              <a:rPr lang="en-US" altLang="ko-KR" dirty="0"/>
              <a:t>"</a:t>
            </a:r>
            <a:r>
              <a:rPr lang="ko-KR" altLang="en-US" dirty="0"/>
              <a:t>모든 문자</a:t>
            </a:r>
            <a:r>
              <a:rPr lang="en-US" altLang="ko-KR" dirty="0"/>
              <a:t>"</a:t>
            </a:r>
            <a:r>
              <a:rPr lang="ko-KR" altLang="en-US" dirty="0"/>
              <a:t>라는 의미가 아닌 문자 </a:t>
            </a:r>
            <a:r>
              <a:rPr lang="en-US" altLang="ko-KR" dirty="0"/>
              <a:t>. </a:t>
            </a:r>
            <a:r>
              <a:rPr lang="ko-KR" altLang="en-US" dirty="0"/>
              <a:t>그대로를 의미 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a[.]b :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en-US" altLang="ko-KR" dirty="0"/>
              <a:t>(Regular Expression)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84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메타문자 </a:t>
            </a:r>
            <a:r>
              <a:rPr lang="en-US" altLang="ko-KR" dirty="0"/>
              <a:t>: </a:t>
            </a:r>
            <a:r>
              <a:rPr lang="ko-KR" altLang="en-US" dirty="0"/>
              <a:t>반복 </a:t>
            </a:r>
            <a:r>
              <a:rPr lang="en-US" altLang="ko-KR" dirty="0"/>
              <a:t>(*)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ab*c </a:t>
            </a:r>
            <a:r>
              <a:rPr lang="en-US" altLang="ko-KR" dirty="0" smtClean="0"/>
              <a:t> : </a:t>
            </a:r>
            <a:br>
              <a:rPr lang="en-US" altLang="ko-KR" dirty="0" smtClean="0"/>
            </a:br>
            <a:r>
              <a:rPr lang="ko-KR" altLang="en-US" dirty="0" smtClean="0"/>
              <a:t>문자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부터 무한대로 반복될 수 있다는 의미로 </a:t>
            </a:r>
            <a:r>
              <a:rPr lang="en-US" altLang="ko-KR" dirty="0"/>
              <a:t>b</a:t>
            </a:r>
            <a:r>
              <a:rPr lang="ko-KR" altLang="en-US" dirty="0"/>
              <a:t>가 한번도 나오지 않는 </a:t>
            </a:r>
            <a:r>
              <a:rPr lang="en-US" altLang="ko-KR" dirty="0"/>
              <a:t>ac</a:t>
            </a:r>
            <a:r>
              <a:rPr lang="ko-KR" altLang="en-US" dirty="0"/>
              <a:t>도 </a:t>
            </a:r>
            <a:r>
              <a:rPr lang="ko-KR" altLang="en-US" dirty="0" smtClean="0"/>
              <a:t>매치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메타문자 </a:t>
            </a:r>
            <a:r>
              <a:rPr lang="en-US" altLang="ko-KR" dirty="0"/>
              <a:t>: </a:t>
            </a:r>
            <a:r>
              <a:rPr lang="ko-KR" altLang="en-US" dirty="0"/>
              <a:t>반복 </a:t>
            </a:r>
            <a:r>
              <a:rPr lang="en-US" altLang="ko-KR" dirty="0"/>
              <a:t>(+)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 smtClean="0"/>
              <a:t>ab+c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최소 </a:t>
            </a:r>
            <a:r>
              <a:rPr lang="en-US" altLang="ko-KR" dirty="0"/>
              <a:t>1</a:t>
            </a:r>
            <a:r>
              <a:rPr lang="ko-KR" altLang="en-US" dirty="0"/>
              <a:t>번 이상 반복될 때 사용하므로 </a:t>
            </a:r>
            <a:r>
              <a:rPr lang="en-US" altLang="ko-KR" dirty="0"/>
              <a:t>ac</a:t>
            </a:r>
            <a:r>
              <a:rPr lang="ko-KR" altLang="en-US" dirty="0"/>
              <a:t>는 매치가 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메타문자</a:t>
            </a:r>
            <a:r>
              <a:rPr lang="en-US" altLang="ko-KR" dirty="0"/>
              <a:t>:</a:t>
            </a:r>
            <a:r>
              <a:rPr lang="ko-KR" altLang="en-US" dirty="0"/>
              <a:t>반복 </a:t>
            </a:r>
            <a:r>
              <a:rPr lang="en-US" altLang="ko-KR" dirty="0"/>
              <a:t>{</a:t>
            </a:r>
            <a:r>
              <a:rPr lang="en-US" altLang="ko-KR" dirty="0" err="1"/>
              <a:t>m,n</a:t>
            </a:r>
            <a:r>
              <a:rPr lang="en-US" altLang="ko-KR" dirty="0"/>
              <a:t>}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반복 횟수를 고정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{m, n} </a:t>
            </a:r>
            <a:r>
              <a:rPr lang="ko-KR" altLang="en-US" dirty="0"/>
              <a:t>정규식을 사용하면 반복 횟수가 </a:t>
            </a:r>
            <a:r>
              <a:rPr lang="en-US" altLang="ko-KR" dirty="0"/>
              <a:t>m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매치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 </a:t>
            </a:r>
            <a:r>
              <a:rPr lang="ko-KR" altLang="en-US" dirty="0"/>
              <a:t>또는 </a:t>
            </a:r>
            <a:r>
              <a:rPr lang="en-US" altLang="ko-KR" dirty="0"/>
              <a:t>n</a:t>
            </a:r>
            <a:r>
              <a:rPr lang="ko-KR" altLang="en-US" dirty="0"/>
              <a:t>을 생략하면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과 동일하며</a:t>
            </a:r>
            <a:r>
              <a:rPr lang="en-US" altLang="ko-KR" dirty="0"/>
              <a:t>, </a:t>
            </a:r>
            <a:r>
              <a:rPr lang="ko-KR" altLang="en-US" dirty="0"/>
              <a:t>생략된 </a:t>
            </a:r>
            <a:r>
              <a:rPr lang="en-US" altLang="ko-KR" dirty="0"/>
              <a:t>n</a:t>
            </a:r>
            <a:r>
              <a:rPr lang="ko-KR" altLang="en-US" dirty="0"/>
              <a:t>은 무한대의 의미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ab{2}c : b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회만 반복되면 매치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ab{2,5}c : b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회에서 </a:t>
            </a:r>
            <a:r>
              <a:rPr lang="en-US" altLang="ko-KR" dirty="0"/>
              <a:t>5</a:t>
            </a:r>
            <a:r>
              <a:rPr lang="ko-KR" altLang="en-US" dirty="0"/>
              <a:t>회까지 반복되면 </a:t>
            </a:r>
            <a:r>
              <a:rPr lang="ko-KR" altLang="en-US" dirty="0" smtClean="0"/>
              <a:t>매치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메타문자</a:t>
            </a:r>
            <a:r>
              <a:rPr lang="en-US" altLang="ko-KR" dirty="0"/>
              <a:t>: ?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없거나 하나만 있으면 매치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ab?c</a:t>
            </a:r>
            <a:r>
              <a:rPr lang="en-US" altLang="ko-KR" dirty="0"/>
              <a:t> : b</a:t>
            </a:r>
            <a:r>
              <a:rPr lang="ko-KR" altLang="en-US" dirty="0"/>
              <a:t>가 없거나 하나만 있는 경우 </a:t>
            </a:r>
            <a:r>
              <a:rPr lang="ko-KR" altLang="en-US" dirty="0" smtClean="0"/>
              <a:t>매치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메타문자</a:t>
            </a:r>
            <a:r>
              <a:rPr lang="en-US" altLang="ko-KR" dirty="0" smtClean="0"/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그룹을 의미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group</a:t>
            </a:r>
            <a:r>
              <a:rPr lang="en-US" altLang="ko-KR" dirty="0"/>
              <a:t>() </a:t>
            </a:r>
            <a:r>
              <a:rPr lang="ko-KR" altLang="en-US" dirty="0"/>
              <a:t>혹은 </a:t>
            </a:r>
            <a:r>
              <a:rPr lang="en-US" altLang="ko-KR" dirty="0"/>
              <a:t>group(0)  : </a:t>
            </a:r>
            <a:r>
              <a:rPr lang="ko-KR" altLang="en-US" dirty="0"/>
              <a:t>전체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, group(n</a:t>
            </a:r>
            <a:r>
              <a:rPr lang="en-US" altLang="ko-KR" dirty="0"/>
              <a:t>) : </a:t>
            </a:r>
            <a:r>
              <a:rPr lang="ko-KR" altLang="en-US" dirty="0" err="1"/>
              <a:t>첫번째</a:t>
            </a:r>
            <a:r>
              <a:rPr lang="ko-KR" altLang="en-US" dirty="0"/>
              <a:t> 그룹 가져오기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en-US" altLang="ko-KR" dirty="0"/>
              <a:t>(Regular Expression)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174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표현식을</a:t>
            </a:r>
            <a:r>
              <a:rPr lang="ko-KR" altLang="en-US" dirty="0"/>
              <a:t> 지원하기 위해 </a:t>
            </a:r>
            <a:r>
              <a:rPr lang="en-US" altLang="ko-KR" dirty="0"/>
              <a:t>re(regular expression</a:t>
            </a:r>
            <a:r>
              <a:rPr lang="ko-KR" altLang="en-US" dirty="0"/>
              <a:t>의 약어</a:t>
            </a:r>
            <a:r>
              <a:rPr lang="en-US" altLang="ko-KR" dirty="0"/>
              <a:t>) </a:t>
            </a:r>
            <a:r>
              <a:rPr lang="ko-KR" altLang="en-US" dirty="0"/>
              <a:t>모듈</a:t>
            </a:r>
          </a:p>
          <a:p>
            <a:pPr lvl="1"/>
            <a:r>
              <a:rPr lang="en-US" altLang="ko-KR" dirty="0"/>
              <a:t>re </a:t>
            </a:r>
            <a:r>
              <a:rPr lang="ko-KR" altLang="en-US" dirty="0"/>
              <a:t>모듈은 </a:t>
            </a:r>
            <a:r>
              <a:rPr lang="ko-KR" altLang="en-US" dirty="0" err="1"/>
              <a:t>파이썬을</a:t>
            </a:r>
            <a:r>
              <a:rPr lang="ko-KR" altLang="en-US" dirty="0"/>
              <a:t> 설치할 때 자동으로 설치되는 기본 라이브러리</a:t>
            </a:r>
          </a:p>
          <a:p>
            <a:pPr lvl="1"/>
            <a:r>
              <a:rPr lang="ko-KR" altLang="en-US" dirty="0"/>
              <a:t>패턴과 매치하는 텍스트를 찾고 조작하는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정규식 처리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/>
              <a:t>.compile() :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컴파일</a:t>
            </a:r>
          </a:p>
          <a:p>
            <a:pPr lvl="1"/>
            <a:r>
              <a:rPr lang="en-US" altLang="ko-KR" dirty="0"/>
              <a:t>.match():</a:t>
            </a:r>
            <a:r>
              <a:rPr lang="ko-KR" altLang="en-US" dirty="0"/>
              <a:t>문자열의 처음부터 정규식과 매치되는지 </a:t>
            </a:r>
            <a:r>
              <a:rPr lang="ko-KR" altLang="en-US" dirty="0" smtClean="0"/>
              <a:t>조사</a:t>
            </a:r>
            <a:endParaRPr lang="en-US" altLang="ko-KR" dirty="0"/>
          </a:p>
          <a:p>
            <a:pPr lvl="1"/>
            <a:r>
              <a:rPr lang="en-US" altLang="ko-KR" dirty="0"/>
              <a:t>.search():</a:t>
            </a:r>
            <a:r>
              <a:rPr lang="ko-KR" altLang="en-US" dirty="0"/>
              <a:t>문자열 전체를 검색하여 정규식과 매치되는지 </a:t>
            </a:r>
            <a:r>
              <a:rPr lang="ko-KR" altLang="en-US" dirty="0" smtClean="0"/>
              <a:t>조사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findall</a:t>
            </a:r>
            <a:r>
              <a:rPr lang="en-US" altLang="ko-KR" dirty="0"/>
              <a:t>():</a:t>
            </a:r>
            <a:r>
              <a:rPr lang="ko-KR" altLang="en-US" dirty="0"/>
              <a:t>정규식과 매치되는 모든 문자열</a:t>
            </a:r>
            <a:r>
              <a:rPr lang="en-US" altLang="ko-KR" dirty="0"/>
              <a:t>(substring)</a:t>
            </a:r>
            <a:r>
              <a:rPr lang="ko-KR" altLang="en-US" dirty="0"/>
              <a:t>을 리스트로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.group():</a:t>
            </a:r>
            <a:r>
              <a:rPr lang="ko-KR" altLang="en-US" dirty="0" smtClean="0"/>
              <a:t>매치된 </a:t>
            </a:r>
            <a:r>
              <a:rPr lang="ko-KR" altLang="en-US" dirty="0"/>
              <a:t>문자열을 </a:t>
            </a:r>
            <a:r>
              <a:rPr lang="ko-KR" altLang="en-US" dirty="0" smtClean="0"/>
              <a:t>반</a:t>
            </a:r>
            <a:r>
              <a:rPr lang="ko-KR" altLang="en-US" dirty="0"/>
              <a:t>환</a:t>
            </a:r>
            <a:endParaRPr lang="en-US" altLang="ko-KR" dirty="0"/>
          </a:p>
          <a:p>
            <a:pPr lvl="1"/>
            <a:r>
              <a:rPr lang="en-US" altLang="ko-KR" dirty="0" smtClean="0"/>
              <a:t>.start():</a:t>
            </a:r>
            <a:r>
              <a:rPr lang="ko-KR" altLang="en-US" dirty="0" smtClean="0"/>
              <a:t>매치된 </a:t>
            </a:r>
            <a:r>
              <a:rPr lang="ko-KR" altLang="en-US" dirty="0"/>
              <a:t>문자열의 시작 위치를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pPr lvl="1"/>
            <a:r>
              <a:rPr lang="en-US" altLang="ko-KR" dirty="0" smtClean="0"/>
              <a:t>.end():</a:t>
            </a:r>
            <a:r>
              <a:rPr lang="ko-KR" altLang="en-US" dirty="0" smtClean="0"/>
              <a:t>매치된 </a:t>
            </a:r>
            <a:r>
              <a:rPr lang="ko-KR" altLang="en-US" dirty="0"/>
              <a:t>문자열의 끝 </a:t>
            </a:r>
            <a:r>
              <a:rPr lang="ko-KR" altLang="en-US" dirty="0" smtClean="0"/>
              <a:t>위치를 반환</a:t>
            </a:r>
            <a:endParaRPr lang="en-US" altLang="ko-KR" dirty="0"/>
          </a:p>
          <a:p>
            <a:pPr lvl="1"/>
            <a:r>
              <a:rPr lang="en-US" altLang="ko-KR" dirty="0" smtClean="0"/>
              <a:t>.span():</a:t>
            </a:r>
            <a:r>
              <a:rPr lang="ko-KR" altLang="en-US" dirty="0" smtClean="0"/>
              <a:t>매치된 </a:t>
            </a:r>
            <a:r>
              <a:rPr lang="ko-KR" altLang="en-US" dirty="0"/>
              <a:t>문자열의 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끝</a:t>
            </a:r>
            <a:r>
              <a:rPr lang="en-US" altLang="ko-KR" dirty="0"/>
              <a:t>)</a:t>
            </a:r>
            <a:r>
              <a:rPr lang="ko-KR" altLang="en-US" dirty="0"/>
              <a:t>에 해당하는 </a:t>
            </a: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re</a:t>
            </a:r>
            <a:r>
              <a:rPr lang="ko-KR" altLang="en-US" dirty="0" smtClean="0"/>
              <a:t>모</a:t>
            </a:r>
            <a:r>
              <a:rPr lang="ko-KR" altLang="en-US" dirty="0"/>
              <a:t>듈</a:t>
            </a:r>
          </a:p>
        </p:txBody>
      </p:sp>
    </p:spTree>
    <p:extLst>
      <p:ext uri="{BB962C8B-B14F-4D97-AF65-F5344CB8AC3E}">
        <p14:creationId xmlns:p14="http://schemas.microsoft.com/office/powerpoint/2010/main" val="4113115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re </a:t>
            </a:r>
            <a:r>
              <a:rPr lang="ko-KR" altLang="en-US" dirty="0" smtClean="0"/>
              <a:t>모듈 예제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11" y="1124744"/>
            <a:ext cx="6120680" cy="49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696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00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동작 방식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5167280" descr="EMB00005d9816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88840"/>
            <a:ext cx="794551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77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파일출력함수 </a:t>
            </a:r>
            <a:r>
              <a:rPr lang="en-US" altLang="ko-KR" dirty="0" smtClean="0"/>
              <a:t>: write()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파일열기모드 </a:t>
            </a:r>
            <a:r>
              <a:rPr lang="en-US" altLang="ko-KR" dirty="0" smtClean="0"/>
              <a:t>: w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출력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31103"/>
            <a:ext cx="3733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31103"/>
            <a:ext cx="34766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75373"/>
            <a:ext cx="35909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62671"/>
            <a:ext cx="3733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953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과 웹 요청에 관련된 모듈들 패키지로 묶어 </a:t>
            </a:r>
            <a:r>
              <a:rPr lang="ko-KR" altLang="en-US" dirty="0" smtClean="0"/>
              <a:t>제공</a:t>
            </a:r>
            <a:endParaRPr lang="ko-KR" altLang="en-US" dirty="0"/>
          </a:p>
          <a:p>
            <a:pPr lvl="1"/>
            <a:r>
              <a:rPr lang="en-US" altLang="ko-KR" dirty="0" err="1" smtClean="0"/>
              <a:t>urllib.parse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URL </a:t>
            </a:r>
            <a:r>
              <a:rPr lang="ko-KR" altLang="en-US" dirty="0"/>
              <a:t>해석</a:t>
            </a:r>
            <a:r>
              <a:rPr lang="en-US" altLang="ko-KR" dirty="0"/>
              <a:t>·</a:t>
            </a:r>
            <a:r>
              <a:rPr lang="ko-KR" altLang="en-US" dirty="0"/>
              <a:t>조작 기능을 담은 모듈</a:t>
            </a:r>
          </a:p>
          <a:p>
            <a:pPr lvl="1"/>
            <a:r>
              <a:rPr lang="en-US" altLang="ko-KR" dirty="0" err="1" smtClean="0"/>
              <a:t>urllib.request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HTTP </a:t>
            </a:r>
            <a:r>
              <a:rPr lang="ko-KR" altLang="en-US" dirty="0"/>
              <a:t>요청 기능을 담은 모듈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err="1"/>
              <a:t>urllib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948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urllib.request.urlopen</a:t>
            </a:r>
            <a:r>
              <a:rPr lang="en-US" altLang="ko-KR" dirty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서버에 정보를 요청한 후</a:t>
            </a:r>
            <a:r>
              <a:rPr lang="en-US" altLang="ko-KR" dirty="0"/>
              <a:t>, </a:t>
            </a:r>
            <a:r>
              <a:rPr lang="ko-KR" altLang="en-US" dirty="0"/>
              <a:t>돌려받은 응답을 저장하여 ‘응답 객체</a:t>
            </a:r>
            <a:r>
              <a:rPr lang="en-US" altLang="ko-KR" dirty="0"/>
              <a:t>(</a:t>
            </a:r>
            <a:r>
              <a:rPr lang="en-US" altLang="ko-KR" dirty="0" err="1"/>
              <a:t>HTTPResponse</a:t>
            </a:r>
            <a:r>
              <a:rPr lang="en-US" altLang="ko-KR" dirty="0"/>
              <a:t>)’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r>
              <a:rPr lang="ko-KR" altLang="en-US" dirty="0"/>
              <a:t>반환된 응답 객체의 </a:t>
            </a:r>
            <a:r>
              <a:rPr lang="en-US" altLang="ko-KR" dirty="0"/>
              <a:t>read()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서버가 응답한 데이터를 바이트 배열로 </a:t>
            </a:r>
            <a:r>
              <a:rPr lang="ko-KR" altLang="en-US" dirty="0" err="1" smtClean="0"/>
              <a:t>읽어들임</a:t>
            </a:r>
            <a:endParaRPr lang="en-US" altLang="ko-KR" dirty="0"/>
          </a:p>
          <a:p>
            <a:pPr lvl="1"/>
            <a:r>
              <a:rPr lang="ko-KR" altLang="en-US" dirty="0" err="1" smtClean="0"/>
              <a:t>읽어들인</a:t>
            </a:r>
            <a:r>
              <a:rPr lang="ko-KR" altLang="en-US" dirty="0" smtClean="0"/>
              <a:t> </a:t>
            </a:r>
            <a:r>
              <a:rPr lang="ko-KR" altLang="en-US" dirty="0"/>
              <a:t>바이트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이진수로 </a:t>
            </a:r>
            <a:r>
              <a:rPr lang="ko-KR" altLang="en-US" dirty="0"/>
              <a:t>이루어진 수열이어서 </a:t>
            </a:r>
            <a:r>
              <a:rPr lang="ko-KR" altLang="en-US" dirty="0" smtClean="0"/>
              <a:t>텍스트 </a:t>
            </a:r>
            <a:r>
              <a:rPr lang="ko-KR" altLang="en-US" dirty="0"/>
              <a:t>형식의 </a:t>
            </a:r>
            <a:r>
              <a:rPr lang="ko-KR" altLang="en-US" dirty="0" smtClean="0"/>
              <a:t>데이터를 </a:t>
            </a:r>
            <a:r>
              <a:rPr lang="en-US" altLang="ko-KR" dirty="0" smtClean="0"/>
              <a:t>decode() </a:t>
            </a:r>
            <a:r>
              <a:rPr lang="ko-KR" altLang="en-US" dirty="0" err="1"/>
              <a:t>메서드를</a:t>
            </a:r>
            <a:r>
              <a:rPr lang="ko-KR" altLang="en-US" dirty="0"/>
              <a:t> 실행하여 문자열로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urllib.request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886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urllib.request</a:t>
            </a:r>
            <a:r>
              <a:rPr lang="ko-KR" altLang="en-US" dirty="0" smtClean="0"/>
              <a:t>로 문서 가져오기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26" y="1340768"/>
            <a:ext cx="76009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65913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846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주소를 입력 받아서 문자열을 반환하는 함수를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urlToStr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urlCharset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해당 문서의 </a:t>
            </a:r>
            <a:r>
              <a:rPr lang="en-US" altLang="ko-KR" dirty="0" smtClean="0"/>
              <a:t>charset</a:t>
            </a:r>
            <a:r>
              <a:rPr lang="ko-KR" altLang="en-US" dirty="0" smtClean="0"/>
              <a:t>을 찾아서 </a:t>
            </a:r>
            <a:r>
              <a:rPr lang="ko-KR" altLang="en-US" dirty="0" err="1" smtClean="0"/>
              <a:t>디코딩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</p:spTree>
    <p:extLst>
      <p:ext uri="{BB962C8B-B14F-4D97-AF65-F5344CB8AC3E}">
        <p14:creationId xmlns:p14="http://schemas.microsoft.com/office/powerpoint/2010/main" val="33432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273630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파일입력함수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(): </a:t>
            </a:r>
            <a:r>
              <a:rPr lang="ko-KR" altLang="en-US" dirty="0"/>
              <a:t>파일의 첫 번째 줄을 읽어 출력하는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(): </a:t>
            </a:r>
            <a:r>
              <a:rPr lang="ko-KR" altLang="en-US" dirty="0"/>
              <a:t>파일의 모든 라인을 읽어서 각각의 줄을 요소로 갖는 리스트로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1"/>
            <a:r>
              <a:rPr lang="en-US" altLang="ko-KR" dirty="0" err="1"/>
              <a:t>f.read</a:t>
            </a:r>
            <a:r>
              <a:rPr lang="en-US" altLang="ko-KR" dirty="0"/>
              <a:t>(): </a:t>
            </a:r>
            <a:r>
              <a:rPr lang="ko-KR" altLang="en-US" dirty="0"/>
              <a:t>파일의 내용 전체를 문자열로 리턴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86238"/>
            <a:ext cx="23526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86238"/>
            <a:ext cx="2057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93974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41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2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3312368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저장하는 공간</a:t>
            </a:r>
            <a:endParaRPr lang="en-US" altLang="ko-KR" dirty="0" smtClean="0"/>
          </a:p>
          <a:p>
            <a:r>
              <a:rPr lang="ko-KR" altLang="en-US" dirty="0" err="1" smtClean="0"/>
              <a:t>변수명</a:t>
            </a:r>
            <a:endParaRPr lang="en-US" altLang="ko-KR" dirty="0" smtClean="0"/>
          </a:p>
          <a:p>
            <a:pPr lvl="1"/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밑줄 기호</a:t>
            </a:r>
            <a:r>
              <a:rPr lang="en-US" altLang="ko-KR" dirty="0"/>
              <a:t>(_), </a:t>
            </a:r>
            <a:r>
              <a:rPr lang="ko-KR" altLang="en-US" dirty="0"/>
              <a:t>한글 등 다양한 문자를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연산자로 사용되는 기호</a:t>
            </a:r>
            <a:r>
              <a:rPr lang="en-US" altLang="ko-KR" dirty="0"/>
              <a:t>(+, -, =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와 공백 문자</a:t>
            </a:r>
            <a:r>
              <a:rPr lang="en-US" altLang="ko-KR" dirty="0"/>
              <a:t>()</a:t>
            </a:r>
            <a:r>
              <a:rPr lang="ko-KR" altLang="en-US" dirty="0"/>
              <a:t>는 사용할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/>
              <a:t>숫자로 시작해서는 </a:t>
            </a:r>
            <a:r>
              <a:rPr lang="ko-KR" altLang="en-US" dirty="0" smtClean="0"/>
              <a:t>안됨</a:t>
            </a:r>
            <a:endParaRPr lang="en-US" altLang="ko-KR" dirty="0" smtClean="0"/>
          </a:p>
          <a:p>
            <a:pPr lvl="1"/>
            <a:r>
              <a:rPr lang="ko-KR" altLang="en-US" dirty="0"/>
              <a:t>시스템 </a:t>
            </a:r>
            <a:r>
              <a:rPr lang="ko-KR" altLang="en-US" dirty="0" err="1"/>
              <a:t>예약어</a:t>
            </a:r>
            <a:r>
              <a:rPr lang="en-US" altLang="ko-KR" dirty="0"/>
              <a:t>(for, if, while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이름으로 사용할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변수 선언 및 초기화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자료형을</a:t>
            </a:r>
            <a:r>
              <a:rPr lang="ko-KR" altLang="en-US" dirty="0" smtClean="0"/>
              <a:t> 명시하지 않아도 자동으로 결정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자료형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Type(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11578" y="4509120"/>
            <a:ext cx="547260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j-lt"/>
              </a:rPr>
              <a:t>x </a:t>
            </a:r>
            <a:r>
              <a:rPr lang="en-US" altLang="ko-KR" sz="2000" dirty="0">
                <a:latin typeface="+mj-lt"/>
              </a:rPr>
              <a:t>= 3   		</a:t>
            </a:r>
            <a:r>
              <a:rPr lang="en-US" altLang="ko-KR" sz="2000" dirty="0" smtClean="0">
                <a:latin typeface="+mj-lt"/>
              </a:rPr>
              <a:t>#</a:t>
            </a:r>
            <a:r>
              <a:rPr lang="ko-KR" altLang="en-US" sz="2000" dirty="0">
                <a:latin typeface="+mj-lt"/>
              </a:rPr>
              <a:t>정수형 변수 선언</a:t>
            </a:r>
          </a:p>
          <a:p>
            <a:r>
              <a:rPr lang="en-US" altLang="ko-KR" sz="2000" dirty="0" smtClean="0">
                <a:latin typeface="+mj-lt"/>
              </a:rPr>
              <a:t>x </a:t>
            </a:r>
            <a:r>
              <a:rPr lang="en-US" altLang="ko-KR" sz="2000" dirty="0">
                <a:latin typeface="+mj-lt"/>
              </a:rPr>
              <a:t>= 1.3 	</a:t>
            </a:r>
            <a:r>
              <a:rPr lang="en-US" altLang="ko-KR" sz="2000" dirty="0" smtClean="0">
                <a:latin typeface="+mj-lt"/>
              </a:rPr>
              <a:t>	#</a:t>
            </a:r>
            <a:r>
              <a:rPr lang="ko-KR" altLang="en-US" sz="2000" dirty="0" err="1">
                <a:latin typeface="+mj-lt"/>
              </a:rPr>
              <a:t>실수형</a:t>
            </a:r>
            <a:r>
              <a:rPr lang="ko-KR" altLang="en-US" sz="2000" dirty="0">
                <a:latin typeface="+mj-lt"/>
              </a:rPr>
              <a:t> 변수 선언</a:t>
            </a:r>
          </a:p>
          <a:p>
            <a:r>
              <a:rPr lang="en-US" altLang="ko-KR" sz="2000" dirty="0" smtClean="0">
                <a:latin typeface="+mj-lt"/>
              </a:rPr>
              <a:t>x </a:t>
            </a:r>
            <a:r>
              <a:rPr lang="en-US" altLang="ko-KR" sz="2000" dirty="0">
                <a:latin typeface="+mj-lt"/>
              </a:rPr>
              <a:t>= "</a:t>
            </a:r>
            <a:r>
              <a:rPr lang="ko-KR" altLang="en-US" sz="2000" dirty="0">
                <a:latin typeface="+mj-lt"/>
              </a:rPr>
              <a:t>안녕</a:t>
            </a:r>
            <a:r>
              <a:rPr lang="en-US" altLang="ko-KR" sz="2000" dirty="0">
                <a:latin typeface="+mj-lt"/>
              </a:rPr>
              <a:t>"	</a:t>
            </a:r>
            <a:r>
              <a:rPr lang="en-US" altLang="ko-KR" sz="2000" dirty="0" smtClean="0">
                <a:latin typeface="+mj-lt"/>
              </a:rPr>
              <a:t># </a:t>
            </a:r>
            <a:r>
              <a:rPr lang="ko-KR" altLang="en-US" sz="2000" dirty="0">
                <a:latin typeface="+mj-lt"/>
              </a:rPr>
              <a:t>문자형 변수 선언</a:t>
            </a:r>
          </a:p>
          <a:p>
            <a:r>
              <a:rPr lang="en-US" altLang="ko-KR" sz="2000" dirty="0" smtClean="0">
                <a:latin typeface="+mj-lt"/>
              </a:rPr>
              <a:t>x </a:t>
            </a:r>
            <a:r>
              <a:rPr lang="en-US" altLang="ko-KR" sz="2000" dirty="0">
                <a:latin typeface="+mj-lt"/>
              </a:rPr>
              <a:t>= True  	</a:t>
            </a:r>
            <a:r>
              <a:rPr lang="en-US" altLang="ko-KR" sz="2000" dirty="0" smtClean="0">
                <a:latin typeface="+mj-lt"/>
              </a:rPr>
              <a:t># bool</a:t>
            </a:r>
            <a:r>
              <a:rPr lang="ko-KR" altLang="en-US" sz="2000" dirty="0" smtClean="0">
                <a:latin typeface="+mj-lt"/>
              </a:rPr>
              <a:t>형 </a:t>
            </a:r>
            <a:r>
              <a:rPr lang="ko-KR" altLang="en-US" sz="2000" dirty="0">
                <a:latin typeface="+mj-lt"/>
              </a:rPr>
              <a:t>변수 </a:t>
            </a:r>
            <a:r>
              <a:rPr lang="ko-KR" altLang="en-US" sz="2000" dirty="0" smtClean="0">
                <a:latin typeface="+mj-lt"/>
              </a:rPr>
              <a:t>선언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 smtClean="0">
                <a:latin typeface="+mj-lt"/>
              </a:rPr>
              <a:t>x, y = 10, 20.5 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3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1" y="1268760"/>
            <a:ext cx="4104456" cy="485740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(0~255</a:t>
            </a:r>
            <a:r>
              <a:rPr lang="ko-KR" altLang="en-US" dirty="0"/>
              <a:t>사이 코드</a:t>
            </a:r>
            <a:r>
              <a:rPr lang="en-US" altLang="ko-KR" dirty="0"/>
              <a:t>)</a:t>
            </a:r>
            <a:r>
              <a:rPr lang="ko-KR" altLang="en-US" dirty="0"/>
              <a:t>로 표현되는 문자 표현</a:t>
            </a:r>
            <a:endParaRPr lang="en-US" altLang="ko-KR" dirty="0" smtClean="0"/>
          </a:p>
          <a:p>
            <a:r>
              <a:rPr lang="ko-KR" altLang="en-US" dirty="0" smtClean="0"/>
              <a:t>문자열에서 </a:t>
            </a:r>
            <a:r>
              <a:rPr lang="ko-KR" altLang="en-US" dirty="0"/>
              <a:t>사용하는 연산을 거의 제공</a:t>
            </a:r>
          </a:p>
          <a:p>
            <a:pPr lvl="1"/>
            <a:r>
              <a:rPr lang="ko-KR" altLang="en-US" dirty="0"/>
              <a:t>인덱싱</a:t>
            </a:r>
            <a:r>
              <a:rPr lang="en-US" altLang="ko-KR" dirty="0"/>
              <a:t>/</a:t>
            </a:r>
            <a:r>
              <a:rPr lang="ko-KR" altLang="en-US" dirty="0" err="1"/>
              <a:t>슬라이싱</a:t>
            </a:r>
            <a:r>
              <a:rPr lang="en-US" altLang="ko-KR" dirty="0"/>
              <a:t>, In, Upper(), Split()</a:t>
            </a:r>
          </a:p>
          <a:p>
            <a:endParaRPr lang="en-US" altLang="ko-KR" dirty="0"/>
          </a:p>
          <a:p>
            <a:r>
              <a:rPr lang="ko-KR" altLang="en-US" dirty="0"/>
              <a:t>지원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ko-KR" altLang="en-US" dirty="0"/>
              <a:t>바이트</a:t>
            </a:r>
            <a:r>
              <a:rPr lang="en-US" altLang="ko-KR" dirty="0"/>
              <a:t>-&gt;</a:t>
            </a:r>
            <a:r>
              <a:rPr lang="ko-KR" altLang="en-US" dirty="0"/>
              <a:t>문자열로 변환 </a:t>
            </a:r>
            <a:r>
              <a:rPr lang="en-US" altLang="ko-KR" dirty="0"/>
              <a:t>: decode(</a:t>
            </a:r>
            <a:r>
              <a:rPr lang="ko-KR" altLang="en-US" dirty="0" err="1"/>
              <a:t>인코딩값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-&gt;</a:t>
            </a:r>
            <a:r>
              <a:rPr lang="ko-KR" altLang="en-US" dirty="0"/>
              <a:t>바이트로 변환 </a:t>
            </a:r>
            <a:r>
              <a:rPr lang="en-US" altLang="ko-KR" dirty="0"/>
              <a:t>: encode()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Byte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3508771" cy="204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83" y="3663832"/>
            <a:ext cx="23812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0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산술 연산자 및 우선순위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97921"/>
              </p:ext>
            </p:extLst>
          </p:nvPr>
        </p:nvGraphicFramePr>
        <p:xfrm>
          <a:off x="899592" y="1628800"/>
          <a:ext cx="7200801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440160"/>
                <a:gridCol w="4536505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괄호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지수 연산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+, 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음수 부호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*, /, //,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나눗셈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나눗셈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정수만</a:t>
                      </a:r>
                      <a:r>
                        <a:rPr lang="en-US" altLang="ko-KR" dirty="0" smtClean="0"/>
                        <a:t>), </a:t>
                      </a:r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+, 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덧셈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뺄셈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8568</TotalTime>
  <Words>1387</Words>
  <Application>Microsoft Office PowerPoint</Application>
  <PresentationFormat>화면 슬라이드 쇼(4:3)</PresentationFormat>
  <Paragraphs>297</Paragraphs>
  <Slides>43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파이썬 크롤링</vt:lpstr>
      <vt:lpstr>파이썬기초-파일입출력</vt:lpstr>
      <vt:lpstr>파일객체 생성</vt:lpstr>
      <vt:lpstr>파일 출력</vt:lpstr>
      <vt:lpstr>파일 입력</vt:lpstr>
      <vt:lpstr>파이썬 기초</vt:lpstr>
      <vt:lpstr>변수와 자료형</vt:lpstr>
      <vt:lpstr>Byte 데이터</vt:lpstr>
      <vt:lpstr>기본 산술 연산자 및 우선순위</vt:lpstr>
      <vt:lpstr>range() 함수</vt:lpstr>
      <vt:lpstr>문자열</vt:lpstr>
      <vt:lpstr>문자열 연산</vt:lpstr>
      <vt:lpstr>문자열 관련 함수</vt:lpstr>
      <vt:lpstr>리스트(list) 생성</vt:lpstr>
      <vt:lpstr>리스트(list) 연산 / 인덱싱</vt:lpstr>
      <vt:lpstr>리스트 항목 추가/삭제</vt:lpstr>
      <vt:lpstr>파이썬 내장함수</vt:lpstr>
      <vt:lpstr>튜플(tuple)</vt:lpstr>
      <vt:lpstr>딕션너리(dictionary)</vt:lpstr>
      <vt:lpstr>조건문 : if</vt:lpstr>
      <vt:lpstr>비교연산자/논리연산자/in연산자</vt:lpstr>
      <vt:lpstr>반복문 - for</vt:lpstr>
      <vt:lpstr>반복문 while</vt:lpstr>
      <vt:lpstr>break/continue</vt:lpstr>
      <vt:lpstr>내장함수</vt:lpstr>
      <vt:lpstr>문자열 메소드</vt:lpstr>
      <vt:lpstr>함수</vt:lpstr>
      <vt:lpstr>PowerPoint 프레젠테이션</vt:lpstr>
      <vt:lpstr>모듈</vt:lpstr>
      <vt:lpstr>실습</vt:lpstr>
      <vt:lpstr>파이썬 re</vt:lpstr>
      <vt:lpstr>정규 표현식 (Regular Expression)</vt:lpstr>
      <vt:lpstr>정규 표현식 (Regular Expression)</vt:lpstr>
      <vt:lpstr>정규 표현식 (Regular Expression)</vt:lpstr>
      <vt:lpstr>정규 표현식 (Regular Expression)</vt:lpstr>
      <vt:lpstr>파이썬 re모듈</vt:lpstr>
      <vt:lpstr>파이썬 re 모듈 예제</vt:lpstr>
      <vt:lpstr>파이썬 URLlib </vt:lpstr>
      <vt:lpstr>웹 동작 방식</vt:lpstr>
      <vt:lpstr>파이썬 urllib</vt:lpstr>
      <vt:lpstr>urllib.request 모듈</vt:lpstr>
      <vt:lpstr>urllib.request로 문서 가져오기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</dc:title>
  <dc:creator>Windows 사용자</dc:creator>
  <cp:lastModifiedBy>Windows 사용자</cp:lastModifiedBy>
  <cp:revision>118</cp:revision>
  <dcterms:created xsi:type="dcterms:W3CDTF">2018-12-18T06:38:30Z</dcterms:created>
  <dcterms:modified xsi:type="dcterms:W3CDTF">2020-01-28T06:38:05Z</dcterms:modified>
</cp:coreProperties>
</file>