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>
      <p:cViewPr varScale="1">
        <p:scale>
          <a:sx n="64" d="100"/>
          <a:sy n="64" d="100"/>
        </p:scale>
        <p:origin x="-197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36AE-626D-4630-9169-48791F25DB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81C60-6977-4527-9A0D-86193E75A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2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12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제어블록을 이용하여 배경지정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900" dirty="0" smtClean="0"/>
              <a:t>이전에 코드에서 </a:t>
            </a:r>
            <a:r>
              <a:rPr lang="ko-KR" altLang="en-US" sz="900" dirty="0" err="1" smtClean="0"/>
              <a:t>스프라이트를</a:t>
            </a:r>
            <a:r>
              <a:rPr lang="ko-KR" altLang="en-US" sz="900" dirty="0" smtClean="0"/>
              <a:t> 클릭할 때마다 다음 배경으로 바꾸어</a:t>
            </a:r>
            <a:r>
              <a:rPr lang="ko-KR" altLang="en-US" sz="900" baseline="0" dirty="0" smtClean="0"/>
              <a:t> 줬습니다</a:t>
            </a:r>
            <a:r>
              <a:rPr lang="en-US" altLang="ko-KR" sz="900" baseline="0" dirty="0" smtClean="0"/>
              <a:t>.</a:t>
            </a:r>
            <a:br>
              <a:rPr lang="en-US" altLang="ko-KR" sz="900" baseline="0" dirty="0" smtClean="0"/>
            </a:br>
            <a:r>
              <a:rPr lang="ko-KR" altLang="en-US" sz="900" baseline="0" dirty="0" smtClean="0"/>
              <a:t>이렇게 되면 </a:t>
            </a:r>
            <a:r>
              <a:rPr lang="ko-KR" altLang="en-US" sz="900" baseline="0" dirty="0" err="1" smtClean="0"/>
              <a:t>스프라이트의</a:t>
            </a:r>
            <a:r>
              <a:rPr lang="ko-KR" altLang="en-US" sz="900" baseline="0" dirty="0" smtClean="0"/>
              <a:t> 모양은 </a:t>
            </a:r>
            <a:r>
              <a:rPr lang="en-US" altLang="ko-KR" sz="900" baseline="0" dirty="0" smtClean="0"/>
              <a:t>3</a:t>
            </a:r>
            <a:r>
              <a:rPr lang="ko-KR" altLang="en-US" sz="900" baseline="0" dirty="0" smtClean="0"/>
              <a:t>개인데 배경이 </a:t>
            </a:r>
            <a:r>
              <a:rPr lang="en-US" altLang="ko-KR" sz="900" baseline="0" dirty="0" smtClean="0"/>
              <a:t>2</a:t>
            </a:r>
            <a:r>
              <a:rPr lang="ko-KR" altLang="en-US" sz="900" baseline="0" dirty="0" smtClean="0"/>
              <a:t>개임으로 </a:t>
            </a:r>
            <a:r>
              <a:rPr lang="ko-KR" altLang="en-US" sz="900" baseline="0" dirty="0" err="1" smtClean="0"/>
              <a:t>스프라이트</a:t>
            </a:r>
            <a:r>
              <a:rPr lang="ko-KR" altLang="en-US" sz="900" baseline="0" dirty="0" smtClean="0"/>
              <a:t> 모양에 따라 배경을 지정할 수 없게 됩니다</a:t>
            </a:r>
            <a:r>
              <a:rPr lang="en-US" altLang="ko-KR" sz="900" baseline="0" dirty="0" smtClean="0"/>
              <a:t>.</a:t>
            </a:r>
            <a:br>
              <a:rPr lang="en-US" altLang="ko-KR" sz="900" baseline="0" dirty="0" smtClean="0"/>
            </a:br>
            <a:r>
              <a:rPr lang="ko-KR" altLang="en-US" sz="900" baseline="0" dirty="0" err="1" smtClean="0"/>
              <a:t>스프라이트에</a:t>
            </a:r>
            <a:r>
              <a:rPr lang="ko-KR" altLang="en-US" sz="900" baseline="0" dirty="0" smtClean="0"/>
              <a:t> 따라서 배경을 지정해야 함으로 현재 </a:t>
            </a:r>
            <a:r>
              <a:rPr lang="ko-KR" altLang="en-US" sz="900" baseline="0" dirty="0" err="1" smtClean="0"/>
              <a:t>스프라이트</a:t>
            </a:r>
            <a:r>
              <a:rPr lang="ko-KR" altLang="en-US" sz="900" baseline="0" dirty="0" smtClean="0"/>
              <a:t> 모양이 무엇인지를 판단해서 </a:t>
            </a:r>
            <a:r>
              <a:rPr lang="en-US" altLang="ko-KR" sz="900" baseline="0" dirty="0" smtClean="0"/>
              <a:t/>
            </a:r>
            <a:br>
              <a:rPr lang="en-US" altLang="ko-KR" sz="900" baseline="0" dirty="0" smtClean="0"/>
            </a:br>
            <a:r>
              <a:rPr lang="ko-KR" altLang="en-US" sz="900" baseline="0" dirty="0" err="1" smtClean="0"/>
              <a:t>스프라이트에</a:t>
            </a:r>
            <a:r>
              <a:rPr lang="ko-KR" altLang="en-US" sz="900" baseline="0" dirty="0" smtClean="0"/>
              <a:t> 맞게 배경을 바꿔서 지정해야 합니다</a:t>
            </a:r>
            <a:r>
              <a:rPr lang="en-US" altLang="ko-KR" sz="90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이전에 작성한 다음 배경으로</a:t>
            </a:r>
            <a:r>
              <a:rPr lang="ko-KR" altLang="en-US" baseline="0" dirty="0" smtClean="0"/>
              <a:t> 바꾸기 블록을 삭제합니다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제어 블록에서 만약 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아니면 블록을 코드영역으로 드래그합니다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만약 블록은 조건이 참인지 거짓인지 판단을 합니다</a:t>
            </a:r>
            <a:r>
              <a:rPr lang="en-US" altLang="ko-KR" baseline="0" dirty="0" smtClean="0"/>
              <a:t>. 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따라서 조건 블록이 필요합니다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만약 블록의 마름모 모양에 조건에 해당하는 블록을 만들어 끼워 줍니다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연산 블록에서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가 있는 블록을 드래그하여 만약 블록의 조건에 끼워 줍니다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err="1" smtClean="0"/>
              <a:t>스프라이트의</a:t>
            </a:r>
            <a:r>
              <a:rPr lang="ko-KR" altLang="en-US" baseline="0" dirty="0" smtClean="0"/>
              <a:t> 모양이 선물인지 아닌지 판단해야 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형태 블록에서 모양 블록을 선택하고 이름으로 바꿔준 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연산 블록의 왼쪽에 끼워줍니다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이때 오른쪽에는 조건을 비교할 선물이라는 글자로 바꿔 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조건 블록이 완성이 되면 현재 클릭된 </a:t>
            </a:r>
            <a:r>
              <a:rPr lang="ko-KR" altLang="en-US" baseline="0" dirty="0" err="1" smtClean="0"/>
              <a:t>스프라이트의</a:t>
            </a:r>
            <a:r>
              <a:rPr lang="ko-KR" altLang="en-US" baseline="0" dirty="0" smtClean="0"/>
              <a:t> 이름이 무엇인지를 가져와서 선물이라는 글자와 비교합니다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조건이 참이 되면 이라면 블록이 실행됩니다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이때 선물모양의 배경인 배경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바꿔줍니다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조건이 거짓이 되면 아니면 블록이 실행됩니다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이때 </a:t>
            </a:r>
            <a:r>
              <a:rPr lang="ko-KR" altLang="en-US" baseline="0" dirty="0" err="1" smtClean="0"/>
              <a:t>트리모양의</a:t>
            </a:r>
            <a:r>
              <a:rPr lang="ko-KR" altLang="en-US" baseline="0" dirty="0" smtClean="0"/>
              <a:t> 배경인 배경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로 바꿔줍니다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9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생각해보기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이번에는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누르지 않고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한번씩 </a:t>
            </a:r>
            <a:r>
              <a:rPr lang="ko-KR" altLang="en-US" dirty="0" err="1" smtClean="0"/>
              <a:t>스프라이트의</a:t>
            </a:r>
            <a:r>
              <a:rPr lang="ko-KR" altLang="en-US" dirty="0" smtClean="0"/>
              <a:t> 모양을 변경하게</a:t>
            </a:r>
            <a:r>
              <a:rPr lang="ko-KR" altLang="en-US" baseline="0" dirty="0" smtClean="0"/>
              <a:t> 하려고 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그럼 프로그램이 시작하면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초에 한번씩 모양과 배경을 바꾸는 부분이 계속 반복되어야 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이렇게 하기 위해서 반복 블록이 필요합니다</a:t>
            </a:r>
            <a:r>
              <a:rPr lang="en-US" altLang="ko-KR" baseline="0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46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반복블록으로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이전에 코드에서</a:t>
            </a:r>
            <a:r>
              <a:rPr lang="ko-KR" altLang="en-US" baseline="0" dirty="0" smtClean="0"/>
              <a:t> 시작 클릭했을 때 모양을 선물로 바꾼 후에 </a:t>
            </a:r>
            <a:r>
              <a:rPr lang="ko-KR" altLang="en-US" baseline="0" dirty="0" err="1" smtClean="0"/>
              <a:t>스프라이트가</a:t>
            </a:r>
            <a:r>
              <a:rPr lang="ko-KR" altLang="en-US" baseline="0" dirty="0" smtClean="0"/>
              <a:t> 클릭되면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다음 모양으로 바꾸고 배경을 바꾸었습니다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이번에는 시작 클릭했을 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초에 한번씩 자동으로 모양이 바뀌도록 해 보겠습니다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endParaRPr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제어 블록에서 무한 반복하기 블록을 코드 영역으로 드래그한 후 모양 바꾸기 아래에 끼워줍니다</a:t>
            </a:r>
            <a:r>
              <a:rPr lang="en-US" altLang="ko-KR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무한 반복하기 블록에 </a:t>
            </a:r>
            <a:r>
              <a:rPr lang="ko-KR" altLang="en-US" baseline="0" dirty="0" err="1" smtClean="0"/>
              <a:t>스프라이트의</a:t>
            </a:r>
            <a:r>
              <a:rPr lang="ko-KR" altLang="en-US" baseline="0" dirty="0" smtClean="0"/>
              <a:t> 모양을 변경하는 블록과 배경을 바꾸는 블록을 가져와서 끼워줍니다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이렇게 하고 실행하면 </a:t>
            </a:r>
            <a:r>
              <a:rPr lang="ko-KR" altLang="en-US" baseline="0" dirty="0" err="1" smtClean="0"/>
              <a:t>스프라이트</a:t>
            </a:r>
            <a:r>
              <a:rPr lang="ko-KR" altLang="en-US" baseline="0" dirty="0" smtClean="0"/>
              <a:t> 모양이 계속 바뀝니다</a:t>
            </a:r>
            <a:r>
              <a:rPr lang="en-US" altLang="ko-KR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초에 한번씩 바뀌게 하기 위해 제어 블록에서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기다리기 블록을 가져와서 끼워줍니다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4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생각해보기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이번에는 </a:t>
            </a:r>
            <a:r>
              <a:rPr lang="ko-KR" altLang="en-US" dirty="0" err="1" smtClean="0"/>
              <a:t>스프라이트의</a:t>
            </a:r>
            <a:r>
              <a:rPr lang="ko-KR" altLang="en-US" dirty="0" smtClean="0"/>
              <a:t> 모양이 순서대로 바뀌지 않고 랜덤으로 바꿀 수 있도록 만들어 보세요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이렇게 하기 위해서는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88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난수를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이전에 코드에서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스프라이트</a:t>
            </a:r>
            <a:r>
              <a:rPr lang="ko-KR" altLang="en-US" baseline="0" dirty="0" smtClean="0"/>
              <a:t> 모양을 순서대로 변경해 보았습니다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이번에는 랜덤으로 변경하도록 해보겠습니다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이렇게 하기 위해서는 </a:t>
            </a:r>
            <a:r>
              <a:rPr lang="ko-KR" altLang="en-US" baseline="0" dirty="0" err="1" smtClean="0"/>
              <a:t>난수를</a:t>
            </a:r>
            <a:r>
              <a:rPr lang="ko-KR" altLang="en-US" baseline="0" dirty="0" smtClean="0"/>
              <a:t> 사용합니다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다음 모양 바꾸기 블록을 형태 블록에서 모양을 바꾸기 블록을  가져와서 변경합니다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연산 블록에서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사이의 </a:t>
            </a:r>
            <a:r>
              <a:rPr lang="ko-KR" altLang="en-US" baseline="0" dirty="0" err="1" smtClean="0"/>
              <a:t>난수</a:t>
            </a:r>
            <a:r>
              <a:rPr lang="ko-KR" altLang="en-US" baseline="0" dirty="0" smtClean="0"/>
              <a:t> 블록을 가져와서 모양 블록에 끼워 넣습니다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이때 </a:t>
            </a:r>
            <a:r>
              <a:rPr lang="ko-KR" altLang="en-US" baseline="0" dirty="0" err="1" smtClean="0"/>
              <a:t>스프라이트의</a:t>
            </a:r>
            <a:r>
              <a:rPr lang="ko-KR" altLang="en-US" baseline="0" dirty="0" smtClean="0"/>
              <a:t> 이미지가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개임으로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으로 변경합니다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77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생각해보기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이번에는 배경은 고정하고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한번씩 랜덤 위치에 나타나도록 만들어 보세요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이렇게 하기 위해서는 동작 블록에서 이동하기 블록을 사용하면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0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err="1" smtClean="0"/>
              <a:t>스프라이트</a:t>
            </a:r>
            <a:r>
              <a:rPr lang="ko-KR" altLang="en-US" dirty="0" smtClean="0"/>
              <a:t> 이동하기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임의의 위치로 이동하기 위해서는 아래의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방법이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방법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후에 임의의 위치에 보이고 방법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r>
              <a:rPr lang="ko-KR" altLang="en-US" baseline="0" dirty="0" smtClean="0"/>
              <a:t> 동안 특정 위치로 이동하기 때문에</a:t>
            </a:r>
            <a:r>
              <a:rPr lang="en-US" altLang="ko-KR" baseline="0" dirty="0" smtClean="0"/>
              <a:t> 1</a:t>
            </a:r>
            <a:r>
              <a:rPr lang="ko-KR" altLang="en-US" baseline="0" dirty="0" smtClean="0"/>
              <a:t>초 동안 움직임을 모양을 볼 수 있습니다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방법</a:t>
            </a:r>
            <a:r>
              <a:rPr lang="en-US" altLang="ko-KR" dirty="0" smtClean="0"/>
              <a:t>1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동작 블록에서 무작위 위치로 이동하기 블록을 모양 바꾸기 블록 아래에 끼워줍니다</a:t>
            </a:r>
            <a:r>
              <a:rPr lang="en-US" altLang="ko-KR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제어 블록에서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초기다리기 블록을 가져와서 끼워 줍니다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endParaRPr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aseline="0" dirty="0" smtClean="0"/>
              <a:t>방법</a:t>
            </a:r>
            <a:r>
              <a:rPr lang="en-US" altLang="ko-KR" baseline="0" dirty="0" smtClean="0"/>
              <a:t>2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초 동안 무작위 위치로 이동하기 블록을 사용합니다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3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소리 재생하기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소리 탭을 선택한 후 소리 업로드 버튼을 눌러 소리를 </a:t>
            </a:r>
            <a:r>
              <a:rPr lang="ko-KR" altLang="en-US" dirty="0" err="1" smtClean="0"/>
              <a:t>업로드합니다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소리고르기</a:t>
            </a:r>
            <a:r>
              <a:rPr lang="ko-KR" altLang="en-US" dirty="0" smtClean="0"/>
              <a:t> 버튼을 누르면 스크래치에서 제공되는 소리를 사용할 수 있습니다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소리가 </a:t>
            </a:r>
            <a:r>
              <a:rPr lang="ko-KR" altLang="en-US" dirty="0" err="1" smtClean="0"/>
              <a:t>업로드되면</a:t>
            </a:r>
            <a:r>
              <a:rPr lang="ko-KR" altLang="en-US" dirty="0" smtClean="0"/>
              <a:t> 코드 탭의 소리 블록에서 재생하기 블록을 이용하여 소리를 재생할 수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8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생각해보기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스프라이트가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한번씩 임의의 위치에서 나타납니다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찾아서 클릭하면 </a:t>
            </a:r>
            <a:r>
              <a:rPr lang="ko-KR" altLang="en-US" dirty="0" err="1" smtClean="0"/>
              <a:t>캐롤이</a:t>
            </a:r>
            <a:r>
              <a:rPr lang="ko-KR" altLang="en-US" dirty="0" smtClean="0"/>
              <a:t> 나오도록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err="1" smtClean="0"/>
              <a:t>캐롤은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초동안</a:t>
            </a:r>
            <a:r>
              <a:rPr lang="ko-KR" altLang="en-US" baseline="0" dirty="0" err="1" smtClean="0"/>
              <a:t>만</a:t>
            </a:r>
            <a:r>
              <a:rPr lang="ko-KR" altLang="en-US" baseline="0" dirty="0" smtClean="0"/>
              <a:t> 나오도록 합니다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이렇게 해</a:t>
            </a:r>
            <a:r>
              <a:rPr lang="ko-KR" altLang="en-US" baseline="0" dirty="0" smtClean="0"/>
              <a:t> 본 후에는 </a:t>
            </a:r>
            <a:r>
              <a:rPr lang="ko-KR" altLang="en-US" baseline="0" dirty="0" err="1" smtClean="0"/>
              <a:t>루돌프가</a:t>
            </a:r>
            <a:r>
              <a:rPr lang="ko-KR" altLang="en-US" baseline="0" dirty="0" smtClean="0"/>
              <a:t> 선택이 되었을 때만 </a:t>
            </a:r>
            <a:r>
              <a:rPr lang="ko-KR" altLang="en-US" baseline="0" dirty="0" err="1" smtClean="0"/>
              <a:t>캐롤이</a:t>
            </a:r>
            <a:r>
              <a:rPr lang="ko-KR" altLang="en-US" baseline="0" dirty="0" smtClean="0"/>
              <a:t> 나오도록 변경해 보세요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41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스프라이트</a:t>
            </a:r>
            <a:r>
              <a:rPr lang="ko-KR" altLang="en-US" baseline="0" dirty="0" smtClean="0"/>
              <a:t> 임의의 모양으로 바꾸고 임의의 위치로 이동</a:t>
            </a: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시작 클릭했을 때 모양을 선물로 바꾸고 배경도 바꿔 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제어 블록의 무한 반복하기 블록을 드래그하여 배경 아래에 끼워줍니다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모양 중에 임의의 모양이 선택되도록 </a:t>
            </a:r>
            <a:r>
              <a:rPr lang="ko-KR" altLang="en-US" baseline="0" dirty="0" err="1" smtClean="0"/>
              <a:t>난수를</a:t>
            </a:r>
            <a:r>
              <a:rPr lang="ko-KR" altLang="en-US" baseline="0" dirty="0" smtClean="0"/>
              <a:t> 사용하여 모양을 바꿔 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모양을 바꾼 후에 임의의 위치로 이동합니다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초후에</a:t>
            </a:r>
            <a:r>
              <a:rPr lang="ko-KR" altLang="en-US" baseline="0" dirty="0" smtClean="0"/>
              <a:t> 다시 모양을 바꾸고 위치를 이동합니다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산타가</a:t>
            </a:r>
            <a:r>
              <a:rPr lang="ko-KR" altLang="en-US" dirty="0" smtClean="0"/>
              <a:t> 선택되면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동안 </a:t>
            </a:r>
            <a:r>
              <a:rPr lang="ko-KR" altLang="en-US" dirty="0" err="1" smtClean="0"/>
              <a:t>캐롤</a:t>
            </a:r>
            <a:r>
              <a:rPr lang="ko-KR" altLang="en-US" dirty="0" smtClean="0"/>
              <a:t> 나오기</a:t>
            </a: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이벤트 블록에서 이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클릭을 때를 코드 영역으로 드래그합니다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제어 블록에서 만약 이라면 블록을 드래그하여 끼워줍니다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제어 블록에서 판단을 하기 위해 모양이 </a:t>
            </a:r>
            <a:r>
              <a:rPr lang="ko-KR" altLang="en-US" baseline="0" dirty="0" err="1" smtClean="0"/>
              <a:t>산타인지를</a:t>
            </a:r>
            <a:r>
              <a:rPr lang="ko-KR" altLang="en-US" baseline="0" dirty="0" smtClean="0"/>
              <a:t> 비교해 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모양이 </a:t>
            </a:r>
            <a:r>
              <a:rPr lang="ko-KR" altLang="en-US" baseline="0" dirty="0" err="1" smtClean="0"/>
              <a:t>산타라면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캐롤을</a:t>
            </a:r>
            <a:r>
              <a:rPr lang="ko-KR" altLang="en-US" baseline="0" dirty="0" smtClean="0"/>
              <a:t> 재생합니다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초를 기다리고 </a:t>
            </a:r>
            <a:r>
              <a:rPr lang="ko-KR" altLang="en-US" baseline="0" dirty="0" err="1" smtClean="0"/>
              <a:t>소리끄기</a:t>
            </a:r>
            <a:r>
              <a:rPr lang="ko-KR" altLang="en-US" baseline="0" dirty="0" smtClean="0"/>
              <a:t> 블록을 실행합니다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+mj-lt"/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0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스크래치</a:t>
            </a:r>
            <a:r>
              <a:rPr lang="en-US" altLang="ko-KR" dirty="0" smtClean="0"/>
              <a:t>(Scratch)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MIT </a:t>
            </a:r>
            <a:r>
              <a:rPr lang="ko-KR" altLang="en-US" dirty="0" smtClean="0"/>
              <a:t>미디어 연구소에서 개발한 무료 교육용 프로그래밍 언어입니다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스크래치 </a:t>
            </a:r>
            <a:r>
              <a:rPr lang="en-US" altLang="ko-KR" dirty="0" smtClean="0"/>
              <a:t>1.4 </a:t>
            </a:r>
            <a:r>
              <a:rPr lang="ko-KR" altLang="en-US" dirty="0" smtClean="0"/>
              <a:t>버전에서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버전을 거쳐서 현재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버전이 나와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스크래치는 블록 기반 프로그래밍으로 재미있고 교육적이며 배우기 쉽습니다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블록 기반의 언어로 퍼즐이나 </a:t>
            </a:r>
            <a:r>
              <a:rPr lang="ko-KR" altLang="en-US" dirty="0" err="1" smtClean="0"/>
              <a:t>레고</a:t>
            </a:r>
            <a:r>
              <a:rPr lang="ko-KR" altLang="en-US" dirty="0" smtClean="0"/>
              <a:t> 같이 블록 팔레트에서 블록을 끌어 다른 블록과 연결하여 프로그래밍을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블록 프로그래밍을 이용하여 프로그래밍의 기본 원리를 이해한 후 다른 프로그래밍 언어를 습득하기 용이합니다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0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생각해보기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스프라이트가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한번씩 임의의 위치에서 나타납니다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찾아서 클릭을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찾아서 클릭하면 </a:t>
            </a:r>
            <a:r>
              <a:rPr lang="ko-KR" altLang="en-US" dirty="0" err="1" smtClean="0"/>
              <a:t>캐롤이</a:t>
            </a:r>
            <a:r>
              <a:rPr lang="ko-KR" altLang="en-US" dirty="0" smtClean="0"/>
              <a:t> 나오도록 하고 크리스마스 인사를 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7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변수를 이용하여 횟수 증가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클릭한 횟수를 저장하기 위해서는 변수를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 만들기</a:t>
            </a: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코드 탭에서 변수 블록을 선택합니다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 smtClean="0"/>
              <a:t>변수만들기</a:t>
            </a:r>
            <a:r>
              <a:rPr lang="ko-KR" altLang="en-US" dirty="0" smtClean="0"/>
              <a:t> 버튼을 눌러서 새로운 변수 이름을 작성하고 확인 버튼을 누릅니다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변수 블록에 새로 만든 변수가 나타나는 것을 확인 할 수 있습니다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83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변수를 이용하여 횟수 증가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변수를 만든 후에 이제 실제 블록에서 변수의 값을 변경해 봅니다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시작 클릭했을</a:t>
            </a:r>
            <a:r>
              <a:rPr lang="ko-KR" altLang="en-US" baseline="0" dirty="0" smtClean="0"/>
              <a:t> 블록에 새로 생성한 변수 값을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초기화해 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스프라이트를</a:t>
            </a:r>
            <a:r>
              <a:rPr lang="ko-KR" altLang="en-US" baseline="0" dirty="0" smtClean="0"/>
              <a:t> 클릭했을 때 변수 값을 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증가해 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이제 </a:t>
            </a:r>
            <a:r>
              <a:rPr lang="ko-KR" altLang="en-US" baseline="0" dirty="0" err="1" smtClean="0"/>
              <a:t>변수값이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보다 크거나 같은 지를 비교해 봅니다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연산 블록의 또는 블록은 두 가지 조건 중에서 하나만 참이어도 참이 됩니다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보다 크거나 같으면 </a:t>
            </a:r>
            <a:r>
              <a:rPr lang="ko-KR" altLang="en-US" baseline="0" dirty="0" err="1" smtClean="0"/>
              <a:t>캐롤을</a:t>
            </a:r>
            <a:r>
              <a:rPr lang="ko-KR" altLang="en-US" baseline="0" dirty="0" smtClean="0"/>
              <a:t> 재생합니다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메리 크리스마스를 말하기 위해 형태 블록에서 말하기 블록을 사용합니다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21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텍스트음성변환 추가하기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컴퓨터의 프로그램을 통해 사람의 목소리를 구현해내는 기능을 텍스트음성변환</a:t>
            </a:r>
            <a:r>
              <a:rPr lang="en-US" altLang="ko-KR" dirty="0" smtClean="0"/>
              <a:t>(Text to </a:t>
            </a:r>
            <a:r>
              <a:rPr lang="en-US" altLang="ko-KR" dirty="0" err="1" smtClean="0"/>
              <a:t>Speech:TTS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스크래치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에서는 확장기능으로 제공됩니다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 smtClean="0"/>
              <a:t>코드 탭</a:t>
            </a:r>
            <a:r>
              <a:rPr lang="ko-KR" altLang="en-US" baseline="0" dirty="0" smtClean="0"/>
              <a:t> 아래의 확장기능 추가하기 버튼을 누릅니다</a:t>
            </a:r>
            <a:r>
              <a:rPr lang="en-US" altLang="ko-KR" baseline="0" dirty="0" smtClean="0"/>
              <a:t>.</a:t>
            </a:r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텍스트음성변환을 선택합니다</a:t>
            </a:r>
            <a:r>
              <a:rPr lang="en-US" altLang="ko-KR" baseline="0" dirty="0" smtClean="0"/>
              <a:t>.</a:t>
            </a:r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err="1" smtClean="0"/>
              <a:t>코드탭</a:t>
            </a:r>
            <a:r>
              <a:rPr lang="ko-KR" altLang="en-US" baseline="0" dirty="0" smtClean="0"/>
              <a:t> 아래에 </a:t>
            </a:r>
            <a:r>
              <a:rPr lang="en-US" altLang="ko-KR" dirty="0" smtClean="0"/>
              <a:t>Text to Speech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블록이 나타납니다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70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텍스트음성변환을 이용하여 말하기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err="1" smtClean="0"/>
              <a:t>코드탭</a:t>
            </a:r>
            <a:r>
              <a:rPr lang="ko-KR" altLang="en-US" baseline="0" dirty="0" smtClean="0"/>
              <a:t> 아래에 </a:t>
            </a:r>
            <a:r>
              <a:rPr lang="en-US" altLang="ko-KR" dirty="0" smtClean="0"/>
              <a:t>Text to Speech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블록을 선택하고 말하기 블록을 선택합니다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46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6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/>
              <a:t>https://scratch.mit.edu </a:t>
            </a:r>
            <a:r>
              <a:rPr lang="ko-KR" altLang="en-US" dirty="0" smtClean="0"/>
              <a:t>사이트에 접속합니다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만들기 시작하기 버튼을 눌러서 가입 없이 만들 수 있습니다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이 경우 만들어 놓은 프로젝트를 컴퓨터에 저장하여 다음에 사용할 수 있습니다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가입 없이 만들면 만든 내용이 저장되지 않음으로 가입 후 만드는 것이 좋습니다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이 경우는 다음 로그인 후 저장된 내용을 볼 수 있습니다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3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스크래치 프로젝트 이름 지정하기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스크래치 프로젝트 이름을 지정하면 파일로 저장할 경우 파일명으로 사용됩니다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스크래치 </a:t>
            </a:r>
            <a:r>
              <a:rPr lang="ko-KR" altLang="en-US" baseline="0" dirty="0" smtClean="0"/>
              <a:t>프로젝트 이름을 지정하면 </a:t>
            </a:r>
            <a:r>
              <a:rPr lang="ko-KR" altLang="en-US" baseline="0" dirty="0" smtClean="0"/>
              <a:t>자신이 작성한 파일 관리하기 편리합니다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0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스크래치 배경 지정하기</a:t>
            </a: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스크래치 오른쪽</a:t>
            </a:r>
            <a:r>
              <a:rPr lang="ko-KR" altLang="en-US" baseline="0" dirty="0" smtClean="0"/>
              <a:t> 하단의 무대 영역 아래 버튼에 마우스를 가져 놓습니다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배경그림을 </a:t>
            </a:r>
            <a:r>
              <a:rPr lang="ko-KR" altLang="en-US" baseline="0" dirty="0" err="1" smtClean="0"/>
              <a:t>업로드하기</a:t>
            </a:r>
            <a:r>
              <a:rPr lang="ko-KR" altLang="en-US" baseline="0" dirty="0" smtClean="0"/>
              <a:t> 버튼을 눌러 사용할 이미지를 선택합니다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스크래치에서 제공하는 배경을 선택할 수도 있습니다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스크래치에서 제공하는 배경을 선택하기 위해서는 </a:t>
            </a:r>
            <a:r>
              <a:rPr lang="ko-KR" altLang="en-US" baseline="0" dirty="0" err="1" smtClean="0"/>
              <a:t>배경고르기</a:t>
            </a:r>
            <a:r>
              <a:rPr lang="ko-KR" altLang="en-US" baseline="0" dirty="0" smtClean="0"/>
              <a:t> 버튼을 누르면 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배경이 </a:t>
            </a:r>
            <a:r>
              <a:rPr lang="ko-KR" altLang="en-US" baseline="0" dirty="0" err="1" smtClean="0"/>
              <a:t>업로드되면</a:t>
            </a:r>
            <a:r>
              <a:rPr lang="ko-KR" altLang="en-US" baseline="0" dirty="0" smtClean="0"/>
              <a:t> 배경 편집 화면이 나옵니다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배경 편집화면에서 배경을 오른쪽 상단의 무대 영역을 보면서 배경을 조정합니다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상단의 코드 탭을 눌러서 코드 영역으로 변경합니다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5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스크래치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스프라이트는</a:t>
            </a:r>
            <a:r>
              <a:rPr lang="ko-KR" altLang="en-US" dirty="0" smtClean="0"/>
              <a:t> 스크래치에서 실행되는 캐릭터입니다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 smtClean="0"/>
              <a:t>오른쪽 하단의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버튼을 눌러 </a:t>
            </a:r>
            <a:r>
              <a:rPr lang="ko-KR" altLang="en-US" dirty="0" err="1" smtClean="0"/>
              <a:t>스프라이트로</a:t>
            </a:r>
            <a:r>
              <a:rPr lang="ko-KR" altLang="en-US" dirty="0" smtClean="0"/>
              <a:t> 사용할 이미지를 </a:t>
            </a:r>
            <a:r>
              <a:rPr lang="ko-KR" altLang="en-US" dirty="0" err="1" smtClean="0"/>
              <a:t>업로드합니다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스프라이트도</a:t>
            </a:r>
            <a:r>
              <a:rPr lang="ko-KR" altLang="en-US" baseline="0" dirty="0" smtClean="0"/>
              <a:t> 스크래치에서 제공되는 </a:t>
            </a:r>
            <a:r>
              <a:rPr lang="ko-KR" altLang="en-US" baseline="0" dirty="0" err="1" smtClean="0"/>
              <a:t>스프라이트를</a:t>
            </a:r>
            <a:r>
              <a:rPr lang="ko-KR" altLang="en-US" baseline="0" dirty="0" smtClean="0"/>
              <a:t> 사용할 수 있습니다</a:t>
            </a:r>
            <a:r>
              <a:rPr lang="en-US" altLang="ko-KR" baseline="0" dirty="0" smtClean="0"/>
              <a:t>. </a:t>
            </a:r>
            <a:br>
              <a:rPr lang="en-US" altLang="ko-KR" baseline="0" dirty="0" smtClean="0"/>
            </a:b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배경과 마찬가지로 </a:t>
            </a:r>
            <a:r>
              <a:rPr lang="ko-KR" altLang="en-US" baseline="0" dirty="0" err="1" smtClean="0"/>
              <a:t>스프라이트</a:t>
            </a:r>
            <a:r>
              <a:rPr lang="ko-KR" altLang="en-US" baseline="0" dirty="0" smtClean="0"/>
              <a:t> 버튼에 마우스를 놓은 후 </a:t>
            </a:r>
            <a:r>
              <a:rPr lang="ko-KR" altLang="en-US" baseline="0" dirty="0" err="1" smtClean="0"/>
              <a:t>스프라이트</a:t>
            </a:r>
            <a:r>
              <a:rPr lang="ko-KR" altLang="en-US" baseline="0" dirty="0" smtClean="0"/>
              <a:t> 고르기 메뉴를 선택하면 제공되는 </a:t>
            </a:r>
            <a:r>
              <a:rPr lang="ko-KR" altLang="en-US" baseline="0" dirty="0" err="1" smtClean="0"/>
              <a:t>스프라이트를</a:t>
            </a:r>
            <a:r>
              <a:rPr lang="ko-KR" altLang="en-US" baseline="0" dirty="0" smtClean="0"/>
              <a:t> 사용할 수 있습니다</a:t>
            </a:r>
            <a:r>
              <a:rPr lang="en-US" altLang="ko-KR" baseline="0" dirty="0" smtClean="0"/>
              <a:t>,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err="1" smtClean="0"/>
              <a:t>스프라이트에</a:t>
            </a:r>
            <a:r>
              <a:rPr lang="ko-KR" altLang="en-US" baseline="0" dirty="0" smtClean="0"/>
              <a:t> 이미지가 추가되면 상단의 모양 탭을 눌러 </a:t>
            </a:r>
            <a:r>
              <a:rPr lang="ko-KR" altLang="en-US" baseline="0" dirty="0" err="1" smtClean="0"/>
              <a:t>스프라이트의</a:t>
            </a:r>
            <a:r>
              <a:rPr lang="ko-KR" altLang="en-US" baseline="0" dirty="0" smtClean="0"/>
              <a:t> 크기를 조정합니다</a:t>
            </a:r>
            <a:r>
              <a:rPr lang="en-US" altLang="ko-KR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하나의 </a:t>
            </a:r>
            <a:r>
              <a:rPr lang="ko-KR" altLang="en-US" baseline="0" dirty="0" err="1" smtClean="0"/>
              <a:t>스프라이트에</a:t>
            </a:r>
            <a:r>
              <a:rPr lang="ko-KR" altLang="en-US" baseline="0" dirty="0" smtClean="0"/>
              <a:t> 여러 모양의 </a:t>
            </a:r>
            <a:r>
              <a:rPr lang="ko-KR" altLang="en-US" baseline="0" dirty="0" err="1" smtClean="0"/>
              <a:t>스프라이트를</a:t>
            </a:r>
            <a:r>
              <a:rPr lang="ko-KR" altLang="en-US" baseline="0" dirty="0" smtClean="0"/>
              <a:t> 넣을 수 있습니다</a:t>
            </a:r>
            <a:r>
              <a:rPr lang="en-US" altLang="ko-KR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 smtClean="0"/>
              <a:t>모양 탭 하단의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버튼을 눌러 </a:t>
            </a:r>
            <a:r>
              <a:rPr lang="ko-KR" altLang="en-US" dirty="0" err="1" smtClean="0"/>
              <a:t>산타와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루돌프</a:t>
            </a:r>
            <a:r>
              <a:rPr lang="ko-KR" altLang="en-US" dirty="0" smtClean="0"/>
              <a:t> 이미지를 추가합니다</a:t>
            </a:r>
            <a:r>
              <a:rPr lang="en-US" altLang="ko-KR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 smtClean="0"/>
              <a:t>상단의 코드 탭을 눌러 줍니다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4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스프라이트</a:t>
            </a:r>
            <a:r>
              <a:rPr lang="ko-KR" altLang="en-US" dirty="0" smtClean="0"/>
              <a:t> 모양 변경하기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프로그램을 실행하면 선물이 나타나고 선물을 누를 때 마다 다른 </a:t>
            </a:r>
            <a:r>
              <a:rPr lang="ko-KR" altLang="en-US" dirty="0" err="1" smtClean="0"/>
              <a:t>산타와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루돌프가</a:t>
            </a:r>
            <a:r>
              <a:rPr lang="ko-KR" altLang="en-US" dirty="0" smtClean="0"/>
              <a:t> 나타나도록 합니다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선물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선택한 후 상단의 코드 탭을 누른 후 왼쪽의 이벤트 블록을 선택합니다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이벤트 블록에서 </a:t>
            </a:r>
            <a:r>
              <a:rPr lang="ko-KR" altLang="en-US" dirty="0" err="1" smtClean="0"/>
              <a:t>시작클릭했을</a:t>
            </a:r>
            <a:r>
              <a:rPr lang="ko-KR" altLang="en-US" dirty="0" smtClean="0"/>
              <a:t> 때 블록을 코드 영역으로 드래그합니다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형태 블록에서 모양을 바꾸기 블록을 코드영역으로 드래그 한 후 </a:t>
            </a:r>
            <a:r>
              <a:rPr lang="ko-KR" altLang="en-US" dirty="0" err="1" smtClean="0"/>
              <a:t>시작클릭했을</a:t>
            </a:r>
            <a:r>
              <a:rPr lang="ko-KR" altLang="en-US" dirty="0" smtClean="0"/>
              <a:t> 때 블록에 끼워 줍니다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이때 모양은 선물로 바꿔 줍니다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이벤트 블록에서 이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클릭했을 때 블록을 코드 영역으로 드래그합니다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형태 블록에서 다음 모양으로 바꾸기 블록을 코드영역으로 드래그 한 후  이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클릭했을 때 블록에 끼워</a:t>
            </a:r>
            <a:r>
              <a:rPr lang="ko-KR" altLang="en-US" baseline="0" dirty="0" smtClean="0"/>
              <a:t> 줍니다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baseline="0" dirty="0" smtClean="0"/>
              <a:t>오른쪽 상단 무대 영역 위쪽에 시작 버튼을 누르고 선물 </a:t>
            </a:r>
            <a:r>
              <a:rPr lang="ko-KR" altLang="en-US" baseline="0" dirty="0" err="1" smtClean="0"/>
              <a:t>스프라이트를</a:t>
            </a:r>
            <a:r>
              <a:rPr lang="ko-KR" altLang="en-US" baseline="0" dirty="0" smtClean="0"/>
              <a:t> 눌러서 실행해 보세요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7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생각해보기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누를 때마다 </a:t>
            </a:r>
            <a:r>
              <a:rPr lang="ko-KR" altLang="en-US" dirty="0" err="1" smtClean="0"/>
              <a:t>스프라이트의</a:t>
            </a:r>
            <a:r>
              <a:rPr lang="ko-KR" altLang="en-US" dirty="0" smtClean="0"/>
              <a:t> 모양을 변경해 보았습니다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그렇다면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누를 때 마다 배경도 변경할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8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생각해보기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이번에는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모양에 따라 배경을 지정할 수 있을까요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err="1" smtClean="0"/>
              <a:t>스프라이트</a:t>
            </a:r>
            <a:r>
              <a:rPr lang="ko-KR" altLang="en-US" dirty="0" smtClean="0"/>
              <a:t> 모양이 선물이면 선물 배경이 나오고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산타와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루돌프가</a:t>
            </a:r>
            <a:r>
              <a:rPr lang="ko-KR" altLang="en-US" dirty="0" smtClean="0"/>
              <a:t> 나오면 트리 배경이 나오도록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이렇게 하기 위해서는 제어 블록이 필요하게 됩니다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81C60-6977-4527-9A0D-86193E75AC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2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6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1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6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3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4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8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4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2F8B-C5F6-422D-A1E2-9731A86900E5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7034-8184-42BD-8A92-74C37D679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스크래치로 만드는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크리스마스 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부산대학교 소프트웨어교육센터</a:t>
            </a:r>
            <a:endParaRPr lang="en-US" altLang="ko-KR" dirty="0" smtClean="0"/>
          </a:p>
          <a:p>
            <a:r>
              <a:rPr lang="ko-KR" altLang="en-US" dirty="0" smtClean="0"/>
              <a:t>김경민 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6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0476"/>
            <a:ext cx="2681365" cy="215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제어블록을 이용하여 배경지정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916832"/>
            <a:ext cx="377184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06334" y="3212976"/>
            <a:ext cx="1865466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20717" y="2953685"/>
            <a:ext cx="3751121" cy="22035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6" idx="3"/>
            <a:endCxn id="7" idx="1"/>
          </p:cNvCxnSpPr>
          <p:nvPr/>
        </p:nvCxnSpPr>
        <p:spPr>
          <a:xfrm>
            <a:off x="2771800" y="3465004"/>
            <a:ext cx="1748917" cy="590435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24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프로그램이 시작되면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한번씩 </a:t>
            </a:r>
            <a:r>
              <a:rPr lang="ko-KR" altLang="en-US" dirty="0" err="1" smtClean="0"/>
              <a:t>스프라이트의</a:t>
            </a:r>
            <a:r>
              <a:rPr lang="ko-KR" altLang="en-US" dirty="0" smtClean="0"/>
              <a:t> 모양이 변경되게 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6" y="3501008"/>
            <a:ext cx="227779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3475256"/>
            <a:ext cx="2322123" cy="175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3442488"/>
            <a:ext cx="2334050" cy="178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99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반복블록으로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104456" cy="45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11760" y="2564904"/>
            <a:ext cx="4176464" cy="345638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3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스프라이트의</a:t>
            </a:r>
            <a:r>
              <a:rPr lang="ko-KR" altLang="en-US" dirty="0" smtClean="0"/>
              <a:t> 모양을 랜덤으로 바꿀 수 있을 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55364"/>
            <a:ext cx="227779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42488"/>
            <a:ext cx="2322123" cy="175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96844"/>
            <a:ext cx="2334050" cy="178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난수를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495" y="1628800"/>
            <a:ext cx="3891880" cy="440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07704" y="3003404"/>
            <a:ext cx="4176464" cy="4255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2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스프라이트를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한번씩 임의의 위치로 움직여 볼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3456384" cy="255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72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이동하기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57554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04790"/>
            <a:ext cx="3724924" cy="31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3933056"/>
            <a:ext cx="3672408" cy="7920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04048" y="3955571"/>
            <a:ext cx="3528392" cy="5535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9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" y="1700808"/>
            <a:ext cx="444817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소리 재생하기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74" y="1628800"/>
            <a:ext cx="2592288" cy="403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59632" y="2132856"/>
            <a:ext cx="432048" cy="252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6" idx="3"/>
            <a:endCxn id="10" idx="0"/>
          </p:cNvCxnSpPr>
          <p:nvPr/>
        </p:nvCxnSpPr>
        <p:spPr>
          <a:xfrm flipH="1">
            <a:off x="1199217" y="2258870"/>
            <a:ext cx="492463" cy="1746194"/>
          </a:xfrm>
          <a:prstGeom prst="bentConnector4">
            <a:avLst>
              <a:gd name="adj1" fmla="val -46420"/>
              <a:gd name="adj2" fmla="val 53608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6754" y="4005064"/>
            <a:ext cx="984926" cy="7920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24128" y="2735923"/>
            <a:ext cx="492463" cy="3960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0" idx="3"/>
            <a:endCxn id="14" idx="1"/>
          </p:cNvCxnSpPr>
          <p:nvPr/>
        </p:nvCxnSpPr>
        <p:spPr>
          <a:xfrm flipV="1">
            <a:off x="1691680" y="1826822"/>
            <a:ext cx="4104456" cy="25742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96136" y="1628800"/>
            <a:ext cx="648072" cy="3960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4" idx="2"/>
            <a:endCxn id="12" idx="0"/>
          </p:cNvCxnSpPr>
          <p:nvPr/>
        </p:nvCxnSpPr>
        <p:spPr>
          <a:xfrm rot="5400000">
            <a:off x="5689727" y="2305477"/>
            <a:ext cx="711079" cy="149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4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초에 한번씩 임의의 위치에 나타나는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선택하면 </a:t>
            </a:r>
            <a:r>
              <a:rPr lang="ko-KR" altLang="en-US" dirty="0" err="1" smtClean="0"/>
              <a:t>캐롤이</a:t>
            </a:r>
            <a:r>
              <a:rPr lang="ko-KR" altLang="en-US" dirty="0" smtClean="0"/>
              <a:t> 나오도록 할 수 있을까요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err="1" smtClean="0"/>
              <a:t>초동안만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캐롤이</a:t>
            </a:r>
            <a:r>
              <a:rPr lang="ko-KR" altLang="en-US" dirty="0" smtClean="0"/>
              <a:t> 나오도록 해 보세요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루돌프가</a:t>
            </a:r>
            <a:r>
              <a:rPr lang="ko-KR" altLang="en-US" dirty="0" smtClean="0"/>
              <a:t> 선택되었을 때만 </a:t>
            </a:r>
            <a:r>
              <a:rPr lang="ko-KR" altLang="en-US" dirty="0" err="1" smtClean="0"/>
              <a:t>캐롤이</a:t>
            </a:r>
            <a:r>
              <a:rPr lang="ko-KR" altLang="en-US" dirty="0" smtClean="0"/>
              <a:t> 나오도록 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68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스프라이트를</a:t>
            </a:r>
            <a:r>
              <a:rPr lang="ko-KR" altLang="en-US" dirty="0" smtClean="0"/>
              <a:t> 이용하여 소리재생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66936"/>
            <a:ext cx="34575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66936"/>
            <a:ext cx="31813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864186" y="1866936"/>
            <a:ext cx="2012070" cy="4819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6" idx="3"/>
            <a:endCxn id="9" idx="3"/>
          </p:cNvCxnSpPr>
          <p:nvPr/>
        </p:nvCxnSpPr>
        <p:spPr>
          <a:xfrm>
            <a:off x="6876256" y="2107908"/>
            <a:ext cx="1080120" cy="515513"/>
          </a:xfrm>
          <a:prstGeom prst="bentConnector3">
            <a:avLst>
              <a:gd name="adj1" fmla="val 121164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64186" y="2465913"/>
            <a:ext cx="3092190" cy="315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88280" y="2780928"/>
            <a:ext cx="2220023" cy="11521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스크래치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코딩 초보자들을 위해 </a:t>
            </a:r>
            <a:r>
              <a:rPr lang="en-US" altLang="ko-KR" dirty="0" smtClean="0"/>
              <a:t>MIT </a:t>
            </a:r>
            <a:r>
              <a:rPr lang="ko-KR" altLang="en-US" dirty="0" smtClean="0"/>
              <a:t>미디어 연구소에서 개발한 </a:t>
            </a:r>
            <a:r>
              <a:rPr lang="ko-KR" altLang="en-US" dirty="0"/>
              <a:t>교육용 프로그래밍 언어 및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블록형</a:t>
            </a:r>
            <a:r>
              <a:rPr lang="ko-KR" altLang="en-US" dirty="0" smtClean="0"/>
              <a:t> 프로그래밍 언어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기존의 프로그래밍 언어보다 배우기 쉬움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/>
              <a:t>컴퓨터적 사고능력 향상을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컴퓨터 프로그래밍 능력은 현재 사회에서 </a:t>
            </a:r>
            <a:r>
              <a:rPr lang="ko-KR" altLang="en-US" dirty="0" smtClean="0"/>
              <a:t>중요한 </a:t>
            </a:r>
            <a:r>
              <a:rPr lang="ko-KR" altLang="en-US" dirty="0"/>
              <a:t>한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프로그래밍을 </a:t>
            </a:r>
            <a:r>
              <a:rPr lang="ko-KR" altLang="en-US" dirty="0"/>
              <a:t>배우면 문제 해결</a:t>
            </a:r>
            <a:r>
              <a:rPr lang="en-US" altLang="ko-KR" dirty="0"/>
              <a:t>, </a:t>
            </a:r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아이디어의 의사소통에 필요한 중요 전략들을 배우게 됨</a:t>
            </a:r>
          </a:p>
        </p:txBody>
      </p:sp>
    </p:spTree>
    <p:extLst>
      <p:ext uri="{BB962C8B-B14F-4D97-AF65-F5344CB8AC3E}">
        <p14:creationId xmlns:p14="http://schemas.microsoft.com/office/powerpoint/2010/main" val="23237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초에 한번씩 임의의 위치에 나타나는 </a:t>
            </a:r>
            <a:r>
              <a:rPr lang="ko-KR" altLang="en-US" dirty="0" err="1"/>
              <a:t>스프라이트를</a:t>
            </a:r>
            <a:r>
              <a:rPr lang="ko-KR" altLang="en-US" dirty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선택하면 </a:t>
            </a:r>
            <a:r>
              <a:rPr lang="ko-KR" altLang="en-US" dirty="0" err="1" smtClean="0"/>
              <a:t>캐롤이</a:t>
            </a:r>
            <a:r>
              <a:rPr lang="ko-KR" altLang="en-US" dirty="0" smtClean="0"/>
              <a:t> 나오도록 할 수 있을까요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크리스마스 인사도 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147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만들기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96" y="1518197"/>
            <a:ext cx="2382461" cy="21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87" y="1432875"/>
            <a:ext cx="33813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22707" y="5517232"/>
            <a:ext cx="622053" cy="4819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6" idx="0"/>
            <a:endCxn id="8" idx="1"/>
          </p:cNvCxnSpPr>
          <p:nvPr/>
        </p:nvCxnSpPr>
        <p:spPr>
          <a:xfrm rot="5400000" flipH="1" flipV="1">
            <a:off x="354257" y="3796487"/>
            <a:ext cx="3100222" cy="341268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75002" y="2259502"/>
            <a:ext cx="1337910" cy="315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13112" y="2254394"/>
            <a:ext cx="1337910" cy="315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82603" y="3140968"/>
            <a:ext cx="518742" cy="315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91948" y="2978353"/>
            <a:ext cx="1320963" cy="315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8" idx="3"/>
            <a:endCxn id="16" idx="1"/>
          </p:cNvCxnSpPr>
          <p:nvPr/>
        </p:nvCxnSpPr>
        <p:spPr>
          <a:xfrm flipV="1">
            <a:off x="3412912" y="2411902"/>
            <a:ext cx="1800200" cy="510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3"/>
            <a:endCxn id="19" idx="0"/>
          </p:cNvCxnSpPr>
          <p:nvPr/>
        </p:nvCxnSpPr>
        <p:spPr>
          <a:xfrm>
            <a:off x="6551022" y="2411902"/>
            <a:ext cx="490952" cy="729066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9" idx="1"/>
            <a:endCxn id="22" idx="3"/>
          </p:cNvCxnSpPr>
          <p:nvPr/>
        </p:nvCxnSpPr>
        <p:spPr>
          <a:xfrm rot="10800000">
            <a:off x="3412911" y="3135862"/>
            <a:ext cx="3369692" cy="16261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9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이용하여 횟수 증가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35433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73" y="2025116"/>
            <a:ext cx="42195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1600" y="3205870"/>
            <a:ext cx="2448272" cy="439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2636912"/>
            <a:ext cx="2664296" cy="4320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6" idx="3"/>
            <a:endCxn id="7" idx="1"/>
          </p:cNvCxnSpPr>
          <p:nvPr/>
        </p:nvCxnSpPr>
        <p:spPr>
          <a:xfrm flipV="1">
            <a:off x="3419872" y="2852936"/>
            <a:ext cx="1152128" cy="57251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04048" y="3034151"/>
            <a:ext cx="2952328" cy="4320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7" idx="3"/>
            <a:endCxn id="15" idx="3"/>
          </p:cNvCxnSpPr>
          <p:nvPr/>
        </p:nvCxnSpPr>
        <p:spPr>
          <a:xfrm>
            <a:off x="7236296" y="2852936"/>
            <a:ext cx="720080" cy="397239"/>
          </a:xfrm>
          <a:prstGeom prst="bentConnector3">
            <a:avLst>
              <a:gd name="adj1" fmla="val 131746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44008" y="3501602"/>
            <a:ext cx="2952328" cy="6474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5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텍스트음성변환</a:t>
            </a:r>
            <a:r>
              <a:rPr lang="en-US" altLang="ko-KR" dirty="0" smtClean="0"/>
              <a:t>(TTS)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텍스트음성변환</a:t>
            </a:r>
            <a:r>
              <a:rPr lang="en-US" altLang="ko-KR" dirty="0"/>
              <a:t>(Text to </a:t>
            </a:r>
            <a:r>
              <a:rPr lang="en-US" altLang="ko-KR" dirty="0" err="1"/>
              <a:t>Speech:TTS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컴퓨터의 프로그램을 통해 사람의 목소리를 구현해내는 것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1152128" cy="268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82243"/>
            <a:ext cx="283863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64264"/>
            <a:ext cx="1210673" cy="2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259632" y="5889951"/>
            <a:ext cx="360040" cy="2843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7" idx="3"/>
          </p:cNvCxnSpPr>
          <p:nvPr/>
        </p:nvCxnSpPr>
        <p:spPr>
          <a:xfrm flipV="1">
            <a:off x="1619672" y="5085185"/>
            <a:ext cx="1512168" cy="94692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31840" y="4526082"/>
            <a:ext cx="936104" cy="12071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60232" y="5428520"/>
            <a:ext cx="360040" cy="3047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20272" y="3562089"/>
            <a:ext cx="936104" cy="12071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>
            <a:off x="4067944" y="5085185"/>
            <a:ext cx="2592288" cy="52930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13" idx="2"/>
          </p:cNvCxnSpPr>
          <p:nvPr/>
        </p:nvCxnSpPr>
        <p:spPr>
          <a:xfrm rot="5400000" flipH="1" flipV="1">
            <a:off x="6834659" y="4774857"/>
            <a:ext cx="659258" cy="64807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1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텍스트음성변환을 이용하여 말하기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043113"/>
            <a:ext cx="42100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39752" y="3717032"/>
            <a:ext cx="2808312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45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여러분들만의 프로그램을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96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스크래치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https://scratch.mit.edu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20888"/>
            <a:ext cx="3744416" cy="359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48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이름 지정하기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08980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19872" y="2060848"/>
            <a:ext cx="1224136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7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4" y="1844823"/>
            <a:ext cx="3795789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지정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63887" y="4163665"/>
            <a:ext cx="956287" cy="8408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75046"/>
            <a:ext cx="3759580" cy="313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076056" y="2924944"/>
            <a:ext cx="1944216" cy="15121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6" idx="3"/>
            <a:endCxn id="9" idx="1"/>
          </p:cNvCxnSpPr>
          <p:nvPr/>
        </p:nvCxnSpPr>
        <p:spPr>
          <a:xfrm flipV="1">
            <a:off x="4520174" y="3681028"/>
            <a:ext cx="555882" cy="903053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44008" y="2216573"/>
            <a:ext cx="432048" cy="3600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9" idx="0"/>
          </p:cNvCxnSpPr>
          <p:nvPr/>
        </p:nvCxnSpPr>
        <p:spPr>
          <a:xfrm rot="16200000" flipV="1">
            <a:off x="5297937" y="2174717"/>
            <a:ext cx="528349" cy="972106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54" y="4094345"/>
            <a:ext cx="2681714" cy="22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/>
              <a:t>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39" y="1556792"/>
            <a:ext cx="2687939" cy="22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56" y="1579597"/>
            <a:ext cx="2681712" cy="223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39" y="4094346"/>
            <a:ext cx="2732410" cy="228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71792" y="3145584"/>
            <a:ext cx="850744" cy="6548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86831" y="3014876"/>
            <a:ext cx="360040" cy="39108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3"/>
            <a:endCxn id="9" idx="1"/>
          </p:cNvCxnSpPr>
          <p:nvPr/>
        </p:nvCxnSpPr>
        <p:spPr>
          <a:xfrm flipV="1">
            <a:off x="4122536" y="3210417"/>
            <a:ext cx="2664295" cy="262586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674263" y="4394092"/>
            <a:ext cx="360040" cy="195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9" idx="2"/>
            <a:endCxn id="19" idx="0"/>
          </p:cNvCxnSpPr>
          <p:nvPr/>
        </p:nvCxnSpPr>
        <p:spPr>
          <a:xfrm rot="5400000">
            <a:off x="3916500" y="1343740"/>
            <a:ext cx="988135" cy="5112568"/>
          </a:xfrm>
          <a:prstGeom prst="bentConnector3">
            <a:avLst>
              <a:gd name="adj1" fmla="val 6802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772381" y="4826140"/>
            <a:ext cx="1414050" cy="11521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9" idx="3"/>
            <a:endCxn id="28" idx="0"/>
          </p:cNvCxnSpPr>
          <p:nvPr/>
        </p:nvCxnSpPr>
        <p:spPr>
          <a:xfrm>
            <a:off x="2034303" y="4491862"/>
            <a:ext cx="445103" cy="334278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202654" y="5978268"/>
            <a:ext cx="252029" cy="3768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endCxn id="36" idx="1"/>
          </p:cNvCxnSpPr>
          <p:nvPr/>
        </p:nvCxnSpPr>
        <p:spPr>
          <a:xfrm>
            <a:off x="3186431" y="5402204"/>
            <a:ext cx="2016223" cy="76448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6" idx="0"/>
            <a:endCxn id="41" idx="2"/>
          </p:cNvCxnSpPr>
          <p:nvPr/>
        </p:nvCxnSpPr>
        <p:spPr>
          <a:xfrm rot="16200000" flipV="1">
            <a:off x="4978466" y="5628064"/>
            <a:ext cx="625870" cy="745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53581" y="4394092"/>
            <a:ext cx="401102" cy="9583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모양 변경하기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0976"/>
            <a:ext cx="2664296" cy="222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630976"/>
            <a:ext cx="2664297" cy="222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3"/>
            <a:ext cx="2664296" cy="222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8" y="4077073"/>
            <a:ext cx="2664297" cy="222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392307" y="2415504"/>
            <a:ext cx="227365" cy="149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19632" y="2160424"/>
            <a:ext cx="336143" cy="2550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9" idx="3"/>
          </p:cNvCxnSpPr>
          <p:nvPr/>
        </p:nvCxnSpPr>
        <p:spPr>
          <a:xfrm flipV="1">
            <a:off x="1619672" y="2284796"/>
            <a:ext cx="648072" cy="205408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32038" y="2162148"/>
            <a:ext cx="227365" cy="149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24128" y="2319282"/>
            <a:ext cx="540058" cy="533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0" idx="3"/>
            <a:endCxn id="14" idx="1"/>
          </p:cNvCxnSpPr>
          <p:nvPr/>
        </p:nvCxnSpPr>
        <p:spPr>
          <a:xfrm flipV="1">
            <a:off x="2555775" y="2236848"/>
            <a:ext cx="2376263" cy="51116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3"/>
          </p:cNvCxnSpPr>
          <p:nvPr/>
        </p:nvCxnSpPr>
        <p:spPr>
          <a:xfrm>
            <a:off x="5159403" y="2236848"/>
            <a:ext cx="564725" cy="349260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92307" y="4836208"/>
            <a:ext cx="227365" cy="149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19632" y="5046130"/>
            <a:ext cx="516164" cy="227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5" idx="3"/>
            <a:endCxn id="26" idx="1"/>
          </p:cNvCxnSpPr>
          <p:nvPr/>
        </p:nvCxnSpPr>
        <p:spPr>
          <a:xfrm>
            <a:off x="1619672" y="4910908"/>
            <a:ext cx="599960" cy="248977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932038" y="4582852"/>
            <a:ext cx="227365" cy="149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24128" y="5159885"/>
            <a:ext cx="540058" cy="1137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6" idx="3"/>
            <a:endCxn id="28" idx="1"/>
          </p:cNvCxnSpPr>
          <p:nvPr/>
        </p:nvCxnSpPr>
        <p:spPr>
          <a:xfrm flipV="1">
            <a:off x="2735796" y="4657552"/>
            <a:ext cx="2196242" cy="502333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8" idx="3"/>
          </p:cNvCxnSpPr>
          <p:nvPr/>
        </p:nvCxnSpPr>
        <p:spPr>
          <a:xfrm>
            <a:off x="5159403" y="4657552"/>
            <a:ext cx="564725" cy="531468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9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스프라이트를</a:t>
            </a:r>
            <a:r>
              <a:rPr lang="ko-KR" altLang="en-US" dirty="0" smtClean="0"/>
              <a:t> 누를 때 마다 배경을 변경할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4" y="3055518"/>
            <a:ext cx="257625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86" y="3055518"/>
            <a:ext cx="2517345" cy="191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1"/>
            <a:ext cx="2542300" cy="193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5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선물이 나오면 배경이 선물 배경으로 </a:t>
            </a:r>
            <a:r>
              <a:rPr lang="ko-KR" altLang="en-US" dirty="0" err="1" smtClean="0"/>
              <a:t>산타와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루돌프가</a:t>
            </a:r>
            <a:r>
              <a:rPr lang="ko-KR" altLang="en-US" dirty="0" smtClean="0"/>
              <a:t> 나오면 </a:t>
            </a:r>
            <a:r>
              <a:rPr lang="ko-KR" altLang="en-US" dirty="0" err="1" smtClean="0"/>
              <a:t>트리배경으로</a:t>
            </a:r>
            <a:r>
              <a:rPr lang="ko-KR" altLang="en-US" dirty="0" smtClean="0"/>
              <a:t> 나오도록 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6" y="3501008"/>
            <a:ext cx="227779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3475256"/>
            <a:ext cx="2322123" cy="175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3442488"/>
            <a:ext cx="2334050" cy="178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56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509</Words>
  <Application>Microsoft Office PowerPoint</Application>
  <PresentationFormat>화면 슬라이드 쇼(4:3)</PresentationFormat>
  <Paragraphs>161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스크래치로 만드는 크리스마스 카드</vt:lpstr>
      <vt:lpstr>스크래치 3.0</vt:lpstr>
      <vt:lpstr>스크래치 시작하기</vt:lpstr>
      <vt:lpstr>프로젝트 이름 지정하기</vt:lpstr>
      <vt:lpstr>배경 지정</vt:lpstr>
      <vt:lpstr>스프라이트 만들기</vt:lpstr>
      <vt:lpstr>스프라이트 모양 변경하기</vt:lpstr>
      <vt:lpstr>생각해보기 1</vt:lpstr>
      <vt:lpstr>생각해보기 2</vt:lpstr>
      <vt:lpstr>제어블록을 이용하여 배경지정</vt:lpstr>
      <vt:lpstr>생각해보기 3</vt:lpstr>
      <vt:lpstr>반복블록으로 스프라이트 변경</vt:lpstr>
      <vt:lpstr>생각해보기 4</vt:lpstr>
      <vt:lpstr>난수를 이용하여 스프라이트 변경</vt:lpstr>
      <vt:lpstr>생각해보기 5</vt:lpstr>
      <vt:lpstr>스프라이트 이동하기</vt:lpstr>
      <vt:lpstr>소리 재생하기</vt:lpstr>
      <vt:lpstr>생각해보기 6</vt:lpstr>
      <vt:lpstr>스프라이트를 이용하여 소리재생</vt:lpstr>
      <vt:lpstr>생각해보기 7</vt:lpstr>
      <vt:lpstr>변수 만들기</vt:lpstr>
      <vt:lpstr>변수를 이용하여 횟수 증가</vt:lpstr>
      <vt:lpstr>텍스트음성변환(TTS) 추가</vt:lpstr>
      <vt:lpstr>텍스트음성변환을 이용하여 말하기</vt:lpstr>
      <vt:lpstr>생각해보기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스크래치로 만드는 크리스마스 카드</dc:title>
  <dc:creator>Windows 사용자</dc:creator>
  <cp:lastModifiedBy>Windows 사용자</cp:lastModifiedBy>
  <cp:revision>37</cp:revision>
  <dcterms:created xsi:type="dcterms:W3CDTF">2019-11-22T00:46:04Z</dcterms:created>
  <dcterms:modified xsi:type="dcterms:W3CDTF">2019-11-24T04:54:17Z</dcterms:modified>
</cp:coreProperties>
</file>