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410" r:id="rId5"/>
    <p:sldId id="372" r:id="rId6"/>
    <p:sldId id="388" r:id="rId7"/>
    <p:sldId id="396" r:id="rId8"/>
    <p:sldId id="409" r:id="rId9"/>
    <p:sldId id="400" r:id="rId10"/>
    <p:sldId id="4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598" autoAdjust="0"/>
  </p:normalViewPr>
  <p:slideViewPr>
    <p:cSldViewPr snapToGrid="0">
      <p:cViewPr varScale="1">
        <p:scale>
          <a:sx n="91" d="100"/>
          <a:sy n="91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veni malladi" userId="4ab955cce1fc5a01" providerId="LiveId" clId="{79C6C2A2-1F6F-42D2-A56C-959782967DBB}"/>
    <pc:docChg chg="modSld">
      <pc:chgData name="krishnaveni malladi" userId="4ab955cce1fc5a01" providerId="LiveId" clId="{79C6C2A2-1F6F-42D2-A56C-959782967DBB}" dt="2023-10-08T17:33:34.089" v="44"/>
      <pc:docMkLst>
        <pc:docMk/>
      </pc:docMkLst>
      <pc:sldChg chg="modSp mod">
        <pc:chgData name="krishnaveni malladi" userId="4ab955cce1fc5a01" providerId="LiveId" clId="{79C6C2A2-1F6F-42D2-A56C-959782967DBB}" dt="2023-10-08T17:33:34.089" v="44"/>
        <pc:sldMkLst>
          <pc:docMk/>
          <pc:sldMk cId="4047162040" sldId="396"/>
        </pc:sldMkLst>
        <pc:spChg chg="mod">
          <ac:chgData name="krishnaveni malladi" userId="4ab955cce1fc5a01" providerId="LiveId" clId="{79C6C2A2-1F6F-42D2-A56C-959782967DBB}" dt="2023-10-08T17:33:34.089" v="44"/>
          <ac:spMkLst>
            <pc:docMk/>
            <pc:sldMk cId="4047162040" sldId="396"/>
            <ac:spMk id="4" creationId="{D5291570-5981-0B12-4234-93F52D89C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Click to edit Master subtitle style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Picture Placeholder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z="1000" dirty="0"/>
              <a:t>Sample Footer Text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mi.vercel.app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mnicalculator.com/physics/orbital-period" TargetMode="External"/><Relationship Id="rId3" Type="http://schemas.openxmlformats.org/officeDocument/2006/relationships/hyperlink" Target="https://exoplanets.nasa.gov/discovery/exoplanet-catalog/" TargetMode="External"/><Relationship Id="rId7" Type="http://schemas.openxmlformats.org/officeDocument/2006/relationships/hyperlink" Target="https://en.wikipedia.org/wiki/A-type_main-sequence_star" TargetMode="External"/><Relationship Id="rId2" Type="http://schemas.openxmlformats.org/officeDocument/2006/relationships/hyperlink" Target="https://www.spaceappschallenge.org/2023/challenges/habitable-exoplanets-creating-worlds-beyond-our-own/?tab=resource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britannica.com/science/O-type-star" TargetMode="External"/><Relationship Id="rId5" Type="http://schemas.openxmlformats.org/officeDocument/2006/relationships/hyperlink" Target="https://www.sciencedirect.com/topics/earth-and-planetary-sciences/zenith-angle" TargetMode="External"/><Relationship Id="rId4" Type="http://schemas.openxmlformats.org/officeDocument/2006/relationships/hyperlink" Target="https://www.omnicalculator.com/physics/luminosity" TargetMode="External"/><Relationship Id="rId9" Type="http://schemas.openxmlformats.org/officeDocument/2006/relationships/hyperlink" Target="https://www.wolframalph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nature, night sky, northern lights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273115" cy="6858000"/>
          </a:xfr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/>
          <a:lstStyle/>
          <a:p>
            <a:r>
              <a:rPr lang="en-US" dirty="0"/>
              <a:t>NASA SPACE APPS 2023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/>
          <a:lstStyle/>
          <a:p>
            <a:r>
              <a:rPr lang="en-US" dirty="0"/>
              <a:t>AKASH TRIO MK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2AA7F-0809-ECEE-57DA-B9052ABBE725}"/>
              </a:ext>
            </a:extLst>
          </p:cNvPr>
          <p:cNvSpPr txBox="1"/>
          <p:nvPr/>
        </p:nvSpPr>
        <p:spPr>
          <a:xfrm>
            <a:off x="9467291" y="268941"/>
            <a:ext cx="1620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ROHIT M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KARTHIK S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SAMARTH BC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FF361-3097-25A6-6045-DAAFFFCEA559}"/>
              </a:ext>
            </a:extLst>
          </p:cNvPr>
          <p:cNvSpPr txBox="1"/>
          <p:nvPr/>
        </p:nvSpPr>
        <p:spPr>
          <a:xfrm>
            <a:off x="1574887" y="684439"/>
            <a:ext cx="482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 ON EXOPLANETS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A18BF-E3CD-063B-E21A-131BEB0B3AB1}"/>
              </a:ext>
            </a:extLst>
          </p:cNvPr>
          <p:cNvSpPr txBox="1"/>
          <p:nvPr/>
        </p:nvSpPr>
        <p:spPr>
          <a:xfrm>
            <a:off x="618759" y="1986397"/>
            <a:ext cx="181767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Star system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Planetary features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Calculations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Placeholder 7" descr="A picture containing sky, outdoor, sunset, sun, satellite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Picture Placeholder 9" descr="A picture containing sky, outdoor, stars, satellite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Picture Placeholder 11" descr="Star in the evening sky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/>
          <a:p>
            <a:r>
              <a:rPr lang="en-US" dirty="0"/>
              <a:t>With the great opportunity provided by the NASA organization and JGI we Akash Trio MK 1 would love to showcase our dedicated work on Life on exoplanets.</a:t>
            </a:r>
          </a:p>
          <a:p>
            <a:r>
              <a:rPr lang="en-US" dirty="0"/>
              <a:t>We have worked and tried to create the best possible imaginative, scientific and creative model of an exoplanet and life forms that may thrive in the chosen conditions.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9" y="551329"/>
            <a:ext cx="4770783" cy="497541"/>
          </a:xfrm>
        </p:spPr>
        <p:txBody>
          <a:bodyPr>
            <a:normAutofit fontScale="90000"/>
          </a:bodyPr>
          <a:lstStyle/>
          <a:p>
            <a:r>
              <a:rPr lang="en-US" dirty="0"/>
              <a:t>STAR SYSTEM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 descr="Moon in the evening sky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901" y="1"/>
            <a:ext cx="6134099" cy="6857999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55FC34B-AEBB-4162-8BC0-9234A2B8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0929"/>
            <a:ext cx="11576868" cy="253086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1A23D69D-BAA7-7F83-8738-5B0060666564}"/>
              </a:ext>
            </a:extLst>
          </p:cNvPr>
          <p:cNvSpPr txBox="1">
            <a:spLocks/>
          </p:cNvSpPr>
          <p:nvPr/>
        </p:nvSpPr>
        <p:spPr>
          <a:xfrm>
            <a:off x="11391152" y="6434524"/>
            <a:ext cx="6932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6DBE6-FF59-69E6-92D4-DC42180D008C}"/>
              </a:ext>
            </a:extLst>
          </p:cNvPr>
          <p:cNvSpPr txBox="1"/>
          <p:nvPr/>
        </p:nvSpPr>
        <p:spPr>
          <a:xfrm>
            <a:off x="457199" y="1048870"/>
            <a:ext cx="5472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have chosen our planet to orbit a double star system. A system that contains two stars rotating about their center of mass.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We chose our stars to be unique and rare and hence we chose stars to be an O and an A type.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We calculated the exact temperature, mass, radius and other factors which has the best ability of sustaining life.</a:t>
            </a:r>
          </a:p>
          <a:p>
            <a:r>
              <a:rPr lang="en-IN" b="1" dirty="0">
                <a:solidFill>
                  <a:schemeClr val="bg1"/>
                </a:solidFill>
              </a:rPr>
              <a:t>We have listed below all the scientific details of our double star system.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90D21-E51F-5A28-2FA5-E05A8A841956}"/>
              </a:ext>
            </a:extLst>
          </p:cNvPr>
          <p:cNvSpPr txBox="1"/>
          <p:nvPr/>
        </p:nvSpPr>
        <p:spPr>
          <a:xfrm>
            <a:off x="551193" y="4649856"/>
            <a:ext cx="2489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 type 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 = 15.6 solar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 = 7.5 solar radii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 = 33,500K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Luminosity level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0D72E-1643-62BC-1A8E-B73D6AFF1165}"/>
              </a:ext>
            </a:extLst>
          </p:cNvPr>
          <p:cNvSpPr txBox="1"/>
          <p:nvPr/>
        </p:nvSpPr>
        <p:spPr>
          <a:xfrm>
            <a:off x="3060572" y="4649856"/>
            <a:ext cx="2361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type 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 = 2 solar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 = 2 solar radii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 = 7690K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Luminosity level IV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10908-6C02-6939-D150-3C2D9D701B42}"/>
              </a:ext>
            </a:extLst>
          </p:cNvPr>
          <p:cNvSpPr txBox="1"/>
          <p:nvPr/>
        </p:nvSpPr>
        <p:spPr>
          <a:xfrm>
            <a:off x="5549865" y="5019188"/>
            <a:ext cx="4414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Distance between the stars = 25 solar radii</a:t>
            </a:r>
          </a:p>
          <a:p>
            <a:r>
              <a:rPr lang="en-US" b="1" dirty="0">
                <a:solidFill>
                  <a:schemeClr val="bg1"/>
                </a:solidFill>
              </a:rPr>
              <a:t>Habitable zone: 0.38au to 0.7au</a:t>
            </a:r>
          </a:p>
          <a:p>
            <a:r>
              <a:rPr lang="en-US" b="1" dirty="0">
                <a:solidFill>
                  <a:schemeClr val="bg1"/>
                </a:solidFill>
              </a:rPr>
              <a:t>Net Luminosity = 80,154 watt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74EFDE-BA5F-45C9-82A2-B73BB548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695" y="260811"/>
            <a:ext cx="6813845" cy="61324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PLANETARY FEATURES</a:t>
            </a:r>
          </a:p>
        </p:txBody>
      </p:sp>
      <p:pic>
        <p:nvPicPr>
          <p:cNvPr id="13" name="Picture Placeholder 12" descr="The Northern Lights ">
            <a:extLst>
              <a:ext uri="{FF2B5EF4-FFF2-40B4-BE49-F238E27FC236}">
                <a16:creationId xmlns:a16="http://schemas.microsoft.com/office/drawing/2014/main" id="{36B7155F-34CC-4B9E-A9FB-FA34CA0B36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800" y="1"/>
            <a:ext cx="4267200" cy="685800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EBD2A47-3DF2-4802-95E2-3AF0635E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91570-5981-0B12-4234-93F52D89C4DD}"/>
              </a:ext>
            </a:extLst>
          </p:cNvPr>
          <p:cNvSpPr txBox="1"/>
          <p:nvPr/>
        </p:nvSpPr>
        <p:spPr>
          <a:xfrm>
            <a:off x="541695" y="1358153"/>
            <a:ext cx="741202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life on the planet is majorly influenced by the planet’s cosmic features</a:t>
            </a:r>
          </a:p>
          <a:p>
            <a:r>
              <a:rPr lang="en-US" b="1" dirty="0">
                <a:solidFill>
                  <a:schemeClr val="bg1"/>
                </a:solidFill>
              </a:rPr>
              <a:t>We have found the best possible values the planet can have for the </a:t>
            </a:r>
          </a:p>
          <a:p>
            <a:r>
              <a:rPr lang="en-US" b="1" dirty="0">
                <a:solidFill>
                  <a:schemeClr val="bg1"/>
                </a:solidFill>
              </a:rPr>
              <a:t>organisms to exist, evolve and thrive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Our planet exists in the habitable zone of the star system and revolves</a:t>
            </a:r>
          </a:p>
          <a:p>
            <a:r>
              <a:rPr lang="en-US" b="1" dirty="0">
                <a:solidFill>
                  <a:schemeClr val="bg1"/>
                </a:solidFill>
              </a:rPr>
              <a:t>In a purely circular orbit (</a:t>
            </a:r>
            <a:r>
              <a:rPr lang="en-US" b="1" dirty="0" err="1">
                <a:solidFill>
                  <a:schemeClr val="bg1"/>
                </a:solidFill>
              </a:rPr>
              <a:t>i.e</a:t>
            </a:r>
            <a:r>
              <a:rPr lang="en-US" b="1" dirty="0">
                <a:solidFill>
                  <a:schemeClr val="bg1"/>
                </a:solidFill>
              </a:rPr>
              <a:t> eccentricity = 0)</a:t>
            </a:r>
          </a:p>
          <a:p>
            <a:r>
              <a:rPr lang="en-IN" b="1" dirty="0">
                <a:solidFill>
                  <a:schemeClr val="bg1"/>
                </a:solidFill>
              </a:rPr>
              <a:t>All the calculated values are listed below: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M = </a:t>
            </a:r>
            <a:r>
              <a:rPr lang="en-US" b="1" dirty="0">
                <a:solidFill>
                  <a:schemeClr val="bg1"/>
                </a:solidFill>
              </a:rPr>
              <a:t>0.75 e+24 kg (1/8 of earth)</a:t>
            </a:r>
          </a:p>
          <a:p>
            <a:r>
              <a:rPr lang="en-US" b="1" dirty="0">
                <a:solidFill>
                  <a:schemeClr val="bg1"/>
                </a:solidFill>
              </a:rPr>
              <a:t>R = 3160km</a:t>
            </a:r>
          </a:p>
          <a:p>
            <a:r>
              <a:rPr lang="en-US" b="1" dirty="0">
                <a:solidFill>
                  <a:schemeClr val="bg1"/>
                </a:solidFill>
              </a:rPr>
              <a:t>Z = 60 (Zenith angle gives the angle between radiation vector and axis)</a:t>
            </a:r>
          </a:p>
          <a:p>
            <a:r>
              <a:rPr lang="en-US" b="1" dirty="0">
                <a:solidFill>
                  <a:schemeClr val="bg1"/>
                </a:solidFill>
              </a:rPr>
              <a:t>Ks = 20kw/m² (Energy received per unit area)</a:t>
            </a:r>
          </a:p>
          <a:p>
            <a:r>
              <a:rPr lang="en-US" b="1" dirty="0">
                <a:solidFill>
                  <a:schemeClr val="bg1"/>
                </a:solidFill>
              </a:rPr>
              <a:t>g = 10m/s</a:t>
            </a:r>
          </a:p>
          <a:p>
            <a:r>
              <a:rPr lang="en-US" b="1" dirty="0">
                <a:solidFill>
                  <a:schemeClr val="bg1"/>
                </a:solidFill>
              </a:rPr>
              <a:t>Density = Same as earth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angle and angular velocity is set in such a way it receives the</a:t>
            </a:r>
          </a:p>
          <a:p>
            <a:r>
              <a:rPr lang="en-US" b="1" dirty="0">
                <a:solidFill>
                  <a:schemeClr val="bg1"/>
                </a:solidFill>
              </a:rPr>
              <a:t>exact amount of energy from the star to sustain life.</a:t>
            </a:r>
          </a:p>
          <a:p>
            <a:r>
              <a:rPr lang="en-US" b="1" dirty="0">
                <a:solidFill>
                  <a:srgbClr val="FF0000"/>
                </a:solidFill>
              </a:rPr>
              <a:t>The link to our 3D model is here :- </a:t>
            </a:r>
            <a:r>
              <a:rPr lang="en-US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https://akmi.vercel.app/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2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20EC2F-6E84-0AC0-FDB3-388AC0A82933}"/>
              </a:ext>
            </a:extLst>
          </p:cNvPr>
          <p:cNvSpPr txBox="1"/>
          <p:nvPr/>
        </p:nvSpPr>
        <p:spPr>
          <a:xfrm>
            <a:off x="860612" y="1479176"/>
            <a:ext cx="832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ALL THE FORMULAS USED FOR PRECISE CALCULATIONS ARE LISTED BELOW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128255-DB0A-349C-AD7C-50F99E20F964}"/>
              </a:ext>
            </a:extLst>
          </p:cNvPr>
          <p:cNvSpPr txBox="1"/>
          <p:nvPr/>
        </p:nvSpPr>
        <p:spPr>
          <a:xfrm>
            <a:off x="467133" y="2569558"/>
            <a:ext cx="22233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COM = </a:t>
            </a:r>
            <a:r>
              <a:rPr lang="pt-BR" b="1" u="sng" dirty="0">
                <a:solidFill>
                  <a:schemeClr val="bg1"/>
                </a:solidFill>
              </a:rPr>
              <a:t>M1R1 + M2R2</a:t>
            </a:r>
          </a:p>
          <a:p>
            <a:r>
              <a:rPr lang="pt-BR" b="1" dirty="0">
                <a:solidFill>
                  <a:schemeClr val="bg1"/>
                </a:solidFill>
              </a:rPr>
              <a:t>	M1 + M2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7993E8-7B6A-5761-83C0-8960A7B62A21}"/>
              </a:ext>
            </a:extLst>
          </p:cNvPr>
          <p:cNvSpPr txBox="1"/>
          <p:nvPr/>
        </p:nvSpPr>
        <p:spPr>
          <a:xfrm>
            <a:off x="467133" y="3429000"/>
            <a:ext cx="51440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Ks = S Cos(Z) [Energy per unit area]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Cos(Z) = Sin(X)Sin(Y) + Cos(X)Cos(Y)Cos(H)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 = Ks x Area of cross section (Planet)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Ks: Energy per unit area</a:t>
            </a:r>
          </a:p>
          <a:p>
            <a:r>
              <a:rPr lang="en-US" b="1" dirty="0">
                <a:solidFill>
                  <a:schemeClr val="bg1"/>
                </a:solidFill>
              </a:rPr>
              <a:t>Z: Zenith angle [Angle between radiation and axis]</a:t>
            </a:r>
          </a:p>
          <a:p>
            <a:r>
              <a:rPr lang="en-US" b="1" dirty="0">
                <a:solidFill>
                  <a:schemeClr val="bg1"/>
                </a:solidFill>
              </a:rPr>
              <a:t>X: Latitude angle</a:t>
            </a:r>
          </a:p>
          <a:p>
            <a:r>
              <a:rPr lang="en-US" b="1" dirty="0">
                <a:solidFill>
                  <a:schemeClr val="bg1"/>
                </a:solidFill>
              </a:rPr>
              <a:t>Y: Solar declination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H: Hour angle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8D1C80-978A-58FB-1EBC-04829497C655}"/>
              </a:ext>
            </a:extLst>
          </p:cNvPr>
          <p:cNvSpPr txBox="1"/>
          <p:nvPr/>
        </p:nvSpPr>
        <p:spPr>
          <a:xfrm>
            <a:off x="5611170" y="3351066"/>
            <a:ext cx="62179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 = </a:t>
            </a:r>
            <a:r>
              <a:rPr lang="en-US" b="1" u="sng" dirty="0">
                <a:solidFill>
                  <a:schemeClr val="bg1"/>
                </a:solidFill>
              </a:rPr>
              <a:t>GM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R²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Distance (HZ, star) = [Luminosity(star) / Luminosity (Sun)]0.5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luminosity = brightness x 12.57 x (distance)</a:t>
            </a:r>
            <a:r>
              <a:rPr lang="en-US" b="1" dirty="0">
                <a:solidFill>
                  <a:schemeClr val="bg1"/>
                </a:solidFill>
              </a:rPr>
              <a:t>²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6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3" grpId="0"/>
      <p:bldP spid="4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2393577"/>
            <a:ext cx="6487102" cy="422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conclude by saying that with the conditions presented by us there can thrive life forms in the presented planet.</a:t>
            </a:r>
          </a:p>
          <a:p>
            <a:r>
              <a:rPr lang="en-US" dirty="0"/>
              <a:t>With all the details and calculations we have done, we have also showcased our project with the help of blender and unreal engine to give a enhanced and clear view about life on our planet.</a:t>
            </a:r>
          </a:p>
          <a:p>
            <a:r>
              <a:rPr lang="en-US" dirty="0"/>
              <a:t>We have made the scaling precise and accurate to make it as realistic as possible while being scientifically accurate.</a:t>
            </a:r>
          </a:p>
          <a:p>
            <a:r>
              <a:rPr lang="en-US" dirty="0"/>
              <a:t>We heartfully thank NASA organization as well as JGI for providing this beautiful opportunity for us to share our views and ideas to the world.</a:t>
            </a:r>
          </a:p>
        </p:txBody>
      </p:sp>
      <p:pic>
        <p:nvPicPr>
          <p:cNvPr id="9" name="Picture Placeholder 8" descr="Moon in the evening sky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Picture Placeholder 10" descr="A picture containing sky, outdoor, stars, satellite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9759092" y="2118839"/>
            <a:ext cx="2432908" cy="2498880"/>
          </a:xfrm>
        </p:spPr>
      </p:pic>
      <p:pic>
        <p:nvPicPr>
          <p:cNvPr id="15" name="Picture Placeholder 14" descr="Star in the evening sky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 b="641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Picture Placeholder 12" descr="The Northern Lights 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 b="490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048C-4193-46A7-B629-11E6AF3B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CF22F-9C87-4879-AAB2-48632D6F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651980"/>
            <a:ext cx="10515600" cy="37133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https://www.spaceappschallenge.org/2023/challenges/habitable-exoplanets-creating-worlds-beyond-our-own/?tab=resources</a:t>
            </a:r>
            <a:endParaRPr lang="en-US" dirty="0"/>
          </a:p>
          <a:p>
            <a:r>
              <a:rPr lang="en-US" dirty="0">
                <a:hlinkClick r:id="rId3"/>
              </a:rPr>
              <a:t>https://exoplanets.nasa.gov/discovery/exoplanet-catalog/</a:t>
            </a:r>
            <a:endParaRPr lang="en-US" dirty="0"/>
          </a:p>
          <a:p>
            <a:r>
              <a:rPr lang="en-US" dirty="0">
                <a:hlinkClick r:id="rId4"/>
              </a:rPr>
              <a:t>https://www.omnicalculator.com/physics/luminosity</a:t>
            </a:r>
            <a:endParaRPr lang="en-US" dirty="0"/>
          </a:p>
          <a:p>
            <a:r>
              <a:rPr lang="en-US" dirty="0">
                <a:hlinkClick r:id="rId5"/>
              </a:rPr>
              <a:t>https://www.sciencedirect.com/topics/earth-and-planetary-sciences/zenith-angle</a:t>
            </a:r>
            <a:endParaRPr lang="en-US" dirty="0"/>
          </a:p>
          <a:p>
            <a:r>
              <a:rPr lang="en-US" dirty="0">
                <a:hlinkClick r:id="rId6"/>
              </a:rPr>
              <a:t>https://www.britannica.com/science/O-type-star</a:t>
            </a:r>
            <a:endParaRPr lang="en-IN" dirty="0"/>
          </a:p>
          <a:p>
            <a:r>
              <a:rPr lang="en-US" dirty="0">
                <a:hlinkClick r:id="rId7"/>
              </a:rPr>
              <a:t>https://en.wikipedia.org/wiki/A-type_main-sequence_star</a:t>
            </a:r>
            <a:endParaRPr lang="en-IN" dirty="0"/>
          </a:p>
          <a:p>
            <a:r>
              <a:rPr lang="en-US" dirty="0">
                <a:hlinkClick r:id="rId8"/>
              </a:rPr>
              <a:t>https://www.omnicalculator.com/physics/orbital-period</a:t>
            </a:r>
            <a:endParaRPr lang="en-US" dirty="0"/>
          </a:p>
          <a:p>
            <a:r>
              <a:rPr lang="en-US" dirty="0" err="1">
                <a:hlinkClick r:id="rId9"/>
              </a:rPr>
              <a:t>Wolfram|Alpha</a:t>
            </a:r>
            <a:r>
              <a:rPr lang="en-US" dirty="0">
                <a:hlinkClick r:id="rId9"/>
              </a:rPr>
              <a:t>: Computational Intelligence (wolframalpha.com)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BB6B4-244E-4F86-BF5C-9354C21B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9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overlay design</Template>
  <TotalTime>637</TotalTime>
  <Words>741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 Light</vt:lpstr>
      <vt:lpstr>Calibri</vt:lpstr>
      <vt:lpstr>Elephant</vt:lpstr>
      <vt:lpstr>ModOverlayVTI</vt:lpstr>
      <vt:lpstr>NASA SPACE APPS 2023</vt:lpstr>
      <vt:lpstr>INTRODUCTION</vt:lpstr>
      <vt:lpstr>STAR SYSTEM </vt:lpstr>
      <vt:lpstr>PLANETARY FEATURES</vt:lpstr>
      <vt:lpstr>Calculations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SPACE APPS 2023</dc:title>
  <dc:creator>Chandru Bellam</dc:creator>
  <cp:lastModifiedBy>krishnaveni malladi</cp:lastModifiedBy>
  <cp:revision>14</cp:revision>
  <dcterms:created xsi:type="dcterms:W3CDTF">2023-10-08T04:16:09Z</dcterms:created>
  <dcterms:modified xsi:type="dcterms:W3CDTF">2023-10-08T17:34:00Z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