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314" r:id="rId5"/>
    <p:sldId id="264" r:id="rId6"/>
    <p:sldId id="312" r:id="rId7"/>
    <p:sldId id="315" r:id="rId8"/>
    <p:sldId id="331" r:id="rId9"/>
    <p:sldId id="334" r:id="rId10"/>
    <p:sldId id="317" r:id="rId11"/>
    <p:sldId id="318" r:id="rId12"/>
    <p:sldId id="319" r:id="rId13"/>
    <p:sldId id="332" r:id="rId14"/>
    <p:sldId id="320" r:id="rId15"/>
    <p:sldId id="321" r:id="rId16"/>
    <p:sldId id="322" r:id="rId17"/>
    <p:sldId id="330" r:id="rId18"/>
    <p:sldId id="324" r:id="rId19"/>
    <p:sldId id="325" r:id="rId20"/>
    <p:sldId id="326" r:id="rId21"/>
    <p:sldId id="327" r:id="rId22"/>
    <p:sldId id="335" r:id="rId23"/>
    <p:sldId id="32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5/11/2024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5/11/2024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FD59367-81ED-9A42-3CF0-8B5CA96D3991}"/>
              </a:ext>
            </a:extLst>
          </p:cNvPr>
          <p:cNvSpPr>
            <a:spLocks noChangeArrowheads="1"/>
          </p:cNvSpPr>
          <p:nvPr/>
        </p:nvSpPr>
        <p:spPr bwMode="auto">
          <a:xfrm>
            <a:off x="2713077" y="2506228"/>
            <a:ext cx="68580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IN" altLang="en-US" sz="3600" dirty="0">
                <a:latin typeface="Monotype Corsiva" panose="03010101010201010101" pitchFamily="66" charset="0"/>
                <a:cs typeface="Times New Roman" panose="02020603050405020304" pitchFamily="18" charset="0"/>
              </a:rPr>
              <a:t>Vayu: EMV</a:t>
            </a:r>
          </a:p>
        </p:txBody>
      </p:sp>
      <p:sp>
        <p:nvSpPr>
          <p:cNvPr id="21" name="Text Box 4">
            <a:extLst>
              <a:ext uri="{FF2B5EF4-FFF2-40B4-BE49-F238E27FC236}">
                <a16:creationId xmlns:a16="http://schemas.microsoft.com/office/drawing/2014/main" id="{6FB01F77-2DEC-F636-0EF9-08FBD8C99F53}"/>
              </a:ext>
            </a:extLst>
          </p:cNvPr>
          <p:cNvSpPr txBox="1">
            <a:spLocks noChangeArrowheads="1"/>
          </p:cNvSpPr>
          <p:nvPr/>
        </p:nvSpPr>
        <p:spPr bwMode="auto">
          <a:xfrm>
            <a:off x="231046" y="4029972"/>
            <a:ext cx="1181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2400" dirty="0">
                <a:latin typeface="Times New Roman" panose="02020603050405020304" pitchFamily="18" charset="0"/>
              </a:rPr>
              <a:t>USN : 1DS23EC010 (Sec-N)   Name : ADITYA KAHALI </a:t>
            </a:r>
          </a:p>
          <a:p>
            <a:pPr eaLnBrk="1" hangingPunct="1"/>
            <a:r>
              <a:rPr lang="en-US" altLang="en-US" sz="2400" dirty="0">
                <a:latin typeface="Times New Roman" panose="02020603050405020304" pitchFamily="18" charset="0"/>
              </a:rPr>
              <a:t>USN : 1DS23EC052 (Sec-N)   Name : BHAVYA NAYAK</a:t>
            </a:r>
          </a:p>
          <a:p>
            <a:pPr eaLnBrk="1" hangingPunct="1"/>
            <a:r>
              <a:rPr lang="en-US" altLang="en-US" sz="2400" dirty="0">
                <a:latin typeface="Times New Roman" panose="02020603050405020304" pitchFamily="18" charset="0"/>
              </a:rPr>
              <a:t>USN : 1DS23EC110 (Sec-N)   Name : MALLADI ROHIT</a:t>
            </a:r>
          </a:p>
          <a:p>
            <a:pPr eaLnBrk="1" hangingPunct="1"/>
            <a:r>
              <a:rPr lang="en-US" altLang="en-US" sz="2400" dirty="0">
                <a:latin typeface="Times New Roman" panose="02020603050405020304" pitchFamily="18" charset="0"/>
              </a:rPr>
              <a:t>USN : 1DS23EC1</a:t>
            </a:r>
            <a:r>
              <a:rPr lang="en-IN" altLang="en-US" sz="2400" dirty="0">
                <a:latin typeface="Times New Roman" panose="02020603050405020304" pitchFamily="18" charset="0"/>
              </a:rPr>
              <a:t>2</a:t>
            </a:r>
            <a:r>
              <a:rPr lang="en-US" altLang="en-US" sz="2400" dirty="0">
                <a:latin typeface="Times New Roman" panose="02020603050405020304" pitchFamily="18" charset="0"/>
              </a:rPr>
              <a:t>2 (Sec-N)   Name : MEGH KANTI </a:t>
            </a:r>
          </a:p>
        </p:txBody>
      </p:sp>
      <p:grpSp>
        <p:nvGrpSpPr>
          <p:cNvPr id="22" name="Group 21">
            <a:extLst>
              <a:ext uri="{FF2B5EF4-FFF2-40B4-BE49-F238E27FC236}">
                <a16:creationId xmlns:a16="http://schemas.microsoft.com/office/drawing/2014/main" id="{8FD8C805-5F30-4FDA-9D8E-471F62A51669}"/>
              </a:ext>
            </a:extLst>
          </p:cNvPr>
          <p:cNvGrpSpPr/>
          <p:nvPr/>
        </p:nvGrpSpPr>
        <p:grpSpPr>
          <a:xfrm>
            <a:off x="122278" y="172785"/>
            <a:ext cx="11947445" cy="2217772"/>
            <a:chOff x="31909" y="64065"/>
            <a:chExt cx="12128182" cy="2221935"/>
          </a:xfrm>
        </p:grpSpPr>
        <p:grpSp>
          <p:nvGrpSpPr>
            <p:cNvPr id="27" name="Group 26">
              <a:extLst>
                <a:ext uri="{FF2B5EF4-FFF2-40B4-BE49-F238E27FC236}">
                  <a16:creationId xmlns:a16="http://schemas.microsoft.com/office/drawing/2014/main" id="{455F408B-454C-40B8-8DC4-AFF0D32EC448}"/>
                </a:ext>
              </a:extLst>
            </p:cNvPr>
            <p:cNvGrpSpPr/>
            <p:nvPr/>
          </p:nvGrpSpPr>
          <p:grpSpPr>
            <a:xfrm>
              <a:off x="76200" y="64065"/>
              <a:ext cx="12083891" cy="1264130"/>
              <a:chOff x="76200" y="64065"/>
              <a:chExt cx="12083891" cy="1264130"/>
            </a:xfrm>
          </p:grpSpPr>
          <p:sp>
            <p:nvSpPr>
              <p:cNvPr id="29" name="Rectangle 28">
                <a:extLst>
                  <a:ext uri="{FF2B5EF4-FFF2-40B4-BE49-F238E27FC236}">
                    <a16:creationId xmlns:a16="http://schemas.microsoft.com/office/drawing/2014/main" id="{C32B6F59-CA64-F837-4C0D-5B712F7F7D5C}"/>
                  </a:ext>
                </a:extLst>
              </p:cNvPr>
              <p:cNvSpPr/>
              <p:nvPr/>
            </p:nvSpPr>
            <p:spPr>
              <a:xfrm>
                <a:off x="2575560" y="111840"/>
                <a:ext cx="7482840" cy="1171746"/>
              </a:xfrm>
              <a:prstGeom prst="rect">
                <a:avLst/>
              </a:prstGeom>
              <a:solidFill>
                <a:schemeClr val="accent5">
                  <a:lumMod val="40000"/>
                  <a:lumOff val="60000"/>
                </a:schemeClr>
              </a:solidFill>
              <a:ln>
                <a:solidFill>
                  <a:schemeClr val="tx1"/>
                </a:solidFill>
              </a:ln>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2400" dirty="0">
                    <a:solidFill>
                      <a:srgbClr val="C00000"/>
                    </a:solidFill>
                    <a:latin typeface="Bookman Old Style" panose="02050604050505020204" pitchFamily="18" charset="0"/>
                  </a:rPr>
                  <a:t>Mini Project Work-Phase 1 Review/22IDT28</a:t>
                </a:r>
              </a:p>
              <a:p>
                <a:pPr algn="ctr" eaLnBrk="1" hangingPunct="1"/>
                <a:r>
                  <a:rPr lang="en-US" altLang="en-US" sz="2200" dirty="0">
                    <a:solidFill>
                      <a:srgbClr val="00B050"/>
                    </a:solidFill>
                    <a:latin typeface="Bookman Old Style" panose="02050604050505020204" pitchFamily="18" charset="0"/>
                  </a:rPr>
                  <a:t>Project Review Presentation (25 Mks) – CIE </a:t>
                </a:r>
              </a:p>
              <a:p>
                <a:pPr algn="ctr" eaLnBrk="1" hangingPunct="1"/>
                <a:r>
                  <a:rPr lang="en-US" altLang="en-US" sz="2400" dirty="0">
                    <a:solidFill>
                      <a:srgbClr val="FF0000"/>
                    </a:solidFill>
                    <a:latin typeface="Bookman Old Style" panose="02050604050505020204" pitchFamily="18" charset="0"/>
                  </a:rPr>
                  <a:t>____ July 2024, First Year (2</a:t>
                </a:r>
                <a:r>
                  <a:rPr lang="en-US" altLang="en-US" sz="2400" baseline="30000" dirty="0">
                    <a:solidFill>
                      <a:srgbClr val="FF0000"/>
                    </a:solidFill>
                    <a:latin typeface="Bookman Old Style" panose="02050604050505020204" pitchFamily="18" charset="0"/>
                  </a:rPr>
                  <a:t>nd</a:t>
                </a:r>
                <a:r>
                  <a:rPr lang="en-US" altLang="en-US" sz="2400" dirty="0">
                    <a:solidFill>
                      <a:srgbClr val="FF0000"/>
                    </a:solidFill>
                    <a:latin typeface="Bookman Old Style" panose="02050604050505020204" pitchFamily="18" charset="0"/>
                  </a:rPr>
                  <a:t> Semester)</a:t>
                </a:r>
              </a:p>
            </p:txBody>
          </p:sp>
          <p:grpSp>
            <p:nvGrpSpPr>
              <p:cNvPr id="30" name="Group 29">
                <a:extLst>
                  <a:ext uri="{FF2B5EF4-FFF2-40B4-BE49-F238E27FC236}">
                    <a16:creationId xmlns:a16="http://schemas.microsoft.com/office/drawing/2014/main" id="{DE78C14F-72BB-4867-B145-DC419171913F}"/>
                  </a:ext>
                </a:extLst>
              </p:cNvPr>
              <p:cNvGrpSpPr/>
              <p:nvPr/>
            </p:nvGrpSpPr>
            <p:grpSpPr>
              <a:xfrm>
                <a:off x="76200" y="127866"/>
                <a:ext cx="2362200" cy="1200329"/>
                <a:chOff x="152400" y="127866"/>
                <a:chExt cx="2346960" cy="1126491"/>
              </a:xfrm>
            </p:grpSpPr>
            <p:pic>
              <p:nvPicPr>
                <p:cNvPr id="34" name="Picture 33">
                  <a:extLst>
                    <a:ext uri="{FF2B5EF4-FFF2-40B4-BE49-F238E27FC236}">
                      <a16:creationId xmlns:a16="http://schemas.microsoft.com/office/drawing/2014/main" id="{B2B5F6F2-A019-B359-DFCA-D6D695C95C4C}"/>
                    </a:ext>
                  </a:extLst>
                </p:cNvPr>
                <p:cNvPicPr/>
                <p:nvPr/>
              </p:nvPicPr>
              <p:blipFill rotWithShape="1">
                <a:blip r:embed="rId2" cstate="print">
                  <a:extLst>
                    <a:ext uri="{28A0092B-C50C-407E-A947-70E740481C1C}">
                      <a14:useLocalDpi xmlns:a14="http://schemas.microsoft.com/office/drawing/2010/main" val="0"/>
                    </a:ext>
                  </a:extLst>
                </a:blip>
                <a:srcRect t="6453" r="51613" b="6451"/>
                <a:stretch/>
              </p:blipFill>
              <p:spPr bwMode="auto">
                <a:xfrm>
                  <a:off x="152400" y="127866"/>
                  <a:ext cx="1143000" cy="1126491"/>
                </a:xfrm>
                <a:prstGeom prst="rect">
                  <a:avLst/>
                </a:prstGeom>
                <a:noFill/>
                <a:ln>
                  <a:noFill/>
                </a:ln>
                <a:extLst>
                  <a:ext uri="{53640926-AAD7-44D8-BBD7-CCE9431645EC}">
                    <a14:shadowObscured xmlns:a14="http://schemas.microsoft.com/office/drawing/2010/main"/>
                  </a:ext>
                </a:extLst>
              </p:spPr>
            </p:pic>
            <p:pic>
              <p:nvPicPr>
                <p:cNvPr id="35" name="Picture 34">
                  <a:extLst>
                    <a:ext uri="{FF2B5EF4-FFF2-40B4-BE49-F238E27FC236}">
                      <a16:creationId xmlns:a16="http://schemas.microsoft.com/office/drawing/2014/main" id="{A602C676-8C25-4B05-A716-23F9A8DAFBF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27866"/>
                  <a:ext cx="1051560" cy="1062789"/>
                </a:xfrm>
                <a:prstGeom prst="rect">
                  <a:avLst/>
                </a:prstGeom>
                <a:solidFill>
                  <a:schemeClr val="accent2">
                    <a:lumMod val="60000"/>
                    <a:lumOff val="40000"/>
                  </a:schemeClr>
                </a:solidFill>
                <a:ln>
                  <a:solidFill>
                    <a:schemeClr val="tx1"/>
                  </a:solidFill>
                </a:ln>
              </p:spPr>
            </p:pic>
          </p:grpSp>
          <p:grpSp>
            <p:nvGrpSpPr>
              <p:cNvPr id="31" name="Group 30">
                <a:extLst>
                  <a:ext uri="{FF2B5EF4-FFF2-40B4-BE49-F238E27FC236}">
                    <a16:creationId xmlns:a16="http://schemas.microsoft.com/office/drawing/2014/main" id="{1D9E2ADE-A818-4F05-8F27-BCB2AC26159A}"/>
                  </a:ext>
                </a:extLst>
              </p:cNvPr>
              <p:cNvGrpSpPr/>
              <p:nvPr/>
            </p:nvGrpSpPr>
            <p:grpSpPr>
              <a:xfrm>
                <a:off x="10210800" y="64065"/>
                <a:ext cx="1949291" cy="1264130"/>
                <a:chOff x="9662550" y="80211"/>
                <a:chExt cx="1767450" cy="1062789"/>
              </a:xfrm>
            </p:grpSpPr>
            <p:pic>
              <p:nvPicPr>
                <p:cNvPr id="32" name="Picture 31">
                  <a:extLst>
                    <a:ext uri="{FF2B5EF4-FFF2-40B4-BE49-F238E27FC236}">
                      <a16:creationId xmlns:a16="http://schemas.microsoft.com/office/drawing/2014/main" id="{F4AF4BA9-A2AF-F512-91B4-5CA0C8D1593E}"/>
                    </a:ext>
                  </a:extLst>
                </p:cNvPr>
                <p:cNvPicPr/>
                <p:nvPr/>
              </p:nvPicPr>
              <p:blipFill rotWithShape="1">
                <a:blip r:embed="rId2" cstate="print">
                  <a:extLst>
                    <a:ext uri="{28A0092B-C50C-407E-A947-70E740481C1C}">
                      <a14:useLocalDpi xmlns:a14="http://schemas.microsoft.com/office/drawing/2010/main" val="0"/>
                    </a:ext>
                  </a:extLst>
                </a:blip>
                <a:srcRect l="52419" t="6453" b="6451"/>
                <a:stretch/>
              </p:blipFill>
              <p:spPr bwMode="auto">
                <a:xfrm>
                  <a:off x="9662550" y="80211"/>
                  <a:ext cx="990600" cy="1062789"/>
                </a:xfrm>
                <a:prstGeom prst="rect">
                  <a:avLst/>
                </a:prstGeom>
                <a:noFill/>
                <a:ln>
                  <a:noFill/>
                </a:ln>
                <a:extLst>
                  <a:ext uri="{53640926-AAD7-44D8-BBD7-CCE9431645EC}">
                    <a14:shadowObscured xmlns:a14="http://schemas.microsoft.com/office/drawing/2010/main"/>
                  </a:ext>
                </a:extLst>
              </p:spPr>
            </p:pic>
            <p:pic>
              <p:nvPicPr>
                <p:cNvPr id="33" name="Picture 32">
                  <a:extLst>
                    <a:ext uri="{FF2B5EF4-FFF2-40B4-BE49-F238E27FC236}">
                      <a16:creationId xmlns:a16="http://schemas.microsoft.com/office/drawing/2014/main" id="{96533A7C-3D54-4AAB-8436-6F82BA96C8DB}"/>
                    </a:ext>
                  </a:extLst>
                </p:cNvPr>
                <p:cNvPicPr>
                  <a:picLocks noChangeAspect="1"/>
                </p:cNvPicPr>
                <p:nvPr/>
              </p:nvPicPr>
              <p:blipFill>
                <a:blip r:embed="rId4" cstate="print"/>
                <a:stretch>
                  <a:fillRect/>
                </a:stretch>
              </p:blipFill>
              <p:spPr>
                <a:xfrm>
                  <a:off x="10668000" y="127986"/>
                  <a:ext cx="762000" cy="1015014"/>
                </a:xfrm>
                <a:prstGeom prst="rect">
                  <a:avLst/>
                </a:prstGeom>
              </p:spPr>
            </p:pic>
          </p:grpSp>
        </p:grpSp>
        <p:sp>
          <p:nvSpPr>
            <p:cNvPr id="28" name="TextBox 18">
              <a:extLst>
                <a:ext uri="{FF2B5EF4-FFF2-40B4-BE49-F238E27FC236}">
                  <a16:creationId xmlns:a16="http://schemas.microsoft.com/office/drawing/2014/main" id="{70906E1A-F456-49EC-A4F5-FCC807867D1F}"/>
                </a:ext>
              </a:extLst>
            </p:cNvPr>
            <p:cNvSpPr txBox="1"/>
            <p:nvPr/>
          </p:nvSpPr>
          <p:spPr>
            <a:xfrm>
              <a:off x="31909" y="1331893"/>
              <a:ext cx="12083891" cy="954107"/>
            </a:xfrm>
            <a:prstGeom prst="rect">
              <a:avLst/>
            </a:prstGeom>
            <a:solidFill>
              <a:schemeClr val="accent6">
                <a:lumMod val="20000"/>
                <a:lumOff val="80000"/>
              </a:schemeClr>
            </a:solidFill>
            <a:ln>
              <a:solidFill>
                <a:schemeClr val="tx1"/>
              </a:solidFill>
            </a:ln>
          </p:spPr>
          <p:txBody>
            <a:bodyPr wrap="square">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pPr marL="0" marR="0"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Dayananda Sagar College of Engineering, Bangalore, Karnataka</a:t>
              </a:r>
            </a:p>
            <a:p>
              <a:pPr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Department of Electronics &amp; Communication Engineering</a:t>
              </a:r>
              <a:endParaRPr lang="en-IN" sz="2800" dirty="0">
                <a:effectLst/>
                <a:latin typeface="Tw Cen MT" panose="020B0602020104020603" pitchFamily="34" charset="0"/>
                <a:ea typeface="Times New Roman" panose="02020603050405020304" pitchFamily="18" charset="0"/>
              </a:endParaRPr>
            </a:p>
          </p:txBody>
        </p:sp>
      </p:grpSp>
      <p:sp>
        <p:nvSpPr>
          <p:cNvPr id="23" name="Rectangle 22">
            <a:extLst>
              <a:ext uri="{FF2B5EF4-FFF2-40B4-BE49-F238E27FC236}">
                <a16:creationId xmlns:a16="http://schemas.microsoft.com/office/drawing/2014/main" id="{84D4054D-FA20-41A7-B959-5A6F85E0199D}"/>
              </a:ext>
            </a:extLst>
          </p:cNvPr>
          <p:cNvSpPr/>
          <p:nvPr/>
        </p:nvSpPr>
        <p:spPr>
          <a:xfrm>
            <a:off x="122278" y="2561892"/>
            <a:ext cx="2256442" cy="9144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3200" dirty="0">
                <a:solidFill>
                  <a:schemeClr val="tx1"/>
                </a:solidFill>
              </a:rPr>
              <a:t>Section : N</a:t>
            </a:r>
            <a:endParaRPr lang="en-IN" sz="3200" dirty="0">
              <a:solidFill>
                <a:schemeClr val="tx1"/>
              </a:solidFill>
            </a:endParaRPr>
          </a:p>
        </p:txBody>
      </p:sp>
      <p:sp>
        <p:nvSpPr>
          <p:cNvPr id="24" name="Rectangle 23">
            <a:extLst>
              <a:ext uri="{FF2B5EF4-FFF2-40B4-BE49-F238E27FC236}">
                <a16:creationId xmlns:a16="http://schemas.microsoft.com/office/drawing/2014/main" id="{A9222398-1AFA-431E-B479-A0BA2CB2E7E0}"/>
              </a:ext>
            </a:extLst>
          </p:cNvPr>
          <p:cNvSpPr/>
          <p:nvPr/>
        </p:nvSpPr>
        <p:spPr>
          <a:xfrm>
            <a:off x="9505940" y="2561738"/>
            <a:ext cx="2455014" cy="1963946"/>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3200" dirty="0">
                <a:solidFill>
                  <a:schemeClr val="tx1"/>
                </a:solidFill>
              </a:rPr>
              <a:t>Mini Project Batch No : 6</a:t>
            </a:r>
            <a:endParaRPr lang="en-IN" sz="3200" dirty="0">
              <a:solidFill>
                <a:schemeClr val="tx1"/>
              </a:solidFill>
            </a:endParaRPr>
          </a:p>
        </p:txBody>
      </p:sp>
      <p:sp>
        <p:nvSpPr>
          <p:cNvPr id="25" name="Rectangle 24">
            <a:extLst>
              <a:ext uri="{FF2B5EF4-FFF2-40B4-BE49-F238E27FC236}">
                <a16:creationId xmlns:a16="http://schemas.microsoft.com/office/drawing/2014/main" id="{E19E6A7A-0962-4D49-998B-BFD825D111E1}"/>
              </a:ext>
            </a:extLst>
          </p:cNvPr>
          <p:cNvSpPr/>
          <p:nvPr/>
        </p:nvSpPr>
        <p:spPr>
          <a:xfrm>
            <a:off x="322069" y="5763851"/>
            <a:ext cx="5426153" cy="9144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3200" dirty="0">
                <a:solidFill>
                  <a:schemeClr val="tx1"/>
                </a:solidFill>
              </a:rPr>
              <a:t>Section Coordinator</a:t>
            </a:r>
          </a:p>
          <a:p>
            <a:pPr algn="ctr"/>
            <a:r>
              <a:rPr lang="en-US" sz="2400" dirty="0">
                <a:solidFill>
                  <a:schemeClr val="tx1"/>
                </a:solidFill>
              </a:rPr>
              <a:t>Prof.</a:t>
            </a:r>
            <a:r>
              <a:rPr lang="en-US" sz="3200" dirty="0">
                <a:solidFill>
                  <a:schemeClr val="tx1"/>
                </a:solidFill>
              </a:rPr>
              <a:t> </a:t>
            </a:r>
            <a:r>
              <a:rPr lang="en-US" sz="2400" dirty="0">
                <a:solidFill>
                  <a:schemeClr val="tx1"/>
                </a:solidFill>
              </a:rPr>
              <a:t>/ Dr. PADMAVATHI M. </a:t>
            </a:r>
            <a:endParaRPr lang="en-IN" sz="2400" dirty="0">
              <a:solidFill>
                <a:schemeClr val="tx1"/>
              </a:solidFill>
            </a:endParaRPr>
          </a:p>
        </p:txBody>
      </p:sp>
      <p:sp>
        <p:nvSpPr>
          <p:cNvPr id="26" name="Rectangle 25">
            <a:extLst>
              <a:ext uri="{FF2B5EF4-FFF2-40B4-BE49-F238E27FC236}">
                <a16:creationId xmlns:a16="http://schemas.microsoft.com/office/drawing/2014/main" id="{3CEDF605-2C11-4E4C-A069-EA51BF085767}"/>
              </a:ext>
            </a:extLst>
          </p:cNvPr>
          <p:cNvSpPr/>
          <p:nvPr/>
        </p:nvSpPr>
        <p:spPr>
          <a:xfrm>
            <a:off x="6383536" y="5770813"/>
            <a:ext cx="5426154" cy="9144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3200" dirty="0">
                <a:solidFill>
                  <a:schemeClr val="tx1"/>
                </a:solidFill>
              </a:rPr>
              <a:t>Mini Project Guide </a:t>
            </a:r>
          </a:p>
          <a:p>
            <a:pPr algn="ctr"/>
            <a:r>
              <a:rPr lang="en-US" sz="2400" dirty="0">
                <a:solidFill>
                  <a:schemeClr val="tx1"/>
                </a:solidFill>
              </a:rPr>
              <a:t>Prof.</a:t>
            </a:r>
            <a:r>
              <a:rPr lang="en-US" sz="3200" dirty="0">
                <a:solidFill>
                  <a:schemeClr val="tx1"/>
                </a:solidFill>
              </a:rPr>
              <a:t> </a:t>
            </a:r>
            <a:r>
              <a:rPr lang="en-US" sz="2400" dirty="0">
                <a:solidFill>
                  <a:schemeClr val="tx1"/>
                </a:solidFill>
              </a:rPr>
              <a:t>/ Dr. T. C. MANJUNATH</a:t>
            </a:r>
            <a:endParaRPr lang="en-IN" sz="2400" dirty="0">
              <a:solidFill>
                <a:schemeClr val="tx1"/>
              </a:solidFill>
            </a:endParaRPr>
          </a:p>
        </p:txBody>
      </p:sp>
    </p:spTree>
    <p:extLst>
      <p:ext uri="{BB962C8B-B14F-4D97-AF65-F5344CB8AC3E}">
        <p14:creationId xmlns:p14="http://schemas.microsoft.com/office/powerpoint/2010/main" val="102935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EE8C8-4497-2B2F-6464-891E5EE26C32}"/>
              </a:ext>
            </a:extLst>
          </p:cNvPr>
          <p:cNvSpPr>
            <a:spLocks noGrp="1"/>
          </p:cNvSpPr>
          <p:nvPr>
            <p:ph type="title"/>
          </p:nvPr>
        </p:nvSpPr>
        <p:spPr>
          <a:xfrm>
            <a:off x="1066800" y="642594"/>
            <a:ext cx="10058400" cy="635600"/>
          </a:xfrm>
        </p:spPr>
        <p:txBody>
          <a:bodyPr>
            <a:normAutofit/>
          </a:bodyPr>
          <a:lstStyle/>
          <a:p>
            <a:r>
              <a:rPr lang="en-US" sz="2800" b="1" u="sng" dirty="0">
                <a:latin typeface="Bahnschrift SemiLight" panose="020B0502040204020203" pitchFamily="34" charset="0"/>
              </a:rPr>
              <a:t>METHODOLOGY ADOPTED USING BLOCK DIAGRAM</a:t>
            </a:r>
            <a:endParaRPr lang="en-IN" sz="2800" b="1" u="sng" dirty="0">
              <a:latin typeface="Bahnschrift SemiLight" panose="020B0502040204020203" pitchFamily="34" charset="0"/>
            </a:endParaRPr>
          </a:p>
        </p:txBody>
      </p:sp>
      <p:pic>
        <p:nvPicPr>
          <p:cNvPr id="5" name="Picture 4">
            <a:extLst>
              <a:ext uri="{FF2B5EF4-FFF2-40B4-BE49-F238E27FC236}">
                <a16:creationId xmlns:a16="http://schemas.microsoft.com/office/drawing/2014/main" id="{4C0E6AAD-89C5-D3F3-E219-E439084923C9}"/>
              </a:ext>
            </a:extLst>
          </p:cNvPr>
          <p:cNvPicPr>
            <a:picLocks noChangeAspect="1"/>
          </p:cNvPicPr>
          <p:nvPr/>
        </p:nvPicPr>
        <p:blipFill>
          <a:blip r:embed="rId2"/>
          <a:stretch>
            <a:fillRect/>
          </a:stretch>
        </p:blipFill>
        <p:spPr>
          <a:xfrm>
            <a:off x="1497085" y="1649730"/>
            <a:ext cx="4225290" cy="4141470"/>
          </a:xfrm>
          <a:prstGeom prst="rect">
            <a:avLst/>
          </a:prstGeom>
        </p:spPr>
      </p:pic>
      <p:pic>
        <p:nvPicPr>
          <p:cNvPr id="6" name="Picture 5">
            <a:extLst>
              <a:ext uri="{FF2B5EF4-FFF2-40B4-BE49-F238E27FC236}">
                <a16:creationId xmlns:a16="http://schemas.microsoft.com/office/drawing/2014/main" id="{23907A48-9236-991C-885F-F1DECB654249}"/>
              </a:ext>
            </a:extLst>
          </p:cNvPr>
          <p:cNvPicPr>
            <a:picLocks noChangeAspect="1"/>
          </p:cNvPicPr>
          <p:nvPr/>
        </p:nvPicPr>
        <p:blipFill>
          <a:blip r:embed="rId3"/>
          <a:stretch>
            <a:fillRect/>
          </a:stretch>
        </p:blipFill>
        <p:spPr>
          <a:xfrm>
            <a:off x="6469627" y="1649730"/>
            <a:ext cx="3534697" cy="4141470"/>
          </a:xfrm>
          <a:prstGeom prst="rect">
            <a:avLst/>
          </a:prstGeom>
        </p:spPr>
      </p:pic>
    </p:spTree>
    <p:extLst>
      <p:ext uri="{BB962C8B-B14F-4D97-AF65-F5344CB8AC3E}">
        <p14:creationId xmlns:p14="http://schemas.microsoft.com/office/powerpoint/2010/main" val="3759335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70CE-F260-E00D-23F7-0AD279D070E9}"/>
              </a:ext>
            </a:extLst>
          </p:cNvPr>
          <p:cNvSpPr>
            <a:spLocks noGrp="1"/>
          </p:cNvSpPr>
          <p:nvPr>
            <p:ph type="title"/>
          </p:nvPr>
        </p:nvSpPr>
        <p:spPr>
          <a:xfrm>
            <a:off x="1066800" y="642594"/>
            <a:ext cx="10058400" cy="714258"/>
          </a:xfrm>
        </p:spPr>
        <p:txBody>
          <a:bodyPr>
            <a:normAutofit/>
          </a:bodyPr>
          <a:lstStyle/>
          <a:p>
            <a:r>
              <a:rPr lang="en-US" sz="2800" b="1" u="sng" dirty="0">
                <a:latin typeface="Bahnschrift SemiLight" panose="020B0502040204020203" pitchFamily="34" charset="0"/>
              </a:rPr>
              <a:t>HARDWARE AND SOFTWARE TOOLS USED IN THE PROJECT</a:t>
            </a:r>
            <a:endParaRPr lang="en-IN" sz="2800" b="1" u="sng" dirty="0">
              <a:latin typeface="Bahnschrift SemiLight" panose="020B0502040204020203" pitchFamily="34" charset="0"/>
            </a:endParaRPr>
          </a:p>
        </p:txBody>
      </p:sp>
      <p:sp>
        <p:nvSpPr>
          <p:cNvPr id="3" name="Text Placeholder 2">
            <a:extLst>
              <a:ext uri="{FF2B5EF4-FFF2-40B4-BE49-F238E27FC236}">
                <a16:creationId xmlns:a16="http://schemas.microsoft.com/office/drawing/2014/main" id="{40499720-0BF9-B8AF-843F-C6B02867039A}"/>
              </a:ext>
            </a:extLst>
          </p:cNvPr>
          <p:cNvSpPr>
            <a:spLocks noGrp="1"/>
          </p:cNvSpPr>
          <p:nvPr>
            <p:ph type="body" idx="1"/>
          </p:nvPr>
        </p:nvSpPr>
        <p:spPr>
          <a:xfrm>
            <a:off x="1069848" y="1395553"/>
            <a:ext cx="4663440" cy="640080"/>
          </a:xfrm>
        </p:spPr>
        <p:txBody>
          <a:bodyPr>
            <a:normAutofit/>
          </a:bodyPr>
          <a:lstStyle/>
          <a:p>
            <a:r>
              <a:rPr lang="en-IN" sz="2400" u="sng" dirty="0">
                <a:latin typeface="Bahnschrift SemiLight" panose="020B0502040204020203" pitchFamily="34" charset="0"/>
              </a:rPr>
              <a:t>SOFTWARE</a:t>
            </a:r>
          </a:p>
        </p:txBody>
      </p:sp>
      <p:sp>
        <p:nvSpPr>
          <p:cNvPr id="4" name="Content Placeholder 3">
            <a:extLst>
              <a:ext uri="{FF2B5EF4-FFF2-40B4-BE49-F238E27FC236}">
                <a16:creationId xmlns:a16="http://schemas.microsoft.com/office/drawing/2014/main" id="{577D08A9-8F97-A3D8-9F4E-4696ABC6C6DA}"/>
              </a:ext>
            </a:extLst>
          </p:cNvPr>
          <p:cNvSpPr>
            <a:spLocks noGrp="1"/>
          </p:cNvSpPr>
          <p:nvPr>
            <p:ph sz="half" idx="2"/>
          </p:nvPr>
        </p:nvSpPr>
        <p:spPr>
          <a:xfrm>
            <a:off x="1066800" y="2035633"/>
            <a:ext cx="4663440" cy="3921347"/>
          </a:xfrm>
        </p:spPr>
        <p:txBody>
          <a:bodyPr>
            <a:normAutofit/>
          </a:bodyPr>
          <a:lstStyle/>
          <a:p>
            <a:r>
              <a:rPr lang="en-IN" sz="2000" dirty="0">
                <a:latin typeface="Bahnschrift SemiLight" panose="020B0502040204020203" pitchFamily="34" charset="0"/>
              </a:rPr>
              <a:t>ARDUINO IDE</a:t>
            </a:r>
          </a:p>
          <a:p>
            <a:r>
              <a:rPr lang="en-IN" sz="2000" dirty="0">
                <a:latin typeface="Bahnschrift SemiLight" panose="020B0502040204020203" pitchFamily="34" charset="0"/>
              </a:rPr>
              <a:t>VISUAL STUDIO CODE</a:t>
            </a:r>
          </a:p>
        </p:txBody>
      </p:sp>
      <p:sp>
        <p:nvSpPr>
          <p:cNvPr id="5" name="Text Placeholder 4">
            <a:extLst>
              <a:ext uri="{FF2B5EF4-FFF2-40B4-BE49-F238E27FC236}">
                <a16:creationId xmlns:a16="http://schemas.microsoft.com/office/drawing/2014/main" id="{2E6D1380-0030-3353-95A1-E27A9E9530F7}"/>
              </a:ext>
            </a:extLst>
          </p:cNvPr>
          <p:cNvSpPr>
            <a:spLocks noGrp="1"/>
          </p:cNvSpPr>
          <p:nvPr>
            <p:ph type="body" sz="quarter" idx="3"/>
          </p:nvPr>
        </p:nvSpPr>
        <p:spPr>
          <a:xfrm>
            <a:off x="6458712" y="1395553"/>
            <a:ext cx="4663440" cy="640080"/>
          </a:xfrm>
        </p:spPr>
        <p:txBody>
          <a:bodyPr>
            <a:normAutofit/>
          </a:bodyPr>
          <a:lstStyle/>
          <a:p>
            <a:r>
              <a:rPr lang="en-IN" sz="2400" u="sng" dirty="0">
                <a:latin typeface="Bahnschrift SemiLight" panose="020B0502040204020203" pitchFamily="34" charset="0"/>
              </a:rPr>
              <a:t>HARDWARE</a:t>
            </a:r>
          </a:p>
        </p:txBody>
      </p:sp>
      <p:sp>
        <p:nvSpPr>
          <p:cNvPr id="6" name="Content Placeholder 5">
            <a:extLst>
              <a:ext uri="{FF2B5EF4-FFF2-40B4-BE49-F238E27FC236}">
                <a16:creationId xmlns:a16="http://schemas.microsoft.com/office/drawing/2014/main" id="{12EA6E6F-766A-2922-67F1-4D4802F08A17}"/>
              </a:ext>
            </a:extLst>
          </p:cNvPr>
          <p:cNvSpPr>
            <a:spLocks noGrp="1"/>
          </p:cNvSpPr>
          <p:nvPr>
            <p:ph sz="quarter" idx="4"/>
          </p:nvPr>
        </p:nvSpPr>
        <p:spPr>
          <a:xfrm>
            <a:off x="6458712" y="2045821"/>
            <a:ext cx="4663440" cy="3921347"/>
          </a:xfrm>
        </p:spPr>
        <p:txBody>
          <a:bodyPr>
            <a:normAutofit/>
          </a:bodyPr>
          <a:lstStyle/>
          <a:p>
            <a:r>
              <a:rPr lang="en-IN" sz="2000" dirty="0">
                <a:latin typeface="Bahnschrift SemiLight" panose="020B0502040204020203" pitchFamily="34" charset="0"/>
              </a:rPr>
              <a:t>JHD 162A LCD</a:t>
            </a:r>
          </a:p>
          <a:p>
            <a:r>
              <a:rPr lang="en-IN" sz="2000" dirty="0">
                <a:latin typeface="Bahnschrift SemiLight" panose="020B0502040204020203" pitchFamily="34" charset="0"/>
              </a:rPr>
              <a:t>Arduino uno</a:t>
            </a:r>
          </a:p>
          <a:p>
            <a:r>
              <a:rPr lang="en-IN" sz="2000" dirty="0">
                <a:latin typeface="Bahnschrift SemiLight" panose="020B0502040204020203" pitchFamily="34" charset="0"/>
              </a:rPr>
              <a:t>Heartbeat sensor</a:t>
            </a:r>
          </a:p>
          <a:p>
            <a:r>
              <a:rPr lang="en-IN" sz="2000" dirty="0">
                <a:latin typeface="Bahnschrift SemiLight" panose="020B0502040204020203" pitchFamily="34" charset="0"/>
              </a:rPr>
              <a:t>IIC 12C Adapter</a:t>
            </a:r>
          </a:p>
          <a:p>
            <a:r>
              <a:rPr lang="en-IN" sz="2000" dirty="0">
                <a:latin typeface="Bahnschrift SemiLight" panose="020B0502040204020203" pitchFamily="34" charset="0"/>
              </a:rPr>
              <a:t>Jumpers</a:t>
            </a:r>
          </a:p>
          <a:p>
            <a:r>
              <a:rPr lang="en-IN" sz="2000" dirty="0">
                <a:latin typeface="Bahnschrift SemiLight" panose="020B0502040204020203" pitchFamily="34" charset="0"/>
              </a:rPr>
              <a:t>Hot Bag</a:t>
            </a:r>
          </a:p>
          <a:p>
            <a:r>
              <a:rPr lang="en-IN" sz="2000" dirty="0">
                <a:latin typeface="Bahnschrift SemiLight" panose="020B0502040204020203" pitchFamily="34" charset="0"/>
              </a:rPr>
              <a:t>Tubes</a:t>
            </a:r>
          </a:p>
          <a:p>
            <a:pPr marL="0" indent="0">
              <a:buNone/>
            </a:pPr>
            <a:endParaRPr lang="en-IN" sz="2000" dirty="0">
              <a:latin typeface="Bahnschrift SemiLight" panose="020B0502040204020203" pitchFamily="34" charset="0"/>
            </a:endParaRPr>
          </a:p>
          <a:p>
            <a:endParaRPr lang="en-IN" sz="2000" dirty="0">
              <a:latin typeface="Bahnschrift SemiLight" panose="020B0502040204020203" pitchFamily="34" charset="0"/>
            </a:endParaRPr>
          </a:p>
        </p:txBody>
      </p:sp>
    </p:spTree>
    <p:extLst>
      <p:ext uri="{BB962C8B-B14F-4D97-AF65-F5344CB8AC3E}">
        <p14:creationId xmlns:p14="http://schemas.microsoft.com/office/powerpoint/2010/main" val="90187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0145-BA5A-F24B-2031-2E8D149590FA}"/>
              </a:ext>
            </a:extLst>
          </p:cNvPr>
          <p:cNvSpPr>
            <a:spLocks noGrp="1"/>
          </p:cNvSpPr>
          <p:nvPr>
            <p:ph type="title"/>
          </p:nvPr>
        </p:nvSpPr>
        <p:spPr>
          <a:xfrm>
            <a:off x="1066800" y="642594"/>
            <a:ext cx="10058400" cy="861741"/>
          </a:xfrm>
        </p:spPr>
        <p:txBody>
          <a:bodyPr>
            <a:normAutofit/>
          </a:bodyPr>
          <a:lstStyle/>
          <a:p>
            <a:r>
              <a:rPr lang="en-US" altLang="en-US" sz="2800" b="1" u="sng" dirty="0">
                <a:latin typeface="Bahnschrift SemiLight" panose="020B0502040204020203" pitchFamily="34" charset="0"/>
              </a:rPr>
              <a:t>Implementation procedures carried out(Work done so far)</a:t>
            </a:r>
            <a:br>
              <a:rPr lang="en-US" altLang="en-US" sz="2800" b="1" u="sng" dirty="0">
                <a:latin typeface="Bahnschrift SemiLight" panose="020B0502040204020203" pitchFamily="34" charset="0"/>
              </a:rPr>
            </a:br>
            <a:endParaRPr lang="en-IN" sz="2800" b="1" u="sng"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A883D6D9-0666-A903-CB40-E9924F94231D}"/>
              </a:ext>
            </a:extLst>
          </p:cNvPr>
          <p:cNvSpPr>
            <a:spLocks noGrp="1"/>
          </p:cNvSpPr>
          <p:nvPr>
            <p:ph idx="1"/>
          </p:nvPr>
        </p:nvSpPr>
        <p:spPr>
          <a:xfrm>
            <a:off x="1066800" y="1504335"/>
            <a:ext cx="10058400" cy="4448409"/>
          </a:xfrm>
        </p:spPr>
        <p:txBody>
          <a:bodyPr>
            <a:normAutofit/>
          </a:bodyPr>
          <a:lstStyle/>
          <a:p>
            <a:r>
              <a:rPr lang="en-IN" sz="2000" dirty="0">
                <a:latin typeface="Bahnschrift SemiLight" panose="020B0502040204020203" pitchFamily="34" charset="0"/>
              </a:rPr>
              <a:t>The first step of action was selecting through our machinery’s working and capabilities. Owing to the calculated capabilities of the device, we went through a selection of equipment required needed for ensuring smooth operation of the device. </a:t>
            </a:r>
          </a:p>
          <a:p>
            <a:r>
              <a:rPr lang="en-IN" sz="2000" dirty="0">
                <a:latin typeface="Bahnschrift SemiLight" panose="020B0502040204020203" pitchFamily="34" charset="0"/>
              </a:rPr>
              <a:t>The very next step was obtaining the materials through different markets.</a:t>
            </a:r>
          </a:p>
          <a:p>
            <a:r>
              <a:rPr lang="en-IN" sz="2000" dirty="0">
                <a:latin typeface="Bahnschrift SemiLight" panose="020B0502040204020203" pitchFamily="34" charset="0"/>
              </a:rPr>
              <a:t>Our next step was to  integrate most of the equipment together and write the codes. </a:t>
            </a:r>
          </a:p>
        </p:txBody>
      </p:sp>
    </p:spTree>
    <p:extLst>
      <p:ext uri="{BB962C8B-B14F-4D97-AF65-F5344CB8AC3E}">
        <p14:creationId xmlns:p14="http://schemas.microsoft.com/office/powerpoint/2010/main" val="82344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40C5-B802-2C1D-BB3F-C716FAC592A3}"/>
              </a:ext>
            </a:extLst>
          </p:cNvPr>
          <p:cNvSpPr>
            <a:spLocks noGrp="1"/>
          </p:cNvSpPr>
          <p:nvPr>
            <p:ph type="title"/>
          </p:nvPr>
        </p:nvSpPr>
        <p:spPr>
          <a:xfrm>
            <a:off x="1066800" y="642594"/>
            <a:ext cx="10058400" cy="773251"/>
          </a:xfrm>
        </p:spPr>
        <p:txBody>
          <a:bodyPr>
            <a:noAutofit/>
          </a:bodyPr>
          <a:lstStyle/>
          <a:p>
            <a:r>
              <a:rPr lang="en-US" altLang="en-US" sz="2800" b="1" u="sng" dirty="0">
                <a:latin typeface="Bahnschrift SemiLight" panose="020B0502040204020203" pitchFamily="34" charset="0"/>
              </a:rPr>
              <a:t>Results (experimentation or simulation) </a:t>
            </a:r>
            <a:br>
              <a:rPr lang="en-US" altLang="en-US" sz="2800" b="1" u="sng" dirty="0">
                <a:latin typeface="Bahnschrift SemiLight" panose="020B0502040204020203" pitchFamily="34" charset="0"/>
              </a:rPr>
            </a:br>
            <a:endParaRPr lang="en-IN" sz="2800" b="1" u="sng"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7B8E5B02-6F99-84D2-3635-8825EEFA8895}"/>
              </a:ext>
            </a:extLst>
          </p:cNvPr>
          <p:cNvSpPr>
            <a:spLocks noGrp="1"/>
          </p:cNvSpPr>
          <p:nvPr>
            <p:ph idx="1"/>
          </p:nvPr>
        </p:nvSpPr>
        <p:spPr>
          <a:xfrm>
            <a:off x="1066800" y="1415845"/>
            <a:ext cx="10058400" cy="4536899"/>
          </a:xfrm>
        </p:spPr>
        <p:txBody>
          <a:bodyPr>
            <a:normAutofit/>
          </a:bodyPr>
          <a:lstStyle/>
          <a:p>
            <a:r>
              <a:rPr lang="en-IN" sz="2000" dirty="0">
                <a:latin typeface="Bahnschrift SemiLight" panose="020B0502040204020203" pitchFamily="34" charset="0"/>
              </a:rPr>
              <a:t>The expected result of this working model of the device is that in case of an emergency where a patient is in urgent requirement of a device to keep the person from lung collapse, this device would be the required one.</a:t>
            </a:r>
          </a:p>
          <a:p>
            <a:r>
              <a:rPr lang="en-IN" sz="2000" dirty="0">
                <a:latin typeface="Bahnschrift SemiLight" panose="020B0502040204020203" pitchFamily="34" charset="0"/>
              </a:rPr>
              <a:t>The machine would have tubes inserted inside through endocranial tubes. The oxygen and carbon dioxide exchange would take place through a hot bag which would also in turn act as the pumping machine thereby acting as artificial lungs. </a:t>
            </a:r>
          </a:p>
          <a:p>
            <a:r>
              <a:rPr lang="en-IN" sz="2000" dirty="0">
                <a:latin typeface="Bahnschrift SemiLight" panose="020B0502040204020203" pitchFamily="34" charset="0"/>
              </a:rPr>
              <a:t>The heart detector would be detecting heart rate and in case of emergency lead out an emergency alarm to the nearest medical establishment for the emergency services.</a:t>
            </a:r>
          </a:p>
        </p:txBody>
      </p:sp>
    </p:spTree>
    <p:extLst>
      <p:ext uri="{BB962C8B-B14F-4D97-AF65-F5344CB8AC3E}">
        <p14:creationId xmlns:p14="http://schemas.microsoft.com/office/powerpoint/2010/main" val="36861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8444-23A3-5CDD-E258-C4ED06A45CC5}"/>
              </a:ext>
            </a:extLst>
          </p:cNvPr>
          <p:cNvSpPr>
            <a:spLocks noGrp="1"/>
          </p:cNvSpPr>
          <p:nvPr>
            <p:ph type="title"/>
          </p:nvPr>
        </p:nvSpPr>
        <p:spPr>
          <a:xfrm>
            <a:off x="1066800" y="642594"/>
            <a:ext cx="10058400" cy="448787"/>
          </a:xfrm>
        </p:spPr>
        <p:txBody>
          <a:bodyPr>
            <a:noAutofit/>
          </a:bodyPr>
          <a:lstStyle/>
          <a:p>
            <a:r>
              <a:rPr lang="en-US" sz="2800" b="1" u="sng" dirty="0">
                <a:latin typeface="Bahnschrift SemiLight" panose="020B0502040204020203" pitchFamily="34" charset="0"/>
              </a:rPr>
              <a:t>APPLICATIONS</a:t>
            </a:r>
            <a:endParaRPr lang="en-IN" sz="2800" b="1" u="sng"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EBCC88A1-65FC-F36B-8F19-1084580ACDC8}"/>
              </a:ext>
            </a:extLst>
          </p:cNvPr>
          <p:cNvSpPr>
            <a:spLocks noGrp="1"/>
          </p:cNvSpPr>
          <p:nvPr>
            <p:ph idx="1"/>
          </p:nvPr>
        </p:nvSpPr>
        <p:spPr>
          <a:xfrm>
            <a:off x="1066800" y="1091381"/>
            <a:ext cx="10058400" cy="4861363"/>
          </a:xfrm>
        </p:spPr>
        <p:txBody>
          <a:bodyPr/>
          <a:lstStyle/>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If a person suffers from any kind of vulnerable situations due to which even respiration can need large amount of energy, this machine breathes for that person thereby helping them in survival.</a:t>
            </a:r>
          </a:p>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Continuous monitoring of heart rate of a person thereby helping in faster and more successful treatment.</a:t>
            </a:r>
          </a:p>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During surgeries, there is a need of external breathing for a person as general anaesthesia makes it difficult for a person to breathe.</a:t>
            </a:r>
          </a:p>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To prevent a person to get fluid in their lungs.</a:t>
            </a:r>
          </a:p>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In case of brain damages, sometimes brain can’t communicate well with the lung for breathing well so in that case the ventilator needs to be used to make sure that the patient doesn’t collapse.</a:t>
            </a:r>
          </a:p>
          <a:p>
            <a:endParaRPr lang="en-IN" dirty="0"/>
          </a:p>
        </p:txBody>
      </p:sp>
    </p:spTree>
    <p:extLst>
      <p:ext uri="{BB962C8B-B14F-4D97-AF65-F5344CB8AC3E}">
        <p14:creationId xmlns:p14="http://schemas.microsoft.com/office/powerpoint/2010/main" val="1426708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0F984-ABE8-F287-FA73-9C81D319594D}"/>
              </a:ext>
            </a:extLst>
          </p:cNvPr>
          <p:cNvSpPr>
            <a:spLocks noGrp="1"/>
          </p:cNvSpPr>
          <p:nvPr>
            <p:ph idx="1"/>
          </p:nvPr>
        </p:nvSpPr>
        <p:spPr>
          <a:xfrm>
            <a:off x="1066800" y="773581"/>
            <a:ext cx="10058400" cy="4792538"/>
          </a:xfrm>
        </p:spPr>
        <p:txBody>
          <a:bodyPr>
            <a:noAutofit/>
          </a:bodyPr>
          <a:lstStyle/>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Considering its portable characteristics, this machinery could be taken in places of conflict, where any natural disaster has stuck or places where crimes have happened. </a:t>
            </a:r>
          </a:p>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Due to its portable nature, it could be transported well with patient easily without breaking any flow.</a:t>
            </a:r>
          </a:p>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Due to heart monitoring and signal system, rapid action can take place so that the patient can be saved.</a:t>
            </a:r>
          </a:p>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Because of its economic characteristics, it can be used in household for the patient rather than keeping the patient in hospital thereby protecting the family from burning a hole in their pocket.</a:t>
            </a:r>
          </a:p>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Even due to its economic characteristics, it can be mass produced, thereby making sure that in case of a global pandemic, the government would be able to manage the assets better for everyone’s protection.</a:t>
            </a:r>
          </a:p>
          <a:p>
            <a:pPr marL="342900" lvl="0" indent="-342900" algn="just">
              <a:lnSpc>
                <a:spcPct val="107000"/>
              </a:lnSpc>
              <a:spcAft>
                <a:spcPts val="300"/>
              </a:spcAft>
              <a:buFont typeface="+mj-lt"/>
              <a:buAutoNum type="alphaLcPeriod"/>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In case of natural disasters, and warfare, where times play one of the most crucial factors, this could be a real game changing innovation</a:t>
            </a:r>
          </a:p>
        </p:txBody>
      </p:sp>
      <p:sp>
        <p:nvSpPr>
          <p:cNvPr id="6" name="Title 5">
            <a:extLst>
              <a:ext uri="{FF2B5EF4-FFF2-40B4-BE49-F238E27FC236}">
                <a16:creationId xmlns:a16="http://schemas.microsoft.com/office/drawing/2014/main" id="{0362F5F1-4FC8-5A2F-CAF7-2275CDA3A5D4}"/>
              </a:ext>
            </a:extLst>
          </p:cNvPr>
          <p:cNvSpPr>
            <a:spLocks noGrp="1"/>
          </p:cNvSpPr>
          <p:nvPr>
            <p:ph type="title"/>
          </p:nvPr>
        </p:nvSpPr>
        <p:spPr>
          <a:xfrm>
            <a:off x="1066800" y="426285"/>
            <a:ext cx="10058400" cy="517612"/>
          </a:xfrm>
        </p:spPr>
        <p:txBody>
          <a:bodyPr>
            <a:normAutofit/>
          </a:bodyPr>
          <a:lstStyle/>
          <a:p>
            <a:r>
              <a:rPr lang="en-US" sz="2800" b="1" u="sng" dirty="0">
                <a:latin typeface="Bahnschrift SemiLight" panose="020B0502040204020203" pitchFamily="34" charset="0"/>
              </a:rPr>
              <a:t>ADVANTAGES</a:t>
            </a:r>
            <a:endParaRPr lang="en-IN" sz="2800" b="1" u="sng" dirty="0">
              <a:latin typeface="Bahnschrift SemiLight" panose="020B0502040204020203" pitchFamily="34" charset="0"/>
            </a:endParaRPr>
          </a:p>
        </p:txBody>
      </p:sp>
    </p:spTree>
    <p:extLst>
      <p:ext uri="{BB962C8B-B14F-4D97-AF65-F5344CB8AC3E}">
        <p14:creationId xmlns:p14="http://schemas.microsoft.com/office/powerpoint/2010/main" val="156398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39E7-B3E1-4BBE-A0CC-9A9E7531D60B}"/>
              </a:ext>
            </a:extLst>
          </p:cNvPr>
          <p:cNvSpPr>
            <a:spLocks noGrp="1"/>
          </p:cNvSpPr>
          <p:nvPr>
            <p:ph type="title"/>
          </p:nvPr>
        </p:nvSpPr>
        <p:spPr>
          <a:xfrm>
            <a:off x="1066800" y="642594"/>
            <a:ext cx="10058400" cy="684761"/>
          </a:xfrm>
        </p:spPr>
        <p:txBody>
          <a:bodyPr>
            <a:noAutofit/>
          </a:bodyPr>
          <a:lstStyle/>
          <a:p>
            <a:r>
              <a:rPr lang="en-US" altLang="en-US" sz="2800" b="1" u="sng" dirty="0">
                <a:latin typeface="Bahnschrift SemiLight" panose="020B0502040204020203" pitchFamily="34" charset="0"/>
              </a:rPr>
              <a:t>Conclusions  and future work of the mini-project work </a:t>
            </a:r>
            <a:br>
              <a:rPr lang="en-US" altLang="en-US" sz="2800" b="1" u="sng" dirty="0">
                <a:latin typeface="Bahnschrift SemiLight" panose="020B0502040204020203" pitchFamily="34" charset="0"/>
              </a:rPr>
            </a:br>
            <a:endParaRPr lang="en-IN" sz="2800" b="1" u="sng"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D0D39D95-AEA9-7336-584D-EFFFD6548A53}"/>
              </a:ext>
            </a:extLst>
          </p:cNvPr>
          <p:cNvSpPr>
            <a:spLocks noGrp="1"/>
          </p:cNvSpPr>
          <p:nvPr>
            <p:ph idx="1"/>
          </p:nvPr>
        </p:nvSpPr>
        <p:spPr>
          <a:xfrm>
            <a:off x="1066800" y="1327355"/>
            <a:ext cx="10058400" cy="4625389"/>
          </a:xfrm>
        </p:spPr>
        <p:txBody>
          <a:bodyPr/>
          <a:lstStyle/>
          <a:p>
            <a:r>
              <a:rPr lang="en-IN" sz="2000" dirty="0">
                <a:effectLst/>
                <a:latin typeface="Bahnschrift SemiLight" panose="020B0502040204020203" pitchFamily="34" charset="0"/>
                <a:ea typeface="Calibri" panose="020F0502020204030204" pitchFamily="34" charset="0"/>
                <a:cs typeface="Latha" panose="020B0604020202020204" pitchFamily="34" charset="0"/>
              </a:rPr>
              <a:t>With the advent of advanced system in medical electronics paired with that of advancing signal system, we all saw the miracles being done. One of them is a Ventilator.</a:t>
            </a:r>
          </a:p>
          <a:p>
            <a:r>
              <a:rPr lang="en-IN" sz="2000" dirty="0">
                <a:latin typeface="Bahnschrift SemiLight" panose="020B0502040204020203" pitchFamily="34" charset="0"/>
              </a:rPr>
              <a:t>Though our project aims to provide the machinery required for the exchange of gases within the living being along with the compatibility of providing the heart monitor, we are restricted because of our knowledge in creating a much more advanced version of the machinery which would not only be able to provide the bare minimum but provide us the optimum solution.</a:t>
            </a:r>
          </a:p>
          <a:p>
            <a:r>
              <a:rPr lang="en-IN" sz="2000" dirty="0">
                <a:latin typeface="Bahnschrift SemiLight" panose="020B0502040204020203" pitchFamily="34" charset="0"/>
              </a:rPr>
              <a:t>Thus the future scope of the project is that we achieve the efficiency that could compete with any world class ventilator and also be able to not just breathe for the being but fully heal the living being. </a:t>
            </a:r>
          </a:p>
        </p:txBody>
      </p:sp>
    </p:spTree>
    <p:extLst>
      <p:ext uri="{BB962C8B-B14F-4D97-AF65-F5344CB8AC3E}">
        <p14:creationId xmlns:p14="http://schemas.microsoft.com/office/powerpoint/2010/main" val="298346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A305-EF67-240E-5D2F-1D20FB7B2A22}"/>
              </a:ext>
            </a:extLst>
          </p:cNvPr>
          <p:cNvSpPr>
            <a:spLocks noGrp="1"/>
          </p:cNvSpPr>
          <p:nvPr>
            <p:ph type="title"/>
          </p:nvPr>
        </p:nvSpPr>
        <p:spPr>
          <a:xfrm>
            <a:off x="1066800" y="642594"/>
            <a:ext cx="10058400" cy="694593"/>
          </a:xfrm>
        </p:spPr>
        <p:txBody>
          <a:bodyPr>
            <a:noAutofit/>
          </a:bodyPr>
          <a:lstStyle/>
          <a:p>
            <a:r>
              <a:rPr lang="en-US" altLang="en-US" sz="2800" b="1" u="sng" dirty="0">
                <a:latin typeface="Bahnschrift SemiLight" panose="020B0502040204020203" pitchFamily="34" charset="0"/>
              </a:rPr>
              <a:t>Outcome of the mini-project work</a:t>
            </a:r>
            <a:br>
              <a:rPr lang="en-US" altLang="en-US" sz="2800" b="1" dirty="0">
                <a:latin typeface="Bahnschrift SemiLight" panose="020B0502040204020203" pitchFamily="34" charset="0"/>
              </a:rPr>
            </a:br>
            <a:endParaRPr lang="en-IN" sz="2800" b="1"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97FE2592-22D7-1073-5E6C-BB3DB1657660}"/>
              </a:ext>
            </a:extLst>
          </p:cNvPr>
          <p:cNvSpPr>
            <a:spLocks noGrp="1"/>
          </p:cNvSpPr>
          <p:nvPr>
            <p:ph idx="1"/>
          </p:nvPr>
        </p:nvSpPr>
        <p:spPr>
          <a:xfrm>
            <a:off x="1066800" y="1337188"/>
            <a:ext cx="10058400" cy="4615556"/>
          </a:xfrm>
        </p:spPr>
        <p:txBody>
          <a:bodyPr/>
          <a:lstStyle/>
          <a:p>
            <a:r>
              <a:rPr lang="en-IN" sz="2000" dirty="0">
                <a:effectLst/>
                <a:latin typeface="Bahnschrift SemiLight" panose="020B0502040204020203" pitchFamily="34" charset="0"/>
                <a:ea typeface="Calibri" panose="020F0502020204030204" pitchFamily="34" charset="0"/>
                <a:cs typeface="Latha" panose="020B0604020202020204" pitchFamily="34" charset="0"/>
              </a:rPr>
              <a:t>The expected outcome of this mini-project is a full-fledged working model of the visualized conceptualized ventilator and also to seek that the future innovation still holds with the already innovative machinery such that it still fosters growth in this society. We also expect the working model to completely smooth in operation such that the main objectives of the projects are achieved.</a:t>
            </a:r>
          </a:p>
          <a:p>
            <a:pPr marL="0" indent="0">
              <a:buNone/>
            </a:pPr>
            <a:endParaRPr lang="en-IN" dirty="0"/>
          </a:p>
        </p:txBody>
      </p:sp>
    </p:spTree>
    <p:extLst>
      <p:ext uri="{BB962C8B-B14F-4D97-AF65-F5344CB8AC3E}">
        <p14:creationId xmlns:p14="http://schemas.microsoft.com/office/powerpoint/2010/main" val="201089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EB9C-14C6-1CFD-3AE9-5029F47F4D36}"/>
              </a:ext>
            </a:extLst>
          </p:cNvPr>
          <p:cNvSpPr>
            <a:spLocks noGrp="1"/>
          </p:cNvSpPr>
          <p:nvPr>
            <p:ph type="title"/>
          </p:nvPr>
        </p:nvSpPr>
        <p:spPr>
          <a:xfrm>
            <a:off x="1066800" y="642594"/>
            <a:ext cx="10058400" cy="655264"/>
          </a:xfrm>
        </p:spPr>
        <p:txBody>
          <a:bodyPr>
            <a:noAutofit/>
          </a:bodyPr>
          <a:lstStyle/>
          <a:p>
            <a:r>
              <a:rPr lang="en-US" altLang="en-US" sz="2800" b="1" u="sng" dirty="0">
                <a:latin typeface="Bahnschrift SemiLight" panose="020B0502040204020203" pitchFamily="34" charset="0"/>
              </a:rPr>
              <a:t>Flow of the mini-project works </a:t>
            </a:r>
            <a:br>
              <a:rPr lang="en-US" altLang="en-US" sz="2800" dirty="0">
                <a:latin typeface="Bahnschrift SemiLight" panose="020B0502040204020203" pitchFamily="34" charset="0"/>
              </a:rPr>
            </a:br>
            <a:endParaRPr lang="en-IN" sz="2800"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7EC5CE57-1EB4-CB2A-F1B2-8D8E01C24AF9}"/>
              </a:ext>
            </a:extLst>
          </p:cNvPr>
          <p:cNvSpPr>
            <a:spLocks noGrp="1"/>
          </p:cNvSpPr>
          <p:nvPr>
            <p:ph idx="1"/>
          </p:nvPr>
        </p:nvSpPr>
        <p:spPr>
          <a:xfrm>
            <a:off x="1066800" y="1297858"/>
            <a:ext cx="10058400" cy="4654886"/>
          </a:xfrm>
        </p:spPr>
        <p:txBody>
          <a:bodyPr>
            <a:normAutofit/>
          </a:bodyPr>
          <a:lstStyle/>
          <a:p>
            <a:pPr algn="just">
              <a:lnSpc>
                <a:spcPct val="107000"/>
              </a:lnSpc>
              <a:spcAft>
                <a:spcPts val="300"/>
              </a:spcAft>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April – Case Study, topic search, finalization, approval from guide</a:t>
            </a:r>
          </a:p>
          <a:p>
            <a:pPr marL="91440" marR="118745" algn="just">
              <a:spcAft>
                <a:spcPts val="300"/>
              </a:spcAft>
              <a:tabLst>
                <a:tab pos="781050" algn="l"/>
              </a:tabLst>
            </a:pPr>
            <a:r>
              <a:rPr lang="en-US" sz="2000" dirty="0">
                <a:effectLst/>
                <a:latin typeface="Bahnschrift SemiLight" panose="020B0502040204020203" pitchFamily="34" charset="0"/>
                <a:ea typeface="Georgia" panose="02040502050405020303" pitchFamily="18" charset="0"/>
                <a:cs typeface="Georgia" panose="02040502050405020303" pitchFamily="18" charset="0"/>
              </a:rPr>
              <a:t>May - Starting of the mini-project work, study &amp; implementation of the model, test run</a:t>
            </a:r>
            <a:endParaRPr lang="en-IN" sz="2000" dirty="0">
              <a:effectLst/>
              <a:latin typeface="Bahnschrift SemiLight" panose="020B0502040204020203" pitchFamily="34" charset="0"/>
              <a:ea typeface="Georgia" panose="02040502050405020303" pitchFamily="18" charset="0"/>
              <a:cs typeface="Georgia" panose="02040502050405020303" pitchFamily="18" charset="0"/>
            </a:endParaRPr>
          </a:p>
          <a:p>
            <a:pPr marL="91440" marR="118745" algn="just">
              <a:spcAft>
                <a:spcPts val="300"/>
              </a:spcAft>
              <a:tabLst>
                <a:tab pos="781050" algn="l"/>
              </a:tabLst>
            </a:pPr>
            <a:r>
              <a:rPr lang="en-US" sz="2000" dirty="0">
                <a:effectLst/>
                <a:latin typeface="Bahnschrift SemiLight" panose="020B0502040204020203" pitchFamily="34" charset="0"/>
                <a:ea typeface="Georgia" panose="02040502050405020303" pitchFamily="18" charset="0"/>
                <a:cs typeface="Georgia" panose="02040502050405020303" pitchFamily="18" charset="0"/>
              </a:rPr>
              <a:t>June – Final implementation &amp; mini-project demo with mini-project exhibition </a:t>
            </a:r>
            <a:endParaRPr lang="en-IN" sz="2000" dirty="0">
              <a:effectLst/>
              <a:latin typeface="Bahnschrift SemiLight" panose="020B0502040204020203" pitchFamily="34" charset="0"/>
              <a:ea typeface="Georgia" panose="02040502050405020303" pitchFamily="18" charset="0"/>
              <a:cs typeface="Georgia" panose="02040502050405020303" pitchFamily="18" charset="0"/>
            </a:endParaRPr>
          </a:p>
          <a:p>
            <a:pPr marL="91440" marR="118745" algn="just">
              <a:spcAft>
                <a:spcPts val="300"/>
              </a:spcAft>
              <a:tabLst>
                <a:tab pos="781050" algn="l"/>
              </a:tabLst>
            </a:pPr>
            <a:r>
              <a:rPr lang="en-US" sz="2000" dirty="0">
                <a:effectLst/>
                <a:latin typeface="Bahnschrift SemiLight" panose="020B0502040204020203" pitchFamily="34" charset="0"/>
                <a:ea typeface="Georgia" panose="02040502050405020303" pitchFamily="18" charset="0"/>
                <a:cs typeface="Georgia" panose="02040502050405020303" pitchFamily="18" charset="0"/>
              </a:rPr>
              <a:t>July - SEE Exam</a:t>
            </a:r>
            <a:endParaRPr lang="en-IN" sz="2000" dirty="0">
              <a:effectLst/>
              <a:latin typeface="Bahnschrift SemiLight" panose="020B0502040204020203" pitchFamily="34" charset="0"/>
              <a:ea typeface="Georgia" panose="02040502050405020303" pitchFamily="18" charset="0"/>
              <a:cs typeface="Georgia" panose="02040502050405020303" pitchFamily="18" charset="0"/>
            </a:endParaRPr>
          </a:p>
          <a:p>
            <a:pPr marL="0" indent="0" algn="just">
              <a:lnSpc>
                <a:spcPct val="107000"/>
              </a:lnSpc>
              <a:spcAft>
                <a:spcPts val="300"/>
              </a:spcAft>
              <a:buNone/>
            </a:pPr>
            <a:endParaRPr lang="en-IN" sz="2000" dirty="0">
              <a:effectLst/>
              <a:latin typeface="Bahnschrift SemiLight" panose="020B0502040204020203"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06324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D9363B-2E59-20F6-D1A0-96C4F3E2CA4E}"/>
              </a:ext>
            </a:extLst>
          </p:cNvPr>
          <p:cNvSpPr txBox="1">
            <a:spLocks/>
          </p:cNvSpPr>
          <p:nvPr/>
        </p:nvSpPr>
        <p:spPr>
          <a:xfrm>
            <a:off x="1066800" y="642594"/>
            <a:ext cx="10058400" cy="822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altLang="en-US" sz="2800" b="1" u="sng">
                <a:latin typeface="Bahnschrift SemiLight" panose="020B0502040204020203" pitchFamily="34" charset="0"/>
              </a:rPr>
              <a:t>References Used</a:t>
            </a:r>
            <a:br>
              <a:rPr lang="en-IN" altLang="en-US" sz="2800" b="1">
                <a:latin typeface="Bahnschrift SemiLight" panose="020B0502040204020203" pitchFamily="34" charset="0"/>
              </a:rPr>
            </a:br>
            <a:endParaRPr lang="en-IN" sz="2800" b="1">
              <a:latin typeface="Bahnschrift SemiLight" panose="020B0502040204020203" pitchFamily="34" charset="0"/>
            </a:endParaRPr>
          </a:p>
        </p:txBody>
      </p:sp>
      <p:graphicFrame>
        <p:nvGraphicFramePr>
          <p:cNvPr id="11" name="Table 10">
            <a:extLst>
              <a:ext uri="{FF2B5EF4-FFF2-40B4-BE49-F238E27FC236}">
                <a16:creationId xmlns:a16="http://schemas.microsoft.com/office/drawing/2014/main" id="{68541497-1330-E30F-1550-E01AAC9C8746}"/>
              </a:ext>
            </a:extLst>
          </p:cNvPr>
          <p:cNvGraphicFramePr>
            <a:graphicFrameLocks noGrp="1"/>
          </p:cNvGraphicFramePr>
          <p:nvPr>
            <p:extLst>
              <p:ext uri="{D42A27DB-BD31-4B8C-83A1-F6EECF244321}">
                <p14:modId xmlns:p14="http://schemas.microsoft.com/office/powerpoint/2010/main" val="3135902429"/>
              </p:ext>
            </p:extLst>
          </p:nvPr>
        </p:nvGraphicFramePr>
        <p:xfrm>
          <a:off x="2743201" y="1465006"/>
          <a:ext cx="6705598" cy="3205480"/>
        </p:xfrm>
        <a:graphic>
          <a:graphicData uri="http://schemas.openxmlformats.org/drawingml/2006/table">
            <a:tbl>
              <a:tblPr firstRow="1" bandRow="1">
                <a:tableStyleId>{073A0DAA-6AF3-43AB-8588-CEC1D06C72B9}</a:tableStyleId>
              </a:tblPr>
              <a:tblGrid>
                <a:gridCol w="3352799">
                  <a:extLst>
                    <a:ext uri="{9D8B030D-6E8A-4147-A177-3AD203B41FA5}">
                      <a16:colId xmlns:a16="http://schemas.microsoft.com/office/drawing/2014/main" val="647678432"/>
                    </a:ext>
                  </a:extLst>
                </a:gridCol>
                <a:gridCol w="3352799">
                  <a:extLst>
                    <a:ext uri="{9D8B030D-6E8A-4147-A177-3AD203B41FA5}">
                      <a16:colId xmlns:a16="http://schemas.microsoft.com/office/drawing/2014/main" val="2820878064"/>
                    </a:ext>
                  </a:extLst>
                </a:gridCol>
              </a:tblGrid>
              <a:tr h="370840">
                <a:tc>
                  <a:txBody>
                    <a:bodyPr/>
                    <a:lstStyle/>
                    <a:p>
                      <a:r>
                        <a:rPr lang="en-US" dirty="0"/>
                        <a:t>BOOKS</a:t>
                      </a:r>
                      <a:endParaRPr lang="en-IN" dirty="0"/>
                    </a:p>
                  </a:txBody>
                  <a:tcPr/>
                </a:tc>
                <a:tc>
                  <a:txBody>
                    <a:bodyPr/>
                    <a:lstStyle/>
                    <a:p>
                      <a:r>
                        <a:rPr lang="en-US" dirty="0"/>
                        <a:t>WRITER</a:t>
                      </a:r>
                      <a:endParaRPr lang="en-IN" dirty="0"/>
                    </a:p>
                  </a:txBody>
                  <a:tcPr/>
                </a:tc>
                <a:extLst>
                  <a:ext uri="{0D108BD9-81ED-4DB2-BD59-A6C34878D82A}">
                    <a16:rowId xmlns:a16="http://schemas.microsoft.com/office/drawing/2014/main" val="1666361677"/>
                  </a:ext>
                </a:extLst>
              </a:tr>
              <a:tr h="370840">
                <a:tc>
                  <a:txBody>
                    <a:bodyPr/>
                    <a:lstStyle/>
                    <a:p>
                      <a:r>
                        <a:rPr lang="en-IN" sz="1800" dirty="0"/>
                        <a:t>BASIC PRINCIPLES OF MECHANICAL VENTILATION</a:t>
                      </a:r>
                      <a:endParaRPr lang="en-IN" dirty="0"/>
                    </a:p>
                  </a:txBody>
                  <a:tcPr/>
                </a:tc>
                <a:tc>
                  <a:txBody>
                    <a:bodyPr/>
                    <a:lstStyle/>
                    <a:p>
                      <a:r>
                        <a:rPr lang="en-IN" sz="1800" dirty="0"/>
                        <a:t>MELODY BISHOP</a:t>
                      </a:r>
                      <a:endParaRPr lang="en-IN" dirty="0"/>
                    </a:p>
                  </a:txBody>
                  <a:tcPr/>
                </a:tc>
                <a:extLst>
                  <a:ext uri="{0D108BD9-81ED-4DB2-BD59-A6C34878D82A}">
                    <a16:rowId xmlns:a16="http://schemas.microsoft.com/office/drawing/2014/main" val="4152682477"/>
                  </a:ext>
                </a:extLst>
              </a:tr>
              <a:tr h="370840">
                <a:tc>
                  <a:txBody>
                    <a:bodyPr/>
                    <a:lstStyle/>
                    <a:p>
                      <a:r>
                        <a:rPr lang="en-IN" sz="1800" dirty="0"/>
                        <a:t>MECHANICAL VENTILATION: PHYSIOLOGY AND PRACTICE</a:t>
                      </a:r>
                      <a:endParaRPr lang="en-IN" dirty="0"/>
                    </a:p>
                  </a:txBody>
                  <a:tcPr/>
                </a:tc>
                <a:tc>
                  <a:txBody>
                    <a:bodyPr/>
                    <a:lstStyle/>
                    <a:p>
                      <a:r>
                        <a:rPr lang="en-IN" sz="1800" dirty="0"/>
                        <a:t>JOHN W KRIET</a:t>
                      </a:r>
                      <a:endParaRPr lang="en-IN" dirty="0"/>
                    </a:p>
                  </a:txBody>
                  <a:tcPr/>
                </a:tc>
                <a:extLst>
                  <a:ext uri="{0D108BD9-81ED-4DB2-BD59-A6C34878D82A}">
                    <a16:rowId xmlns:a16="http://schemas.microsoft.com/office/drawing/2014/main" val="1700186644"/>
                  </a:ext>
                </a:extLst>
              </a:tr>
              <a:tr h="370840">
                <a:tc>
                  <a:txBody>
                    <a:bodyPr/>
                    <a:lstStyle/>
                    <a:p>
                      <a:r>
                        <a:rPr lang="en-IN" sz="1800" dirty="0"/>
                        <a:t>PRINCIPLES AND PRACTICE OF MECHANICAL VENTILATION</a:t>
                      </a:r>
                      <a:endParaRPr lang="en-IN" dirty="0"/>
                    </a:p>
                  </a:txBody>
                  <a:tcPr/>
                </a:tc>
                <a:tc>
                  <a:txBody>
                    <a:bodyPr/>
                    <a:lstStyle/>
                    <a:p>
                      <a:r>
                        <a:rPr lang="en-IN" sz="1800" dirty="0"/>
                        <a:t>MARTIN J. TOBIN</a:t>
                      </a:r>
                      <a:endParaRPr lang="en-IN" dirty="0"/>
                    </a:p>
                  </a:txBody>
                  <a:tcPr/>
                </a:tc>
                <a:extLst>
                  <a:ext uri="{0D108BD9-81ED-4DB2-BD59-A6C34878D82A}">
                    <a16:rowId xmlns:a16="http://schemas.microsoft.com/office/drawing/2014/main" val="1734493941"/>
                  </a:ext>
                </a:extLst>
              </a:tr>
              <a:tr h="370840">
                <a:tc>
                  <a:txBody>
                    <a:bodyPr/>
                    <a:lstStyle/>
                    <a:p>
                      <a:r>
                        <a:rPr lang="en-IN" sz="1800" dirty="0"/>
                        <a:t>MIT EMERGENCY VENTILATOR </a:t>
                      </a:r>
                      <a:endParaRPr lang="en-IN" dirty="0"/>
                    </a:p>
                  </a:txBody>
                  <a:tcPr/>
                </a:tc>
                <a:tc>
                  <a:txBody>
                    <a:bodyPr/>
                    <a:lstStyle/>
                    <a:p>
                      <a:r>
                        <a:rPr lang="en-IN" sz="1800" dirty="0"/>
                        <a:t>DESIGN TOOLBOX</a:t>
                      </a:r>
                      <a:endParaRPr lang="en-IN" dirty="0"/>
                    </a:p>
                  </a:txBody>
                  <a:tcPr/>
                </a:tc>
                <a:extLst>
                  <a:ext uri="{0D108BD9-81ED-4DB2-BD59-A6C34878D82A}">
                    <a16:rowId xmlns:a16="http://schemas.microsoft.com/office/drawing/2014/main" val="36289905"/>
                  </a:ext>
                </a:extLst>
              </a:tr>
            </a:tbl>
          </a:graphicData>
        </a:graphic>
      </p:graphicFrame>
    </p:spTree>
    <p:extLst>
      <p:ext uri="{BB962C8B-B14F-4D97-AF65-F5344CB8AC3E}">
        <p14:creationId xmlns:p14="http://schemas.microsoft.com/office/powerpoint/2010/main" val="49959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4800" dirty="0">
                <a:latin typeface="Bahnschrift SemiLight" panose="020B0502040204020203" pitchFamily="34" charset="0"/>
              </a:rPr>
              <a:t>Vayu : EMV</a:t>
            </a:r>
            <a:br>
              <a:rPr lang="en-US" sz="4800" dirty="0">
                <a:latin typeface="Bahnschrift SemiLight" panose="020B0502040204020203" pitchFamily="34" charset="0"/>
              </a:rPr>
            </a:br>
            <a:r>
              <a:rPr lang="en-US" sz="4800" dirty="0">
                <a:latin typeface="Bahnschrift SemiLight" panose="020B0502040204020203" pitchFamily="34" charset="0"/>
              </a:rPr>
              <a:t>Economic Mobile ventilator</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 Types of Job Interview Questions to ...">
            <a:extLst>
              <a:ext uri="{FF2B5EF4-FFF2-40B4-BE49-F238E27FC236}">
                <a16:creationId xmlns:a16="http://schemas.microsoft.com/office/drawing/2014/main" id="{99F6B73B-CEC1-6827-D725-2FFB0F754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311" y="835435"/>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an You Images - Free Download on Freepik">
            <a:extLst>
              <a:ext uri="{FF2B5EF4-FFF2-40B4-BE49-F238E27FC236}">
                <a16:creationId xmlns:a16="http://schemas.microsoft.com/office/drawing/2014/main" id="{C7048CF5-E634-C76C-A435-A7D07BCE14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05312" y="3429000"/>
            <a:ext cx="3381375" cy="225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19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61884" y="287344"/>
            <a:ext cx="10058400" cy="1450757"/>
          </a:xfrm>
        </p:spPr>
        <p:txBody>
          <a:bodyPr>
            <a:normAutofit fontScale="90000"/>
          </a:bodyPr>
          <a:lstStyle/>
          <a:p>
            <a:r>
              <a:rPr lang="en-US" altLang="en-US" sz="3100" b="1" u="sng" dirty="0">
                <a:latin typeface="Bahnschrift SemiLight" panose="020B0502040204020203" pitchFamily="34" charset="0"/>
              </a:rPr>
              <a:t>Overview of the mini project phase-1 (CIE-1) presentation</a:t>
            </a:r>
            <a:br>
              <a:rPr lang="en-US" altLang="en-US" sz="4000" b="1" u="sng" dirty="0">
                <a:latin typeface="Bahnschrift SemiLight" panose="020B0502040204020203" pitchFamily="34" charset="0"/>
              </a:rPr>
            </a:br>
            <a:r>
              <a:rPr lang="en-US" b="1" u="sng" dirty="0">
                <a:latin typeface="Bahnschrift SemiLight" panose="020B0502040204020203" pitchFamily="34" charset="0"/>
              </a:rPr>
              <a:t> </a:t>
            </a:r>
          </a:p>
        </p:txBody>
      </p:sp>
      <p:sp>
        <p:nvSpPr>
          <p:cNvPr id="5" name="Content Placeholder 4">
            <a:extLst>
              <a:ext uri="{FF2B5EF4-FFF2-40B4-BE49-F238E27FC236}">
                <a16:creationId xmlns:a16="http://schemas.microsoft.com/office/drawing/2014/main" id="{28860999-C3A2-0BF3-7D90-8AC4E27C4BBF}"/>
              </a:ext>
            </a:extLst>
          </p:cNvPr>
          <p:cNvSpPr>
            <a:spLocks noGrp="1"/>
          </p:cNvSpPr>
          <p:nvPr>
            <p:ph idx="1"/>
          </p:nvPr>
        </p:nvSpPr>
        <p:spPr>
          <a:xfrm>
            <a:off x="1066800" y="1012723"/>
            <a:ext cx="10058400" cy="4940021"/>
          </a:xfrm>
        </p:spPr>
        <p:txBody>
          <a:bodyPr/>
          <a:lstStyle/>
          <a:p>
            <a:r>
              <a:rPr lang="en-US" dirty="0">
                <a:latin typeface="Bahnschrift SemiLight" panose="020B0502040204020203" pitchFamily="34" charset="0"/>
              </a:rPr>
              <a:t>INTRODUCTION</a:t>
            </a:r>
          </a:p>
          <a:p>
            <a:r>
              <a:rPr lang="en-US" dirty="0">
                <a:latin typeface="Bahnschrift SemiLight" panose="020B0502040204020203" pitchFamily="34" charset="0"/>
              </a:rPr>
              <a:t>LITERATURE SURVEY</a:t>
            </a:r>
          </a:p>
          <a:p>
            <a:r>
              <a:rPr lang="en-US" dirty="0">
                <a:latin typeface="Bahnschrift SemiLight" panose="020B0502040204020203" pitchFamily="34" charset="0"/>
              </a:rPr>
              <a:t>SCOPE, PROBLEM STATEMENT AND OBJECTIVE</a:t>
            </a:r>
          </a:p>
          <a:p>
            <a:r>
              <a:rPr lang="en-US" dirty="0">
                <a:latin typeface="Bahnschrift SemiLight" panose="020B0502040204020203" pitchFamily="34" charset="0"/>
              </a:rPr>
              <a:t>METHODOLOGY ADOPTED USING BLOCK-DIAGRAMS AND FLOWCHART </a:t>
            </a:r>
          </a:p>
          <a:p>
            <a:r>
              <a:rPr lang="en-US" dirty="0">
                <a:latin typeface="Bahnschrift SemiLight" panose="020B0502040204020203" pitchFamily="34" charset="0"/>
              </a:rPr>
              <a:t>HARDWARE AND SOFTWARE TOOLS USED </a:t>
            </a:r>
          </a:p>
          <a:p>
            <a:r>
              <a:rPr lang="en-US" dirty="0">
                <a:latin typeface="Bahnschrift SemiLight" panose="020B0502040204020203" pitchFamily="34" charset="0"/>
              </a:rPr>
              <a:t>IMPLEMENTATION PROCEDURE CARRIED OUT</a:t>
            </a:r>
            <a:r>
              <a:rPr lang="en-IN" dirty="0">
                <a:latin typeface="Bahnschrift SemiLight" panose="020B0502040204020203" pitchFamily="34" charset="0"/>
              </a:rPr>
              <a:t> (HARDWARE AND SOFTWARE)</a:t>
            </a:r>
          </a:p>
          <a:p>
            <a:r>
              <a:rPr lang="en-IN" dirty="0">
                <a:latin typeface="Bahnschrift SemiLight" panose="020B0502040204020203" pitchFamily="34" charset="0"/>
              </a:rPr>
              <a:t>RESULTS (EXPERIMENTS AND SIMULATION)</a:t>
            </a:r>
          </a:p>
          <a:p>
            <a:r>
              <a:rPr lang="en-IN" dirty="0">
                <a:latin typeface="Bahnschrift SemiLight" panose="020B0502040204020203" pitchFamily="34" charset="0"/>
              </a:rPr>
              <a:t>ADVANTAGES</a:t>
            </a:r>
          </a:p>
          <a:p>
            <a:r>
              <a:rPr lang="en-IN" dirty="0">
                <a:latin typeface="Bahnschrift SemiLight" panose="020B0502040204020203" pitchFamily="34" charset="0"/>
              </a:rPr>
              <a:t>APPLICATIONS</a:t>
            </a:r>
          </a:p>
          <a:p>
            <a:r>
              <a:rPr lang="en-IN" dirty="0">
                <a:latin typeface="Bahnschrift SemiLight" panose="020B0502040204020203" pitchFamily="34" charset="0"/>
              </a:rPr>
              <a:t>CONCLUSIONS</a:t>
            </a:r>
          </a:p>
          <a:p>
            <a:r>
              <a:rPr lang="en-IN" dirty="0">
                <a:latin typeface="Bahnschrift SemiLight" panose="020B0502040204020203" pitchFamily="34" charset="0"/>
              </a:rPr>
              <a:t>OUTCOME OF THE PROJECT</a:t>
            </a:r>
          </a:p>
          <a:p>
            <a:r>
              <a:rPr lang="en-IN" dirty="0">
                <a:latin typeface="Bahnschrift SemiLight" panose="020B0502040204020203" pitchFamily="34" charset="0"/>
              </a:rPr>
              <a:t>FLOW OF THE FUTURE WORK</a:t>
            </a:r>
          </a:p>
          <a:p>
            <a:r>
              <a:rPr lang="en-IN" dirty="0">
                <a:latin typeface="Bahnschrift SemiLight" panose="020B0502040204020203" pitchFamily="34" charset="0"/>
              </a:rPr>
              <a:t>REFERENCE USED</a:t>
            </a:r>
            <a:endParaRPr lang="en-US" dirty="0">
              <a:latin typeface="Bahnschrift SemiLight" panose="020B0502040204020203" pitchFamily="34" charset="0"/>
            </a:endParaRPr>
          </a:p>
        </p:txBody>
      </p:sp>
    </p:spTree>
    <p:extLst>
      <p:ext uri="{BB962C8B-B14F-4D97-AF65-F5344CB8AC3E}">
        <p14:creationId xmlns:p14="http://schemas.microsoft.com/office/powerpoint/2010/main" val="31922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C5D0-EEFE-9ABE-1504-E4DAAB8F73F2}"/>
              </a:ext>
            </a:extLst>
          </p:cNvPr>
          <p:cNvSpPr>
            <a:spLocks noGrp="1"/>
          </p:cNvSpPr>
          <p:nvPr>
            <p:ph type="title"/>
          </p:nvPr>
        </p:nvSpPr>
        <p:spPr>
          <a:xfrm>
            <a:off x="1066800" y="642594"/>
            <a:ext cx="10058400" cy="694593"/>
          </a:xfrm>
        </p:spPr>
        <p:txBody>
          <a:bodyPr>
            <a:normAutofit/>
          </a:bodyPr>
          <a:lstStyle/>
          <a:p>
            <a:r>
              <a:rPr lang="en-US" sz="2800" b="1" u="sng" dirty="0">
                <a:latin typeface="Bahnschrift SemiLight" panose="020B0502040204020203" pitchFamily="34" charset="0"/>
              </a:rPr>
              <a:t>INTRODUCTION (ABSTRACT)</a:t>
            </a:r>
            <a:endParaRPr lang="en-IN" sz="2800" b="1" u="sng"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666F4E30-B4D0-872A-203C-8185E00B07A4}"/>
              </a:ext>
            </a:extLst>
          </p:cNvPr>
          <p:cNvSpPr>
            <a:spLocks noGrp="1"/>
          </p:cNvSpPr>
          <p:nvPr>
            <p:ph idx="1"/>
          </p:nvPr>
        </p:nvSpPr>
        <p:spPr>
          <a:xfrm>
            <a:off x="1066800" y="1337187"/>
            <a:ext cx="10058400" cy="4615557"/>
          </a:xfrm>
        </p:spPr>
        <p:txBody>
          <a:bodyPr>
            <a:noAutofit/>
          </a:bodyPr>
          <a:lstStyle/>
          <a:p>
            <a:pPr algn="just">
              <a:lnSpc>
                <a:spcPct val="107000"/>
              </a:lnSpc>
              <a:spcAft>
                <a:spcPts val="800"/>
              </a:spcAft>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If the respiratory parts of a living being collapse, the body is incapable of providing adequate oxygen to different body parts (namely brain, oxygen, heart, kidneys, etc.). This is capable of killing the living being instantly. The Ventilator comes into play in situations like this as it acts as an external respiratory system for the body, thereby protecting the being from sudden collapse. </a:t>
            </a:r>
          </a:p>
          <a:p>
            <a:pPr algn="just">
              <a:lnSpc>
                <a:spcPct val="107000"/>
              </a:lnSpc>
              <a:spcAft>
                <a:spcPts val="800"/>
              </a:spcAft>
            </a:pPr>
            <a:r>
              <a:rPr lang="en-IN" sz="2000" dirty="0">
                <a:effectLst/>
                <a:latin typeface="Bahnschrift SemiLight" panose="020B0502040204020203" pitchFamily="34" charset="0"/>
                <a:ea typeface="Calibri" panose="020F0502020204030204" pitchFamily="34" charset="0"/>
                <a:cs typeface="Latha" panose="020B0604020202020204" pitchFamily="34" charset="0"/>
              </a:rPr>
              <a:t>Though Ventilator has proved itself to be extremely useful, it has its drawbacks. Its cons are as crucial as high cost, huge weight, and inadequate quantity, amongst many other factors. During crucial times of COVID-19, almost every nation saw an inadequate quantity of ventilators, which resulted in such high number of deaths across each nation. Even during warfare, irrespective of any front, the casualties are always unavoidable but sometimes there does exist a single point of chance to save a life. The same theory applies to victims of natural disasters as due to natural disasters; a high number of victims need assistance with their physical state. </a:t>
            </a:r>
          </a:p>
        </p:txBody>
      </p:sp>
    </p:spTree>
    <p:extLst>
      <p:ext uri="{BB962C8B-B14F-4D97-AF65-F5344CB8AC3E}">
        <p14:creationId xmlns:p14="http://schemas.microsoft.com/office/powerpoint/2010/main" val="83098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AC5689-ECF6-75D0-6FBC-33F3166A2BF5}"/>
              </a:ext>
            </a:extLst>
          </p:cNvPr>
          <p:cNvSpPr>
            <a:spLocks noGrp="1"/>
          </p:cNvSpPr>
          <p:nvPr>
            <p:ph type="title"/>
          </p:nvPr>
        </p:nvSpPr>
        <p:spPr>
          <a:xfrm>
            <a:off x="1066800" y="642594"/>
            <a:ext cx="10058400" cy="694593"/>
          </a:xfrm>
        </p:spPr>
        <p:txBody>
          <a:bodyPr>
            <a:normAutofit/>
          </a:bodyPr>
          <a:lstStyle/>
          <a:p>
            <a:r>
              <a:rPr lang="en-US" sz="2800" b="1" u="sng" dirty="0">
                <a:latin typeface="Bahnschrift SemiLight" panose="020B0502040204020203" pitchFamily="34" charset="0"/>
              </a:rPr>
              <a:t>INTRODUCTION (ABSTRACT)</a:t>
            </a:r>
            <a:endParaRPr lang="en-IN" sz="2800" b="1" u="sng" dirty="0">
              <a:latin typeface="Bahnschrift SemiLight" panose="020B0502040204020203" pitchFamily="34" charset="0"/>
            </a:endParaRPr>
          </a:p>
        </p:txBody>
      </p:sp>
      <p:sp>
        <p:nvSpPr>
          <p:cNvPr id="8" name="Content Placeholder 2">
            <a:extLst>
              <a:ext uri="{FF2B5EF4-FFF2-40B4-BE49-F238E27FC236}">
                <a16:creationId xmlns:a16="http://schemas.microsoft.com/office/drawing/2014/main" id="{999D9224-38FB-D2BE-0B5C-C7CFDEBCE67A}"/>
              </a:ext>
            </a:extLst>
          </p:cNvPr>
          <p:cNvSpPr>
            <a:spLocks noGrp="1"/>
          </p:cNvSpPr>
          <p:nvPr>
            <p:ph idx="1"/>
          </p:nvPr>
        </p:nvSpPr>
        <p:spPr>
          <a:xfrm>
            <a:off x="1066800" y="1337187"/>
            <a:ext cx="10058400" cy="4615557"/>
          </a:xfrm>
        </p:spPr>
        <p:txBody>
          <a:bodyPr>
            <a:noAutofit/>
          </a:bodyPr>
          <a:lstStyle/>
          <a:p>
            <a:pPr algn="just">
              <a:lnSpc>
                <a:spcPct val="107000"/>
              </a:lnSpc>
              <a:spcAft>
                <a:spcPts val="800"/>
              </a:spcAft>
            </a:pPr>
            <a:r>
              <a:rPr lang="en-IN" sz="2000" dirty="0">
                <a:effectLst/>
                <a:latin typeface="Bahnschrift SemiLight" panose="020B0502040204020203" pitchFamily="34" charset="0"/>
                <a:ea typeface="Calibri" panose="020F0502020204030204" pitchFamily="34" charset="0"/>
              </a:rPr>
              <a:t>Our device aims to be one of a kind as it aims to be portable so that in times of crucial times when ambulances and big medical assistance can’t be provided, this machine could be made readily available and easily transported to the patient, victim or soldier. It also aims to be cost efficient so that it could be affordable to the people and health related industries while also having the ability to be mass produced so that it can serve a larger population in such a way that if in coming days, if a pandemic hits, casualty rate won’t be this high as observed in the past. It also aims to be a machinery capable of doing ventilation work for the living being while monitoring heart rate in such a way that it would contact nearest hospital in case of a severe emergency, thus saving the patient. </a:t>
            </a:r>
            <a:endParaRPr lang="en-IN" sz="2000" dirty="0">
              <a:effectLst/>
              <a:latin typeface="Bahnschrift SemiLight" panose="020B0502040204020203"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69280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1C7E1-EA8F-732F-AC18-8A9E302B363C}"/>
              </a:ext>
            </a:extLst>
          </p:cNvPr>
          <p:cNvSpPr txBox="1">
            <a:spLocks/>
          </p:cNvSpPr>
          <p:nvPr/>
        </p:nvSpPr>
        <p:spPr>
          <a:xfrm>
            <a:off x="1066800" y="642594"/>
            <a:ext cx="10058400" cy="576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IN" sz="2800" b="1" u="sng" dirty="0">
                <a:latin typeface="Bahnschrift SemiLight" panose="020B0502040204020203" pitchFamily="34" charset="0"/>
              </a:rPr>
              <a:t>LITERATURE SURVEY </a:t>
            </a:r>
          </a:p>
        </p:txBody>
      </p:sp>
      <p:graphicFrame>
        <p:nvGraphicFramePr>
          <p:cNvPr id="5" name="Table 4">
            <a:extLst>
              <a:ext uri="{FF2B5EF4-FFF2-40B4-BE49-F238E27FC236}">
                <a16:creationId xmlns:a16="http://schemas.microsoft.com/office/drawing/2014/main" id="{A3CA44DB-1637-BAA4-CBCF-07267EFE13C5}"/>
              </a:ext>
            </a:extLst>
          </p:cNvPr>
          <p:cNvGraphicFramePr>
            <a:graphicFrameLocks noGrp="1"/>
          </p:cNvGraphicFramePr>
          <p:nvPr>
            <p:extLst>
              <p:ext uri="{D42A27DB-BD31-4B8C-83A1-F6EECF244321}">
                <p14:modId xmlns:p14="http://schemas.microsoft.com/office/powerpoint/2010/main" val="711586421"/>
              </p:ext>
            </p:extLst>
          </p:nvPr>
        </p:nvGraphicFramePr>
        <p:xfrm>
          <a:off x="555523" y="1729766"/>
          <a:ext cx="11080953" cy="4485640"/>
        </p:xfrm>
        <a:graphic>
          <a:graphicData uri="http://schemas.openxmlformats.org/drawingml/2006/table">
            <a:tbl>
              <a:tblPr firstRow="1" bandRow="1">
                <a:tableStyleId>{073A0DAA-6AF3-43AB-8588-CEC1D06C72B9}</a:tableStyleId>
              </a:tblPr>
              <a:tblGrid>
                <a:gridCol w="3693651">
                  <a:extLst>
                    <a:ext uri="{9D8B030D-6E8A-4147-A177-3AD203B41FA5}">
                      <a16:colId xmlns:a16="http://schemas.microsoft.com/office/drawing/2014/main" val="402729778"/>
                    </a:ext>
                  </a:extLst>
                </a:gridCol>
                <a:gridCol w="3693651">
                  <a:extLst>
                    <a:ext uri="{9D8B030D-6E8A-4147-A177-3AD203B41FA5}">
                      <a16:colId xmlns:a16="http://schemas.microsoft.com/office/drawing/2014/main" val="1988243892"/>
                    </a:ext>
                  </a:extLst>
                </a:gridCol>
                <a:gridCol w="3693651">
                  <a:extLst>
                    <a:ext uri="{9D8B030D-6E8A-4147-A177-3AD203B41FA5}">
                      <a16:colId xmlns:a16="http://schemas.microsoft.com/office/drawing/2014/main" val="3086349776"/>
                    </a:ext>
                  </a:extLst>
                </a:gridCol>
              </a:tblGrid>
              <a:tr h="370840">
                <a:tc>
                  <a:txBody>
                    <a:bodyPr/>
                    <a:lstStyle/>
                    <a:p>
                      <a:r>
                        <a:rPr lang="en-US" dirty="0"/>
                        <a:t>BOOKS/PUBLICATION</a:t>
                      </a:r>
                      <a:endParaRPr lang="en-IN" dirty="0"/>
                    </a:p>
                  </a:txBody>
                  <a:tcPr/>
                </a:tc>
                <a:tc>
                  <a:txBody>
                    <a:bodyPr/>
                    <a:lstStyle/>
                    <a:p>
                      <a:r>
                        <a:rPr lang="en-US" dirty="0"/>
                        <a:t>WRITER</a:t>
                      </a:r>
                      <a:endParaRPr lang="en-IN" dirty="0"/>
                    </a:p>
                  </a:txBody>
                  <a:tcPr/>
                </a:tc>
                <a:tc>
                  <a:txBody>
                    <a:bodyPr/>
                    <a:lstStyle/>
                    <a:p>
                      <a:r>
                        <a:rPr lang="en-US" dirty="0"/>
                        <a:t>INSIGHT</a:t>
                      </a:r>
                      <a:endParaRPr lang="en-IN" dirty="0"/>
                    </a:p>
                  </a:txBody>
                  <a:tcPr/>
                </a:tc>
                <a:extLst>
                  <a:ext uri="{0D108BD9-81ED-4DB2-BD59-A6C34878D82A}">
                    <a16:rowId xmlns:a16="http://schemas.microsoft.com/office/drawing/2014/main" val="2376624623"/>
                  </a:ext>
                </a:extLst>
              </a:tr>
              <a:tr h="377611">
                <a:tc>
                  <a:txBody>
                    <a:bodyPr/>
                    <a:lstStyle/>
                    <a:p>
                      <a:r>
                        <a:rPr lang="en-IN" sz="1800" dirty="0"/>
                        <a:t>Measurement of Respiratory Mechanics during Mechanical Ventilation </a:t>
                      </a:r>
                      <a:endParaRPr lang="en-IN" dirty="0"/>
                    </a:p>
                  </a:txBody>
                  <a:tcPr/>
                </a:tc>
                <a:tc>
                  <a:txBody>
                    <a:bodyPr/>
                    <a:lstStyle/>
                    <a:p>
                      <a:r>
                        <a:rPr lang="en-IN" sz="1800" dirty="0"/>
                        <a:t>Giorgio A Lotte and A Braschi (1999)</a:t>
                      </a:r>
                      <a:endParaRPr lang="en-IN" dirty="0"/>
                    </a:p>
                  </a:txBody>
                  <a:tcPr/>
                </a:tc>
                <a:tc>
                  <a:txBody>
                    <a:bodyPr/>
                    <a:lstStyle/>
                    <a:p>
                      <a:r>
                        <a:rPr lang="en-US" dirty="0"/>
                        <a:t>It </a:t>
                      </a:r>
                      <a:r>
                        <a:rPr lang="en-IN" sz="1800" dirty="0"/>
                        <a:t>provides necessary information regarding automatic measurement of respiratory mechanics, and in general to exploit the potential of respiratory monitors at its best and maximum level</a:t>
                      </a:r>
                      <a:endParaRPr lang="en-IN" dirty="0"/>
                    </a:p>
                  </a:txBody>
                  <a:tcPr/>
                </a:tc>
                <a:extLst>
                  <a:ext uri="{0D108BD9-81ED-4DB2-BD59-A6C34878D82A}">
                    <a16:rowId xmlns:a16="http://schemas.microsoft.com/office/drawing/2014/main" val="3038328035"/>
                  </a:ext>
                </a:extLst>
              </a:tr>
              <a:tr h="370840">
                <a:tc>
                  <a:txBody>
                    <a:bodyPr/>
                    <a:lstStyle/>
                    <a:p>
                      <a:r>
                        <a:rPr lang="en-IN" sz="1800" dirty="0"/>
                        <a:t>Clinical Application of Mechanical Ventilation </a:t>
                      </a:r>
                      <a:endParaRPr lang="en-IN" dirty="0"/>
                    </a:p>
                  </a:txBody>
                  <a:tcPr/>
                </a:tc>
                <a:tc>
                  <a:txBody>
                    <a:bodyPr/>
                    <a:lstStyle/>
                    <a:p>
                      <a:r>
                        <a:rPr lang="en-IN" sz="1800" dirty="0"/>
                        <a:t>David W Chang (1997)</a:t>
                      </a:r>
                      <a:endParaRPr lang="en-IN" dirty="0"/>
                    </a:p>
                  </a:txBody>
                  <a:tcPr/>
                </a:tc>
                <a:tc>
                  <a:txBody>
                    <a:bodyPr/>
                    <a:lstStyle/>
                    <a:p>
                      <a:r>
                        <a:rPr lang="en-US" dirty="0"/>
                        <a:t>It provided the basic information regarding the application of ventilator</a:t>
                      </a:r>
                      <a:endParaRPr lang="en-IN" dirty="0"/>
                    </a:p>
                  </a:txBody>
                  <a:tcPr/>
                </a:tc>
                <a:extLst>
                  <a:ext uri="{0D108BD9-81ED-4DB2-BD59-A6C34878D82A}">
                    <a16:rowId xmlns:a16="http://schemas.microsoft.com/office/drawing/2014/main" val="1396677278"/>
                  </a:ext>
                </a:extLst>
              </a:tr>
              <a:tr h="370840">
                <a:tc>
                  <a:txBody>
                    <a:bodyPr/>
                    <a:lstStyle/>
                    <a:p>
                      <a:r>
                        <a:rPr lang="en-IN" sz="1800" dirty="0"/>
                        <a:t>The Advanced Ventilator</a:t>
                      </a:r>
                      <a:endParaRPr lang="en-IN" dirty="0"/>
                    </a:p>
                  </a:txBody>
                  <a:tcPr/>
                </a:tc>
                <a:tc>
                  <a:txBody>
                    <a:bodyPr/>
                    <a:lstStyle/>
                    <a:p>
                      <a:r>
                        <a:rPr lang="en-IN" sz="1800" dirty="0"/>
                        <a:t>William Owens (2017)</a:t>
                      </a:r>
                      <a:endParaRPr lang="en-IN" dirty="0"/>
                    </a:p>
                  </a:txBody>
                  <a:tcPr/>
                </a:tc>
                <a:tc>
                  <a:txBody>
                    <a:bodyPr/>
                    <a:lstStyle/>
                    <a:p>
                      <a:r>
                        <a:rPr lang="en-US" dirty="0"/>
                        <a:t>The different components of advanced ventilator which serves various purpose are written in this book.</a:t>
                      </a:r>
                      <a:endParaRPr lang="en-IN" dirty="0"/>
                    </a:p>
                  </a:txBody>
                  <a:tcPr/>
                </a:tc>
                <a:extLst>
                  <a:ext uri="{0D108BD9-81ED-4DB2-BD59-A6C34878D82A}">
                    <a16:rowId xmlns:a16="http://schemas.microsoft.com/office/drawing/2014/main" val="3804160781"/>
                  </a:ext>
                </a:extLst>
              </a:tr>
            </a:tbl>
          </a:graphicData>
        </a:graphic>
      </p:graphicFrame>
    </p:spTree>
    <p:extLst>
      <p:ext uri="{BB962C8B-B14F-4D97-AF65-F5344CB8AC3E}">
        <p14:creationId xmlns:p14="http://schemas.microsoft.com/office/powerpoint/2010/main" val="309083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7660-DCF2-B39E-9E6F-9FB9229AC622}"/>
              </a:ext>
            </a:extLst>
          </p:cNvPr>
          <p:cNvSpPr>
            <a:spLocks noGrp="1"/>
          </p:cNvSpPr>
          <p:nvPr>
            <p:ph type="title"/>
          </p:nvPr>
        </p:nvSpPr>
        <p:spPr>
          <a:xfrm>
            <a:off x="1066800" y="642594"/>
            <a:ext cx="10058400" cy="576606"/>
          </a:xfrm>
        </p:spPr>
        <p:txBody>
          <a:bodyPr>
            <a:normAutofit/>
          </a:bodyPr>
          <a:lstStyle/>
          <a:p>
            <a:r>
              <a:rPr lang="en-US" sz="2800" b="1" u="sng" dirty="0">
                <a:latin typeface="Bahnschrift SemiLight" panose="020B0502040204020203" pitchFamily="34" charset="0"/>
              </a:rPr>
              <a:t>SCOPE &amp; PROBLEM STATEMENT</a:t>
            </a:r>
            <a:endParaRPr lang="en-IN" sz="2800" b="1" u="sng"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7E2649B5-55BF-95EC-7F75-CF4D36B5C083}"/>
              </a:ext>
            </a:extLst>
          </p:cNvPr>
          <p:cNvSpPr>
            <a:spLocks noGrp="1"/>
          </p:cNvSpPr>
          <p:nvPr>
            <p:ph idx="1"/>
          </p:nvPr>
        </p:nvSpPr>
        <p:spPr>
          <a:xfrm>
            <a:off x="1066800" y="1219200"/>
            <a:ext cx="10058400" cy="4733544"/>
          </a:xfrm>
        </p:spPr>
        <p:txBody>
          <a:bodyPr>
            <a:normAutofit/>
          </a:bodyPr>
          <a:lstStyle/>
          <a:p>
            <a:r>
              <a:rPr lang="en-IN" sz="2000" dirty="0">
                <a:latin typeface="Bahnschrift SemiLight" panose="020B0502040204020203" pitchFamily="34" charset="0"/>
              </a:rPr>
              <a:t>The already existing ventilator had multiple attempts of innovation on it but almost every organisation has either failed to make it affordable or working or both. </a:t>
            </a:r>
          </a:p>
          <a:p>
            <a:r>
              <a:rPr lang="en-IN" sz="2000" dirty="0">
                <a:latin typeface="Bahnschrift SemiLight" panose="020B0502040204020203" pitchFamily="34" charset="0"/>
              </a:rPr>
              <a:t>Growing population is a surety that there would be further need of much more ventilators along with more efficiency.</a:t>
            </a:r>
          </a:p>
          <a:p>
            <a:r>
              <a:rPr lang="en-IN" sz="2000" dirty="0">
                <a:latin typeface="Bahnschrift SemiLight" panose="020B0502040204020203" pitchFamily="34" charset="0"/>
              </a:rPr>
              <a:t>The scope of this project is that the ventilator made successfully would be able to have multiple functions like being portable, cost-efficient and should be able to do basic working of ventilator that is the exchange of air and acting as the lungs for the living beings.</a:t>
            </a:r>
          </a:p>
          <a:p>
            <a:r>
              <a:rPr lang="en-IN" sz="2000" dirty="0">
                <a:latin typeface="Bahnschrift SemiLight" panose="020B0502040204020203" pitchFamily="34" charset="0"/>
              </a:rPr>
              <a:t>The scope of the project is also to make this device more efficient as this machine would be able to have heart rate detector which would alarm if the heart fails and signal the nearest hospital for ambulance.</a:t>
            </a:r>
          </a:p>
        </p:txBody>
      </p:sp>
    </p:spTree>
    <p:extLst>
      <p:ext uri="{BB962C8B-B14F-4D97-AF65-F5344CB8AC3E}">
        <p14:creationId xmlns:p14="http://schemas.microsoft.com/office/powerpoint/2010/main" val="232795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3D44-017E-F458-1AB3-AA00D69942D1}"/>
              </a:ext>
            </a:extLst>
          </p:cNvPr>
          <p:cNvSpPr>
            <a:spLocks noGrp="1"/>
          </p:cNvSpPr>
          <p:nvPr>
            <p:ph type="title"/>
          </p:nvPr>
        </p:nvSpPr>
        <p:spPr>
          <a:xfrm>
            <a:off x="1066800" y="642594"/>
            <a:ext cx="10058400" cy="625767"/>
          </a:xfrm>
        </p:spPr>
        <p:txBody>
          <a:bodyPr>
            <a:normAutofit/>
          </a:bodyPr>
          <a:lstStyle/>
          <a:p>
            <a:r>
              <a:rPr lang="en-US" sz="2800" b="1" u="sng" dirty="0">
                <a:latin typeface="Bahnschrift SemiLight" panose="020B0502040204020203" pitchFamily="34" charset="0"/>
              </a:rPr>
              <a:t>OBJECTIVE OF MINI PROJECT WORK</a:t>
            </a:r>
            <a:endParaRPr lang="en-IN" sz="2800" b="1" u="sng"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5943A1DC-B094-BB3B-B890-D347B640002D}"/>
              </a:ext>
            </a:extLst>
          </p:cNvPr>
          <p:cNvSpPr>
            <a:spLocks noGrp="1"/>
          </p:cNvSpPr>
          <p:nvPr>
            <p:ph idx="1"/>
          </p:nvPr>
        </p:nvSpPr>
        <p:spPr>
          <a:xfrm>
            <a:off x="1066800" y="1268361"/>
            <a:ext cx="10058400" cy="4684383"/>
          </a:xfrm>
        </p:spPr>
        <p:txBody>
          <a:bodyPr>
            <a:normAutofit/>
          </a:bodyPr>
          <a:lstStyle/>
          <a:p>
            <a:r>
              <a:rPr lang="en-IN" sz="2000" dirty="0">
                <a:effectLst/>
                <a:latin typeface="Bahnschrift SemiLight" panose="020B0502040204020203" pitchFamily="34" charset="0"/>
                <a:ea typeface="Calibri" panose="020F0502020204030204" pitchFamily="34" charset="0"/>
              </a:rPr>
              <a:t>Our objective is to innovate a ventilator capable enough to save a living being while having the property of being portable such that it can be carried to sites of natural disasters, accidents, crimes or even during warfare to the frontlines, to prevent any mishappening to any of the victims, patient, or soldier all being done in a very economical figure while maintaining the same standards. </a:t>
            </a:r>
          </a:p>
          <a:p>
            <a:r>
              <a:rPr lang="en-IN" sz="2000" dirty="0">
                <a:effectLst/>
                <a:latin typeface="Bahnschrift SemiLight" panose="020B0502040204020203" pitchFamily="34" charset="0"/>
                <a:ea typeface="Calibri" panose="020F0502020204030204" pitchFamily="34" charset="0"/>
              </a:rPr>
              <a:t>Its secondary objective stands at monitoring the heart rate of patient and in case of emergency, signalling a call of distress to nearest hospitals thereby doing everything in its capability to save a living being. </a:t>
            </a:r>
            <a:endParaRPr lang="en-IN" sz="2000" dirty="0">
              <a:latin typeface="Bahnschrift SemiLight" panose="020B0502040204020203" pitchFamily="34" charset="0"/>
            </a:endParaRPr>
          </a:p>
        </p:txBody>
      </p:sp>
    </p:spTree>
    <p:extLst>
      <p:ext uri="{BB962C8B-B14F-4D97-AF65-F5344CB8AC3E}">
        <p14:creationId xmlns:p14="http://schemas.microsoft.com/office/powerpoint/2010/main" val="179198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5DDB-2EDB-9629-DBFE-5879282DEF34}"/>
              </a:ext>
            </a:extLst>
          </p:cNvPr>
          <p:cNvSpPr>
            <a:spLocks noGrp="1"/>
          </p:cNvSpPr>
          <p:nvPr>
            <p:ph type="title"/>
          </p:nvPr>
        </p:nvSpPr>
        <p:spPr>
          <a:xfrm>
            <a:off x="1066800" y="642594"/>
            <a:ext cx="10058400" cy="635600"/>
          </a:xfrm>
        </p:spPr>
        <p:txBody>
          <a:bodyPr>
            <a:normAutofit/>
          </a:bodyPr>
          <a:lstStyle/>
          <a:p>
            <a:r>
              <a:rPr lang="en-US" sz="2800" b="1" u="sng" dirty="0">
                <a:latin typeface="Bahnschrift SemiLight" panose="020B0502040204020203" pitchFamily="34" charset="0"/>
              </a:rPr>
              <a:t>METHODOLOGY ADOPTED USING BLOCK DIAGRAM</a:t>
            </a:r>
            <a:endParaRPr lang="en-IN" sz="2800" b="1" u="sng"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83BBAB10-9014-3D9C-DA4B-6F6F70FA4417}"/>
              </a:ext>
            </a:extLst>
          </p:cNvPr>
          <p:cNvSpPr>
            <a:spLocks noGrp="1"/>
          </p:cNvSpPr>
          <p:nvPr>
            <p:ph idx="1"/>
          </p:nvPr>
        </p:nvSpPr>
        <p:spPr>
          <a:xfrm>
            <a:off x="1066800" y="1278194"/>
            <a:ext cx="10058400" cy="4674550"/>
          </a:xfrm>
        </p:spPr>
        <p:txBody>
          <a:bodyPr/>
          <a:lstStyle/>
          <a:p>
            <a:r>
              <a:rPr lang="en-IN" sz="2000" dirty="0">
                <a:effectLst/>
                <a:latin typeface="Bahnschrift SemiLight" panose="020B0502040204020203" pitchFamily="34" charset="0"/>
                <a:ea typeface="Calibri" panose="020F0502020204030204" pitchFamily="34" charset="0"/>
                <a:cs typeface="Latha" panose="020B0604020202020204" pitchFamily="34" charset="0"/>
              </a:rPr>
              <a:t>The ventilator works on the principle of suction of air from the atmosphere using vacuum chamber and then delivering oxygen to patient through valve system which will help us segregate oxygen to the patient and exhaled carbon dioxide. And also making sure that the exhaled carbon dioxide is released from the body to protect the patient. The continuous action of providing oxygen and tsking away carbon dioxide creates a pressure in the respiratory system thereby making sure the cycle of breathing continues. Along with that the heart monitor would be monitoring the heart rate of the person. If by any case, a person gets into an emergency, the heart monitor would detect it and send a distress signal to the nearest hospital to protect the patient.</a:t>
            </a:r>
          </a:p>
          <a:p>
            <a:endParaRPr lang="en-IN" dirty="0"/>
          </a:p>
        </p:txBody>
      </p:sp>
    </p:spTree>
    <p:extLst>
      <p:ext uri="{BB962C8B-B14F-4D97-AF65-F5344CB8AC3E}">
        <p14:creationId xmlns:p14="http://schemas.microsoft.com/office/powerpoint/2010/main" val="104514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167</TotalTime>
  <Words>1852</Words>
  <Application>Microsoft Office PowerPoint</Application>
  <PresentationFormat>Widescreen</PresentationFormat>
  <Paragraphs>117</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Avenir Next LT Pro</vt:lpstr>
      <vt:lpstr>Avenir Next LT Pro Light</vt:lpstr>
      <vt:lpstr>Bahnschrift SemiLight</vt:lpstr>
      <vt:lpstr>Bookman Old Style</vt:lpstr>
      <vt:lpstr>Calibri</vt:lpstr>
      <vt:lpstr>Garamond</vt:lpstr>
      <vt:lpstr>Monotype Corsiva</vt:lpstr>
      <vt:lpstr>Times New Roman</vt:lpstr>
      <vt:lpstr>Tw Cen MT</vt:lpstr>
      <vt:lpstr>SavonVTI</vt:lpstr>
      <vt:lpstr>PowerPoint Presentation</vt:lpstr>
      <vt:lpstr>Vayu : EMV Economic Mobile ventilator</vt:lpstr>
      <vt:lpstr>Overview of the mini project phase-1 (CIE-1) presentation  </vt:lpstr>
      <vt:lpstr>INTRODUCTION (ABSTRACT)</vt:lpstr>
      <vt:lpstr>INTRODUCTION (ABSTRACT)</vt:lpstr>
      <vt:lpstr>PowerPoint Presentation</vt:lpstr>
      <vt:lpstr>SCOPE &amp; PROBLEM STATEMENT</vt:lpstr>
      <vt:lpstr>OBJECTIVE OF MINI PROJECT WORK</vt:lpstr>
      <vt:lpstr>METHODOLOGY ADOPTED USING BLOCK DIAGRAM</vt:lpstr>
      <vt:lpstr>METHODOLOGY ADOPTED USING BLOCK DIAGRAM</vt:lpstr>
      <vt:lpstr>HARDWARE AND SOFTWARE TOOLS USED IN THE PROJECT</vt:lpstr>
      <vt:lpstr>Implementation procedures carried out(Work done so far) </vt:lpstr>
      <vt:lpstr>Results (experimentation or simulation)  </vt:lpstr>
      <vt:lpstr>APPLICATIONS</vt:lpstr>
      <vt:lpstr>ADVANTAGES</vt:lpstr>
      <vt:lpstr>Conclusions  and future work of the mini-project work  </vt:lpstr>
      <vt:lpstr>Outcome of the mini-project work </vt:lpstr>
      <vt:lpstr>Flow of the mini-project works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Kahali</dc:creator>
  <cp:lastModifiedBy>MEGH KANTI</cp:lastModifiedBy>
  <cp:revision>7</cp:revision>
  <dcterms:created xsi:type="dcterms:W3CDTF">2024-05-10T07:26:36Z</dcterms:created>
  <dcterms:modified xsi:type="dcterms:W3CDTF">2024-05-11T04:47:14Z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