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75" r:id="rId14"/>
    <p:sldId id="276" r:id="rId15"/>
    <p:sldId id="277" r:id="rId16"/>
    <p:sldId id="309" r:id="rId17"/>
    <p:sldId id="302" r:id="rId18"/>
    <p:sldId id="288" r:id="rId19"/>
    <p:sldId id="287" r:id="rId20"/>
    <p:sldId id="289" r:id="rId21"/>
    <p:sldId id="315" r:id="rId22"/>
    <p:sldId id="318" r:id="rId23"/>
    <p:sldId id="290" r:id="rId24"/>
    <p:sldId id="317" r:id="rId25"/>
    <p:sldId id="316" r:id="rId26"/>
    <p:sldId id="278" r:id="rId27"/>
    <p:sldId id="303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79" r:id="rId38"/>
    <p:sldId id="312" r:id="rId39"/>
    <p:sldId id="284" r:id="rId40"/>
    <p:sldId id="314" r:id="rId41"/>
    <p:sldId id="285" r:id="rId42"/>
  </p:sldIdLst>
  <p:sldSz cx="9144000" cy="5143500" type="screen16x9"/>
  <p:notesSz cx="6858000" cy="9144000"/>
  <p:embeddedFontLst>
    <p:embeddedFont>
      <p:font typeface="Average" panose="020B0604020202020204" charset="0"/>
      <p:regular r:id="rId44"/>
    </p:embeddedFont>
    <p:embeddedFont>
      <p:font typeface="Oswald" panose="00000500000000000000" pitchFamily="2" charset="0"/>
      <p:regular r:id="rId45"/>
      <p:bold r:id="rId46"/>
    </p:embeddedFont>
    <p:embeddedFont>
      <p:font typeface="Roboto" panose="020000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nsen" initials="" lastIdx="2" clrIdx="0"/>
  <p:cmAuthor id="1" name="Tor-Aksel Solberg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34DF2-4A9E-41D4-A465-7720ECEE0388}" v="5" dt="2023-05-03T13:11:14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2" autoAdjust="0"/>
    <p:restoredTop sz="94660"/>
  </p:normalViewPr>
  <p:slideViewPr>
    <p:cSldViewPr snapToGrid="0">
      <p:cViewPr>
        <p:scale>
          <a:sx n="107" d="100"/>
          <a:sy n="107" d="100"/>
        </p:scale>
        <p:origin x="355" y="-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Hjelle Petersen-Øverleir" userId="75e6a86c-2ff7-48bd-a545-c00c7cd58f36" providerId="ADAL" clId="{B1034DF2-4A9E-41D4-A465-7720ECEE0388}"/>
    <pc:docChg chg="undo redo custSel addSld delSld modSld sldOrd">
      <pc:chgData name="Peter Hjelle Petersen-Øverleir" userId="75e6a86c-2ff7-48bd-a545-c00c7cd58f36" providerId="ADAL" clId="{B1034DF2-4A9E-41D4-A465-7720ECEE0388}" dt="2023-05-03T13:12:55.181" v="203" actId="2711"/>
      <pc:docMkLst>
        <pc:docMk/>
      </pc:docMkLst>
      <pc:sldChg chg="modSp mod">
        <pc:chgData name="Peter Hjelle Petersen-Øverleir" userId="75e6a86c-2ff7-48bd-a545-c00c7cd58f36" providerId="ADAL" clId="{B1034DF2-4A9E-41D4-A465-7720ECEE0388}" dt="2023-05-03T08:34:22.061" v="152" actId="122"/>
        <pc:sldMkLst>
          <pc:docMk/>
          <pc:sldMk cId="0" sldId="284"/>
        </pc:sldMkLst>
        <pc:spChg chg="mod">
          <ac:chgData name="Peter Hjelle Petersen-Øverleir" userId="75e6a86c-2ff7-48bd-a545-c00c7cd58f36" providerId="ADAL" clId="{B1034DF2-4A9E-41D4-A465-7720ECEE0388}" dt="2023-05-03T08:34:22.061" v="152" actId="122"/>
          <ac:spMkLst>
            <pc:docMk/>
            <pc:sldMk cId="0" sldId="284"/>
            <ac:spMk id="21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B1034DF2-4A9E-41D4-A465-7720ECEE0388}" dt="2023-05-03T08:33:08.653" v="132" actId="313"/>
        <pc:sldMkLst>
          <pc:docMk/>
          <pc:sldMk cId="2540969315" sldId="302"/>
        </pc:sldMkLst>
        <pc:spChg chg="mod">
          <ac:chgData name="Peter Hjelle Petersen-Øverleir" userId="75e6a86c-2ff7-48bd-a545-c00c7cd58f36" providerId="ADAL" clId="{B1034DF2-4A9E-41D4-A465-7720ECEE0388}" dt="2023-05-03T08:33:08.653" v="132" actId="313"/>
          <ac:spMkLst>
            <pc:docMk/>
            <pc:sldMk cId="2540969315" sldId="302"/>
            <ac:spMk id="3" creationId="{607D9802-3099-4460-BB6A-5B52CC2D2A83}"/>
          </ac:spMkLst>
        </pc:spChg>
      </pc:sldChg>
      <pc:sldChg chg="modSp mod">
        <pc:chgData name="Peter Hjelle Petersen-Øverleir" userId="75e6a86c-2ff7-48bd-a545-c00c7cd58f36" providerId="ADAL" clId="{B1034DF2-4A9E-41D4-A465-7720ECEE0388}" dt="2023-05-03T08:32:40.743" v="94"/>
        <pc:sldMkLst>
          <pc:docMk/>
          <pc:sldMk cId="3086758528" sldId="309"/>
        </pc:sldMkLst>
        <pc:spChg chg="mod">
          <ac:chgData name="Peter Hjelle Petersen-Øverleir" userId="75e6a86c-2ff7-48bd-a545-c00c7cd58f36" providerId="ADAL" clId="{B1034DF2-4A9E-41D4-A465-7720ECEE0388}" dt="2023-05-03T08:32:40.743" v="94"/>
          <ac:spMkLst>
            <pc:docMk/>
            <pc:sldMk cId="3086758528" sldId="309"/>
            <ac:spMk id="179" creationId="{00000000-0000-0000-0000-000000000000}"/>
          </ac:spMkLst>
        </pc:spChg>
      </pc:sldChg>
      <pc:sldChg chg="modSp mod ord">
        <pc:chgData name="Peter Hjelle Petersen-Øverleir" userId="75e6a86c-2ff7-48bd-a545-c00c7cd58f36" providerId="ADAL" clId="{B1034DF2-4A9E-41D4-A465-7720ECEE0388}" dt="2023-05-02T13:14:40.589" v="75"/>
        <pc:sldMkLst>
          <pc:docMk/>
          <pc:sldMk cId="12814958" sldId="310"/>
        </pc:sldMkLst>
        <pc:spChg chg="mod">
          <ac:chgData name="Peter Hjelle Petersen-Øverleir" userId="75e6a86c-2ff7-48bd-a545-c00c7cd58f36" providerId="ADAL" clId="{B1034DF2-4A9E-41D4-A465-7720ECEE0388}" dt="2023-05-02T13:03:20.045" v="34" actId="313"/>
          <ac:spMkLst>
            <pc:docMk/>
            <pc:sldMk cId="12814958" sldId="310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B1034DF2-4A9E-41D4-A465-7720ECEE0388}" dt="2023-05-02T13:03:13.525" v="33" actId="207"/>
          <ac:spMkLst>
            <pc:docMk/>
            <pc:sldMk cId="12814958" sldId="310"/>
            <ac:spMk id="202" creationId="{00000000-0000-0000-0000-000000000000}"/>
          </ac:spMkLst>
        </pc:spChg>
      </pc:sldChg>
      <pc:sldChg chg="del">
        <pc:chgData name="Peter Hjelle Petersen-Øverleir" userId="75e6a86c-2ff7-48bd-a545-c00c7cd58f36" providerId="ADAL" clId="{B1034DF2-4A9E-41D4-A465-7720ECEE0388}" dt="2023-05-02T13:08:23.915" v="73" actId="2696"/>
        <pc:sldMkLst>
          <pc:docMk/>
          <pc:sldMk cId="1481474307" sldId="311"/>
        </pc:sldMkLst>
      </pc:sldChg>
      <pc:sldChg chg="modSp add mod">
        <pc:chgData name="Peter Hjelle Petersen-Øverleir" userId="75e6a86c-2ff7-48bd-a545-c00c7cd58f36" providerId="ADAL" clId="{B1034DF2-4A9E-41D4-A465-7720ECEE0388}" dt="2023-05-02T13:06:21.617" v="59" actId="207"/>
        <pc:sldMkLst>
          <pc:docMk/>
          <pc:sldMk cId="946796566" sldId="312"/>
        </pc:sldMkLst>
        <pc:spChg chg="mod">
          <ac:chgData name="Peter Hjelle Petersen-Øverleir" userId="75e6a86c-2ff7-48bd-a545-c00c7cd58f36" providerId="ADAL" clId="{B1034DF2-4A9E-41D4-A465-7720ECEE0388}" dt="2023-05-02T13:05:20.469" v="49" actId="20577"/>
          <ac:spMkLst>
            <pc:docMk/>
            <pc:sldMk cId="946796566" sldId="312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B1034DF2-4A9E-41D4-A465-7720ECEE0388}" dt="2023-05-02T13:06:21.617" v="59" actId="207"/>
          <ac:spMkLst>
            <pc:docMk/>
            <pc:sldMk cId="946796566" sldId="312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B1034DF2-4A9E-41D4-A465-7720ECEE0388}" dt="2023-05-02T13:07:30.395" v="72" actId="207"/>
        <pc:sldMkLst>
          <pc:docMk/>
          <pc:sldMk cId="308801331" sldId="313"/>
        </pc:sldMkLst>
        <pc:spChg chg="mod">
          <ac:chgData name="Peter Hjelle Petersen-Øverleir" userId="75e6a86c-2ff7-48bd-a545-c00c7cd58f36" providerId="ADAL" clId="{B1034DF2-4A9E-41D4-A465-7720ECEE0388}" dt="2023-05-02T13:06:31.718" v="62" actId="20577"/>
          <ac:spMkLst>
            <pc:docMk/>
            <pc:sldMk cId="308801331" sldId="313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B1034DF2-4A9E-41D4-A465-7720ECEE0388}" dt="2023-05-02T13:07:30.395" v="72" actId="207"/>
          <ac:spMkLst>
            <pc:docMk/>
            <pc:sldMk cId="308801331" sldId="313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B1034DF2-4A9E-41D4-A465-7720ECEE0388}" dt="2023-05-02T13:28:25.746" v="90" actId="20577"/>
        <pc:sldMkLst>
          <pc:docMk/>
          <pc:sldMk cId="624578113" sldId="314"/>
        </pc:sldMkLst>
        <pc:spChg chg="mod">
          <ac:chgData name="Peter Hjelle Petersen-Øverleir" userId="75e6a86c-2ff7-48bd-a545-c00c7cd58f36" providerId="ADAL" clId="{B1034DF2-4A9E-41D4-A465-7720ECEE0388}" dt="2023-05-02T13:28:25.746" v="90" actId="20577"/>
          <ac:spMkLst>
            <pc:docMk/>
            <pc:sldMk cId="624578113" sldId="314"/>
            <ac:spMk id="219" creationId="{00000000-0000-0000-0000-000000000000}"/>
          </ac:spMkLst>
        </pc:spChg>
      </pc:sldChg>
      <pc:sldChg chg="addSp modSp new mod">
        <pc:chgData name="Peter Hjelle Petersen-Øverleir" userId="75e6a86c-2ff7-48bd-a545-c00c7cd58f36" providerId="ADAL" clId="{B1034DF2-4A9E-41D4-A465-7720ECEE0388}" dt="2023-05-03T13:12:55.181" v="203" actId="2711"/>
        <pc:sldMkLst>
          <pc:docMk/>
          <pc:sldMk cId="3493057294" sldId="315"/>
        </pc:sldMkLst>
        <pc:spChg chg="mod">
          <ac:chgData name="Peter Hjelle Petersen-Øverleir" userId="75e6a86c-2ff7-48bd-a545-c00c7cd58f36" providerId="ADAL" clId="{B1034DF2-4A9E-41D4-A465-7720ECEE0388}" dt="2023-05-03T08:33:20.581" v="151" actId="20577"/>
          <ac:spMkLst>
            <pc:docMk/>
            <pc:sldMk cId="3493057294" sldId="315"/>
            <ac:spMk id="2" creationId="{FC4833E2-23F8-4FAA-9F7A-9A9A023A3212}"/>
          </ac:spMkLst>
        </pc:spChg>
        <pc:spChg chg="mod">
          <ac:chgData name="Peter Hjelle Petersen-Øverleir" userId="75e6a86c-2ff7-48bd-a545-c00c7cd58f36" providerId="ADAL" clId="{B1034DF2-4A9E-41D4-A465-7720ECEE0388}" dt="2023-05-03T13:12:55.181" v="203" actId="2711"/>
          <ac:spMkLst>
            <pc:docMk/>
            <pc:sldMk cId="3493057294" sldId="315"/>
            <ac:spMk id="3" creationId="{94A3FA79-53A0-AD04-C7EA-185D88FB8F3C}"/>
          </ac:spMkLst>
        </pc:spChg>
        <pc:spChg chg="add">
          <ac:chgData name="Peter Hjelle Petersen-Øverleir" userId="75e6a86c-2ff7-48bd-a545-c00c7cd58f36" providerId="ADAL" clId="{B1034DF2-4A9E-41D4-A465-7720ECEE0388}" dt="2023-05-03T13:11:04.114" v="153"/>
          <ac:spMkLst>
            <pc:docMk/>
            <pc:sldMk cId="3493057294" sldId="315"/>
            <ac:spMk id="4" creationId="{D56806E9-7424-73EB-0689-97E132B77F29}"/>
          </ac:spMkLst>
        </pc:spChg>
        <pc:spChg chg="add">
          <ac:chgData name="Peter Hjelle Petersen-Øverleir" userId="75e6a86c-2ff7-48bd-a545-c00c7cd58f36" providerId="ADAL" clId="{B1034DF2-4A9E-41D4-A465-7720ECEE0388}" dt="2023-05-03T13:11:04.114" v="153"/>
          <ac:spMkLst>
            <pc:docMk/>
            <pc:sldMk cId="3493057294" sldId="315"/>
            <ac:spMk id="5" creationId="{91D96046-CC3E-F519-753E-E46BA1198304}"/>
          </ac:spMkLst>
        </pc:spChg>
        <pc:spChg chg="add mod">
          <ac:chgData name="Peter Hjelle Petersen-Øverleir" userId="75e6a86c-2ff7-48bd-a545-c00c7cd58f36" providerId="ADAL" clId="{B1034DF2-4A9E-41D4-A465-7720ECEE0388}" dt="2023-05-03T13:11:08.048" v="154"/>
          <ac:spMkLst>
            <pc:docMk/>
            <pc:sldMk cId="3493057294" sldId="315"/>
            <ac:spMk id="6" creationId="{722F079F-012C-C7C3-D4B3-2C2537CB8405}"/>
          </ac:spMkLst>
        </pc:spChg>
        <pc:spChg chg="add mod">
          <ac:chgData name="Peter Hjelle Petersen-Øverleir" userId="75e6a86c-2ff7-48bd-a545-c00c7cd58f36" providerId="ADAL" clId="{B1034DF2-4A9E-41D4-A465-7720ECEE0388}" dt="2023-05-03T13:11:08.048" v="154"/>
          <ac:spMkLst>
            <pc:docMk/>
            <pc:sldMk cId="3493057294" sldId="315"/>
            <ac:spMk id="7" creationId="{FC8FD707-6B9F-59CF-7EF5-BD04E71F3A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58ebce9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58ebce9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87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58ebce9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58ebce9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58ebce9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58ebce9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55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9232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58ebce9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58ebce9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58ebce9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58ebce9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58ebce9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58ebce9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4013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58ebce9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58ebce9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58ebce9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58ebce9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8300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58ebce9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58ebce9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58ebce9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58ebce9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58ebce9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58ebce9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58ebce9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58ebce9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58ebce9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58ebce9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58ebce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58ebce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58ebce9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58ebce9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5579b7b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5579b7b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13" name="Google Shape;13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20202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Roboto"/>
              <a:buChar char="●"/>
              <a:defRPr sz="18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■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●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 amt="17000"/>
          </a:blip>
          <a:srcRect l="-4110" t="-4800" r="4110" b="4799"/>
          <a:stretch/>
        </p:blipFill>
        <p:spPr>
          <a:xfrm>
            <a:off x="113025" y="2633250"/>
            <a:ext cx="1183999" cy="3035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18813" y="3722300"/>
            <a:ext cx="913487" cy="1217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Generalforsamling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Høsten</a:t>
            </a:r>
            <a:r>
              <a:rPr lang="en-GB" dirty="0"/>
              <a:t> 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(15. November 2023)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DAGSORDEN: gf.cyb.no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</a:t>
            </a:r>
            <a:r>
              <a:rPr lang="en-GB"/>
              <a:t> </a:t>
            </a:r>
            <a:r>
              <a:rPr lang="nb-NO"/>
              <a:t>ved</a:t>
            </a:r>
            <a:r>
              <a:rPr lang="en-GB"/>
              <a:t> </a:t>
            </a:r>
            <a:r>
              <a:rPr lang="nb-NO"/>
              <a:t>leder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</a:t>
            </a:r>
            <a:r>
              <a:rPr lang="en-GB"/>
              <a:t> </a:t>
            </a:r>
            <a:r>
              <a:rPr lang="nb-NO"/>
              <a:t>ved</a:t>
            </a:r>
            <a:r>
              <a:rPr lang="en-GB"/>
              <a:t> </a:t>
            </a:r>
            <a:r>
              <a:rPr lang="nb-NO"/>
              <a:t>kjellermogul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Det gikk bra isj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200" dirty="0"/>
              <a:t>Økonomi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b-NO" dirty="0"/>
              <a:t>Orientering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b-NO" dirty="0"/>
              <a:t>Budsjett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b-NO" dirty="0"/>
              <a:t>Regnskap</a:t>
            </a:r>
          </a:p>
        </p:txBody>
      </p:sp>
    </p:spTree>
    <p:extLst>
      <p:ext uri="{BB962C8B-B14F-4D97-AF65-F5344CB8AC3E}">
        <p14:creationId xmlns:p14="http://schemas.microsoft.com/office/powerpoint/2010/main" val="271364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500"/>
              <a:t>Kontingentfastsettelse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>
                <a:solidFill>
                  <a:schemeClr val="tx1"/>
                </a:solidFill>
              </a:rPr>
              <a:t>Oversikt over verv oppe til valg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b-NO" sz="2000" dirty="0">
                <a:solidFill>
                  <a:schemeClr val="tx1"/>
                </a:solidFill>
              </a:rPr>
              <a:t>Hovedstyret</a:t>
            </a:r>
            <a:endParaRPr lang="nb-NO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Kjellermogul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Arrangementssjef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Internansvarlig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Promoteringssjef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 err="1">
                <a:solidFill>
                  <a:schemeClr val="tx1"/>
                </a:solidFill>
              </a:rPr>
              <a:t>X</a:t>
            </a:r>
            <a:r>
              <a:rPr lang="nb-NO" dirty="0">
                <a:solidFill>
                  <a:schemeClr val="tx1"/>
                </a:solidFill>
              </a:rPr>
              <a:t>-sjef</a:t>
            </a:r>
          </a:p>
        </p:txBody>
      </p:sp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100D2DAE-0B45-4D2D-90F0-270392E798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sz="1800" dirty="0" err="1">
                <a:solidFill>
                  <a:schemeClr val="tx1"/>
                </a:solidFill>
              </a:rPr>
              <a:t>Kjellerstyret</a:t>
            </a:r>
            <a:endParaRPr lang="en-GB"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Kjellernestleder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Barsjef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Kafésjef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Kasserer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Innkjøpsansvarlig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Teknisk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nb-NO" dirty="0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Utlånsansvarlig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DJ-</a:t>
            </a:r>
            <a:r>
              <a:rPr lang="nb-NO" dirty="0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Arrangementskoordinator</a:t>
            </a:r>
          </a:p>
          <a:p>
            <a:pPr marL="13970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Hovedstyret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1224394" y="1229244"/>
            <a:ext cx="8520600" cy="32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Kjellermogul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Arrangementssjef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Internansvarlig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Promoteringssjef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 err="1">
                <a:solidFill>
                  <a:schemeClr val="tx1"/>
                </a:solidFill>
              </a:rPr>
              <a:t>X</a:t>
            </a:r>
            <a:r>
              <a:rPr lang="nb-NO" dirty="0">
                <a:solidFill>
                  <a:schemeClr val="tx1"/>
                </a:solidFill>
              </a:rPr>
              <a:t>-sjef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675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ABAB5E-AFC0-4B8C-BEC7-5E02BC71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hovedstyret?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07D9802-3099-4460-BB6A-5B52CC2D2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 dirty="0"/>
              <a:t>Delta på HS møter regelmessig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 dirty="0"/>
              <a:t>Ha ansvar for noen kosetirsdager i semesteret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 dirty="0"/>
              <a:t>Si ifra til leder eller internansvarlig om du er overarbeidet og/eller trenger hjelp til å gjennomføre arbeidsoppgavene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 dirty="0"/>
              <a:t>Gjøre deg kjent med og følge de Etiske retningslinjer for foreningsstyremedlemmer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 dirty="0"/>
              <a:t>OBS!! Blir valgt inn for 2 semestre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096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3C4244-87AF-47E5-BD4F-3748F079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1" y="2036697"/>
            <a:ext cx="8520600" cy="714900"/>
          </a:xfrm>
        </p:spPr>
        <p:txBody>
          <a:bodyPr/>
          <a:lstStyle/>
          <a:p>
            <a:pPr algn="ctr"/>
            <a:r>
              <a:rPr lang="nb-NO"/>
              <a:t>Vervbeskrivelser og valg</a:t>
            </a:r>
          </a:p>
        </p:txBody>
      </p:sp>
    </p:spTree>
    <p:extLst>
      <p:ext uri="{BB962C8B-B14F-4D97-AF65-F5344CB8AC3E}">
        <p14:creationId xmlns:p14="http://schemas.microsoft.com/office/powerpoint/2010/main" val="205771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968664-4C5F-42E5-959A-60A5325C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76B50EA-7AEF-4FCF-96F2-08E821C93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nb-NO" dirty="0"/>
              <a:t>Leder for Hovedstyret</a:t>
            </a:r>
          </a:p>
          <a:p>
            <a:pPr>
              <a:lnSpc>
                <a:spcPct val="150000"/>
              </a:lnSpc>
            </a:pPr>
            <a:r>
              <a:rPr lang="nb-NO" dirty="0"/>
              <a:t>Følge opp gruppeledere og saker</a:t>
            </a:r>
          </a:p>
          <a:p>
            <a:pPr>
              <a:lnSpc>
                <a:spcPct val="150000"/>
              </a:lnSpc>
            </a:pPr>
            <a:r>
              <a:rPr lang="nb-NO" dirty="0"/>
              <a:t>Holde kontakt med andre studentforeninger</a:t>
            </a:r>
          </a:p>
          <a:p>
            <a:pPr>
              <a:lnSpc>
                <a:spcPct val="150000"/>
              </a:lnSpc>
            </a:pPr>
            <a:r>
              <a:rPr lang="nb-NO" dirty="0"/>
              <a:t>Gå på møter</a:t>
            </a:r>
          </a:p>
          <a:p>
            <a:pPr>
              <a:lnSpc>
                <a:spcPct val="150000"/>
              </a:lnSpc>
            </a:pPr>
            <a:r>
              <a:rPr lang="nb-NO" dirty="0"/>
              <a:t>Følge opp og behandle eventuelle internsaker sammen med internansvarlig</a:t>
            </a:r>
          </a:p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800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Formalia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583A3-5286-4391-9A18-68C19A0A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Kjellermogul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96A78A9-689C-4E35-9EEE-63E1E0A3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7467"/>
            <a:ext cx="8520600" cy="3416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nb-NO" dirty="0"/>
              <a:t>Leder av Kjellerstyret og ansvar for å følge opp KS-medlemmer</a:t>
            </a:r>
          </a:p>
          <a:p>
            <a:pPr>
              <a:lnSpc>
                <a:spcPct val="114999"/>
              </a:lnSpc>
            </a:pPr>
            <a:r>
              <a:rPr lang="nb-NO" dirty="0"/>
              <a:t>Medlem av Hovedstyret</a:t>
            </a:r>
          </a:p>
          <a:p>
            <a:pPr>
              <a:lnSpc>
                <a:spcPct val="114999"/>
              </a:lnSpc>
            </a:pPr>
            <a:r>
              <a:rPr lang="nb-NO" dirty="0"/>
              <a:t>Overordnet ansvar for drift av Escape</a:t>
            </a:r>
          </a:p>
          <a:p>
            <a:pPr>
              <a:lnSpc>
                <a:spcPct val="114999"/>
              </a:lnSpc>
            </a:pPr>
            <a:r>
              <a:rPr lang="nb-NO" dirty="0"/>
              <a:t>Juridisk sett daglig leder</a:t>
            </a:r>
          </a:p>
          <a:p>
            <a:pPr>
              <a:lnSpc>
                <a:spcPct val="114999"/>
              </a:lnSpc>
            </a:pPr>
            <a:r>
              <a:rPr lang="nb-NO" dirty="0"/>
              <a:t>Ansvarlig for skjenke- og serveringsbevillingen til Escape (NB: 20årsgrense)</a:t>
            </a:r>
          </a:p>
          <a:p>
            <a:pPr>
              <a:lnSpc>
                <a:spcPct val="114999"/>
              </a:lnSpc>
            </a:pPr>
            <a:r>
              <a:rPr lang="nb-NO" dirty="0"/>
              <a:t>Ofte kontaktpunkt mot andre foreninger ved store arrangement 	         </a:t>
            </a:r>
            <a:r>
              <a:rPr lang="nb-NO" sz="1600" dirty="0"/>
              <a:t>(</a:t>
            </a:r>
            <a:r>
              <a:rPr lang="nb-NO" sz="1600" dirty="0" err="1"/>
              <a:t>f.eks</a:t>
            </a:r>
            <a:r>
              <a:rPr lang="nb-NO" sz="1600" dirty="0"/>
              <a:t> </a:t>
            </a:r>
            <a:r>
              <a:rPr lang="nb-NO" sz="1600" dirty="0" err="1"/>
              <a:t>ettermidagen</a:t>
            </a:r>
            <a:r>
              <a:rPr lang="nb-NO" sz="1600" dirty="0"/>
              <a:t>, </a:t>
            </a:r>
            <a:r>
              <a:rPr lang="nb-NO" sz="1600" dirty="0" err="1"/>
              <a:t>dagen@ifi</a:t>
            </a:r>
            <a:r>
              <a:rPr lang="nb-NO" sz="1600" dirty="0"/>
              <a:t>, </a:t>
            </a:r>
            <a:r>
              <a:rPr lang="nb-NO" sz="1600" dirty="0" err="1"/>
              <a:t>fadderuka</a:t>
            </a:r>
            <a:r>
              <a:rPr lang="nb-NO" sz="1600" dirty="0"/>
              <a:t>)</a:t>
            </a:r>
          </a:p>
          <a:p>
            <a:pPr>
              <a:lnSpc>
                <a:spcPct val="114999"/>
              </a:lnSpc>
            </a:pPr>
            <a:endParaRPr lang="nb-NO" dirty="0"/>
          </a:p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730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33E2-23F8-4FAA-9F7A-9A9A023A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Arrangementssjef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3FA79-53A0-AD04-C7EA-185D88FB8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Hovedstyremedlem</a:t>
            </a:r>
          </a:p>
          <a:p>
            <a:r>
              <a:rPr lang="nb-NO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Leder for arrangementsgruppa</a:t>
            </a:r>
          </a:p>
          <a:p>
            <a:r>
              <a:rPr lang="nb-NO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Ansvar for organisering og gjennomføring av </a:t>
            </a:r>
            <a:r>
              <a:rPr lang="nb-NO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CYBs</a:t>
            </a:r>
            <a:r>
              <a:rPr lang="nb-NO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arrangementer</a:t>
            </a:r>
          </a:p>
          <a:p>
            <a:r>
              <a:rPr lang="nb-NO" dirty="0" err="1"/>
              <a:t>Arrsjef</a:t>
            </a:r>
            <a:r>
              <a:rPr lang="nb-NO" dirty="0"/>
              <a:t>/</a:t>
            </a:r>
            <a:r>
              <a:rPr lang="nb-NO" dirty="0" err="1"/>
              <a:t>arrgruppa</a:t>
            </a:r>
            <a:r>
              <a:rPr lang="nb-NO" dirty="0"/>
              <a:t> har tilgang til CYB-kortet til kjøp av utstyr</a:t>
            </a:r>
          </a:p>
          <a:p>
            <a:r>
              <a:rPr lang="nb-NO" dirty="0"/>
              <a:t>Mye samarbeid med </a:t>
            </a:r>
            <a:r>
              <a:rPr lang="nb-NO" dirty="0" err="1"/>
              <a:t>promosjef</a:t>
            </a:r>
            <a:r>
              <a:rPr lang="nb-NO" dirty="0"/>
              <a:t> (og litt med økonomi fordi kvitteringer)</a:t>
            </a:r>
          </a:p>
          <a:p>
            <a:r>
              <a:rPr lang="nb-NO" dirty="0"/>
              <a:t>Arr-</a:t>
            </a:r>
            <a:r>
              <a:rPr lang="nb-NO" dirty="0" err="1"/>
              <a:t>kalendern</a:t>
            </a:r>
            <a:r>
              <a:rPr lang="nb-NO" dirty="0"/>
              <a:t> brukes til å planlegge felles-, intern- og samarbeidsarrangement (og utlån)</a:t>
            </a:r>
          </a:p>
          <a:p>
            <a:r>
              <a:rPr lang="nb-NO" dirty="0"/>
              <a:t>Et veldig variert verv, avhengig av hva du vil gjøre med det</a:t>
            </a:r>
          </a:p>
          <a:p>
            <a:r>
              <a:rPr lang="nb-NO" dirty="0"/>
              <a:t>Krever lite erfaring, men litt stå-på-vilje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6806E9-7424-73EB-0689-97E132B77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3630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 ansvar for CYBs økonomi</a:t>
            </a:r>
            <a:b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ansvar for budsjettering, økonomistyring, regnskap, samt avgifter</a:t>
            </a:r>
            <a:b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 leder av økonomigruppa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altLang="nb-N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D96046-CC3E-F519-753E-E46BA119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483647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b-NO" altLang="nb-NO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nb-NO" altLang="nb-N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2F079F-012C-C7C3-D4B3-2C2537CB8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3630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 ansvar for CYBs økonomi</a:t>
            </a:r>
            <a:b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ansvar for budsjettering, økonomistyring, regnskap, samt avgifter</a:t>
            </a:r>
            <a:b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 leder av økonomigruppa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altLang="nb-N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8FD707-6B9F-59CF-7EF5-BD04E71F3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47483647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b-NO" altLang="nb-NO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nb-NO" altLang="nb-N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5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33E2-23F8-4FAA-9F7A-9A9A023A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Arrangementssjef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3FA79-53A0-AD04-C7EA-185D88FB8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Hovedstyremedlem</a:t>
            </a:r>
          </a:p>
          <a:p>
            <a:r>
              <a:rPr lang="nb-NO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Leder for arrangementsgruppa</a:t>
            </a:r>
          </a:p>
          <a:p>
            <a:r>
              <a:rPr lang="nb-NO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Ansvar for organisering og gjennomføring av </a:t>
            </a:r>
            <a:r>
              <a:rPr lang="nb-NO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CYBs</a:t>
            </a:r>
            <a:r>
              <a:rPr lang="nb-NO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arrangementer</a:t>
            </a:r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6806E9-7424-73EB-0689-97E132B77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3630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 ansvar for CYBs økonomi</a:t>
            </a:r>
            <a:b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ansvar for budsjettering, økonomistyring, regnskap, samt avgifter</a:t>
            </a:r>
            <a:b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 leder av økonomigruppa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altLang="nb-N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D96046-CC3E-F519-753E-E46BA119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483647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b-NO" altLang="nb-NO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nb-NO" altLang="nb-N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2F079F-012C-C7C3-D4B3-2C2537CB8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3630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 ansvar for CYBs økonomi</a:t>
            </a:r>
            <a:b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ansvar for budsjettering, økonomistyring, regnskap, samt avgifter</a:t>
            </a:r>
            <a:b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 leder av økonomigruppa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altLang="nb-N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8FD707-6B9F-59CF-7EF5-BD04E71F3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47483647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b-NO" altLang="nb-NO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nb-NO" altLang="nb-N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9E59D6F8-1D73-2F7C-5F32-66BB5DA5D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21588"/>
            <a:ext cx="7693529" cy="312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0E3C94-B455-48AD-944E-9B84E259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Internansvarlig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6D3E248-1491-40A5-963D-705958D3C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Hovedstyremedlem</a:t>
            </a:r>
          </a:p>
          <a:p>
            <a:pPr>
              <a:lnSpc>
                <a:spcPct val="150000"/>
              </a:lnSpc>
            </a:pPr>
            <a:r>
              <a:rPr lang="nb-NO" dirty="0"/>
              <a:t>Fikse interntilganger</a:t>
            </a:r>
          </a:p>
          <a:p>
            <a:pPr>
              <a:lnSpc>
                <a:spcPct val="150000"/>
              </a:lnSpc>
            </a:pPr>
            <a:r>
              <a:rPr lang="nb-NO" dirty="0"/>
              <a:t>Følge opp og håndtere internsaker</a:t>
            </a:r>
          </a:p>
          <a:p>
            <a:pPr>
              <a:lnSpc>
                <a:spcPct val="150000"/>
              </a:lnSpc>
            </a:pPr>
            <a:r>
              <a:rPr lang="nb-NO" dirty="0"/>
              <a:t>Vær et kontaktpunkt for de interne</a:t>
            </a:r>
          </a:p>
          <a:p>
            <a:pPr>
              <a:lnSpc>
                <a:spcPct val="150000"/>
              </a:lnSpc>
            </a:pPr>
            <a:r>
              <a:rPr lang="nb-NO" dirty="0"/>
              <a:t>Arrangere hyttetur og diverse interne arrangementer</a:t>
            </a:r>
          </a:p>
          <a:p>
            <a:pPr>
              <a:lnSpc>
                <a:spcPct val="150000"/>
              </a:lnSpc>
            </a:pPr>
            <a:r>
              <a:rPr lang="nb-NO" dirty="0"/>
              <a:t>Fordele penger utover intern-gruppene</a:t>
            </a:r>
          </a:p>
          <a:p>
            <a:pPr>
              <a:lnSpc>
                <a:spcPct val="150000"/>
              </a:lnSpc>
            </a:pPr>
            <a:r>
              <a:rPr lang="nb-NO" dirty="0"/>
              <a:t>Opprettholde god stemning</a:t>
            </a:r>
          </a:p>
        </p:txBody>
      </p:sp>
    </p:spTree>
    <p:extLst>
      <p:ext uri="{BB962C8B-B14F-4D97-AF65-F5344CB8AC3E}">
        <p14:creationId xmlns:p14="http://schemas.microsoft.com/office/powerpoint/2010/main" val="794052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0E3C94-B455-48AD-944E-9B84E259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Promoteringssjef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6D3E248-1491-40A5-963D-705958D3C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Hovedstyremedlem</a:t>
            </a:r>
          </a:p>
          <a:p>
            <a:pPr>
              <a:lnSpc>
                <a:spcPct val="150000"/>
              </a:lnSpc>
            </a:pPr>
            <a:r>
              <a:rPr lang="nb-NO" dirty="0"/>
              <a:t>Leder av </a:t>
            </a:r>
            <a:r>
              <a:rPr lang="nb-NO" dirty="0" err="1"/>
              <a:t>promogruppa</a:t>
            </a: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Holde styr på hva som trenger å promoteres</a:t>
            </a:r>
          </a:p>
          <a:p>
            <a:pPr>
              <a:lnSpc>
                <a:spcPct val="150000"/>
              </a:lnSpc>
            </a:pPr>
            <a:r>
              <a:rPr lang="nb-NO" dirty="0"/>
              <a:t>Planlegging og gjennomføring av fysisk og digital promotering</a:t>
            </a:r>
          </a:p>
        </p:txBody>
      </p:sp>
    </p:spTree>
    <p:extLst>
      <p:ext uri="{BB962C8B-B14F-4D97-AF65-F5344CB8AC3E}">
        <p14:creationId xmlns:p14="http://schemas.microsoft.com/office/powerpoint/2010/main" val="4085645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0E3C94-B455-48AD-944E-9B84E259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X</a:t>
            </a:r>
            <a:r>
              <a:rPr lang="nb-NO" dirty="0"/>
              <a:t>-sjef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6D3E248-1491-40A5-963D-705958D3C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Hovedstyremedlem</a:t>
            </a:r>
          </a:p>
          <a:p>
            <a:pPr>
              <a:lnSpc>
                <a:spcPct val="150000"/>
              </a:lnSpc>
            </a:pPr>
            <a:r>
              <a:rPr lang="nb-NO" dirty="0"/>
              <a:t>Leder av </a:t>
            </a:r>
            <a:r>
              <a:rPr lang="nb-NO" dirty="0" err="1"/>
              <a:t>X</a:t>
            </a:r>
            <a:r>
              <a:rPr lang="nb-NO" dirty="0"/>
              <a:t>-gruppa</a:t>
            </a:r>
          </a:p>
          <a:p>
            <a:pPr>
              <a:lnSpc>
                <a:spcPct val="150000"/>
              </a:lnSpc>
            </a:pPr>
            <a:r>
              <a:rPr lang="nb-NO" dirty="0"/>
              <a:t>Ansvar for drift og utvikling av </a:t>
            </a:r>
            <a:r>
              <a:rPr lang="nb-NO" dirty="0" err="1"/>
              <a:t>CYBs</a:t>
            </a:r>
            <a:r>
              <a:rPr lang="nb-NO" dirty="0"/>
              <a:t> IT-systemer</a:t>
            </a:r>
          </a:p>
        </p:txBody>
      </p:sp>
    </p:spTree>
    <p:extLst>
      <p:ext uri="{BB962C8B-B14F-4D97-AF65-F5344CB8AC3E}">
        <p14:creationId xmlns:p14="http://schemas.microsoft.com/office/powerpoint/2010/main" val="4137975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Kjellerstyret</a:t>
            </a:r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Kjellernestleder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Barsjef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Kafésjef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Kasserer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Innkjøpsansvarlig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Teknisk</a:t>
            </a:r>
            <a:r>
              <a:rPr lang="en-GB" dirty="0"/>
              <a:t> </a:t>
            </a:r>
            <a:r>
              <a:rPr lang="nb-NO" dirty="0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Utlånsansvarlig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DJ-</a:t>
            </a:r>
            <a:r>
              <a:rPr lang="nb-NO" dirty="0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Arrangementskoordinator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87AD55-CD18-412E-AA2F-30BB430B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kjellerstyret?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B0F7D0-8B7E-4BE3-AAB4-FA47BFC3A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 dirty="0"/>
              <a:t>Delta på kjellerstyremøter regelmessig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 dirty="0"/>
              <a:t>Si ifra til leder, internansvarlig eller kjellermogul om du er overarbeidet og/eller trenger hjelp til å gjennomføre arbeidsoppgavene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 dirty="0"/>
              <a:t>Gjøre deg kjent med og følge de Etiske retningslinjer for foreningsstyremedlemmer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97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535DA4-12ED-49CF-9E12-36C41DD8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Kjellernestleder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A8F8FB8-DE75-419E-B7EF-3DE5FFA91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r>
              <a:rPr lang="nb-NO" dirty="0"/>
              <a:t>Kjellermoguls stedfortreder</a:t>
            </a:r>
          </a:p>
          <a:p>
            <a:pPr>
              <a:lnSpc>
                <a:spcPct val="114999"/>
              </a:lnSpc>
            </a:pPr>
            <a:r>
              <a:rPr lang="nb-NO" dirty="0"/>
              <a:t>Kalle inn til KS møter</a:t>
            </a:r>
          </a:p>
          <a:p>
            <a:pPr>
              <a:lnSpc>
                <a:spcPct val="114999"/>
              </a:lnSpc>
            </a:pPr>
            <a:r>
              <a:rPr lang="nb-NO" dirty="0"/>
              <a:t>Sammen med mogul sende søknad for bruk av Escape (</a:t>
            </a:r>
            <a:r>
              <a:rPr lang="nb-NO" dirty="0" err="1"/>
              <a:t>m.m</a:t>
            </a:r>
            <a:r>
              <a:rPr lang="nb-NO" dirty="0"/>
              <a:t>) til eiendomsavdelingen og ventilasjonsanlegget i Escape</a:t>
            </a:r>
          </a:p>
          <a:p>
            <a:pPr>
              <a:lnSpc>
                <a:spcPct val="114999"/>
              </a:lnSpc>
            </a:pPr>
            <a:r>
              <a:rPr lang="nb-NO" dirty="0"/>
              <a:t>Avlaste kjellermogul om du selv har kapasitet/ hjelpe til med å delegere arbeidsoppgaver videre</a:t>
            </a:r>
          </a:p>
          <a:p>
            <a:pPr>
              <a:lnSpc>
                <a:spcPct val="114999"/>
              </a:lnSpc>
            </a:pPr>
            <a:r>
              <a:rPr lang="nb-NO" dirty="0"/>
              <a:t>Ha god kommunikasjon med kjellermogul</a:t>
            </a:r>
          </a:p>
          <a:p>
            <a:pPr>
              <a:lnSpc>
                <a:spcPct val="114999"/>
              </a:lnSpc>
            </a:pPr>
            <a:r>
              <a:rPr lang="nb-NO" dirty="0"/>
              <a:t>Følge opp de andre KS medlemmene og rapportere til mogul</a:t>
            </a:r>
          </a:p>
          <a:p>
            <a:pPr>
              <a:lnSpc>
                <a:spcPct val="114999"/>
              </a:lnSpc>
            </a:pPr>
            <a:r>
              <a:rPr lang="nb-NO" dirty="0"/>
              <a:t>Sørge for at bar-skjortene og kafé-forklærne blir vasket regelmessig</a:t>
            </a:r>
          </a:p>
        </p:txBody>
      </p:sp>
    </p:spTree>
    <p:extLst>
      <p:ext uri="{BB962C8B-B14F-4D97-AF65-F5344CB8AC3E}">
        <p14:creationId xmlns:p14="http://schemas.microsoft.com/office/powerpoint/2010/main" val="3472435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8DE96B-6840-4126-8279-D885301A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Barsjef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1BA7FEC-1E2F-465C-9C74-8B5929754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Ansvar for å finne funker til barkveld og arrangementer med alkoholservering</a:t>
            </a:r>
          </a:p>
          <a:p>
            <a:pPr>
              <a:lnSpc>
                <a:spcPct val="114999"/>
              </a:lnSpc>
            </a:pPr>
            <a:r>
              <a:rPr lang="nb-NO" dirty="0"/>
              <a:t>Dersom det ikke er nok: Beslutte at baren er stengt </a:t>
            </a:r>
          </a:p>
          <a:p>
            <a:pPr>
              <a:lnSpc>
                <a:spcPct val="114999"/>
              </a:lnSpc>
            </a:pPr>
            <a:r>
              <a:rPr lang="nb-NO" dirty="0"/>
              <a:t>Ha SM opplæring og godkjenne nye </a:t>
            </a:r>
            <a:r>
              <a:rPr lang="nb-NO" dirty="0" err="1"/>
              <a:t>SMer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 dirty="0"/>
              <a:t>Vedlikeholde rutiner i bar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Koordinere med innkjøpsansvarlig sånn at det er nok drikke</a:t>
            </a:r>
          </a:p>
          <a:p>
            <a:pPr>
              <a:lnSpc>
                <a:spcPct val="114999"/>
              </a:lnSpc>
            </a:pPr>
            <a:r>
              <a:rPr lang="nb-NO" dirty="0"/>
              <a:t>Lederansvar for bargruppen</a:t>
            </a:r>
          </a:p>
          <a:p>
            <a:pPr>
              <a:lnSpc>
                <a:spcPct val="114999"/>
              </a:lnSpc>
            </a:pPr>
            <a:r>
              <a:rPr lang="nb-NO" dirty="0"/>
              <a:t>Sammen med kjellermogul hovedansvar for gjennomføring av fadderuken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27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møteleder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EE77E9-57C9-4673-A0FB-E6F2F2FE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Kafésjef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3C465EB-3291-41D4-82D1-AB4C589B7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Ansvar for å finne funker til kafé og for å fylle opp kaféskiftplanen</a:t>
            </a:r>
          </a:p>
          <a:p>
            <a:pPr>
              <a:lnSpc>
                <a:spcPct val="114999"/>
              </a:lnSpc>
            </a:pPr>
            <a:r>
              <a:rPr lang="nb-NO" dirty="0"/>
              <a:t>Ha KM opplæring og godkjenne nye </a:t>
            </a:r>
            <a:r>
              <a:rPr lang="nb-NO" dirty="0" err="1"/>
              <a:t>KMer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 dirty="0"/>
              <a:t>Vedlikeholde rutiner i kafé</a:t>
            </a:r>
          </a:p>
          <a:p>
            <a:pPr>
              <a:lnSpc>
                <a:spcPct val="114999"/>
              </a:lnSpc>
            </a:pPr>
            <a:r>
              <a:rPr lang="nb-NO" dirty="0"/>
              <a:t>Kontrollerer rydding og vasking før og etter kafé, og melde fra til barsjef om det ikke er bra nok</a:t>
            </a:r>
          </a:p>
          <a:p>
            <a:pPr>
              <a:lnSpc>
                <a:spcPct val="114999"/>
              </a:lnSpc>
            </a:pPr>
            <a:r>
              <a:rPr lang="nb-NO" dirty="0"/>
              <a:t>Melde KM-er på kafékurs</a:t>
            </a:r>
          </a:p>
          <a:p>
            <a:pPr>
              <a:lnSpc>
                <a:spcPct val="114999"/>
              </a:lnSpc>
            </a:pPr>
            <a:r>
              <a:rPr lang="nb-NO" dirty="0"/>
              <a:t>Gjøre innkjøp av og ta imot </a:t>
            </a:r>
            <a:r>
              <a:rPr lang="nb-NO" dirty="0" err="1"/>
              <a:t>kafévarer</a:t>
            </a:r>
            <a:r>
              <a:rPr lang="nb-NO" dirty="0"/>
              <a:t> sammen med innkjøp</a:t>
            </a:r>
          </a:p>
          <a:p>
            <a:pPr>
              <a:lnSpc>
                <a:spcPct val="114999"/>
              </a:lnSpc>
            </a:pPr>
            <a:r>
              <a:rPr lang="nb-NO" dirty="0"/>
              <a:t>Rydde kaféhyllene i DJ-bua</a:t>
            </a:r>
          </a:p>
          <a:p>
            <a:pPr>
              <a:lnSpc>
                <a:spcPct val="114999"/>
              </a:lnSpc>
            </a:pPr>
            <a:r>
              <a:rPr lang="nb-NO" dirty="0"/>
              <a:t>Lederansvar for kafégruppen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8315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672B71-EFC4-489E-8B95-2E54C6B1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Kasserer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43C0DE-A19D-4804-9137-7E4A4B93B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68632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Kjellerstyremedlem</a:t>
            </a:r>
          </a:p>
          <a:p>
            <a:pPr>
              <a:lnSpc>
                <a:spcPct val="150000"/>
              </a:lnSpc>
            </a:pPr>
            <a:r>
              <a:rPr lang="nb-NO" dirty="0"/>
              <a:t>Hovedansvar for at kassa funker</a:t>
            </a:r>
          </a:p>
          <a:p>
            <a:pPr>
              <a:lnSpc>
                <a:spcPct val="150000"/>
              </a:lnSpc>
            </a:pPr>
            <a:r>
              <a:rPr lang="nb-NO" dirty="0"/>
              <a:t>Lære opp/lage dokumentasjon til kassa (kan også gjøres av innkjøpsansvarlig)</a:t>
            </a:r>
          </a:p>
          <a:p>
            <a:pPr>
              <a:lnSpc>
                <a:spcPct val="150000"/>
              </a:lnSpc>
            </a:pPr>
            <a:r>
              <a:rPr lang="nb-NO" dirty="0"/>
              <a:t>Hjelpe til å betale regninger sammen med økogruppa</a:t>
            </a:r>
          </a:p>
          <a:p>
            <a:pPr>
              <a:lnSpc>
                <a:spcPct val="150000"/>
              </a:lnSpc>
            </a:pPr>
            <a:r>
              <a:rPr lang="nb-NO" dirty="0"/>
              <a:t>Være med på å lage budsjett</a:t>
            </a:r>
          </a:p>
          <a:p>
            <a:pPr>
              <a:lnSpc>
                <a:spcPct val="150000"/>
              </a:lnSpc>
            </a:pPr>
            <a:r>
              <a:rPr lang="nb-NO" dirty="0"/>
              <a:t>Føre regnskap</a:t>
            </a:r>
          </a:p>
          <a:p>
            <a:pPr>
              <a:lnSpc>
                <a:spcPct val="150000"/>
              </a:lnSpc>
            </a:pPr>
            <a:r>
              <a:rPr lang="nb-NO" dirty="0"/>
              <a:t>Med på å delegere oppgaver til økogruppa</a:t>
            </a:r>
          </a:p>
        </p:txBody>
      </p:sp>
    </p:spTree>
    <p:extLst>
      <p:ext uri="{BB962C8B-B14F-4D97-AF65-F5344CB8AC3E}">
        <p14:creationId xmlns:p14="http://schemas.microsoft.com/office/powerpoint/2010/main" val="1649385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761FFB-42F0-4EA5-B18A-F14C1088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Innkjøpsansvarlig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6E1DA44-8ACF-4AA6-A137-2B3352CF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7467"/>
            <a:ext cx="8520600" cy="3416400"/>
          </a:xfrm>
        </p:spPr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Koordinere med barsjef så det alltid er nok drikke</a:t>
            </a:r>
          </a:p>
          <a:p>
            <a:pPr>
              <a:lnSpc>
                <a:spcPct val="114999"/>
              </a:lnSpc>
            </a:pPr>
            <a:r>
              <a:rPr lang="nb-NO" dirty="0"/>
              <a:t>Kjøpe inn varer til bar – ha innsikt i vareutvalget</a:t>
            </a:r>
          </a:p>
          <a:p>
            <a:pPr>
              <a:lnSpc>
                <a:spcPct val="114999"/>
              </a:lnSpc>
            </a:pPr>
            <a:r>
              <a:rPr lang="nb-NO" dirty="0"/>
              <a:t>Delta på varemesser</a:t>
            </a:r>
          </a:p>
          <a:p>
            <a:pPr>
              <a:lnSpc>
                <a:spcPct val="114999"/>
              </a:lnSpc>
            </a:pPr>
            <a:r>
              <a:rPr lang="nb-NO" dirty="0"/>
              <a:t>Hovedansvar for videreutviklingen av Escape sitt varesortiment</a:t>
            </a:r>
          </a:p>
          <a:p>
            <a:pPr>
              <a:lnSpc>
                <a:spcPct val="114999"/>
              </a:lnSpc>
            </a:pPr>
            <a:r>
              <a:rPr lang="nb-NO" dirty="0"/>
              <a:t>Legge inn nye varer i kassa</a:t>
            </a:r>
          </a:p>
          <a:p>
            <a:pPr>
              <a:lnSpc>
                <a:spcPct val="114999"/>
              </a:lnSpc>
            </a:pPr>
            <a:r>
              <a:rPr lang="nb-NO" dirty="0"/>
              <a:t>Oppdatere skapet.cyb.no med plasseringen til nye varer i kjøleskapene</a:t>
            </a:r>
          </a:p>
          <a:p>
            <a:pPr>
              <a:lnSpc>
                <a:spcPct val="114999"/>
              </a:lnSpc>
            </a:pPr>
            <a:r>
              <a:rPr lang="nb-NO" dirty="0"/>
              <a:t>Lederansvar for innkjøpsgruppen</a:t>
            </a:r>
          </a:p>
          <a:p>
            <a:pPr>
              <a:lnSpc>
                <a:spcPct val="114999"/>
              </a:lnSpc>
            </a:pPr>
            <a:r>
              <a:rPr lang="nb-NO" dirty="0"/>
              <a:t>Legge inn nye varer på in.cyb.no og holde barmeny.cyb.no oppdatert</a:t>
            </a:r>
          </a:p>
          <a:p>
            <a:pPr>
              <a:lnSpc>
                <a:spcPct val="114999"/>
              </a:lnSpc>
            </a:pPr>
            <a:r>
              <a:rPr lang="nb-NO" dirty="0"/>
              <a:t>Være kontaktperson for leverandører og sørge for at varer blir tatt imot</a:t>
            </a:r>
          </a:p>
          <a:p>
            <a:pPr>
              <a:lnSpc>
                <a:spcPct val="114999"/>
              </a:lnSpc>
            </a:pPr>
            <a:r>
              <a:rPr lang="nb-NO" dirty="0"/>
              <a:t>Holde </a:t>
            </a:r>
            <a:r>
              <a:rPr lang="nb-NO" dirty="0" err="1"/>
              <a:t>cyb</a:t>
            </a:r>
            <a:r>
              <a:rPr lang="nb-NO" dirty="0"/>
              <a:t> sin kontaktinformasjon hos leverandører oppdatert</a:t>
            </a:r>
          </a:p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5298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96CE55-E954-44F8-A683-F219EEF4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Teknisk 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2B122C9-6373-48E7-B863-900D05B4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Kontakte eiendomsavdelingen eller relevant reparatør hvis noe i </a:t>
            </a:r>
            <a:r>
              <a:rPr lang="nb-NO" dirty="0" err="1"/>
              <a:t>escape</a:t>
            </a:r>
            <a:r>
              <a:rPr lang="nb-NO" dirty="0"/>
              <a:t> er ødelagt. Eventuelt fikse selv (</a:t>
            </a:r>
            <a:r>
              <a:rPr lang="nb-NO" dirty="0" err="1"/>
              <a:t>f.eks</a:t>
            </a:r>
            <a:r>
              <a:rPr lang="nb-NO" dirty="0"/>
              <a:t> tappeanlegg)</a:t>
            </a:r>
          </a:p>
          <a:p>
            <a:pPr>
              <a:lnSpc>
                <a:spcPct val="114999"/>
              </a:lnSpc>
            </a:pPr>
            <a:r>
              <a:rPr lang="nb-NO" dirty="0"/>
              <a:t>Kjøpe inn </a:t>
            </a:r>
            <a:r>
              <a:rPr lang="nb-NO" dirty="0" err="1"/>
              <a:t>gaffa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 dirty="0"/>
              <a:t>Rydde skapet i </a:t>
            </a:r>
            <a:r>
              <a:rPr lang="nb-NO" dirty="0" err="1"/>
              <a:t>dj</a:t>
            </a:r>
            <a:r>
              <a:rPr lang="nb-NO" dirty="0"/>
              <a:t> bua</a:t>
            </a:r>
          </a:p>
          <a:p>
            <a:pPr>
              <a:lnSpc>
                <a:spcPct val="114999"/>
              </a:lnSpc>
            </a:pPr>
            <a:r>
              <a:rPr lang="nb-NO" dirty="0"/>
              <a:t>Skrape </a:t>
            </a:r>
            <a:r>
              <a:rPr lang="nb-NO" dirty="0" err="1"/>
              <a:t>tyggis</a:t>
            </a:r>
            <a:r>
              <a:rPr lang="nb-NO" dirty="0"/>
              <a:t> av bordene (ikke veldig relevant)</a:t>
            </a:r>
          </a:p>
          <a:p>
            <a:pPr>
              <a:lnSpc>
                <a:spcPct val="114999"/>
              </a:lnSpc>
            </a:pPr>
            <a:r>
              <a:rPr lang="nb-NO" dirty="0"/>
              <a:t>Fylle på/vedlikeholde førstehjelpsskrin</a:t>
            </a:r>
          </a:p>
          <a:p>
            <a:pPr>
              <a:lnSpc>
                <a:spcPct val="114999"/>
              </a:lnSpc>
            </a:pPr>
            <a:r>
              <a:rPr lang="nb-NO" dirty="0"/>
              <a:t>Gjøre deg kjent med det tekniske utstyret (still spørsmål i #teknisk på </a:t>
            </a:r>
            <a:r>
              <a:rPr lang="nb-NO" dirty="0" err="1"/>
              <a:t>slack</a:t>
            </a:r>
            <a:r>
              <a:rPr lang="nb-NO" dirty="0"/>
              <a:t>)</a:t>
            </a:r>
          </a:p>
          <a:p>
            <a:pPr>
              <a:lnSpc>
                <a:spcPct val="114999"/>
              </a:lnSpc>
            </a:pPr>
            <a:r>
              <a:rPr lang="nb-NO" dirty="0"/>
              <a:t>Sjekk alt utstyr i </a:t>
            </a:r>
            <a:r>
              <a:rPr lang="nb-NO" dirty="0" err="1"/>
              <a:t>escape</a:t>
            </a:r>
            <a:r>
              <a:rPr lang="nb-NO" dirty="0"/>
              <a:t> (lys, bord, etc.) for feil eller mangler i blant</a:t>
            </a:r>
          </a:p>
          <a:p>
            <a:pPr>
              <a:lnSpc>
                <a:spcPct val="114999"/>
              </a:lnSpc>
            </a:pPr>
            <a:r>
              <a:rPr lang="nb-NO" dirty="0"/>
              <a:t>Komme med forslag til forbedringer i Escape</a:t>
            </a:r>
          </a:p>
        </p:txBody>
      </p:sp>
    </p:spTree>
    <p:extLst>
      <p:ext uri="{BB962C8B-B14F-4D97-AF65-F5344CB8AC3E}">
        <p14:creationId xmlns:p14="http://schemas.microsoft.com/office/powerpoint/2010/main" val="1620576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5379D4-9553-4F91-B522-ABC353E9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Utlånsansvarlig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D8B1F7B-ACF3-41D4-9384-8747931D4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Har alltid siste ord på om det gjennomføres et utlån eller ikke</a:t>
            </a:r>
          </a:p>
          <a:p>
            <a:pPr>
              <a:lnSpc>
                <a:spcPct val="114999"/>
              </a:lnSpc>
            </a:pPr>
            <a:r>
              <a:rPr lang="nb-NO" dirty="0"/>
              <a:t>Korrespondere med potensielle leietakere og avtale utlån</a:t>
            </a:r>
          </a:p>
          <a:p>
            <a:pPr>
              <a:lnSpc>
                <a:spcPct val="114999"/>
              </a:lnSpc>
            </a:pPr>
            <a:r>
              <a:rPr lang="nb-NO" dirty="0"/>
              <a:t>Avslå forespørsler om utlån om vi ikke har kapasitet og/eller ledige dager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Koordinere med </a:t>
            </a:r>
            <a:r>
              <a:rPr lang="nb-NO" dirty="0" err="1"/>
              <a:t>arrsjef</a:t>
            </a:r>
            <a:r>
              <a:rPr lang="nb-NO" dirty="0"/>
              <a:t> og sjekke kalenderen for å unngå dobbeltbookinger</a:t>
            </a:r>
          </a:p>
          <a:p>
            <a:pPr>
              <a:lnSpc>
                <a:spcPct val="114999"/>
              </a:lnSpc>
            </a:pPr>
            <a:r>
              <a:rPr lang="nb-NO" dirty="0"/>
              <a:t>Finne arbeidere til utlån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Koordinere med innkjøp slik at det er nok varer til utlån</a:t>
            </a:r>
          </a:p>
          <a:p>
            <a:pPr>
              <a:lnSpc>
                <a:spcPct val="114999"/>
              </a:lnSpc>
            </a:pPr>
            <a:r>
              <a:rPr lang="nb-NO" dirty="0"/>
              <a:t>Korrespondere med leietaker for å avlyse utlån dersom vi ikke har kapasitet</a:t>
            </a:r>
          </a:p>
          <a:p>
            <a:pPr>
              <a:lnSpc>
                <a:spcPct val="114999"/>
              </a:lnSpc>
            </a:pPr>
            <a:r>
              <a:rPr lang="nb-NO" dirty="0"/>
              <a:t>Ha et styreverv i SPF</a:t>
            </a:r>
          </a:p>
        </p:txBody>
      </p:sp>
    </p:spTree>
    <p:extLst>
      <p:ext uri="{BB962C8B-B14F-4D97-AF65-F5344CB8AC3E}">
        <p14:creationId xmlns:p14="http://schemas.microsoft.com/office/powerpoint/2010/main" val="1272612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9A6DBF-386F-410D-B90A-8525165C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DJ-sjef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3070024-90BB-4EE5-8AAE-B4BA47A35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Kjellerstyremedlem</a:t>
            </a:r>
          </a:p>
          <a:p>
            <a:pPr>
              <a:lnSpc>
                <a:spcPct val="150000"/>
              </a:lnSpc>
            </a:pPr>
            <a:r>
              <a:rPr lang="nb-NO" dirty="0"/>
              <a:t>Lederansvar for DJ-gruppen</a:t>
            </a:r>
          </a:p>
          <a:p>
            <a:pPr>
              <a:lnSpc>
                <a:spcPct val="150000"/>
              </a:lnSpc>
            </a:pPr>
            <a:r>
              <a:rPr lang="nb-NO" dirty="0"/>
              <a:t>Finne funker til DJ skift i bar og på arrangementer der det trengs</a:t>
            </a:r>
          </a:p>
          <a:p>
            <a:pPr>
              <a:lnSpc>
                <a:spcPct val="150000"/>
              </a:lnSpc>
            </a:pPr>
            <a:r>
              <a:rPr lang="nb-NO" dirty="0"/>
              <a:t>Gjøre deg kjent med DJ utstyret</a:t>
            </a:r>
          </a:p>
          <a:p>
            <a:pPr>
              <a:lnSpc>
                <a:spcPct val="150000"/>
              </a:lnSpc>
            </a:pPr>
            <a:r>
              <a:rPr lang="nb-NO" dirty="0"/>
              <a:t>Planlegger og holder DJ-kvelder og introkurs for DJ-interne</a:t>
            </a:r>
          </a:p>
          <a:p>
            <a:pPr>
              <a:lnSpc>
                <a:spcPct val="150000"/>
              </a:lnSpc>
            </a:pPr>
            <a:r>
              <a:rPr lang="nb-NO" dirty="0"/>
              <a:t>Organisere og sette sammen Escape sin «lydprofil» og tilføye sanger til CYB sitt musikkarkiv (Spotify)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2981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ED4EE4-56A5-48D8-9E31-001C33CF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Arrangementskoordinator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0399D48-606E-46BF-8E28-EA5E8419D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Delta på Arr-møter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 med innkjøp, utlån, </a:t>
            </a:r>
            <a:r>
              <a:rPr lang="nb-NO" dirty="0" err="1"/>
              <a:t>arrsjef</a:t>
            </a:r>
            <a:r>
              <a:rPr lang="nb-NO" dirty="0"/>
              <a:t> eller </a:t>
            </a:r>
            <a:r>
              <a:rPr lang="nb-NO" dirty="0" err="1"/>
              <a:t>arrmester</a:t>
            </a:r>
            <a:r>
              <a:rPr lang="nb-NO" dirty="0"/>
              <a:t> angående innkjøp av spesialvarer (sprit etc.)</a:t>
            </a:r>
          </a:p>
          <a:p>
            <a:pPr>
              <a:lnSpc>
                <a:spcPct val="114999"/>
              </a:lnSpc>
            </a:pPr>
            <a:r>
              <a:rPr lang="nb-NO" dirty="0"/>
              <a:t>Informere innkjøpsansvarlig om det er behov for ekstra varer til et arrangement eller utlån</a:t>
            </a:r>
          </a:p>
          <a:p>
            <a:pPr>
              <a:lnSpc>
                <a:spcPct val="114999"/>
              </a:lnSpc>
            </a:pPr>
            <a:r>
              <a:rPr lang="nb-NO" dirty="0"/>
              <a:t>Hovedansvar for torsdagspub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0864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Forslag</a:t>
            </a:r>
            <a:r>
              <a:rPr lang="en-GB" dirty="0"/>
              <a:t> </a:t>
            </a:r>
            <a:r>
              <a:rPr lang="nb-NO" dirty="0"/>
              <a:t>til</a:t>
            </a:r>
            <a:r>
              <a:rPr lang="en-GB" dirty="0"/>
              <a:t> </a:t>
            </a:r>
            <a:r>
              <a:rPr lang="nb-NO" dirty="0"/>
              <a:t>vedtektsendringer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§3 d - Endring 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Endre: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Om nødvendig kapital til foreningens drift </a:t>
            </a:r>
            <a:r>
              <a:rPr lang="nb-NO" dirty="0">
                <a:solidFill>
                  <a:srgbClr val="FF0000"/>
                </a:solidFill>
              </a:rPr>
              <a:t>(100 000,- kroner) </a:t>
            </a:r>
            <a:r>
              <a:rPr lang="nb-NO" dirty="0"/>
              <a:t>samt </a:t>
            </a:r>
            <a:r>
              <a:rPr lang="nb-NO" dirty="0" err="1"/>
              <a:t>bardrift</a:t>
            </a:r>
            <a:r>
              <a:rPr lang="nb-NO" dirty="0"/>
              <a:t> </a:t>
            </a:r>
            <a:r>
              <a:rPr lang="nb-NO" dirty="0">
                <a:solidFill>
                  <a:srgbClr val="FF0000"/>
                </a:solidFill>
              </a:rPr>
              <a:t>(400 000,- kroner) </a:t>
            </a:r>
            <a:r>
              <a:rPr lang="nb-NO" dirty="0"/>
              <a:t>og vedlikehold </a:t>
            </a:r>
            <a:r>
              <a:rPr lang="nb-NO" dirty="0">
                <a:solidFill>
                  <a:srgbClr val="FF0000"/>
                </a:solidFill>
              </a:rPr>
              <a:t>(250 000,- kroner) </a:t>
            </a:r>
            <a:r>
              <a:rPr lang="nb-NO" dirty="0"/>
              <a:t>er oppspart skal et eventuelt driftsoverskudd overføres Fordelingsutvalget ved årsskifte.</a:t>
            </a:r>
            <a:br>
              <a:rPr lang="nb-NO" dirty="0"/>
            </a:br>
            <a:endParaRPr lang="nb-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Til: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Om nødvendig kapital til foreningens drift </a:t>
            </a:r>
            <a:r>
              <a:rPr lang="nb-NO" dirty="0">
                <a:solidFill>
                  <a:srgbClr val="00B050"/>
                </a:solidFill>
              </a:rPr>
              <a:t>(200 000,- kroner) </a:t>
            </a:r>
            <a:r>
              <a:rPr lang="nb-NO" dirty="0"/>
              <a:t>samt </a:t>
            </a:r>
            <a:r>
              <a:rPr lang="nb-NO" dirty="0" err="1"/>
              <a:t>bardrift</a:t>
            </a:r>
            <a:r>
              <a:rPr lang="nb-NO" dirty="0"/>
              <a:t> </a:t>
            </a:r>
            <a:r>
              <a:rPr lang="nb-NO" dirty="0">
                <a:solidFill>
                  <a:srgbClr val="00B050"/>
                </a:solidFill>
              </a:rPr>
              <a:t>(600 000,- kroner) </a:t>
            </a:r>
            <a:r>
              <a:rPr lang="nb-NO" dirty="0"/>
              <a:t>og vedlikehold </a:t>
            </a:r>
            <a:r>
              <a:rPr lang="nb-NO" dirty="0">
                <a:solidFill>
                  <a:srgbClr val="00B050"/>
                </a:solidFill>
              </a:rPr>
              <a:t>(500 000,- kroner) </a:t>
            </a:r>
            <a:r>
              <a:rPr lang="nb-NO" dirty="0"/>
              <a:t>er oppspart skal et eventuelt driftsoverskudd overføres Fordelingsutvalget ved årsskifte.</a:t>
            </a:r>
            <a:br>
              <a:rPr lang="nb-NO" dirty="0"/>
            </a:br>
            <a:endParaRPr lang="nb-NO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96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400" dirty="0"/>
              <a:t>Utdeling</a:t>
            </a:r>
            <a:r>
              <a:rPr lang="en-GB" sz="4400" dirty="0"/>
              <a:t> </a:t>
            </a:r>
            <a:r>
              <a:rPr lang="nb-NO" sz="4400" dirty="0"/>
              <a:t>av</a:t>
            </a:r>
            <a:r>
              <a:rPr lang="en-GB" sz="4400" dirty="0"/>
              <a:t> </a:t>
            </a:r>
            <a:r>
              <a:rPr lang="nb-NO" sz="4400" dirty="0"/>
              <a:t>utmerkelser</a:t>
            </a:r>
            <a:br>
              <a:rPr lang="nb-NO" sz="4400" dirty="0"/>
            </a:br>
            <a:r>
              <a:rPr lang="nb-NO" sz="1800" dirty="0"/>
              <a:t>(ved arkivar)</a:t>
            </a:r>
            <a:endParaRPr lang="nb-NO" sz="4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referent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400"/>
              <a:t>Eventuelt</a:t>
            </a:r>
            <a:endParaRPr lang="nb-NO" sz="4400" dirty="0"/>
          </a:p>
        </p:txBody>
      </p:sp>
    </p:spTree>
    <p:extLst>
      <p:ext uri="{BB962C8B-B14F-4D97-AF65-F5344CB8AC3E}">
        <p14:creationId xmlns:p14="http://schemas.microsoft.com/office/powerpoint/2010/main" val="624578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Takk</a:t>
            </a:r>
            <a:r>
              <a:rPr lang="en-GB"/>
              <a:t> for </a:t>
            </a:r>
            <a:r>
              <a:rPr lang="nb-NO"/>
              <a:t>oppmøte</a:t>
            </a:r>
            <a:r>
              <a:rPr lang="en-GB"/>
              <a:t>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protokollunderskrivere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tellekorps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Godkjenning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innkalling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Godkjenning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dagsorden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</TotalTime>
  <Words>1208</Words>
  <Application>Microsoft Office PowerPoint</Application>
  <PresentationFormat>Skjermfremvisning (16:9)</PresentationFormat>
  <Paragraphs>216</Paragraphs>
  <Slides>41</Slides>
  <Notes>23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41</vt:i4>
      </vt:variant>
    </vt:vector>
  </HeadingPairs>
  <TitlesOfParts>
    <vt:vector size="47" baseType="lpstr">
      <vt:lpstr>Roboto</vt:lpstr>
      <vt:lpstr>Oswald</vt:lpstr>
      <vt:lpstr>Arial</vt:lpstr>
      <vt:lpstr>Slack-Lato</vt:lpstr>
      <vt:lpstr>Average</vt:lpstr>
      <vt:lpstr>Slate</vt:lpstr>
      <vt:lpstr>Generalforsamling</vt:lpstr>
      <vt:lpstr>Formalia</vt:lpstr>
      <vt:lpstr>Valg av møteleder</vt:lpstr>
      <vt:lpstr>Valg av referent</vt:lpstr>
      <vt:lpstr>Valg av protokollunderskrivere</vt:lpstr>
      <vt:lpstr>Valg av tellekorps</vt:lpstr>
      <vt:lpstr>Godkjenning av innkalling</vt:lpstr>
      <vt:lpstr>Godkjenning av dagsorden</vt:lpstr>
      <vt:lpstr>Semesterberetninger</vt:lpstr>
      <vt:lpstr>Semesterberetning ved leder</vt:lpstr>
      <vt:lpstr>Semesterberetning ved kjellermogul</vt:lpstr>
      <vt:lpstr>Økonomi</vt:lpstr>
      <vt:lpstr>Kontingentfastsettelse</vt:lpstr>
      <vt:lpstr>Valg</vt:lpstr>
      <vt:lpstr>Oversikt over verv oppe til valg</vt:lpstr>
      <vt:lpstr>Hovedstyret</vt:lpstr>
      <vt:lpstr>Hva vil det si å være i hovedstyret?</vt:lpstr>
      <vt:lpstr>Vervbeskrivelser og valg</vt:lpstr>
      <vt:lpstr>Leder</vt:lpstr>
      <vt:lpstr>Kjellermogul</vt:lpstr>
      <vt:lpstr>Arrangementssjef</vt:lpstr>
      <vt:lpstr>Arrangementssjef</vt:lpstr>
      <vt:lpstr>Internansvarlig</vt:lpstr>
      <vt:lpstr>Promoteringssjef</vt:lpstr>
      <vt:lpstr>X-sjef</vt:lpstr>
      <vt:lpstr>Kjellerstyret</vt:lpstr>
      <vt:lpstr>Hva vil det si å være i kjellerstyret?</vt:lpstr>
      <vt:lpstr>Kjellernestleder</vt:lpstr>
      <vt:lpstr>Barsjef</vt:lpstr>
      <vt:lpstr>Kafésjef</vt:lpstr>
      <vt:lpstr>Kasserer</vt:lpstr>
      <vt:lpstr>Innkjøpsansvarlig</vt:lpstr>
      <vt:lpstr>Teknisk sjef</vt:lpstr>
      <vt:lpstr>Utlånsansvarlig</vt:lpstr>
      <vt:lpstr>DJ-sjef</vt:lpstr>
      <vt:lpstr>Arrangementskoordinator</vt:lpstr>
      <vt:lpstr>Forslag til vedtektsendringer</vt:lpstr>
      <vt:lpstr>§3 d - Endring </vt:lpstr>
      <vt:lpstr>Utdeling av utmerkelser (ved arkivar)</vt:lpstr>
      <vt:lpstr>Eventuelt</vt:lpstr>
      <vt:lpstr>Takk for oppmøte!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Generalforsamling</dc:title>
  <dc:creator>Peter Petersen-Øverleir</dc:creator>
  <cp:lastModifiedBy>Silje Helgesen</cp:lastModifiedBy>
  <cp:revision>8</cp:revision>
  <dcterms:modified xsi:type="dcterms:W3CDTF">2023-11-16T22:29:44Z</dcterms:modified>
</cp:coreProperties>
</file>