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commentAuthors+xml" PartName="/ppt/commentAuthors.xml"/>
  <Override ContentType="application/vnd.openxmlformats-officedocument.presentationml.comments+xml" PartName="/ppt/comments/comment1.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
      <p:font typeface="Pacifico"/>
      <p:regular r:id="rId41"/>
    </p:embeddedFont>
    <p:embeddedFont>
      <p:font typeface="Average"/>
      <p:regular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Andreas Hansen"/>
  <p:cmAuthor clrIdx="1" id="1" initials="" lastIdx="3" name="Tor-Aksel Solber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Average-regular.fntdata"/><Relationship Id="rId41" Type="http://schemas.openxmlformats.org/officeDocument/2006/relationships/font" Target="fonts/Pacifico-regular.fntdata"/><Relationship Id="rId22" Type="http://schemas.openxmlformats.org/officeDocument/2006/relationships/slide" Target="slides/slide16.xml"/><Relationship Id="rId44" Type="http://schemas.openxmlformats.org/officeDocument/2006/relationships/font" Target="fonts/Oswald-bold.fntdata"/><Relationship Id="rId21" Type="http://schemas.openxmlformats.org/officeDocument/2006/relationships/slide" Target="slides/slide15.xml"/><Relationship Id="rId43" Type="http://schemas.openxmlformats.org/officeDocument/2006/relationships/font" Target="fonts/Oswald-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5-23T08:51:26.384">
    <p:pos x="196" y="725"/>
    <p:text>Hvor mye er det snakk om? Noen få bilag eller var det store feil? Å si at etterslepet startet i 2015/16 kan være missvisene. Da det virker som at problemene vi har i dag stammet fra dette. I realiteten startet vel de problemene i løpet av 2017?</p:text>
  </p:cm>
  <p:cm authorId="1" idx="1" dt="2019-05-23T08:35:50.651">
    <p:pos x="196" y="725"/>
    <p:text>Etterslepet som er med økonomien startet i mine øyne allerede da. Dette er fordi det fremdeles ligger åpne ikke lukkede poster helt fra denne perioden uten at det har blitt gjort noe med. Dette er ikke mangel på bilagsføring, det er mangel på etteropprydding i ting.</p:text>
  </p:cm>
  <p:cm authorId="1" idx="2" dt="2019-05-23T08:38:56.356">
    <p:pos x="196" y="725"/>
    <p:text>Min definisjon på etterslep er kanskje litt bredere, og har redigert til å legge trykk ved at det ble drastisk verre i 2017-2018</p:text>
  </p:cm>
  <p:cm authorId="0" idx="2" dt="2019-05-23T08:47:26.553">
    <p:pos x="196" y="725"/>
    <p:text>Yeah, tviler ikke på at det er feil i regnskapet fra godt før 2017. Virket bare som i ordlyden at det er der problemene vi har i dag stammer fra. Noe jeg tenker stammer fra lite kontroll rundt ny kasse og for dårlig oppfølging og dobbelkontroll av økonomi. Men det kommer vel bedre frem i kveld.
God gjennomgang av resten av økonomien forresten &lt;3 Du gjør en fantastisk innsats!</p:text>
  </p:cm>
  <p:cm authorId="1" idx="3" dt="2019-05-23T08:51:26.384">
    <p:pos x="196" y="725"/>
    <p:text>Takk Andreas^^Håper du også vil være med å bygge opp igjen økonomigruppa som en tydelig enhet i cyb senere. Det skal i det minste jeg, selv om jeg ikke påtar meg noe ansvar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58ebce9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58ebce9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858ebce9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858ebce9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858ebce9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858ebce9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85579b7b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85579b7b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85579b7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5579b7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85579b7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85579b7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5579b7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5579b7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85579b7b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85579b7b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5579b7b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5579b7b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85579b7b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85579b7b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858ebce9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858ebce9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858ebce9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858ebce9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858ebce9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858ebce9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858ebce9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858ebce9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858ebce9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858ebce9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858ebce9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858ebce9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858ebce9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858ebce9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858ebce9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858ebce9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858ebce9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858ebce9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58ebce9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58ebce9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858ebce9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858ebce9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58ebce9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58ebce9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858ebce9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858ebce9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858ebce9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58ebce9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858ebce9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858ebce9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858ebce9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58ebce9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58ebce9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58ebce9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58ebce9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58ebce9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85579b7b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85579b7b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grpSp>
        <p:nvGrpSpPr>
          <p:cNvPr id="12" name="Google Shape;12;p2"/>
          <p:cNvGrpSpPr/>
          <p:nvPr/>
        </p:nvGrpSpPr>
        <p:grpSpPr>
          <a:xfrm>
            <a:off x="4350277" y="2855378"/>
            <a:ext cx="443589" cy="105632"/>
            <a:chOff x="4137525" y="2915950"/>
            <a:chExt cx="869100" cy="207000"/>
          </a:xfrm>
        </p:grpSpPr>
        <p:sp>
          <p:nvSpPr>
            <p:cNvPr id="13" name="Google Shape;13;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7" name="Google Shape;17;p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 name="Google Shape;18;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4" name="Google Shape;54;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type="title"/>
          </p:nvPr>
        </p:nvSpPr>
        <p:spPr>
          <a:xfrm>
            <a:off x="311700" y="302825"/>
            <a:ext cx="8520600" cy="71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285250"/>
            <a:ext cx="8520600" cy="73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285250"/>
            <a:ext cx="8520600" cy="73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418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0" name="Google Shape;40;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6" name="Google Shape;46;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0" name="Google Shape;50;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rgbClr val="20202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85250"/>
            <a:ext cx="8520600" cy="732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DDDDDD"/>
              </a:buClr>
              <a:buSzPts val="1800"/>
              <a:buFont typeface="Roboto"/>
              <a:buChar char="●"/>
              <a:defRPr i="0" sz="1800" u="none" cap="none" strike="noStrike">
                <a:solidFill>
                  <a:srgbClr val="DDDDDD"/>
                </a:solidFill>
                <a:latin typeface="Roboto"/>
                <a:ea typeface="Roboto"/>
                <a:cs typeface="Roboto"/>
                <a:sym typeface="Roboto"/>
              </a:defRPr>
            </a:lvl1pPr>
            <a:lvl2pPr indent="-317500" lvl="1" marL="914400" marR="0" rtl="0" algn="l">
              <a:lnSpc>
                <a:spcPct val="115000"/>
              </a:lnSpc>
              <a:spcBef>
                <a:spcPts val="1600"/>
              </a:spcBef>
              <a:spcAft>
                <a:spcPts val="0"/>
              </a:spcAft>
              <a:buClr>
                <a:srgbClr val="DDDDDD"/>
              </a:buClr>
              <a:buSzPts val="1400"/>
              <a:buFont typeface="Roboto"/>
              <a:buChar char="○"/>
              <a:defRPr i="0" sz="1400" u="none" cap="none" strike="noStrike">
                <a:solidFill>
                  <a:srgbClr val="DDDDDD"/>
                </a:solidFill>
                <a:latin typeface="Roboto"/>
                <a:ea typeface="Roboto"/>
                <a:cs typeface="Roboto"/>
                <a:sym typeface="Roboto"/>
              </a:defRPr>
            </a:lvl2pPr>
            <a:lvl3pPr indent="-317500" lvl="2" marL="1371600" marR="0" rtl="0" algn="l">
              <a:lnSpc>
                <a:spcPct val="115000"/>
              </a:lnSpc>
              <a:spcBef>
                <a:spcPts val="1600"/>
              </a:spcBef>
              <a:spcAft>
                <a:spcPts val="0"/>
              </a:spcAft>
              <a:buClr>
                <a:srgbClr val="DDDDDD"/>
              </a:buClr>
              <a:buSzPts val="1400"/>
              <a:buFont typeface="Roboto"/>
              <a:buChar char="■"/>
              <a:defRPr i="0" sz="1400" u="none" cap="none" strike="noStrike">
                <a:solidFill>
                  <a:srgbClr val="DDDDDD"/>
                </a:solidFill>
                <a:latin typeface="Roboto"/>
                <a:ea typeface="Roboto"/>
                <a:cs typeface="Roboto"/>
                <a:sym typeface="Roboto"/>
              </a:defRPr>
            </a:lvl3pPr>
            <a:lvl4pPr indent="-317500" lvl="3" marL="1828800" marR="0" rtl="0" algn="l">
              <a:lnSpc>
                <a:spcPct val="115000"/>
              </a:lnSpc>
              <a:spcBef>
                <a:spcPts val="1600"/>
              </a:spcBef>
              <a:spcAft>
                <a:spcPts val="0"/>
              </a:spcAft>
              <a:buClr>
                <a:srgbClr val="DDDDDD"/>
              </a:buClr>
              <a:buSzPts val="1400"/>
              <a:buFont typeface="Roboto"/>
              <a:buChar char="●"/>
              <a:defRPr i="0" sz="1400" u="none" cap="none" strike="noStrike">
                <a:solidFill>
                  <a:srgbClr val="DDDDDD"/>
                </a:solidFill>
                <a:latin typeface="Roboto"/>
                <a:ea typeface="Roboto"/>
                <a:cs typeface="Roboto"/>
                <a:sym typeface="Roboto"/>
              </a:defRPr>
            </a:lvl4pPr>
            <a:lvl5pPr indent="-317500" lvl="4" marL="2286000" marR="0" rtl="0" algn="l">
              <a:lnSpc>
                <a:spcPct val="115000"/>
              </a:lnSpc>
              <a:spcBef>
                <a:spcPts val="1600"/>
              </a:spcBef>
              <a:spcAft>
                <a:spcPts val="0"/>
              </a:spcAft>
              <a:buClr>
                <a:srgbClr val="DDDDDD"/>
              </a:buClr>
              <a:buSzPts val="1400"/>
              <a:buFont typeface="Roboto"/>
              <a:buChar char="○"/>
              <a:defRPr i="0" sz="1400" u="none" cap="none" strike="noStrike">
                <a:solidFill>
                  <a:srgbClr val="DDDDDD"/>
                </a:solidFill>
                <a:latin typeface="Roboto"/>
                <a:ea typeface="Roboto"/>
                <a:cs typeface="Roboto"/>
                <a:sym typeface="Roboto"/>
              </a:defRPr>
            </a:lvl5pPr>
            <a:lvl6pPr indent="-317500" lvl="5" marL="2743200" marR="0" rtl="0" algn="l">
              <a:lnSpc>
                <a:spcPct val="115000"/>
              </a:lnSpc>
              <a:spcBef>
                <a:spcPts val="1600"/>
              </a:spcBef>
              <a:spcAft>
                <a:spcPts val="0"/>
              </a:spcAft>
              <a:buClr>
                <a:srgbClr val="DDDDDD"/>
              </a:buClr>
              <a:buSzPts val="1400"/>
              <a:buFont typeface="Average"/>
              <a:buChar char="■"/>
              <a:defRPr b="0" i="0" sz="1400" u="none" cap="none" strike="noStrike">
                <a:solidFill>
                  <a:srgbClr val="DDDDDD"/>
                </a:solidFill>
                <a:latin typeface="Average"/>
                <a:ea typeface="Average"/>
                <a:cs typeface="Average"/>
                <a:sym typeface="Average"/>
              </a:defRPr>
            </a:lvl6pPr>
            <a:lvl7pPr indent="-317500" lvl="6" marL="3200400" marR="0" rtl="0" algn="l">
              <a:lnSpc>
                <a:spcPct val="115000"/>
              </a:lnSpc>
              <a:spcBef>
                <a:spcPts val="1600"/>
              </a:spcBef>
              <a:spcAft>
                <a:spcPts val="0"/>
              </a:spcAft>
              <a:buClr>
                <a:srgbClr val="DDDDDD"/>
              </a:buClr>
              <a:buSzPts val="1400"/>
              <a:buFont typeface="Average"/>
              <a:buChar char="●"/>
              <a:defRPr b="0" i="0" sz="1400" u="none" cap="none" strike="noStrike">
                <a:solidFill>
                  <a:srgbClr val="DDDDDD"/>
                </a:solidFill>
                <a:latin typeface="Average"/>
                <a:ea typeface="Average"/>
                <a:cs typeface="Average"/>
                <a:sym typeface="Average"/>
              </a:defRPr>
            </a:lvl7pPr>
            <a:lvl8pPr indent="-317500" lvl="7" marL="3657600" marR="0" rtl="0" algn="l">
              <a:lnSpc>
                <a:spcPct val="115000"/>
              </a:lnSpc>
              <a:spcBef>
                <a:spcPts val="1600"/>
              </a:spcBef>
              <a:spcAft>
                <a:spcPts val="0"/>
              </a:spcAft>
              <a:buClr>
                <a:srgbClr val="DDDDDD"/>
              </a:buClr>
              <a:buSzPts val="1400"/>
              <a:buFont typeface="Average"/>
              <a:buChar char="○"/>
              <a:defRPr b="0" i="0" sz="1400" u="none" cap="none" strike="noStrike">
                <a:solidFill>
                  <a:srgbClr val="DDDDDD"/>
                </a:solidFill>
                <a:latin typeface="Average"/>
                <a:ea typeface="Average"/>
                <a:cs typeface="Average"/>
                <a:sym typeface="Average"/>
              </a:defRPr>
            </a:lvl8pPr>
            <a:lvl9pPr indent="-317500" lvl="8" marL="4114800" marR="0" rtl="0" algn="l">
              <a:lnSpc>
                <a:spcPct val="115000"/>
              </a:lnSpc>
              <a:spcBef>
                <a:spcPts val="1600"/>
              </a:spcBef>
              <a:spcAft>
                <a:spcPts val="1600"/>
              </a:spcAft>
              <a:buClr>
                <a:srgbClr val="DDDDDD"/>
              </a:buClr>
              <a:buSzPts val="1400"/>
              <a:buFont typeface="Average"/>
              <a:buChar char="■"/>
              <a:defRPr b="0" i="0" sz="1400" u="none" cap="none" strike="noStrike">
                <a:solidFill>
                  <a:srgbClr val="DDDDDD"/>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mt="17000"/>
          </a:blip>
          <a:srcRect b="4799" l="-4110" r="4110" t="-4800"/>
          <a:stretch/>
        </p:blipFill>
        <p:spPr>
          <a:xfrm>
            <a:off x="113025" y="2633250"/>
            <a:ext cx="1183999" cy="3035950"/>
          </a:xfrm>
          <a:prstGeom prst="rect">
            <a:avLst/>
          </a:prstGeom>
          <a:noFill/>
          <a:ln>
            <a:noFill/>
          </a:ln>
          <a:effectLst>
            <a:outerShdw blurRad="57150" rotWithShape="0" algn="bl" dir="5400000" dist="19050">
              <a:srgbClr val="000000">
                <a:alpha val="50000"/>
              </a:srgbClr>
            </a:outerShdw>
          </a:effectLst>
        </p:spPr>
      </p:pic>
      <p:pic>
        <p:nvPicPr>
          <p:cNvPr id="10" name="Google Shape;10;p1"/>
          <p:cNvPicPr preferRelativeResize="0"/>
          <p:nvPr/>
        </p:nvPicPr>
        <p:blipFill>
          <a:blip r:embed="rId2">
            <a:alphaModFix/>
          </a:blip>
          <a:stretch>
            <a:fillRect/>
          </a:stretch>
        </p:blipFill>
        <p:spPr>
          <a:xfrm>
            <a:off x="7918813" y="3722300"/>
            <a:ext cx="913487" cy="1217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Generalforsamling</a:t>
            </a:r>
            <a:endParaRPr/>
          </a:p>
        </p:txBody>
      </p:sp>
      <p:sp>
        <p:nvSpPr>
          <p:cNvPr id="62" name="Google Shape;62;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Våren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Semesterberetning ved leder</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Semesterberetning ved kjellermogul</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State of the Economy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Innledning	</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Intet regnskap for behandling</a:t>
            </a:r>
            <a:endParaRPr/>
          </a:p>
          <a:p>
            <a:pPr indent="-317500" lvl="1" marL="914400" rtl="0" algn="l">
              <a:spcBef>
                <a:spcPts val="0"/>
              </a:spcBef>
              <a:spcAft>
                <a:spcPts val="0"/>
              </a:spcAft>
              <a:buSzPts val="1400"/>
              <a:buChar char="○"/>
            </a:pPr>
            <a:r>
              <a:rPr lang="en-GB"/>
              <a:t>“Et uferdig regnskap sier absolutt ingenting” - (parafrasert Henrik Steen genfors H18)</a:t>
            </a:r>
            <a:endParaRPr/>
          </a:p>
          <a:p>
            <a:pPr indent="-342900" lvl="0" marL="457200" rtl="0" algn="l">
              <a:spcBef>
                <a:spcPts val="1000"/>
              </a:spcBef>
              <a:spcAft>
                <a:spcPts val="0"/>
              </a:spcAft>
              <a:buSzPts val="1800"/>
              <a:buChar char="●"/>
            </a:pPr>
            <a:r>
              <a:rPr lang="en-GB"/>
              <a:t>Intet budsjett for behandling</a:t>
            </a:r>
            <a:endParaRPr/>
          </a:p>
          <a:p>
            <a:pPr indent="-317500" lvl="1" marL="914400" rtl="0" algn="l">
              <a:spcBef>
                <a:spcPts val="0"/>
              </a:spcBef>
              <a:spcAft>
                <a:spcPts val="0"/>
              </a:spcAft>
              <a:buSzPts val="1400"/>
              <a:buChar char="○"/>
            </a:pPr>
            <a:r>
              <a:rPr lang="en-GB"/>
              <a:t>Uten ferdigstilt regnskap har vi ikke tilstrekkelig grunnlag for budsjett</a:t>
            </a:r>
            <a:endParaRPr/>
          </a:p>
          <a:p>
            <a:pPr indent="-317500" lvl="1" marL="914400" rtl="0" algn="l">
              <a:spcBef>
                <a:spcPts val="0"/>
              </a:spcBef>
              <a:spcAft>
                <a:spcPts val="0"/>
              </a:spcAft>
              <a:buSzPts val="1400"/>
              <a:buChar char="○"/>
            </a:pPr>
            <a:r>
              <a:rPr lang="en-GB"/>
              <a:t>Drift går videre som vanlig</a:t>
            </a:r>
            <a:endParaRPr/>
          </a:p>
          <a:p>
            <a:pPr indent="-317500" lvl="1" marL="914400" rtl="0" algn="l">
              <a:spcBef>
                <a:spcPts val="0"/>
              </a:spcBef>
              <a:spcAft>
                <a:spcPts val="0"/>
              </a:spcAft>
              <a:buSzPts val="1400"/>
              <a:buChar char="○"/>
            </a:pPr>
            <a:r>
              <a:rPr lang="en-GB"/>
              <a:t>Innkjøp av espressomaskin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5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5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5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5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500"/>
                                        <p:tgtEl>
                                          <p:spTgt spid="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Effect filter="fade" transition="in">
                                      <p:cBhvr>
                                        <p:cTn dur="500"/>
                                        <p:tgtEl>
                                          <p:spTgt spid="12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Hva har skjedd</a:t>
            </a:r>
            <a:endParaRPr/>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GB"/>
              <a:t>Ett mindre etterslep </a:t>
            </a:r>
            <a:r>
              <a:rPr lang="en-GB"/>
              <a:t>på regnskapsføring startet i overgangen 2015-2016</a:t>
            </a:r>
            <a:endParaRPr/>
          </a:p>
          <a:p>
            <a:pPr indent="-342900" lvl="0" marL="457200" rtl="0" algn="l">
              <a:spcBef>
                <a:spcPts val="1000"/>
              </a:spcBef>
              <a:spcAft>
                <a:spcPts val="0"/>
              </a:spcAft>
              <a:buSzPts val="1800"/>
              <a:buChar char="-"/>
            </a:pPr>
            <a:r>
              <a:rPr lang="en-GB"/>
              <a:t>Drastisk forverret i perioden 2017-2018, spesielt 2018</a:t>
            </a:r>
            <a:endParaRPr/>
          </a:p>
          <a:p>
            <a:pPr indent="-342900" lvl="0" marL="457200" rtl="0" algn="l">
              <a:spcBef>
                <a:spcPts val="1000"/>
              </a:spcBef>
              <a:spcAft>
                <a:spcPts val="0"/>
              </a:spcAft>
              <a:buSzPts val="1800"/>
              <a:buChar char="-"/>
            </a:pPr>
            <a:r>
              <a:rPr lang="en-GB"/>
              <a:t>I starten av semesteret så så det ut som at foreningen gikk ca 1 MNOK i underskudd</a:t>
            </a:r>
            <a:endParaRPr/>
          </a:p>
          <a:p>
            <a:pPr indent="-317500" lvl="1" marL="914400" rtl="0" algn="l">
              <a:spcBef>
                <a:spcPts val="0"/>
              </a:spcBef>
              <a:spcAft>
                <a:spcPts val="0"/>
              </a:spcAft>
              <a:buSzPts val="1400"/>
              <a:buChar char="-"/>
            </a:pPr>
            <a:r>
              <a:rPr lang="en-GB"/>
              <a:t>Noe som ikke stemte i det hele tatt.</a:t>
            </a:r>
            <a:endParaRPr/>
          </a:p>
          <a:p>
            <a:pPr indent="-317500" lvl="1" marL="914400" rtl="0" algn="l">
              <a:spcBef>
                <a:spcPts val="0"/>
              </a:spcBef>
              <a:spcAft>
                <a:spcPts val="0"/>
              </a:spcAft>
              <a:buSzPts val="1400"/>
              <a:buChar char="-"/>
            </a:pPr>
            <a:r>
              <a:rPr lang="en-GB"/>
              <a:t>Likviditeten var vesentlig bedre enn hva antydet.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t>
            </a:r>
            <a:r>
              <a:rPr lang="en-GB"/>
              <a:t>va har skjedd med kassa</a:t>
            </a:r>
            <a:endParaRPr/>
          </a:p>
        </p:txBody>
      </p:sp>
      <p:sp>
        <p:nvSpPr>
          <p:cNvPr id="137" name="Google Shape;137;p27"/>
          <p:cNvSpPr txBox="1"/>
          <p:nvPr>
            <p:ph idx="1" type="body"/>
          </p:nvPr>
        </p:nvSpPr>
        <p:spPr>
          <a:xfrm>
            <a:off x="311700" y="1152475"/>
            <a:ext cx="8520600" cy="36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Jeg har ikke lyst til å skylde på noen spesifikt når det kommer til hva som skjedde feil med kassa. Den heller mindre heldige overgangen til nytt kassesystem hadde flere faktorer (forsøkt forklart på IT-sk):</a:t>
            </a:r>
            <a:endParaRPr/>
          </a:p>
          <a:p>
            <a:pPr indent="-342900" lvl="0" marL="457200" rtl="0" algn="l">
              <a:spcBef>
                <a:spcPts val="0"/>
              </a:spcBef>
              <a:spcAft>
                <a:spcPts val="0"/>
              </a:spcAft>
              <a:buSzPts val="1800"/>
              <a:buAutoNum type="arabicPeriod"/>
            </a:pPr>
            <a:r>
              <a:rPr lang="en-GB"/>
              <a:t>Ingen fullstendig sysadmin med full kunnskap om systemet var tilstede.</a:t>
            </a:r>
            <a:endParaRPr/>
          </a:p>
          <a:p>
            <a:pPr indent="-342900" lvl="0" marL="457200" rtl="0" algn="l">
              <a:spcBef>
                <a:spcPts val="0"/>
              </a:spcBef>
              <a:spcAft>
                <a:spcPts val="0"/>
              </a:spcAft>
              <a:buSzPts val="1800"/>
              <a:buAutoNum type="arabicPeriod"/>
            </a:pPr>
            <a:r>
              <a:rPr lang="en-GB"/>
              <a:t>Vi gjennomførte aldri en ordentlig akseptansetest for å bake dette inn i økonomien vår før vi satte den ut i prod. </a:t>
            </a:r>
            <a:endParaRPr/>
          </a:p>
          <a:p>
            <a:pPr indent="-342900" lvl="0" marL="457200" rtl="0" algn="l">
              <a:spcBef>
                <a:spcPts val="0"/>
              </a:spcBef>
              <a:spcAft>
                <a:spcPts val="0"/>
              </a:spcAft>
              <a:buSzPts val="1800"/>
              <a:buAutoNum type="arabicPeriod"/>
            </a:pPr>
            <a:r>
              <a:rPr lang="en-GB"/>
              <a:t>Vi var alt for trege til å oppdage feilene vi ikke klarte å se for oss, og når man oppdaget feilene ble det ikke rettet tilstrekkelig opp i, eller løst.</a:t>
            </a:r>
            <a:endParaRPr/>
          </a:p>
          <a:p>
            <a:pPr indent="-342900" lvl="0" marL="457200" rtl="0" algn="l">
              <a:spcBef>
                <a:spcPts val="0"/>
              </a:spcBef>
              <a:spcAft>
                <a:spcPts val="0"/>
              </a:spcAft>
              <a:buSzPts val="1800"/>
              <a:buAutoNum type="arabicPeriod"/>
            </a:pPr>
            <a:r>
              <a:rPr lang="en-GB"/>
              <a:t>Tidligere kasserer kommuniserte ikke godt nok ovenfor styret hva for</a:t>
            </a:r>
            <a:r>
              <a:rPr lang="en-GB"/>
              <a:t> </a:t>
            </a:r>
            <a:endParaRPr/>
          </a:p>
          <a:p>
            <a:pPr indent="0" lvl="0" marL="457200" rtl="0" algn="l">
              <a:spcBef>
                <a:spcPts val="0"/>
              </a:spcBef>
              <a:spcAft>
                <a:spcPts val="0"/>
              </a:spcAft>
              <a:buNone/>
            </a:pPr>
            <a:r>
              <a:rPr lang="en-GB"/>
              <a:t>slags dust situasjon vi var 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10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10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1000"/>
                                        <p:tgtEl>
                                          <p:spTgt spid="13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t>
            </a:r>
            <a:r>
              <a:rPr lang="en-GB"/>
              <a:t>va som er gjort</a:t>
            </a:r>
            <a:endParaRPr/>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GB"/>
              <a:t>Maratonsprint for å få nødvendig oversikt for mva.-meldinger</a:t>
            </a:r>
            <a:endParaRPr/>
          </a:p>
          <a:p>
            <a:pPr indent="-317500" lvl="1" marL="914400" marR="0" rtl="0" algn="l">
              <a:lnSpc>
                <a:spcPct val="115000"/>
              </a:lnSpc>
              <a:spcBef>
                <a:spcPts val="0"/>
              </a:spcBef>
              <a:spcAft>
                <a:spcPts val="0"/>
              </a:spcAft>
              <a:buSzPts val="1400"/>
              <a:buChar char="-"/>
            </a:pPr>
            <a:r>
              <a:rPr lang="en-GB"/>
              <a:t>Avstemt til og med februar i år</a:t>
            </a:r>
            <a:endParaRPr/>
          </a:p>
          <a:p>
            <a:pPr indent="-342900" lvl="0" marL="457200" marR="0" rtl="0" algn="l">
              <a:lnSpc>
                <a:spcPct val="115000"/>
              </a:lnSpc>
              <a:spcBef>
                <a:spcPts val="0"/>
              </a:spcBef>
              <a:spcAft>
                <a:spcPts val="0"/>
              </a:spcAft>
              <a:buSzPts val="1800"/>
              <a:buChar char="-"/>
            </a:pPr>
            <a:r>
              <a:rPr lang="en-GB"/>
              <a:t>Mye bilagsført</a:t>
            </a:r>
            <a:endParaRPr/>
          </a:p>
          <a:p>
            <a:pPr indent="-317500" lvl="1" marL="914400" marR="0" rtl="0" algn="l">
              <a:lnSpc>
                <a:spcPct val="115000"/>
              </a:lnSpc>
              <a:spcBef>
                <a:spcPts val="0"/>
              </a:spcBef>
              <a:spcAft>
                <a:spcPts val="0"/>
              </a:spcAft>
              <a:buSzPts val="1400"/>
              <a:buChar char="-"/>
            </a:pPr>
            <a:r>
              <a:rPr lang="en-GB"/>
              <a:t>Mange feil i bilagene fra kassa for 2018</a:t>
            </a:r>
            <a:endParaRPr/>
          </a:p>
          <a:p>
            <a:pPr indent="-317500" lvl="1" marL="914400" marR="0" rtl="0" algn="l">
              <a:lnSpc>
                <a:spcPct val="115000"/>
              </a:lnSpc>
              <a:spcBef>
                <a:spcPts val="0"/>
              </a:spcBef>
              <a:spcAft>
                <a:spcPts val="0"/>
              </a:spcAft>
              <a:buSzPts val="1400"/>
              <a:buChar char="-"/>
            </a:pPr>
            <a:r>
              <a:rPr lang="en-GB"/>
              <a:t>Det som har vært mulig å føre u/feil har vært forsøkt ført, dette har jeg sikkert skutt meg selv i foten med, da selv denne dokumentasjonen er mangelfull.</a:t>
            </a:r>
            <a:endParaRPr/>
          </a:p>
          <a:p>
            <a:pPr indent="-342900" lvl="0" marL="457200" marR="0" rtl="0" algn="l">
              <a:lnSpc>
                <a:spcPct val="115000"/>
              </a:lnSpc>
              <a:spcBef>
                <a:spcPts val="0"/>
              </a:spcBef>
              <a:spcAft>
                <a:spcPts val="0"/>
              </a:spcAft>
              <a:buSzPts val="1800"/>
              <a:buChar char="-"/>
            </a:pPr>
            <a:r>
              <a:rPr lang="en-GB"/>
              <a:t>Totalt ført bilagsinntekter for over 600 000 NOK</a:t>
            </a:r>
            <a:endParaRPr/>
          </a:p>
          <a:p>
            <a:pPr indent="-317500" lvl="1" marL="914400" marR="0" rtl="0" algn="l">
              <a:lnSpc>
                <a:spcPct val="115000"/>
              </a:lnSpc>
              <a:spcBef>
                <a:spcPts val="0"/>
              </a:spcBef>
              <a:spcAft>
                <a:spcPts val="0"/>
              </a:spcAft>
              <a:buSzPts val="1400"/>
              <a:buChar char="-"/>
            </a:pPr>
            <a:r>
              <a:rPr lang="en-GB"/>
              <a:t>Regnskapsmessig underskudd for 2018 redusert til 375 000 NOK, inkludert utgifter</a:t>
            </a:r>
            <a:endParaRPr/>
          </a:p>
          <a:p>
            <a:pPr indent="-317500" lvl="1" marL="914400" marR="0" rtl="0" algn="l">
              <a:lnSpc>
                <a:spcPct val="115000"/>
              </a:lnSpc>
              <a:spcBef>
                <a:spcPts val="0"/>
              </a:spcBef>
              <a:spcAft>
                <a:spcPts val="0"/>
              </a:spcAft>
              <a:buSzPts val="1400"/>
              <a:buChar char="-"/>
            </a:pPr>
            <a:r>
              <a:rPr lang="en-GB"/>
              <a:t>Stemmer ikke med likviditeten, der ligger vi bedre an</a:t>
            </a:r>
            <a:endParaRPr/>
          </a:p>
          <a:p>
            <a:pPr indent="-317500" lvl="1" marL="914400" marR="0" rtl="0" algn="l">
              <a:lnSpc>
                <a:spcPct val="115000"/>
              </a:lnSpc>
              <a:spcBef>
                <a:spcPts val="0"/>
              </a:spcBef>
              <a:spcAft>
                <a:spcPts val="0"/>
              </a:spcAft>
              <a:buSzPts val="1400"/>
              <a:buChar char="-"/>
            </a:pPr>
            <a:r>
              <a:rPr lang="en-GB"/>
              <a:t>God innkjøpspolitikk og prissetting ⇒ optimistiske, men fortsatt forsiktige</a:t>
            </a:r>
            <a:endParaRPr/>
          </a:p>
          <a:p>
            <a:pPr indent="-342900" lvl="0" marL="457200" marR="0" rtl="0" algn="l">
              <a:lnSpc>
                <a:spcPct val="115000"/>
              </a:lnSpc>
              <a:spcBef>
                <a:spcPts val="0"/>
              </a:spcBef>
              <a:spcAft>
                <a:spcPts val="0"/>
              </a:spcAft>
              <a:buSzPts val="1800"/>
              <a:buChar char="-"/>
            </a:pPr>
            <a:r>
              <a:rPr lang="en-GB"/>
              <a:t>Startet oversikt over unødvendige utgifter</a:t>
            </a:r>
            <a:endParaRPr/>
          </a:p>
          <a:p>
            <a:pPr indent="-317500" lvl="1" marL="914400" marR="0" rtl="0" algn="l">
              <a:lnSpc>
                <a:spcPct val="115000"/>
              </a:lnSpc>
              <a:spcBef>
                <a:spcPts val="0"/>
              </a:spcBef>
              <a:spcAft>
                <a:spcPts val="0"/>
              </a:spcAft>
              <a:buSzPts val="1400"/>
              <a:buChar char="-"/>
            </a:pPr>
            <a:r>
              <a:rPr lang="en-GB"/>
              <a:t>F.eks. vekterutgifter som refunderes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Noen lærdommer</a:t>
            </a:r>
            <a:endParaRPr/>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Problematisk kassaintegrasjon + rutineendringer = no bueno</a:t>
            </a:r>
            <a:endParaRPr/>
          </a:p>
          <a:p>
            <a:pPr indent="-342900" lvl="0" marL="457200" rtl="0" algn="l">
              <a:spcBef>
                <a:spcPts val="1000"/>
              </a:spcBef>
              <a:spcAft>
                <a:spcPts val="0"/>
              </a:spcAft>
              <a:buSzPts val="1800"/>
              <a:buChar char="-"/>
            </a:pPr>
            <a:r>
              <a:rPr lang="en-GB"/>
              <a:t>Informatikkstudenter:</a:t>
            </a:r>
            <a:endParaRPr/>
          </a:p>
          <a:p>
            <a:pPr indent="-317500" lvl="1" marL="914400" rtl="0" algn="l">
              <a:spcBef>
                <a:spcPts val="0"/>
              </a:spcBef>
              <a:spcAft>
                <a:spcPts val="0"/>
              </a:spcAft>
              <a:buSzPts val="1400"/>
              <a:buChar char="-"/>
            </a:pPr>
            <a:r>
              <a:rPr lang="en-GB"/>
              <a:t>Ikke bytt ut en kritisk komponent av økonomiprosessen uten tilstrekkelig testing og validering av hele prosessen</a:t>
            </a:r>
            <a:endParaRPr/>
          </a:p>
          <a:p>
            <a:pPr indent="-342900" lvl="0" marL="457200" rtl="0" algn="l">
              <a:spcBef>
                <a:spcPts val="1000"/>
              </a:spcBef>
              <a:spcAft>
                <a:spcPts val="0"/>
              </a:spcAft>
              <a:buSzPts val="1800"/>
              <a:buChar char="-"/>
            </a:pPr>
            <a:r>
              <a:rPr lang="en-GB"/>
              <a:t>Dedikerte prosjektpersoner for større utbyttinger</a:t>
            </a:r>
            <a:endParaRPr/>
          </a:p>
          <a:p>
            <a:pPr indent="-317500" lvl="1" marL="914400" rtl="0" algn="l">
              <a:spcBef>
                <a:spcPts val="0"/>
              </a:spcBef>
              <a:spcAft>
                <a:spcPts val="0"/>
              </a:spcAft>
              <a:buSzPts val="1400"/>
              <a:buChar char="-"/>
            </a:pPr>
            <a:r>
              <a:rPr lang="en-GB"/>
              <a:t>ER NØDVENDIG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3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3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3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3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300"/>
                                        <p:tgtEl>
                                          <p:spTgt spid="14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Veien videre</a:t>
            </a:r>
            <a:endParaRPr/>
          </a:p>
        </p:txBody>
      </p:sp>
      <p:sp>
        <p:nvSpPr>
          <p:cNvPr id="155" name="Google Shape;155;p30"/>
          <p:cNvSpPr txBox="1"/>
          <p:nvPr>
            <p:ph idx="1" type="body"/>
          </p:nvPr>
        </p:nvSpPr>
        <p:spPr>
          <a:xfrm>
            <a:off x="311700" y="1152475"/>
            <a:ext cx="8520600" cy="374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Oppretter tre nye faste medlemmer av økonomigruppa</a:t>
            </a:r>
            <a:endParaRPr/>
          </a:p>
          <a:p>
            <a:pPr indent="-317500" lvl="1" marL="914400" rtl="0" algn="l">
              <a:spcBef>
                <a:spcPts val="0"/>
              </a:spcBef>
              <a:spcAft>
                <a:spcPts val="0"/>
              </a:spcAft>
              <a:buSzPts val="1400"/>
              <a:buChar char="➢"/>
            </a:pPr>
            <a:r>
              <a:rPr lang="en-GB"/>
              <a:t>Vi trenger flere dedikerte roller da bilagsmengden er altfor mye for to personer</a:t>
            </a:r>
            <a:endParaRPr/>
          </a:p>
          <a:p>
            <a:pPr indent="-317500" lvl="1" marL="914400" rtl="0" algn="l">
              <a:spcBef>
                <a:spcPts val="0"/>
              </a:spcBef>
              <a:spcAft>
                <a:spcPts val="0"/>
              </a:spcAft>
              <a:buSzPts val="1400"/>
              <a:buChar char="○"/>
            </a:pPr>
            <a:r>
              <a:rPr lang="en-GB"/>
              <a:t>Oppgjørsmester</a:t>
            </a:r>
            <a:endParaRPr/>
          </a:p>
          <a:p>
            <a:pPr indent="-317500" lvl="1" marL="914400" rtl="0" algn="l">
              <a:spcBef>
                <a:spcPts val="0"/>
              </a:spcBef>
              <a:spcAft>
                <a:spcPts val="0"/>
              </a:spcAft>
              <a:buSzPts val="1400"/>
              <a:buChar char="○"/>
            </a:pPr>
            <a:r>
              <a:rPr lang="en-GB"/>
              <a:t>Småkjøpsmester</a:t>
            </a:r>
            <a:endParaRPr/>
          </a:p>
          <a:p>
            <a:pPr indent="-317500" lvl="1" marL="914400" rtl="0" algn="l">
              <a:spcBef>
                <a:spcPts val="0"/>
              </a:spcBef>
              <a:spcAft>
                <a:spcPts val="0"/>
              </a:spcAft>
              <a:buSzPts val="1400"/>
              <a:buChar char="○"/>
            </a:pPr>
            <a:r>
              <a:rPr lang="en-GB"/>
              <a:t>Fakturamester</a:t>
            </a:r>
            <a:endParaRPr/>
          </a:p>
          <a:p>
            <a:pPr indent="-342900" lvl="0" marL="457200" rtl="0" algn="l">
              <a:spcBef>
                <a:spcPts val="1000"/>
              </a:spcBef>
              <a:spcAft>
                <a:spcPts val="0"/>
              </a:spcAft>
              <a:buSzPts val="1800"/>
              <a:buAutoNum type="arabicPeriod"/>
            </a:pPr>
            <a:r>
              <a:rPr lang="en-GB"/>
              <a:t>Innhent regnskapsfører</a:t>
            </a:r>
            <a:endParaRPr/>
          </a:p>
          <a:p>
            <a:pPr indent="-317500" lvl="1" marL="914400" rtl="0" algn="l">
              <a:spcBef>
                <a:spcPts val="0"/>
              </a:spcBef>
              <a:spcAft>
                <a:spcPts val="0"/>
              </a:spcAft>
              <a:buSzPts val="1400"/>
              <a:buChar char="➢"/>
            </a:pPr>
            <a:r>
              <a:rPr lang="en-GB"/>
              <a:t>Vi trenger noen som kan innhente oversikt og gi ett godt utganspunkt for videre økonomiarbeid</a:t>
            </a:r>
            <a:endParaRPr/>
          </a:p>
          <a:p>
            <a:pPr indent="-317500" lvl="1" marL="914400" rtl="0" algn="l">
              <a:spcBef>
                <a:spcPts val="0"/>
              </a:spcBef>
              <a:spcAft>
                <a:spcPts val="0"/>
              </a:spcAft>
              <a:buSzPts val="1400"/>
              <a:buChar char="○"/>
            </a:pPr>
            <a:r>
              <a:rPr lang="en-GB"/>
              <a:t>Koster mindre enn tvangsmulkt fra skatteetaten og skjenkebevillingen</a:t>
            </a:r>
            <a:endParaRPr/>
          </a:p>
          <a:p>
            <a:pPr indent="-342900" lvl="0" marL="457200" rtl="0" algn="l">
              <a:spcBef>
                <a:spcPts val="1000"/>
              </a:spcBef>
              <a:spcAft>
                <a:spcPts val="0"/>
              </a:spcAft>
              <a:buSzPts val="1800"/>
              <a:buAutoNum type="arabicPeriod"/>
            </a:pPr>
            <a:r>
              <a:rPr lang="en-GB"/>
              <a:t>Anbefaler faste gruppemøter annenhver uke</a:t>
            </a:r>
            <a:endParaRPr/>
          </a:p>
          <a:p>
            <a:pPr indent="-342900" lvl="0" marL="457200" rtl="0" algn="l">
              <a:spcBef>
                <a:spcPts val="1000"/>
              </a:spcBef>
              <a:spcAft>
                <a:spcPts val="0"/>
              </a:spcAft>
              <a:buSzPts val="1800"/>
              <a:buAutoNum type="arabicPeriod"/>
            </a:pPr>
            <a:r>
              <a:rPr lang="en-GB"/>
              <a:t>Iterativt evaluere oppsettet og rollene i gruppa</a:t>
            </a:r>
            <a:endParaRPr/>
          </a:p>
          <a:p>
            <a:pPr indent="-317500" lvl="1" marL="914400" rtl="0" algn="l">
              <a:spcBef>
                <a:spcPts val="0"/>
              </a:spcBef>
              <a:spcAft>
                <a:spcPts val="0"/>
              </a:spcAft>
              <a:buSzPts val="1400"/>
              <a:buChar char="➢"/>
            </a:pPr>
            <a:r>
              <a:rPr lang="en-GB"/>
              <a:t>Fortsette frem til vi har noe som holder vann</a:t>
            </a:r>
            <a:endParaRPr/>
          </a:p>
        </p:txBody>
      </p:sp>
      <p:sp>
        <p:nvSpPr>
          <p:cNvPr id="156" name="Google Shape;156;p30"/>
          <p:cNvSpPr txBox="1"/>
          <p:nvPr/>
        </p:nvSpPr>
        <p:spPr>
          <a:xfrm rot="973063">
            <a:off x="2664595" y="1846676"/>
            <a:ext cx="1812108" cy="747648"/>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162000">
            <a:noAutofit/>
          </a:bodyPr>
          <a:lstStyle/>
          <a:p>
            <a:pPr indent="0" lvl="0" marL="0" rtl="0" algn="l">
              <a:spcBef>
                <a:spcPts val="0"/>
              </a:spcBef>
              <a:spcAft>
                <a:spcPts val="0"/>
              </a:spcAft>
              <a:buNone/>
            </a:pPr>
            <a:r>
              <a:rPr lang="en-GB" sz="2400">
                <a:solidFill>
                  <a:srgbClr val="FF00FF"/>
                </a:solidFill>
                <a:latin typeface="Pacifico"/>
                <a:ea typeface="Pacifico"/>
                <a:cs typeface="Pacifico"/>
                <a:sym typeface="Pacifico"/>
              </a:rPr>
              <a:t>Gir også </a:t>
            </a:r>
            <a:endParaRPr sz="2400">
              <a:solidFill>
                <a:srgbClr val="FF00FF"/>
              </a:solidFill>
              <a:latin typeface="Pacifico"/>
              <a:ea typeface="Pacifico"/>
              <a:cs typeface="Pacifico"/>
              <a:sym typeface="Pacifico"/>
            </a:endParaRPr>
          </a:p>
          <a:p>
            <a:pPr indent="0" lvl="0" marL="0" rtl="0" algn="l">
              <a:spcBef>
                <a:spcPts val="0"/>
              </a:spcBef>
              <a:spcAft>
                <a:spcPts val="0"/>
              </a:spcAft>
              <a:buNone/>
            </a:pPr>
            <a:r>
              <a:rPr lang="en-GB" sz="2400">
                <a:solidFill>
                  <a:srgbClr val="FF00FF"/>
                </a:solidFill>
                <a:latin typeface="Pacifico"/>
                <a:ea typeface="Pacifico"/>
                <a:cs typeface="Pacifico"/>
                <a:sym typeface="Pacifico"/>
              </a:rPr>
              <a:t>bonger!</a:t>
            </a:r>
            <a:endParaRPr sz="2400">
              <a:solidFill>
                <a:srgbClr val="FF00FF"/>
              </a:solidFill>
              <a:latin typeface="Pacifico"/>
              <a:ea typeface="Pacifico"/>
              <a:cs typeface="Pacifico"/>
              <a:sym typeface="Pacifico"/>
            </a:endParaRPr>
          </a:p>
        </p:txBody>
      </p:sp>
      <p:sp>
        <p:nvSpPr>
          <p:cNvPr id="157" name="Google Shape;157;p30"/>
          <p:cNvSpPr txBox="1"/>
          <p:nvPr/>
        </p:nvSpPr>
        <p:spPr>
          <a:xfrm>
            <a:off x="5387475" y="4674000"/>
            <a:ext cx="2571900" cy="4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600">
                <a:solidFill>
                  <a:srgbClr val="434343"/>
                </a:solidFill>
              </a:rPr>
              <a:t>Gruppa må oppnå synergieffekter ved å etablere paradigmeskiftene innad i målsetningene for virksomhetsstrukturen jfr. de overordnede prioriteringene = den må funke for oss = git good</a:t>
            </a:r>
            <a:endParaRPr i="1" sz="600">
              <a:solidFill>
                <a:srgbClr val="434343"/>
              </a:solidFill>
            </a:endParaRPr>
          </a:p>
          <a:p>
            <a:pPr indent="0" lvl="0" marL="0" rtl="0" algn="l">
              <a:spcBef>
                <a:spcPts val="0"/>
              </a:spcBef>
              <a:spcAft>
                <a:spcPts val="0"/>
              </a:spcAft>
              <a:buNone/>
            </a:pPr>
            <a:r>
              <a:t/>
            </a:r>
            <a:endParaRPr>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10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1000"/>
                                        <p:tgtEl>
                                          <p:spTgt spid="1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animEffect filter="fade" transition="in">
                                      <p:cBhvr>
                                        <p:cTn dur="1000"/>
                                        <p:tgtEl>
                                          <p:spTgt spid="1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0" st="10"/>
                                            </p:txEl>
                                          </p:spTgt>
                                        </p:tgtEl>
                                        <p:attrNameLst>
                                          <p:attrName>style.visibility</p:attrName>
                                        </p:attrNameLst>
                                      </p:cBhvr>
                                      <p:to>
                                        <p:strVal val="visible"/>
                                      </p:to>
                                    </p:set>
                                    <p:animEffect filter="fade" transition="in">
                                      <p:cBhvr>
                                        <p:cTn dur="1000"/>
                                        <p:tgtEl>
                                          <p:spTgt spid="1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par>
                                <p:cTn fill="hold" nodeType="withEffect" presetClass="emph" presetID="8" presetSubtype="0">
                                  <p:stCondLst>
                                    <p:cond delay="0"/>
                                  </p:stCondLst>
                                  <p:childTnLst>
                                    <p:animRot by="-21600000">
                                      <p:cBhvr>
                                        <p:cTn dur="1000" fill="hold"/>
                                        <p:tgtEl>
                                          <p:spTgt spid="156"/>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Veien videre</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5"/>
            </a:pPr>
            <a:r>
              <a:rPr lang="en-GB"/>
              <a:t>Det burde opprettes en egen instans for opplæring innenfor økonomi i CYB</a:t>
            </a:r>
            <a:endParaRPr/>
          </a:p>
          <a:p>
            <a:pPr indent="-317500" lvl="1" marL="914400" rtl="0" algn="l">
              <a:spcBef>
                <a:spcPts val="0"/>
              </a:spcBef>
              <a:spcAft>
                <a:spcPts val="0"/>
              </a:spcAft>
              <a:buSzPts val="1400"/>
              <a:buAutoNum type="alphaLcPeriod"/>
            </a:pPr>
            <a:r>
              <a:rPr lang="en-GB"/>
              <a:t>SiO sine kurs er ikke veldig hjelpsomme for oss</a:t>
            </a:r>
            <a:endParaRPr/>
          </a:p>
          <a:p>
            <a:pPr indent="-342900" lvl="0" marL="457200" rtl="0" algn="l">
              <a:spcBef>
                <a:spcPts val="0"/>
              </a:spcBef>
              <a:spcAft>
                <a:spcPts val="0"/>
              </a:spcAft>
              <a:buSzPts val="1800"/>
              <a:buAutoNum type="arabicPeriod" startAt="5"/>
            </a:pPr>
            <a:r>
              <a:rPr lang="en-GB"/>
              <a:t>Vi må faktisk få satt i stand et revisjonsutvalg</a:t>
            </a:r>
            <a:endParaRPr/>
          </a:p>
          <a:p>
            <a:pPr indent="-342900" lvl="0" marL="457200" rtl="0" algn="l">
              <a:spcBef>
                <a:spcPts val="0"/>
              </a:spcBef>
              <a:spcAft>
                <a:spcPts val="0"/>
              </a:spcAft>
              <a:buSzPts val="1800"/>
              <a:buAutoNum type="arabicPeriod" startAt="5"/>
            </a:pPr>
            <a:r>
              <a:rPr lang="en-GB"/>
              <a:t>Jeg trekker meg offisielt fra vervet som kasserer og lar det stå til etterfylling.</a:t>
            </a:r>
            <a:endParaRPr/>
          </a:p>
          <a:p>
            <a:pPr indent="-317500" lvl="1" marL="914400" rtl="0" algn="l">
              <a:spcBef>
                <a:spcPts val="0"/>
              </a:spcBef>
              <a:spcAft>
                <a:spcPts val="0"/>
              </a:spcAft>
              <a:buSzPts val="1400"/>
              <a:buAutoNum type="alphaLcPeriod"/>
            </a:pPr>
            <a:r>
              <a:rPr lang="en-GB"/>
              <a:t>Fordi!</a:t>
            </a:r>
            <a:endParaRPr/>
          </a:p>
          <a:p>
            <a:pPr indent="-317500" lvl="1" marL="914400" rtl="0" algn="l">
              <a:spcBef>
                <a:spcPts val="0"/>
              </a:spcBef>
              <a:spcAft>
                <a:spcPts val="0"/>
              </a:spcAft>
              <a:buSzPts val="1400"/>
              <a:buAutoNum type="alphaLcPeriod"/>
            </a:pPr>
            <a:r>
              <a:rPr lang="en-GB"/>
              <a:t>MEN!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Formalia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Kontigentfastsettelse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Valg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Hovedstyret</a:t>
            </a:r>
            <a:endParaRPr/>
          </a:p>
        </p:txBody>
      </p:sp>
      <p:sp>
        <p:nvSpPr>
          <p:cNvPr id="179" name="Google Shape;17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Leder</a:t>
            </a:r>
            <a:endParaRPr/>
          </a:p>
          <a:p>
            <a:pPr indent="-342900" lvl="0" marL="457200" rtl="0" algn="l">
              <a:spcBef>
                <a:spcPts val="0"/>
              </a:spcBef>
              <a:spcAft>
                <a:spcPts val="0"/>
              </a:spcAft>
              <a:buSzPts val="1800"/>
              <a:buChar char="●"/>
            </a:pPr>
            <a:r>
              <a:rPr lang="en-GB"/>
              <a:t>Nestleder</a:t>
            </a:r>
            <a:endParaRPr/>
          </a:p>
          <a:p>
            <a:pPr indent="-342900" lvl="0" marL="457200" rtl="0" algn="l">
              <a:spcBef>
                <a:spcPts val="0"/>
              </a:spcBef>
              <a:spcAft>
                <a:spcPts val="0"/>
              </a:spcAft>
              <a:buSzPts val="1800"/>
              <a:buChar char="●"/>
            </a:pPr>
            <a:r>
              <a:rPr lang="en-GB"/>
              <a:t>Arrangementssjef</a:t>
            </a:r>
            <a:endParaRPr/>
          </a:p>
          <a:p>
            <a:pPr indent="-342900" lvl="0" marL="457200" rtl="0" algn="l">
              <a:spcBef>
                <a:spcPts val="0"/>
              </a:spcBef>
              <a:spcAft>
                <a:spcPts val="0"/>
              </a:spcAft>
              <a:buSzPts val="1800"/>
              <a:buChar char="●"/>
            </a:pPr>
            <a:r>
              <a:rPr lang="en-GB"/>
              <a:t>Rekruteringsansvarlig</a:t>
            </a:r>
            <a:endParaRPr/>
          </a:p>
          <a:p>
            <a:pPr indent="-342900" lvl="0" marL="457200" rtl="0" algn="l">
              <a:spcBef>
                <a:spcPts val="0"/>
              </a:spcBef>
              <a:spcAft>
                <a:spcPts val="0"/>
              </a:spcAft>
              <a:buSzPts val="1800"/>
              <a:buChar char="●"/>
            </a:pPr>
            <a:r>
              <a:rPr lang="en-GB"/>
              <a:t>Internansvarlig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Kjeller</a:t>
            </a:r>
            <a:r>
              <a:rPr lang="en-GB"/>
              <a:t>styret</a:t>
            </a:r>
            <a:endParaRPr/>
          </a:p>
        </p:txBody>
      </p:sp>
      <p:sp>
        <p:nvSpPr>
          <p:cNvPr id="185" name="Google Shape;18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Innkjøpsansvarlig</a:t>
            </a:r>
            <a:endParaRPr/>
          </a:p>
          <a:p>
            <a:pPr indent="-342900" lvl="0" marL="457200" rtl="0" algn="l">
              <a:spcBef>
                <a:spcPts val="0"/>
              </a:spcBef>
              <a:spcAft>
                <a:spcPts val="0"/>
              </a:spcAft>
              <a:buSzPts val="1800"/>
              <a:buChar char="●"/>
            </a:pPr>
            <a:r>
              <a:rPr lang="en-GB"/>
              <a:t>Barsjef</a:t>
            </a:r>
            <a:endParaRPr/>
          </a:p>
          <a:p>
            <a:pPr indent="-342900" lvl="0" marL="457200" rtl="0" algn="l">
              <a:spcBef>
                <a:spcPts val="0"/>
              </a:spcBef>
              <a:spcAft>
                <a:spcPts val="0"/>
              </a:spcAft>
              <a:buSzPts val="1800"/>
              <a:buChar char="●"/>
            </a:pPr>
            <a:r>
              <a:rPr lang="en-GB"/>
              <a:t>Kafésjef</a:t>
            </a:r>
            <a:endParaRPr/>
          </a:p>
          <a:p>
            <a:pPr indent="-342900" lvl="0" marL="457200" rtl="0" algn="l">
              <a:spcBef>
                <a:spcPts val="0"/>
              </a:spcBef>
              <a:spcAft>
                <a:spcPts val="0"/>
              </a:spcAft>
              <a:buSzPts val="1800"/>
              <a:buChar char="●"/>
            </a:pPr>
            <a:r>
              <a:rPr lang="en-GB"/>
              <a:t>Teknisk ansvarlig</a:t>
            </a:r>
            <a:endParaRPr/>
          </a:p>
          <a:p>
            <a:pPr indent="-342900" lvl="0" marL="457200" rtl="0" algn="l">
              <a:spcBef>
                <a:spcPts val="0"/>
              </a:spcBef>
              <a:spcAft>
                <a:spcPts val="0"/>
              </a:spcAft>
              <a:buSzPts val="1800"/>
              <a:buChar char="●"/>
            </a:pPr>
            <a:r>
              <a:rPr lang="en-GB"/>
              <a:t>DJ-sjef</a:t>
            </a:r>
            <a:endParaRPr/>
          </a:p>
          <a:p>
            <a:pPr indent="-342900" lvl="0" marL="457200" rtl="0" algn="l">
              <a:spcBef>
                <a:spcPts val="0"/>
              </a:spcBef>
              <a:spcAft>
                <a:spcPts val="0"/>
              </a:spcAft>
              <a:buSzPts val="1800"/>
              <a:buChar char="●"/>
            </a:pPr>
            <a:r>
              <a:rPr lang="en-GB"/>
              <a:t>Utlånsansvarlig</a:t>
            </a:r>
            <a:endParaRPr/>
          </a:p>
          <a:p>
            <a:pPr indent="-342900" lvl="0" marL="457200" rtl="0" algn="l">
              <a:spcBef>
                <a:spcPts val="0"/>
              </a:spcBef>
              <a:spcAft>
                <a:spcPts val="0"/>
              </a:spcAft>
              <a:buSzPts val="1800"/>
              <a:buChar char="●"/>
            </a:pPr>
            <a:r>
              <a:rPr lang="en-GB"/>
              <a:t>Arrangementskoordinato</a:t>
            </a:r>
            <a:r>
              <a:rPr lang="en-GB"/>
              <a:t>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Forslag til vedtektsendringer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Stemmerett </a:t>
            </a:r>
            <a:r>
              <a:rPr lang="en-GB"/>
              <a:t>- Alt 1 Personlig oppmøte</a:t>
            </a:r>
            <a:endParaRPr/>
          </a:p>
        </p:txBody>
      </p:sp>
      <p:sp>
        <p:nvSpPr>
          <p:cNvPr id="196" name="Google Shape;19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Nytt punkt under: §7</a:t>
            </a:r>
            <a:endParaRPr b="1"/>
          </a:p>
          <a:p>
            <a:pPr indent="0" lvl="0" marL="0" rtl="0" algn="l">
              <a:spcBef>
                <a:spcPts val="0"/>
              </a:spcBef>
              <a:spcAft>
                <a:spcPts val="0"/>
              </a:spcAft>
              <a:buNone/>
            </a:pPr>
            <a:r>
              <a:rPr i="1" lang="en-GB">
                <a:solidFill>
                  <a:srgbClr val="93C47D"/>
                </a:solidFill>
              </a:rPr>
              <a:t>Man må være personlig oppmøtt på generalformalingen for å kunne avgi stemme.</a:t>
            </a:r>
            <a:endParaRPr i="1">
              <a:solidFill>
                <a:srgbClr val="93C47D"/>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Pålegg: §7g</a:t>
            </a:r>
            <a:endParaRPr b="1"/>
          </a:p>
          <a:p>
            <a:pPr indent="0" lvl="0" marL="0" rtl="0" algn="l">
              <a:spcBef>
                <a:spcPts val="0"/>
              </a:spcBef>
              <a:spcAft>
                <a:spcPts val="0"/>
              </a:spcAft>
              <a:buNone/>
            </a:pPr>
            <a:r>
              <a:rPr i="1" lang="en-GB"/>
              <a:t>Stemmerett har alle som er medlem, jf. §2, minst én uke før generalforsamling</a:t>
            </a:r>
            <a:r>
              <a:rPr i="1" lang="en-GB">
                <a:solidFill>
                  <a:srgbClr val="93C47D"/>
                </a:solidFill>
              </a:rPr>
              <a:t>, og har møtt opp personlig på  generalforsamling</a:t>
            </a:r>
            <a:r>
              <a:rPr i="1" lang="en-GB"/>
              <a:t>.</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Stemmerett</a:t>
            </a:r>
            <a:r>
              <a:rPr lang="en-GB"/>
              <a:t> - Alt. 2 Fullmakter</a:t>
            </a:r>
            <a:endParaRPr/>
          </a:p>
        </p:txBody>
      </p:sp>
      <p:sp>
        <p:nvSpPr>
          <p:cNvPr id="202" name="Google Shape;20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Nytt punkt: §7k</a:t>
            </a:r>
            <a:endParaRPr b="1"/>
          </a:p>
          <a:p>
            <a:pPr indent="0" lvl="0" marL="0" rtl="0" algn="l">
              <a:spcBef>
                <a:spcPts val="0"/>
              </a:spcBef>
              <a:spcAft>
                <a:spcPts val="0"/>
              </a:spcAft>
              <a:buNone/>
            </a:pPr>
            <a:r>
              <a:rPr i="1" lang="en-GB">
                <a:solidFill>
                  <a:srgbClr val="93C47D"/>
                </a:solidFill>
              </a:rPr>
              <a:t>Hver stemmeberettigede tilstede på generalforsamling kan stille med stemmefullmakt for én annen  stemmeberettig.</a:t>
            </a:r>
            <a:endParaRPr i="1">
              <a:solidFill>
                <a:srgbClr val="93C47D"/>
              </a:solidFill>
            </a:endParaRPr>
          </a:p>
          <a:p>
            <a:pPr indent="0" lvl="0" marL="0" rtl="0" algn="l">
              <a:spcBef>
                <a:spcPts val="0"/>
              </a:spcBef>
              <a:spcAft>
                <a:spcPts val="0"/>
              </a:spcAft>
              <a:buNone/>
            </a:pPr>
            <a:r>
              <a:t/>
            </a:r>
            <a:endParaRPr i="1"/>
          </a:p>
          <a:p>
            <a:pPr indent="0" lvl="0" marL="0" rtl="0" algn="l">
              <a:spcBef>
                <a:spcPts val="0"/>
              </a:spcBef>
              <a:spcAft>
                <a:spcPts val="0"/>
              </a:spcAft>
              <a:buNone/>
            </a:pPr>
            <a:r>
              <a:rPr i="1" lang="en-GB">
                <a:solidFill>
                  <a:srgbClr val="93C47D"/>
                </a:solidFill>
              </a:rPr>
              <a:t>Fullmakten må inneholde følgene punkter:</a:t>
            </a:r>
            <a:endParaRPr i="1">
              <a:solidFill>
                <a:srgbClr val="93C47D"/>
              </a:solidFill>
            </a:endParaRPr>
          </a:p>
          <a:p>
            <a:pPr indent="-342900" lvl="0" marL="457200" rtl="0" algn="l">
              <a:spcBef>
                <a:spcPts val="0"/>
              </a:spcBef>
              <a:spcAft>
                <a:spcPts val="0"/>
              </a:spcAft>
              <a:buClr>
                <a:srgbClr val="93C47D"/>
              </a:buClr>
              <a:buSzPts val="1800"/>
              <a:buChar char="●"/>
            </a:pPr>
            <a:r>
              <a:rPr i="1" lang="en-GB">
                <a:solidFill>
                  <a:srgbClr val="93C47D"/>
                </a:solidFill>
              </a:rPr>
              <a:t>Navn på hvem fullmakten er gitt til</a:t>
            </a:r>
            <a:endParaRPr i="1">
              <a:solidFill>
                <a:srgbClr val="93C47D"/>
              </a:solidFill>
            </a:endParaRPr>
          </a:p>
          <a:p>
            <a:pPr indent="-342900" lvl="0" marL="457200" rtl="0" algn="l">
              <a:spcBef>
                <a:spcPts val="0"/>
              </a:spcBef>
              <a:spcAft>
                <a:spcPts val="0"/>
              </a:spcAft>
              <a:buClr>
                <a:srgbClr val="93C47D"/>
              </a:buClr>
              <a:buSzPts val="1800"/>
              <a:buChar char="●"/>
            </a:pPr>
            <a:r>
              <a:rPr i="1" lang="en-GB">
                <a:solidFill>
                  <a:srgbClr val="93C47D"/>
                </a:solidFill>
              </a:rPr>
              <a:t>Navn på den som gir fullmakten</a:t>
            </a:r>
            <a:endParaRPr i="1">
              <a:solidFill>
                <a:srgbClr val="93C47D"/>
              </a:solidFill>
            </a:endParaRPr>
          </a:p>
          <a:p>
            <a:pPr indent="-342900" lvl="0" marL="457200" rtl="0" algn="l">
              <a:spcBef>
                <a:spcPts val="0"/>
              </a:spcBef>
              <a:spcAft>
                <a:spcPts val="0"/>
              </a:spcAft>
              <a:buClr>
                <a:srgbClr val="93C47D"/>
              </a:buClr>
              <a:buSzPts val="1800"/>
              <a:buChar char="●"/>
            </a:pPr>
            <a:r>
              <a:rPr i="1" lang="en-GB">
                <a:solidFill>
                  <a:srgbClr val="93C47D"/>
                </a:solidFill>
              </a:rPr>
              <a:t>Dato for generalforsamling</a:t>
            </a:r>
            <a:endParaRPr i="1">
              <a:solidFill>
                <a:srgbClr val="93C47D"/>
              </a:solidFill>
            </a:endParaRPr>
          </a:p>
          <a:p>
            <a:pPr indent="-342900" lvl="0" marL="457200" rtl="0" algn="l">
              <a:spcBef>
                <a:spcPts val="0"/>
              </a:spcBef>
              <a:spcAft>
                <a:spcPts val="0"/>
              </a:spcAft>
              <a:buClr>
                <a:srgbClr val="93C47D"/>
              </a:buClr>
              <a:buSzPts val="1800"/>
              <a:buChar char="●"/>
            </a:pPr>
            <a:r>
              <a:rPr i="1" lang="en-GB">
                <a:solidFill>
                  <a:srgbClr val="93C47D"/>
                </a:solidFill>
              </a:rPr>
              <a:t>Signaturer fra begge parter involvert</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Stemmerett - Alt. 2 Fullmakter</a:t>
            </a:r>
            <a:endParaRPr/>
          </a:p>
        </p:txBody>
      </p:sp>
      <p:sp>
        <p:nvSpPr>
          <p:cNvPr id="208" name="Google Shape;20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Enda ett punkt som kan følge hvis </a:t>
            </a:r>
            <a:r>
              <a:rPr lang="en-GB"/>
              <a:t>forrige</a:t>
            </a:r>
            <a:r>
              <a:rPr lang="en-GB"/>
              <a:t> punkt går gjennom.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Nytt punkt under: §7</a:t>
            </a:r>
            <a:endParaRPr b="1"/>
          </a:p>
          <a:p>
            <a:pPr indent="0" lvl="0" marL="0" rtl="0" algn="l">
              <a:spcBef>
                <a:spcPts val="0"/>
              </a:spcBef>
              <a:spcAft>
                <a:spcPts val="0"/>
              </a:spcAft>
              <a:buNone/>
            </a:pPr>
            <a:r>
              <a:rPr i="1" lang="en-GB">
                <a:solidFill>
                  <a:srgbClr val="93C47D"/>
                </a:solidFill>
              </a:rPr>
              <a:t>Fullmakter gjelder kun ved vedtektsaker og ikke valg av styremedlemmer.</a:t>
            </a:r>
            <a:endParaRPr i="1">
              <a:solidFill>
                <a:srgbClr val="93C47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11700" y="302825"/>
            <a:ext cx="85206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Tydeliggjøring</a:t>
            </a:r>
            <a:r>
              <a:rPr lang="en-GB"/>
              <a:t> av skriftlig avstemmning</a:t>
            </a:r>
            <a:endParaRPr/>
          </a:p>
        </p:txBody>
      </p:sp>
      <p:sp>
        <p:nvSpPr>
          <p:cNvPr id="214" name="Google Shape;21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Endring av</a:t>
            </a:r>
            <a:r>
              <a:rPr b="1" lang="en-GB"/>
              <a:t> §7e</a:t>
            </a:r>
            <a:endParaRPr b="1"/>
          </a:p>
          <a:p>
            <a:pPr indent="0" lvl="0" marL="0" rtl="0" algn="l">
              <a:spcBef>
                <a:spcPts val="0"/>
              </a:spcBef>
              <a:spcAft>
                <a:spcPts val="0"/>
              </a:spcAft>
              <a:buNone/>
            </a:pPr>
            <a:r>
              <a:rPr i="1" lang="en-GB"/>
              <a:t>Valg av styremedlemmer på generalforsamling foregår skriftlig dersom det er to eller flere kandidatersom stiller til vervet. Øvrige </a:t>
            </a:r>
            <a:r>
              <a:rPr i="1" lang="en-GB" strike="sngStrike">
                <a:solidFill>
                  <a:srgbClr val="E06666"/>
                </a:solidFill>
              </a:rPr>
              <a:t>valg</a:t>
            </a:r>
            <a:r>
              <a:rPr i="1" lang="en-GB"/>
              <a:t> </a:t>
            </a:r>
            <a:r>
              <a:rPr i="1" lang="en-GB">
                <a:solidFill>
                  <a:srgbClr val="93C47D"/>
                </a:solidFill>
              </a:rPr>
              <a:t>avstemminger</a:t>
            </a:r>
            <a:r>
              <a:rPr i="1" lang="en-GB"/>
              <a:t> foregår ved håndsopprekning med mindre to av de stemmeberettigede ønsker skriftlig avstemming.</a:t>
            </a:r>
            <a:endParaRPr i="1"/>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Utdeling av pins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Valg av møteleder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Takk for oppmøte!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Valg av referent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Valg av protokollunderskrivere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Valg av tellekorps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Godkjenning av innkalling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Godkjenning av dagsorden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Semesterberetninger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