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charts/chart2.xml" ContentType="application/vnd.openxmlformats-officedocument.drawingml.chart+xml"/>
  <Override PartName="/ppt/tags/tag14.xml" ContentType="application/vnd.openxmlformats-officedocument.presentationml.tags+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1.xml" ContentType="application/vnd.openxmlformats-officedocument.drawingml.chartshape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85" r:id="rId1"/>
  </p:sldMasterIdLst>
  <p:notesMasterIdLst>
    <p:notesMasterId r:id="rId14"/>
  </p:notesMasterIdLst>
  <p:handoutMasterIdLst>
    <p:handoutMasterId r:id="rId15"/>
  </p:handoutMasterIdLst>
  <p:sldIdLst>
    <p:sldId id="400" r:id="rId2"/>
    <p:sldId id="401" r:id="rId3"/>
    <p:sldId id="402" r:id="rId4"/>
    <p:sldId id="403" r:id="rId5"/>
    <p:sldId id="404" r:id="rId6"/>
    <p:sldId id="405" r:id="rId7"/>
    <p:sldId id="406" r:id="rId8"/>
    <p:sldId id="407" r:id="rId9"/>
    <p:sldId id="408" r:id="rId10"/>
    <p:sldId id="409" r:id="rId11"/>
    <p:sldId id="410" r:id="rId12"/>
    <p:sldId id="411" r:id="rId13"/>
  </p:sldIdLst>
  <p:sldSz cx="12195175" cy="6858000"/>
  <p:notesSz cx="6858000" cy="9872663"/>
  <p:custDataLst>
    <p:tags r:id="rId1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4">
          <p15:clr>
            <a:srgbClr val="A4A3A4"/>
          </p15:clr>
        </p15:guide>
        <p15:guide id="2" orient="horz" pos="3758">
          <p15:clr>
            <a:srgbClr val="A4A3A4"/>
          </p15:clr>
        </p15:guide>
        <p15:guide id="3" pos="7313">
          <p15:clr>
            <a:srgbClr val="A4A3A4"/>
          </p15:clr>
        </p15:guide>
        <p15:guide id="4" pos="3959">
          <p15:clr>
            <a:srgbClr val="A4A3A4"/>
          </p15:clr>
        </p15:guide>
        <p15:guide id="5" pos="3729">
          <p15:clr>
            <a:srgbClr val="A4A3A4"/>
          </p15:clr>
        </p15:guide>
        <p15:guide id="6" pos="376">
          <p15:clr>
            <a:srgbClr val="A4A3A4"/>
          </p15:clr>
        </p15:guide>
        <p15:guide id="7" pos="2771">
          <p15:clr>
            <a:srgbClr val="A4A3A4"/>
          </p15:clr>
        </p15:guide>
        <p15:guide id="8" pos="2533">
          <p15:clr>
            <a:srgbClr val="A4A3A4"/>
          </p15:clr>
        </p15:guide>
        <p15:guide id="9" pos="4928">
          <p15:clr>
            <a:srgbClr val="A4A3A4"/>
          </p15:clr>
        </p15:guide>
        <p15:guide id="10" pos="5157">
          <p15:clr>
            <a:srgbClr val="A4A3A4"/>
          </p15:clr>
        </p15:guide>
      </p15:sldGuideLst>
    </p:ext>
    <p:ext uri="{2D200454-40CA-4A62-9FC3-DE9A4176ACB9}">
      <p15:notesGuideLst xmlns:p15="http://schemas.microsoft.com/office/powerpoint/2012/main">
        <p15:guide id="1" orient="horz" pos="311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F2E"/>
    <a:srgbClr val="78629C"/>
    <a:srgbClr val="FF0000"/>
    <a:srgbClr val="B6AD8A"/>
    <a:srgbClr val="DAD2BA"/>
    <a:srgbClr val="CCC6C0"/>
    <a:srgbClr val="9D958D"/>
    <a:srgbClr val="685D57"/>
    <a:srgbClr val="FFFFF4"/>
    <a:srgbClr val="FFFFF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42" autoAdjust="0"/>
    <p:restoredTop sz="90443" autoAdjust="0"/>
  </p:normalViewPr>
  <p:slideViewPr>
    <p:cSldViewPr snapToGrid="0" snapToObjects="1">
      <p:cViewPr varScale="1">
        <p:scale>
          <a:sx n="103" d="100"/>
          <a:sy n="103" d="100"/>
        </p:scale>
        <p:origin x="1146" y="108"/>
      </p:cViewPr>
      <p:guideLst>
        <p:guide orient="horz" pos="1034"/>
        <p:guide orient="horz" pos="3758"/>
        <p:guide pos="7313"/>
        <p:guide pos="3959"/>
        <p:guide pos="3729"/>
        <p:guide pos="376"/>
        <p:guide pos="2771"/>
        <p:guide pos="2533"/>
        <p:guide pos="4928"/>
        <p:guide pos="5157"/>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0" d="100"/>
          <a:sy n="90" d="100"/>
        </p:scale>
        <p:origin x="-3714" y="-114"/>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932117016662279E-2"/>
          <c:y val="4.060087149300512E-2"/>
          <c:w val="0.92276147877218762"/>
          <c:h val="0.75496291727912923"/>
        </c:manualLayout>
      </c:layout>
      <c:lineChart>
        <c:grouping val="standard"/>
        <c:varyColors val="0"/>
        <c:ser>
          <c:idx val="1"/>
          <c:order val="0"/>
          <c:tx>
            <c:strRef>
              <c:f>Sheet1!$A$3</c:f>
              <c:strCache>
                <c:ptCount val="1"/>
                <c:pt idx="0">
                  <c:v>Deka-Fondssparplan</c:v>
                </c:pt>
              </c:strCache>
            </c:strRef>
          </c:tx>
          <c:spPr>
            <a:ln w="28575" cap="rnd">
              <a:solidFill>
                <a:srgbClr val="92A736"/>
              </a:solidFill>
              <a:prstDash val="solid"/>
              <a:round/>
            </a:ln>
          </c:spPr>
          <c:marker>
            <c:symbol val="none"/>
          </c:marker>
          <c:dLbls>
            <c:dLbl>
              <c:idx val="0"/>
              <c:layout>
                <c:manualLayout>
                  <c:x val="-5.8712757566112675E-2"/>
                  <c:y val="-5.380147148650086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632-4DB5-B5D7-32E284733DCF}"/>
                </c:ext>
              </c:extLst>
            </c:dLbl>
            <c:dLbl>
              <c:idx val="1"/>
              <c:layout>
                <c:manualLayout>
                  <c:x val="-5.8712757566112675E-2"/>
                  <c:y val="-4.1289501373361126E-2"/>
                </c:manualLayout>
              </c:layout>
              <c:numFmt formatCode="0.0\ %" sourceLinked="0"/>
              <c:spPr>
                <a:solidFill>
                  <a:srgbClr val="F9F9FB"/>
                </a:solidFill>
                <a:ln>
                  <a:noFill/>
                </a:ln>
                <a:effectLst/>
              </c:spPr>
              <c:txPr>
                <a:bodyPr/>
                <a:lstStyle/>
                <a:p>
                  <a:pPr>
                    <a:defRPr sz="1600" b="0">
                      <a:solidFill>
                        <a:schemeClr val="accent2"/>
                      </a:solidFill>
                    </a:defRPr>
                  </a:pPr>
                  <a:endParaRPr lang="de-DE"/>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632-4DB5-B5D7-32E284733DCF}"/>
                </c:ext>
              </c:extLst>
            </c:dLbl>
            <c:dLbl>
              <c:idx val="2"/>
              <c:layout>
                <c:manualLayout>
                  <c:x val="-5.87127575661128E-2"/>
                  <c:y val="-5.6929464014785797E-2"/>
                </c:manualLayout>
              </c:layout>
              <c:numFmt formatCode="0.0\ %" sourceLinked="0"/>
              <c:spPr>
                <a:solidFill>
                  <a:srgbClr val="FEFEFE"/>
                </a:solidFill>
                <a:ln>
                  <a:noFill/>
                </a:ln>
                <a:effectLst/>
              </c:spPr>
              <c:txPr>
                <a:bodyPr/>
                <a:lstStyle/>
                <a:p>
                  <a:pPr>
                    <a:defRPr sz="1600" b="0">
                      <a:solidFill>
                        <a:schemeClr val="accent2"/>
                      </a:solidFill>
                    </a:defRPr>
                  </a:pPr>
                  <a:endParaRPr lang="de-DE"/>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32-4DB5-B5D7-32E284733DCF}"/>
                </c:ext>
              </c:extLst>
            </c:dLbl>
            <c:dLbl>
              <c:idx val="3"/>
              <c:layout>
                <c:manualLayout>
                  <c:x val="-5.8712757566112675E-2"/>
                  <c:y val="-4.7545486429931109E-2"/>
                </c:manualLayout>
              </c:layout>
              <c:numFmt formatCode="0.0\ %" sourceLinked="0"/>
              <c:spPr>
                <a:solidFill>
                  <a:srgbClr val="FDFDFD"/>
                </a:solidFill>
                <a:ln>
                  <a:noFill/>
                </a:ln>
                <a:effectLst/>
              </c:spPr>
              <c:txPr>
                <a:bodyPr/>
                <a:lstStyle/>
                <a:p>
                  <a:pPr>
                    <a:defRPr sz="1600" b="0">
                      <a:solidFill>
                        <a:schemeClr val="accent2"/>
                      </a:solidFill>
                    </a:defRPr>
                  </a:pPr>
                  <a:endParaRPr lang="de-DE"/>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632-4DB5-B5D7-32E284733DCF}"/>
                </c:ext>
              </c:extLst>
            </c:dLbl>
            <c:numFmt formatCode="0.0\ %" sourceLinked="0"/>
            <c:spPr>
              <a:noFill/>
              <a:ln>
                <a:noFill/>
              </a:ln>
              <a:effectLst/>
            </c:spPr>
            <c:txPr>
              <a:bodyPr/>
              <a:lstStyle/>
              <a:p>
                <a:pPr>
                  <a:defRPr sz="1600" b="0">
                    <a:solidFill>
                      <a:schemeClr val="accent2"/>
                    </a:solidFill>
                  </a:defRPr>
                </a:pPr>
                <a:endParaRPr lang="de-D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Sheet1!$B$3:$E$3</c:f>
              <c:numCache>
                <c:formatCode>0.00%</c:formatCode>
                <c:ptCount val="4"/>
                <c:pt idx="0">
                  <c:v>0.374</c:v>
                </c:pt>
                <c:pt idx="1">
                  <c:v>0.36799999999999999</c:v>
                </c:pt>
                <c:pt idx="2">
                  <c:v>0.378</c:v>
                </c:pt>
                <c:pt idx="3">
                  <c:v>0.371</c:v>
                </c:pt>
              </c:numCache>
            </c:numRef>
          </c:val>
          <c:smooth val="0"/>
          <c:extLst>
            <c:ext xmlns:c15="http://schemas.microsoft.com/office/drawing/2012/chart" uri="{02D57815-91ED-43cb-92C2-25804820EDAC}">
              <c15:filteredCategoryTitle>
                <c15:cat>
                  <c:numRef>
                    <c:extLst>
                      <c:ext uri="{02D57815-91ED-43cb-92C2-25804820EDAC}">
                        <c15:formulaRef>
                          <c15:sqref>Sheet1!$B$1:$E$1</c15:sqref>
                        </c15:formulaRef>
                      </c:ext>
                    </c:extLst>
                    <c:numCache>
                      <c:formatCode>General</c:formatCode>
                      <c:ptCount val="4"/>
                      <c:pt idx="0">
                        <c:v>2015</c:v>
                      </c:pt>
                      <c:pt idx="1">
                        <c:v>2016</c:v>
                      </c:pt>
                      <c:pt idx="2">
                        <c:v>2017</c:v>
                      </c:pt>
                      <c:pt idx="3">
                        <c:v>2018</c:v>
                      </c:pt>
                    </c:numCache>
                  </c:numRef>
                </c15:cat>
              </c15:filteredCategoryTitle>
            </c:ext>
            <c:ext xmlns:c16="http://schemas.microsoft.com/office/drawing/2014/chart" uri="{C3380CC4-5D6E-409C-BE32-E72D297353CC}">
              <c16:uniqueId val="{00000000-3ADA-4828-B3AA-D722640110E7}"/>
            </c:ext>
          </c:extLst>
        </c:ser>
        <c:ser>
          <c:idx val="2"/>
          <c:order val="1"/>
          <c:tx>
            <c:v>VL-Fondssparplan</c:v>
          </c:tx>
          <c:spPr>
            <a:ln cap="rnd">
              <a:solidFill>
                <a:schemeClr val="tx2"/>
              </a:solidFill>
              <a:round/>
            </a:ln>
          </c:spPr>
          <c:marker>
            <c:symbol val="none"/>
          </c:marker>
          <c:dLbls>
            <c:dLbl>
              <c:idx val="1"/>
              <c:layout>
                <c:manualLayout>
                  <c:x val="-5.8712757566112675E-2"/>
                  <c:y val="-4.12895013733610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632-4DB5-B5D7-32E284733DCF}"/>
                </c:ext>
              </c:extLst>
            </c:dLbl>
            <c:numFmt formatCode="0.0\ %" sourceLinked="0"/>
            <c:spPr>
              <a:noFill/>
              <a:ln>
                <a:noFill/>
              </a:ln>
              <a:effectLst/>
            </c:spPr>
            <c:txPr>
              <a:bodyPr/>
              <a:lstStyle/>
              <a:p>
                <a:pPr>
                  <a:defRPr sz="1600" b="0">
                    <a:solidFill>
                      <a:schemeClr val="tx2"/>
                    </a:solidFill>
                  </a:defRPr>
                </a:pPr>
                <a:endParaRPr lang="de-D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(Sheet1!$B$4;Sheet1!$C$4;Sheet1!$D$4;Sheet1!$E$4)</c:f>
              <c:numCache>
                <c:formatCode>0.00%</c:formatCode>
                <c:ptCount val="4"/>
                <c:pt idx="0">
                  <c:v>0.56499999999999995</c:v>
                </c:pt>
                <c:pt idx="1">
                  <c:v>0.59</c:v>
                </c:pt>
                <c:pt idx="2">
                  <c:v>0.60399999999999998</c:v>
                </c:pt>
                <c:pt idx="3">
                  <c:v>0.59099999999999997</c:v>
                </c:pt>
              </c:numCache>
            </c:numRef>
          </c:val>
          <c:smooth val="0"/>
          <c:extLst>
            <c:ext xmlns:c16="http://schemas.microsoft.com/office/drawing/2014/chart" uri="{C3380CC4-5D6E-409C-BE32-E72D297353CC}">
              <c16:uniqueId val="{00000001-3ADA-4828-B3AA-D722640110E7}"/>
            </c:ext>
          </c:extLst>
        </c:ser>
        <c:dLbls>
          <c:showLegendKey val="0"/>
          <c:showVal val="0"/>
          <c:showCatName val="0"/>
          <c:showSerName val="0"/>
          <c:showPercent val="0"/>
          <c:showBubbleSize val="0"/>
        </c:dLbls>
        <c:smooth val="0"/>
        <c:axId val="214164992"/>
        <c:axId val="214166528"/>
      </c:lineChart>
      <c:catAx>
        <c:axId val="214164992"/>
        <c:scaling>
          <c:orientation val="minMax"/>
        </c:scaling>
        <c:delete val="0"/>
        <c:axPos val="b"/>
        <c:numFmt formatCode="General" sourceLinked="1"/>
        <c:majorTickMark val="none"/>
        <c:minorTickMark val="none"/>
        <c:tickLblPos val="nextTo"/>
        <c:spPr>
          <a:ln w="3175">
            <a:solidFill>
              <a:schemeClr val="tx2"/>
            </a:solidFill>
            <a:prstDash val="solid"/>
          </a:ln>
        </c:spPr>
        <c:txPr>
          <a:bodyPr rot="0" vert="horz"/>
          <a:lstStyle/>
          <a:p>
            <a:pPr>
              <a:defRPr sz="1600"/>
            </a:pPr>
            <a:endParaRPr lang="de-DE"/>
          </a:p>
        </c:txPr>
        <c:crossAx val="214166528"/>
        <c:crosses val="autoZero"/>
        <c:auto val="1"/>
        <c:lblAlgn val="ctr"/>
        <c:lblOffset val="100"/>
        <c:noMultiLvlLbl val="0"/>
      </c:catAx>
      <c:valAx>
        <c:axId val="214166528"/>
        <c:scaling>
          <c:orientation val="minMax"/>
          <c:max val="0.70000000000000007"/>
          <c:min val="0.30000000000000004"/>
        </c:scaling>
        <c:delete val="0"/>
        <c:axPos val="l"/>
        <c:majorGridlines>
          <c:spPr>
            <a:ln w="3175">
              <a:solidFill>
                <a:schemeClr val="accent3"/>
              </a:solidFill>
            </a:ln>
          </c:spPr>
        </c:majorGridlines>
        <c:numFmt formatCode="0\ %" sourceLinked="0"/>
        <c:majorTickMark val="out"/>
        <c:minorTickMark val="none"/>
        <c:tickLblPos val="nextTo"/>
        <c:spPr>
          <a:ln w="3175">
            <a:noFill/>
          </a:ln>
        </c:spPr>
        <c:txPr>
          <a:bodyPr rot="0" vert="horz"/>
          <a:lstStyle/>
          <a:p>
            <a:pPr>
              <a:defRPr sz="1600"/>
            </a:pPr>
            <a:endParaRPr lang="de-DE"/>
          </a:p>
        </c:txPr>
        <c:crossAx val="214164992"/>
        <c:crosses val="autoZero"/>
        <c:crossBetween val="between"/>
        <c:majorUnit val="0.1"/>
      </c:valAx>
    </c:plotArea>
    <c:legend>
      <c:legendPos val="b"/>
      <c:layout>
        <c:manualLayout>
          <c:xMode val="edge"/>
          <c:yMode val="edge"/>
          <c:x val="0.2190300093100721"/>
          <c:y val="0.91090344305772841"/>
          <c:w val="0.56193985524420931"/>
          <c:h val="6.720060924427701E-2"/>
        </c:manualLayout>
      </c:layout>
      <c:overlay val="0"/>
    </c:legend>
    <c:plotVisOnly val="1"/>
    <c:dispBlanksAs val="gap"/>
    <c:showDLblsOverMax val="0"/>
  </c:chart>
  <c:spPr>
    <a:noFill/>
    <a:ln w="3175">
      <a:noFill/>
    </a:ln>
  </c:spPr>
  <c:txPr>
    <a:bodyPr/>
    <a:lstStyle/>
    <a:p>
      <a:pPr>
        <a:defRPr sz="1400" b="0" i="0" u="none" strike="noStrike" baseline="0">
          <a:solidFill>
            <a:schemeClr val="tx2"/>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00244451944876E-2"/>
          <c:y val="0.11833906683994598"/>
          <c:w val="0.93477432404879524"/>
          <c:h val="0.7829056421566587"/>
        </c:manualLayout>
      </c:layout>
      <c:barChart>
        <c:barDir val="col"/>
        <c:grouping val="clustered"/>
        <c:varyColors val="0"/>
        <c:ser>
          <c:idx val="0"/>
          <c:order val="0"/>
          <c:spPr>
            <a:solidFill>
              <a:schemeClr val="accent1"/>
            </a:solidFill>
            <a:ln w="11353">
              <a:solidFill>
                <a:schemeClr val="bg1"/>
              </a:solidFill>
              <a:prstDash val="solid"/>
            </a:ln>
          </c:spPr>
          <c:invertIfNegative val="0"/>
          <c:cat>
            <c:strRef>
              <c:f>Sheet1!$B$1:$E$1</c:f>
              <c:strCache>
                <c:ptCount val="4"/>
                <c:pt idx="0">
                  <c:v>ZP I</c:v>
                </c:pt>
                <c:pt idx="1">
                  <c:v>ZP II</c:v>
                </c:pt>
                <c:pt idx="2">
                  <c:v>ZP III</c:v>
                </c:pt>
                <c:pt idx="3">
                  <c:v>ZP IV</c:v>
                </c:pt>
              </c:strCache>
            </c:strRef>
          </c:cat>
          <c:val>
            <c:numRef>
              <c:f>Sheet1!$B$2:$E$2</c:f>
              <c:numCache>
                <c:formatCode>"€"#,##0.00_);[Red]\("€"#,##0.00\)</c:formatCode>
                <c:ptCount val="4"/>
                <c:pt idx="0">
                  <c:v>15631.19</c:v>
                </c:pt>
                <c:pt idx="1">
                  <c:v>14548.32</c:v>
                </c:pt>
                <c:pt idx="2">
                  <c:v>14657.49</c:v>
                </c:pt>
                <c:pt idx="3">
                  <c:v>12165.37</c:v>
                </c:pt>
              </c:numCache>
            </c:numRef>
          </c:val>
          <c:extLst>
            <c:ext xmlns:c16="http://schemas.microsoft.com/office/drawing/2014/chart" uri="{C3380CC4-5D6E-409C-BE32-E72D297353CC}">
              <c16:uniqueId val="{00000000-6E94-4D2C-B488-E34933898E02}"/>
            </c:ext>
          </c:extLst>
        </c:ser>
        <c:dLbls>
          <c:showLegendKey val="0"/>
          <c:showVal val="0"/>
          <c:showCatName val="0"/>
          <c:showSerName val="0"/>
          <c:showPercent val="0"/>
          <c:showBubbleSize val="0"/>
        </c:dLbls>
        <c:gapWidth val="150"/>
        <c:axId val="217038208"/>
        <c:axId val="217097344"/>
      </c:barChart>
      <c:catAx>
        <c:axId val="217038208"/>
        <c:scaling>
          <c:orientation val="minMax"/>
        </c:scaling>
        <c:delete val="0"/>
        <c:axPos val="b"/>
        <c:numFmt formatCode="General" sourceLinked="1"/>
        <c:majorTickMark val="out"/>
        <c:minorTickMark val="none"/>
        <c:tickLblPos val="nextTo"/>
        <c:spPr>
          <a:ln w="3175">
            <a:solidFill>
              <a:schemeClr val="tx2"/>
            </a:solidFill>
            <a:prstDash val="solid"/>
          </a:ln>
        </c:spPr>
        <c:txPr>
          <a:bodyPr rot="0" vert="horz"/>
          <a:lstStyle/>
          <a:p>
            <a:pPr>
              <a:defRPr/>
            </a:pPr>
            <a:endParaRPr lang="de-DE"/>
          </a:p>
        </c:txPr>
        <c:crossAx val="217097344"/>
        <c:crosses val="autoZero"/>
        <c:auto val="1"/>
        <c:lblAlgn val="ctr"/>
        <c:lblOffset val="100"/>
        <c:tickLblSkip val="1"/>
        <c:tickMarkSkip val="1"/>
        <c:noMultiLvlLbl val="0"/>
      </c:catAx>
      <c:valAx>
        <c:axId val="217097344"/>
        <c:scaling>
          <c:orientation val="minMax"/>
          <c:max val="20000"/>
        </c:scaling>
        <c:delete val="0"/>
        <c:axPos val="l"/>
        <c:majorGridlines>
          <c:spPr>
            <a:ln w="3175">
              <a:solidFill>
                <a:schemeClr val="accent3"/>
              </a:solidFill>
              <a:prstDash val="solid"/>
            </a:ln>
          </c:spPr>
        </c:majorGridlines>
        <c:title>
          <c:tx>
            <c:rich>
              <a:bodyPr rot="0" vert="horz"/>
              <a:lstStyle/>
              <a:p>
                <a:pPr>
                  <a:defRPr/>
                </a:pPr>
                <a:r>
                  <a:rPr lang="de-DE" dirty="0"/>
                  <a:t>In Euro</a:t>
                </a:r>
              </a:p>
            </c:rich>
          </c:tx>
          <c:layout>
            <c:manualLayout>
              <c:xMode val="edge"/>
              <c:yMode val="edge"/>
              <c:x val="0"/>
              <c:y val="0"/>
            </c:manualLayout>
          </c:layout>
          <c:overlay val="0"/>
        </c:title>
        <c:numFmt formatCode="#,##0" sourceLinked="0"/>
        <c:majorTickMark val="out"/>
        <c:minorTickMark val="none"/>
        <c:tickLblPos val="nextTo"/>
        <c:spPr>
          <a:ln w="8515">
            <a:noFill/>
          </a:ln>
        </c:spPr>
        <c:txPr>
          <a:bodyPr rot="0" vert="horz"/>
          <a:lstStyle/>
          <a:p>
            <a:pPr>
              <a:defRPr/>
            </a:pPr>
            <a:endParaRPr lang="de-DE"/>
          </a:p>
        </c:txPr>
        <c:crossAx val="217038208"/>
        <c:crosses val="autoZero"/>
        <c:crossBetween val="between"/>
        <c:majorUnit val="5000"/>
      </c:valAx>
      <c:spPr>
        <a:noFill/>
        <a:ln w="22707">
          <a:noFill/>
        </a:ln>
      </c:spPr>
    </c:plotArea>
    <c:plotVisOnly val="1"/>
    <c:dispBlanksAs val="gap"/>
    <c:showDLblsOverMax val="0"/>
  </c:chart>
  <c:spPr>
    <a:noFill/>
    <a:ln w="3175">
      <a:noFill/>
    </a:ln>
  </c:spPr>
  <c:txPr>
    <a:bodyPr/>
    <a:lstStyle/>
    <a:p>
      <a:pPr>
        <a:defRPr sz="1400" b="0" i="0" u="none" strike="noStrike" baseline="0">
          <a:solidFill>
            <a:schemeClr val="tx2"/>
          </a:solidFill>
          <a:latin typeface="Arial"/>
          <a:ea typeface="Arial"/>
          <a:cs typeface="Arial"/>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10092549227652"/>
          <c:y val="0.16856840710445176"/>
          <c:w val="0.52720204968419471"/>
          <c:h val="0.71573223250006368"/>
        </c:manualLayout>
      </c:layout>
      <c:doughnutChart>
        <c:varyColors val="1"/>
        <c:ser>
          <c:idx val="0"/>
          <c:order val="0"/>
          <c:tx>
            <c:strRef>
              <c:f>Tabelle1!$B$1</c:f>
              <c:strCache>
                <c:ptCount val="1"/>
                <c:pt idx="0">
                  <c:v>Deka-ZukunftsPlan: Allokationen per 31.12.2018</c:v>
                </c:pt>
              </c:strCache>
            </c:strRef>
          </c:tx>
          <c:spPr>
            <a:ln w="3175">
              <a:solidFill>
                <a:schemeClr val="bg1"/>
              </a:solidFill>
            </a:ln>
          </c:spPr>
          <c:dPt>
            <c:idx val="0"/>
            <c:bubble3D val="0"/>
            <c:spPr>
              <a:solidFill>
                <a:schemeClr val="accent1"/>
              </a:solidFill>
              <a:ln w="3175">
                <a:solidFill>
                  <a:schemeClr val="bg1"/>
                </a:solidFill>
              </a:ln>
            </c:spPr>
            <c:extLst>
              <c:ext xmlns:c16="http://schemas.microsoft.com/office/drawing/2014/chart" uri="{C3380CC4-5D6E-409C-BE32-E72D297353CC}">
                <c16:uniqueId val="{00000001-16CD-47E9-B474-61615DF1A418}"/>
              </c:ext>
            </c:extLst>
          </c:dPt>
          <c:dPt>
            <c:idx val="1"/>
            <c:bubble3D val="0"/>
            <c:spPr>
              <a:solidFill>
                <a:schemeClr val="tx2"/>
              </a:solidFill>
              <a:ln w="3175">
                <a:solidFill>
                  <a:schemeClr val="bg1"/>
                </a:solidFill>
              </a:ln>
            </c:spPr>
            <c:extLst>
              <c:ext xmlns:c16="http://schemas.microsoft.com/office/drawing/2014/chart" uri="{C3380CC4-5D6E-409C-BE32-E72D297353CC}">
                <c16:uniqueId val="{00000003-16CD-47E9-B474-61615DF1A418}"/>
              </c:ext>
            </c:extLst>
          </c:dPt>
          <c:dPt>
            <c:idx val="2"/>
            <c:bubble3D val="0"/>
            <c:spPr>
              <a:solidFill>
                <a:schemeClr val="accent3"/>
              </a:solidFill>
              <a:ln w="3175">
                <a:solidFill>
                  <a:schemeClr val="bg1"/>
                </a:solidFill>
              </a:ln>
            </c:spPr>
            <c:extLst>
              <c:ext xmlns:c16="http://schemas.microsoft.com/office/drawing/2014/chart" uri="{C3380CC4-5D6E-409C-BE32-E72D297353CC}">
                <c16:uniqueId val="{00000005-16CD-47E9-B474-61615DF1A418}"/>
              </c:ext>
            </c:extLst>
          </c:dPt>
          <c:dPt>
            <c:idx val="3"/>
            <c:bubble3D val="0"/>
            <c:spPr>
              <a:solidFill>
                <a:schemeClr val="accent4"/>
              </a:solidFill>
              <a:ln w="3175">
                <a:solidFill>
                  <a:schemeClr val="bg1"/>
                </a:solidFill>
              </a:ln>
            </c:spPr>
            <c:extLst>
              <c:ext xmlns:c16="http://schemas.microsoft.com/office/drawing/2014/chart" uri="{C3380CC4-5D6E-409C-BE32-E72D297353CC}">
                <c16:uniqueId val="{00000007-16CD-47E9-B474-61615DF1A418}"/>
              </c:ext>
            </c:extLst>
          </c:dPt>
          <c:dPt>
            <c:idx val="4"/>
            <c:bubble3D val="0"/>
            <c:spPr>
              <a:solidFill>
                <a:schemeClr val="accent6"/>
              </a:solidFill>
              <a:ln w="3175">
                <a:solidFill>
                  <a:schemeClr val="bg1"/>
                </a:solidFill>
              </a:ln>
            </c:spPr>
            <c:extLst>
              <c:ext xmlns:c16="http://schemas.microsoft.com/office/drawing/2014/chart" uri="{C3380CC4-5D6E-409C-BE32-E72D297353CC}">
                <c16:uniqueId val="{00000009-16CD-47E9-B474-61615DF1A418}"/>
              </c:ext>
            </c:extLst>
          </c:dPt>
          <c:dPt>
            <c:idx val="5"/>
            <c:bubble3D val="0"/>
            <c:extLst>
              <c:ext xmlns:c16="http://schemas.microsoft.com/office/drawing/2014/chart" uri="{C3380CC4-5D6E-409C-BE32-E72D297353CC}">
                <c16:uniqueId val="{0000000A-16CD-47E9-B474-61615DF1A418}"/>
              </c:ext>
            </c:extLst>
          </c:dPt>
          <c:dPt>
            <c:idx val="6"/>
            <c:bubble3D val="0"/>
            <c:extLst>
              <c:ext xmlns:c16="http://schemas.microsoft.com/office/drawing/2014/chart" uri="{C3380CC4-5D6E-409C-BE32-E72D297353CC}">
                <c16:uniqueId val="{0000000B-16CD-47E9-B474-61615DF1A418}"/>
              </c:ext>
            </c:extLst>
          </c:dPt>
          <c:dPt>
            <c:idx val="7"/>
            <c:bubble3D val="0"/>
            <c:extLst>
              <c:ext xmlns:c16="http://schemas.microsoft.com/office/drawing/2014/chart" uri="{C3380CC4-5D6E-409C-BE32-E72D297353CC}">
                <c16:uniqueId val="{0000000C-16CD-47E9-B474-61615DF1A418}"/>
              </c:ext>
            </c:extLst>
          </c:dPt>
          <c:dPt>
            <c:idx val="8"/>
            <c:bubble3D val="0"/>
            <c:extLst>
              <c:ext xmlns:c16="http://schemas.microsoft.com/office/drawing/2014/chart" uri="{C3380CC4-5D6E-409C-BE32-E72D297353CC}">
                <c16:uniqueId val="{0000000D-16CD-47E9-B474-61615DF1A418}"/>
              </c:ext>
            </c:extLst>
          </c:dPt>
          <c:dPt>
            <c:idx val="9"/>
            <c:bubble3D val="0"/>
            <c:extLst>
              <c:ext xmlns:c16="http://schemas.microsoft.com/office/drawing/2014/chart" uri="{C3380CC4-5D6E-409C-BE32-E72D297353CC}">
                <c16:uniqueId val="{0000000E-16CD-47E9-B474-61615DF1A418}"/>
              </c:ext>
            </c:extLst>
          </c:dPt>
          <c:dPt>
            <c:idx val="10"/>
            <c:bubble3D val="0"/>
            <c:extLst>
              <c:ext xmlns:c16="http://schemas.microsoft.com/office/drawing/2014/chart" uri="{C3380CC4-5D6E-409C-BE32-E72D297353CC}">
                <c16:uniqueId val="{0000000F-16CD-47E9-B474-61615DF1A418}"/>
              </c:ext>
            </c:extLst>
          </c:dPt>
          <c:cat>
            <c:strRef>
              <c:f>Tabelle1!$A$2:$A$6</c:f>
              <c:strCache>
                <c:ptCount val="5"/>
                <c:pt idx="0">
                  <c:v>ZukunftsPlan I</c:v>
                </c:pt>
                <c:pt idx="1">
                  <c:v>ZukunftsPlan II</c:v>
                </c:pt>
                <c:pt idx="2">
                  <c:v>ZukunftsPlan III</c:v>
                </c:pt>
                <c:pt idx="3">
                  <c:v>ZukunftsPlan IV</c:v>
                </c:pt>
                <c:pt idx="4">
                  <c:v>Deka-Cash</c:v>
                </c:pt>
              </c:strCache>
            </c:strRef>
          </c:cat>
          <c:val>
            <c:numRef>
              <c:f>Tabelle1!$B$2:$B$6</c:f>
              <c:numCache>
                <c:formatCode>0.00</c:formatCode>
                <c:ptCount val="5"/>
                <c:pt idx="0">
                  <c:v>76.2</c:v>
                </c:pt>
                <c:pt idx="1">
                  <c:v>7.8</c:v>
                </c:pt>
                <c:pt idx="2">
                  <c:v>6.8</c:v>
                </c:pt>
                <c:pt idx="3">
                  <c:v>5.5</c:v>
                </c:pt>
                <c:pt idx="4">
                  <c:v>3.7</c:v>
                </c:pt>
              </c:numCache>
            </c:numRef>
          </c:val>
          <c:extLst>
            <c:ext xmlns:c16="http://schemas.microsoft.com/office/drawing/2014/chart" uri="{C3380CC4-5D6E-409C-BE32-E72D297353CC}">
              <c16:uniqueId val="{00000010-16CD-47E9-B474-61615DF1A418}"/>
            </c:ext>
          </c:extLst>
        </c:ser>
        <c:dLbls>
          <c:showLegendKey val="0"/>
          <c:showVal val="0"/>
          <c:showCatName val="0"/>
          <c:showSerName val="0"/>
          <c:showPercent val="0"/>
          <c:showBubbleSize val="0"/>
          <c:showLeaderLines val="1"/>
        </c:dLbls>
        <c:firstSliceAng val="0"/>
        <c:holeSize val="64"/>
      </c:doughnutChart>
      <c:spPr>
        <a:ln w="3175">
          <a:noFill/>
        </a:ln>
      </c:spPr>
    </c:plotArea>
    <c:plotVisOnly val="1"/>
    <c:dispBlanksAs val="gap"/>
    <c:showDLblsOverMax val="0"/>
  </c:chart>
  <c:txPr>
    <a:bodyPr/>
    <a:lstStyle/>
    <a:p>
      <a:pPr>
        <a:defRPr sz="1800"/>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26726605225570649"/>
          <c:w val="1"/>
          <c:h val="0.49863142402502542"/>
        </c:manualLayout>
      </c:layout>
      <c:barChart>
        <c:barDir val="col"/>
        <c:grouping val="clustered"/>
        <c:varyColors val="0"/>
        <c:ser>
          <c:idx val="0"/>
          <c:order val="0"/>
          <c:spPr>
            <a:ln>
              <a:solidFill>
                <a:schemeClr val="bg1"/>
              </a:solidFill>
            </a:ln>
          </c:spPr>
          <c:invertIfNegative val="0"/>
          <c:dLbls>
            <c:spPr>
              <a:noFill/>
              <a:ln>
                <a:noFill/>
              </a:ln>
              <a:effectLst/>
            </c:spPr>
            <c:txPr>
              <a:bodyPr/>
              <a:lstStyle/>
              <a:p>
                <a:pPr>
                  <a:defRPr>
                    <a:solidFill>
                      <a:schemeClr val="tx2"/>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Tabelle1!$B$2:$B$3</c:f>
              <c:numCache>
                <c:formatCode>General</c:formatCode>
                <c:ptCount val="2"/>
                <c:pt idx="0">
                  <c:v>23.4</c:v>
                </c:pt>
                <c:pt idx="1">
                  <c:v>27.9</c:v>
                </c:pt>
              </c:numCache>
            </c:numRef>
          </c:val>
          <c:extLst>
            <c:ext xmlns:c15="http://schemas.microsoft.com/office/drawing/2012/chart" uri="{02D57815-91ED-43cb-92C2-25804820EDAC}">
              <c15:filteredSeriesTitle>
                <c15:tx>
                  <c:strRef>
                    <c:extLst>
                      <c:ext uri="{02D57815-91ED-43cb-92C2-25804820EDAC}">
                        <c15:formulaRef>
                          <c15:sqref>Tabelle1!$B$1</c15:sqref>
                        </c15:formulaRef>
                      </c:ext>
                    </c:extLst>
                    <c:strCache>
                      <c:ptCount val="1"/>
                      <c:pt idx="0">
                        <c:v>Restlaufzeit in Jahren</c:v>
                      </c:pt>
                    </c:strCache>
                  </c:strRef>
                </c15:tx>
              </c15:filteredSeriesTitle>
            </c:ext>
            <c:ext xmlns:c15="http://schemas.microsoft.com/office/drawing/2012/chart" uri="{02D57815-91ED-43cb-92C2-25804820EDAC}">
              <c15:filteredCategoryTitle>
                <c15:cat>
                  <c:strRef>
                    <c:extLst>
                      <c:ext uri="{02D57815-91ED-43cb-92C2-25804820EDAC}">
                        <c15:formulaRef>
                          <c15:sqref>Tabelle1!$A$2:$A$3</c15:sqref>
                        </c15:formulaRef>
                      </c:ext>
                    </c:extLst>
                    <c:strCache>
                      <c:ptCount val="2"/>
                      <c:pt idx="0">
                        <c:v>2012</c:v>
                      </c:pt>
                      <c:pt idx="1">
                        <c:v>2018</c:v>
                      </c:pt>
                    </c:strCache>
                  </c:strRef>
                </c15:cat>
              </c15:filteredCategoryTitle>
            </c:ext>
            <c:ext xmlns:c16="http://schemas.microsoft.com/office/drawing/2014/chart" uri="{C3380CC4-5D6E-409C-BE32-E72D297353CC}">
              <c16:uniqueId val="{00000000-875B-4878-96EB-B90897F7A903}"/>
            </c:ext>
          </c:extLst>
        </c:ser>
        <c:dLbls>
          <c:dLblPos val="outEnd"/>
          <c:showLegendKey val="0"/>
          <c:showVal val="1"/>
          <c:showCatName val="0"/>
          <c:showSerName val="0"/>
          <c:showPercent val="0"/>
          <c:showBubbleSize val="0"/>
        </c:dLbls>
        <c:gapWidth val="333"/>
        <c:overlap val="20"/>
        <c:axId val="217318912"/>
        <c:axId val="217346432"/>
      </c:barChart>
      <c:catAx>
        <c:axId val="217318912"/>
        <c:scaling>
          <c:orientation val="minMax"/>
        </c:scaling>
        <c:delete val="0"/>
        <c:axPos val="b"/>
        <c:numFmt formatCode="General" sourceLinked="1"/>
        <c:majorTickMark val="none"/>
        <c:minorTickMark val="none"/>
        <c:tickLblPos val="nextTo"/>
        <c:spPr>
          <a:ln w="3175">
            <a:solidFill>
              <a:schemeClr val="tx2"/>
            </a:solidFill>
          </a:ln>
        </c:spPr>
        <c:txPr>
          <a:bodyPr/>
          <a:lstStyle/>
          <a:p>
            <a:pPr>
              <a:defRPr b="1">
                <a:solidFill>
                  <a:schemeClr val="tx2"/>
                </a:solidFill>
              </a:defRPr>
            </a:pPr>
            <a:endParaRPr lang="de-DE"/>
          </a:p>
        </c:txPr>
        <c:crossAx val="217346432"/>
        <c:crosses val="autoZero"/>
        <c:auto val="1"/>
        <c:lblAlgn val="ctr"/>
        <c:lblOffset val="100"/>
        <c:noMultiLvlLbl val="0"/>
      </c:catAx>
      <c:valAx>
        <c:axId val="217346432"/>
        <c:scaling>
          <c:orientation val="minMax"/>
          <c:max val="28"/>
          <c:min val="0"/>
        </c:scaling>
        <c:delete val="1"/>
        <c:axPos val="l"/>
        <c:numFmt formatCode="General" sourceLinked="1"/>
        <c:majorTickMark val="out"/>
        <c:minorTickMark val="none"/>
        <c:tickLblPos val="nextTo"/>
        <c:crossAx val="217318912"/>
        <c:crosses val="autoZero"/>
        <c:crossBetween val="between"/>
      </c:valAx>
    </c:plotArea>
    <c:plotVisOnly val="1"/>
    <c:dispBlanksAs val="gap"/>
    <c:showDLblsOverMax val="0"/>
  </c:chart>
  <c:txPr>
    <a:bodyPr/>
    <a:lstStyle/>
    <a:p>
      <a:pPr>
        <a:defRPr sz="1200"/>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26726605225570649"/>
          <c:w val="1"/>
          <c:h val="0.49863142402502542"/>
        </c:manualLayout>
      </c:layout>
      <c:barChart>
        <c:barDir val="col"/>
        <c:grouping val="clustered"/>
        <c:varyColors val="0"/>
        <c:ser>
          <c:idx val="0"/>
          <c:order val="0"/>
          <c:spPr>
            <a:ln>
              <a:solidFill>
                <a:schemeClr val="bg1"/>
              </a:solidFill>
            </a:ln>
          </c:spPr>
          <c:invertIfNegative val="0"/>
          <c:dLbls>
            <c:numFmt formatCode="0.0%" sourceLinked="0"/>
            <c:spPr>
              <a:noFill/>
              <a:ln>
                <a:noFill/>
              </a:ln>
              <a:effectLst/>
            </c:spPr>
            <c:txPr>
              <a:bodyPr/>
              <a:lstStyle/>
              <a:p>
                <a:pPr>
                  <a:defRPr>
                    <a:solidFill>
                      <a:schemeClr val="tx2"/>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Tabelle1!$B$2:$B$3</c:f>
              <c:numCache>
                <c:formatCode>General</c:formatCode>
                <c:ptCount val="2"/>
                <c:pt idx="0">
                  <c:v>0.81499999999999995</c:v>
                </c:pt>
                <c:pt idx="1">
                  <c:v>0.95099999999999996</c:v>
                </c:pt>
              </c:numCache>
            </c:numRef>
          </c:val>
          <c:extLst>
            <c:ext xmlns:c15="http://schemas.microsoft.com/office/drawing/2012/chart" uri="{02D57815-91ED-43cb-92C2-25804820EDAC}">
              <c15:filteredSeriesTitle>
                <c15:tx>
                  <c:strRef>
                    <c:extLst>
                      <c:ext uri="{02D57815-91ED-43cb-92C2-25804820EDAC}">
                        <c15:formulaRef>
                          <c15:sqref>Tabelle1!$B$1</c15:sqref>
                        </c15:formulaRef>
                      </c:ext>
                    </c:extLst>
                    <c:strCache>
                      <c:ptCount val="1"/>
                      <c:pt idx="0">
                        <c:v>Anteil Sparpläne an Eröffnungen</c:v>
                      </c:pt>
                    </c:strCache>
                  </c:strRef>
                </c15:tx>
              </c15:filteredSeriesTitle>
            </c:ext>
            <c:ext xmlns:c15="http://schemas.microsoft.com/office/drawing/2012/chart" uri="{02D57815-91ED-43cb-92C2-25804820EDAC}">
              <c15:filteredCategoryTitle>
                <c15:cat>
                  <c:numRef>
                    <c:extLst>
                      <c:ext uri="{02D57815-91ED-43cb-92C2-25804820EDAC}">
                        <c15:formulaRef>
                          <c15:sqref>Tabelle1!$A$2:$A$3</c15:sqref>
                        </c15:formulaRef>
                      </c:ext>
                    </c:extLst>
                    <c:numCache>
                      <c:formatCode>@</c:formatCode>
                      <c:ptCount val="2"/>
                      <c:pt idx="0">
                        <c:v>2012</c:v>
                      </c:pt>
                      <c:pt idx="1">
                        <c:v>2016</c:v>
                      </c:pt>
                    </c:numCache>
                  </c:numRef>
                </c15:cat>
              </c15:filteredCategoryTitle>
            </c:ext>
            <c:ext xmlns:c16="http://schemas.microsoft.com/office/drawing/2014/chart" uri="{C3380CC4-5D6E-409C-BE32-E72D297353CC}">
              <c16:uniqueId val="{00000000-71A8-429E-A2CE-450F486791B7}"/>
            </c:ext>
          </c:extLst>
        </c:ser>
        <c:dLbls>
          <c:dLblPos val="outEnd"/>
          <c:showLegendKey val="0"/>
          <c:showVal val="1"/>
          <c:showCatName val="0"/>
          <c:showSerName val="0"/>
          <c:showPercent val="0"/>
          <c:showBubbleSize val="0"/>
        </c:dLbls>
        <c:gapWidth val="333"/>
        <c:overlap val="20"/>
        <c:axId val="217352832"/>
        <c:axId val="217429504"/>
      </c:barChart>
      <c:catAx>
        <c:axId val="217352832"/>
        <c:scaling>
          <c:orientation val="minMax"/>
        </c:scaling>
        <c:delete val="0"/>
        <c:axPos val="b"/>
        <c:numFmt formatCode="@" sourceLinked="1"/>
        <c:majorTickMark val="none"/>
        <c:minorTickMark val="none"/>
        <c:tickLblPos val="nextTo"/>
        <c:spPr>
          <a:ln w="3175">
            <a:solidFill>
              <a:schemeClr val="tx2"/>
            </a:solidFill>
          </a:ln>
        </c:spPr>
        <c:txPr>
          <a:bodyPr/>
          <a:lstStyle/>
          <a:p>
            <a:pPr>
              <a:defRPr b="1">
                <a:solidFill>
                  <a:schemeClr val="tx2"/>
                </a:solidFill>
              </a:defRPr>
            </a:pPr>
            <a:endParaRPr lang="de-DE"/>
          </a:p>
        </c:txPr>
        <c:crossAx val="217429504"/>
        <c:crosses val="autoZero"/>
        <c:auto val="1"/>
        <c:lblAlgn val="ctr"/>
        <c:lblOffset val="100"/>
        <c:noMultiLvlLbl val="0"/>
      </c:catAx>
      <c:valAx>
        <c:axId val="217429504"/>
        <c:scaling>
          <c:orientation val="minMax"/>
          <c:max val="1"/>
          <c:min val="0"/>
        </c:scaling>
        <c:delete val="1"/>
        <c:axPos val="l"/>
        <c:numFmt formatCode="0.00%" sourceLinked="0"/>
        <c:majorTickMark val="out"/>
        <c:minorTickMark val="none"/>
        <c:tickLblPos val="nextTo"/>
        <c:crossAx val="217352832"/>
        <c:crosses val="autoZero"/>
        <c:crossBetween val="between"/>
      </c:valAx>
    </c:plotArea>
    <c:plotVisOnly val="1"/>
    <c:dispBlanksAs val="gap"/>
    <c:showDLblsOverMax val="0"/>
  </c:chart>
  <c:txPr>
    <a:bodyPr/>
    <a:lstStyle/>
    <a:p>
      <a:pPr>
        <a:defRPr sz="1200"/>
      </a:pPr>
      <a:endParaRPr lang="de-DE"/>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6.3091818014268455E-2"/>
          <c:w val="0.99975880547708651"/>
          <c:h val="0.53628239431236147"/>
        </c:manualLayout>
      </c:layout>
      <c:barChart>
        <c:barDir val="col"/>
        <c:grouping val="stacked"/>
        <c:varyColors val="0"/>
        <c:ser>
          <c:idx val="0"/>
          <c:order val="0"/>
          <c:tx>
            <c:strRef>
              <c:f>Tabelle1!$B$1</c:f>
              <c:strCache>
                <c:ptCount val="1"/>
                <c:pt idx="0">
                  <c:v>Spalte1</c:v>
                </c:pt>
              </c:strCache>
            </c:strRef>
          </c:tx>
          <c:spPr>
            <a:solidFill>
              <a:schemeClr val="accent1"/>
            </a:solidFill>
            <a:ln>
              <a:noFill/>
            </a:ln>
          </c:spPr>
          <c:invertIfNegative val="0"/>
          <c:dPt>
            <c:idx val="0"/>
            <c:invertIfNegative val="0"/>
            <c:bubble3D val="0"/>
            <c:extLst>
              <c:ext xmlns:c16="http://schemas.microsoft.com/office/drawing/2014/chart" uri="{C3380CC4-5D6E-409C-BE32-E72D297353CC}">
                <c16:uniqueId val="{00000000-89D2-4809-A03D-EEE29D4EE0DF}"/>
              </c:ext>
            </c:extLst>
          </c:dPt>
          <c:dPt>
            <c:idx val="1"/>
            <c:invertIfNegative val="0"/>
            <c:bubble3D val="0"/>
            <c:extLst>
              <c:ext xmlns:c16="http://schemas.microsoft.com/office/drawing/2014/chart" uri="{C3380CC4-5D6E-409C-BE32-E72D297353CC}">
                <c16:uniqueId val="{00000001-89D2-4809-A03D-EEE29D4EE0DF}"/>
              </c:ext>
            </c:extLst>
          </c:dPt>
          <c:dPt>
            <c:idx val="2"/>
            <c:invertIfNegative val="0"/>
            <c:bubble3D val="0"/>
            <c:extLst>
              <c:ext xmlns:c16="http://schemas.microsoft.com/office/drawing/2014/chart" uri="{C3380CC4-5D6E-409C-BE32-E72D297353CC}">
                <c16:uniqueId val="{00000002-89D2-4809-A03D-EEE29D4EE0DF}"/>
              </c:ext>
            </c:extLst>
          </c:dPt>
          <c:dLbls>
            <c:dLbl>
              <c:idx val="0"/>
              <c:layout>
                <c:manualLayout>
                  <c:x val="-1.4749511919093545E-3"/>
                  <c:y val="-0.10496350916133416"/>
                </c:manualLayout>
              </c:layout>
              <c:numFmt formatCode="#,##0\ &quot;€&quot;" sourceLinked="0"/>
              <c:spPr/>
              <c:txPr>
                <a:bodyPr/>
                <a:lstStyle/>
                <a:p>
                  <a:pPr>
                    <a:defRPr/>
                  </a:pPr>
                  <a:endParaRPr lang="de-D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9D2-4809-A03D-EEE29D4EE0DF}"/>
                </c:ext>
              </c:extLst>
            </c:dLbl>
            <c:dLbl>
              <c:idx val="1"/>
              <c:layout>
                <c:manualLayout>
                  <c:x val="3.3874468145863672E-3"/>
                  <c:y val="-0.17250695613598011"/>
                </c:manualLayout>
              </c:layout>
              <c:numFmt formatCode="#,##0\ &quot;€&quot;" sourceLinked="0"/>
              <c:spPr/>
              <c:txPr>
                <a:bodyPr/>
                <a:lstStyle/>
                <a:p>
                  <a:pPr>
                    <a:defRPr/>
                  </a:pPr>
                  <a:endParaRPr lang="de-D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9D2-4809-A03D-EEE29D4EE0DF}"/>
                </c:ext>
              </c:extLst>
            </c:dLbl>
            <c:dLbl>
              <c:idx val="2"/>
              <c:layout>
                <c:manualLayout>
                  <c:x val="-1.0989147244879096E-2"/>
                  <c:y val="-0.23894233945744872"/>
                </c:manualLayout>
              </c:layout>
              <c:numFmt formatCode="#,##0\ &quot;€&quot;" sourceLinked="0"/>
              <c:spPr/>
              <c:txPr>
                <a:bodyPr/>
                <a:lstStyle/>
                <a:p>
                  <a:pPr>
                    <a:defRPr/>
                  </a:pPr>
                  <a:endParaRPr lang="de-D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9D2-4809-A03D-EEE29D4EE0DF}"/>
                </c:ext>
              </c:extLst>
            </c:dLbl>
            <c:numFmt formatCode="#,##0\ &quot;€&quot;"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Tabelle1!$A$2:$A$4</c:f>
              <c:strCache>
                <c:ptCount val="3"/>
                <c:pt idx="0">
                  <c:v>10 Jahre</c:v>
                </c:pt>
                <c:pt idx="1">
                  <c:v>15 Jahre</c:v>
                </c:pt>
                <c:pt idx="2">
                  <c:v>20 Jahre</c:v>
                </c:pt>
              </c:strCache>
            </c:strRef>
          </c:cat>
          <c:val>
            <c:numRef>
              <c:f>Tabelle1!$B$2:$B$4</c:f>
              <c:numCache>
                <c:formatCode>#,##0</c:formatCode>
                <c:ptCount val="3"/>
                <c:pt idx="0">
                  <c:v>897.81</c:v>
                </c:pt>
                <c:pt idx="1">
                  <c:v>1671.25</c:v>
                </c:pt>
                <c:pt idx="2">
                  <c:v>2661.02</c:v>
                </c:pt>
              </c:numCache>
            </c:numRef>
          </c:val>
          <c:extLst>
            <c:ext xmlns:c16="http://schemas.microsoft.com/office/drawing/2014/chart" uri="{C3380CC4-5D6E-409C-BE32-E72D297353CC}">
              <c16:uniqueId val="{00000003-89D2-4809-A03D-EEE29D4EE0DF}"/>
            </c:ext>
          </c:extLst>
        </c:ser>
        <c:ser>
          <c:idx val="1"/>
          <c:order val="1"/>
          <c:tx>
            <c:strRef>
              <c:f>Tabelle1!$C$1</c:f>
              <c:strCache>
                <c:ptCount val="1"/>
                <c:pt idx="0">
                  <c:v>Spalte2</c:v>
                </c:pt>
              </c:strCache>
            </c:strRef>
          </c:tx>
          <c:invertIfNegative val="0"/>
          <c:cat>
            <c:strRef>
              <c:f>Tabelle1!$A$2:$A$4</c:f>
              <c:strCache>
                <c:ptCount val="3"/>
                <c:pt idx="0">
                  <c:v>10 Jahre</c:v>
                </c:pt>
                <c:pt idx="1">
                  <c:v>15 Jahre</c:v>
                </c:pt>
                <c:pt idx="2">
                  <c:v>20 Jahre</c:v>
                </c:pt>
              </c:strCache>
            </c:strRef>
          </c:cat>
          <c:val>
            <c:numRef>
              <c:f>Tabelle1!$C$2:$C$4</c:f>
            </c:numRef>
          </c:val>
          <c:extLst>
            <c:ext xmlns:c16="http://schemas.microsoft.com/office/drawing/2014/chart" uri="{C3380CC4-5D6E-409C-BE32-E72D297353CC}">
              <c16:uniqueId val="{00000004-89D2-4809-A03D-EEE29D4EE0DF}"/>
            </c:ext>
          </c:extLst>
        </c:ser>
        <c:dLbls>
          <c:showLegendKey val="0"/>
          <c:showVal val="0"/>
          <c:showCatName val="0"/>
          <c:showSerName val="0"/>
          <c:showPercent val="0"/>
          <c:showBubbleSize val="0"/>
        </c:dLbls>
        <c:gapWidth val="150"/>
        <c:overlap val="100"/>
        <c:axId val="218496384"/>
        <c:axId val="218571904"/>
      </c:barChart>
      <c:catAx>
        <c:axId val="218496384"/>
        <c:scaling>
          <c:orientation val="minMax"/>
        </c:scaling>
        <c:delete val="0"/>
        <c:axPos val="b"/>
        <c:numFmt formatCode="General" sourceLinked="1"/>
        <c:majorTickMark val="none"/>
        <c:minorTickMark val="none"/>
        <c:tickLblPos val="nextTo"/>
        <c:crossAx val="218571904"/>
        <c:crosses val="autoZero"/>
        <c:auto val="1"/>
        <c:lblAlgn val="ctr"/>
        <c:lblOffset val="100"/>
        <c:noMultiLvlLbl val="0"/>
      </c:catAx>
      <c:valAx>
        <c:axId val="218571904"/>
        <c:scaling>
          <c:orientation val="minMax"/>
          <c:max val="4000"/>
          <c:min val="0"/>
        </c:scaling>
        <c:delete val="1"/>
        <c:axPos val="l"/>
        <c:numFmt formatCode="#,##0" sourceLinked="1"/>
        <c:majorTickMark val="out"/>
        <c:minorTickMark val="none"/>
        <c:tickLblPos val="nextTo"/>
        <c:crossAx val="218496384"/>
        <c:crosses val="autoZero"/>
        <c:crossBetween val="between"/>
        <c:majorUnit val="1000"/>
      </c:valAx>
    </c:plotArea>
    <c:plotVisOnly val="1"/>
    <c:dispBlanksAs val="gap"/>
    <c:showDLblsOverMax val="0"/>
  </c:chart>
  <c:txPr>
    <a:bodyPr/>
    <a:lstStyle/>
    <a:p>
      <a:pPr>
        <a:defRPr sz="1400">
          <a:solidFill>
            <a:schemeClr val="tx2"/>
          </a:solidFill>
        </a:defRPr>
      </a:pPr>
      <a:endParaRPr lang="de-DE"/>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0.72455</cdr:x>
      <cdr:y>0.37346</cdr:y>
    </cdr:from>
    <cdr:to>
      <cdr:x>0.99507</cdr:x>
      <cdr:y>0.66331</cdr:y>
    </cdr:to>
    <cdr:sp macro="" textlink="">
      <cdr:nvSpPr>
        <cdr:cNvPr id="2" name="Rechteck 1"/>
        <cdr:cNvSpPr/>
      </cdr:nvSpPr>
      <cdr:spPr bwMode="gray">
        <a:xfrm xmlns:a="http://schemas.openxmlformats.org/drawingml/2006/main" rot="20996819">
          <a:off x="3853576" y="550134"/>
          <a:ext cx="1438758" cy="426968"/>
        </a:xfrm>
        <a:prstGeom xmlns:a="http://schemas.openxmlformats.org/drawingml/2006/main" prst="rect">
          <a:avLst/>
        </a:prstGeom>
        <a:solidFill xmlns:a="http://schemas.openxmlformats.org/drawingml/2006/main">
          <a:schemeClr val="accent2"/>
        </a:solidFill>
        <a:ln xmlns:a="http://schemas.openxmlformats.org/drawingml/2006/main" w="3175" cap="flat" cmpd="sng" algn="ctr">
          <a:noFill/>
          <a:prstDash val="solid"/>
          <a:round/>
          <a:headEnd type="none" w="med" len="med"/>
          <a:tailEnd type="none" w="med" len="med"/>
        </a:ln>
        <a:effectLst xmlns:a="http://schemas.openxmlformats.org/drawingml/2006/main"/>
      </cdr:spPr>
      <cdr:txBody>
        <a:bodyPr xmlns:a="http://schemas.openxmlformats.org/drawingml/2006/main" rot="0" spcFirstLastPara="0" vert="horz" wrap="square" lIns="108000" tIns="108000" rIns="108000" bIns="108000" numCol="1" spcCol="0" rtlCol="0" fromWordArt="0" anchor="ctr" anchorCtr="0" forceAA="0" compatLnSpc="1">
          <a:prstTxWarp prst="textNoShape">
            <a:avLst/>
          </a:prstTxWarp>
          <a:noAutofit/>
        </a:bodyPr>
        <a:lstStyle xmlns:a="http://schemas.openxmlformats.org/drawingml/2006/main">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eaLnBrk="0" fontAlgn="base" hangingPunct="0">
            <a:spcAft>
              <a:spcPts val="600"/>
            </a:spcAft>
          </a:pPr>
          <a:r>
            <a:rPr lang="de-DE" sz="1200" b="1" dirty="0">
              <a:solidFill>
                <a:schemeClr val="bg1"/>
              </a:solidFill>
            </a:rPr>
            <a:t>Ø 1.085 EUR Jahressparrate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2547" cy="494186"/>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3883852" y="0"/>
            <a:ext cx="2972547" cy="494186"/>
          </a:xfrm>
          <a:prstGeom prst="rect">
            <a:avLst/>
          </a:prstGeom>
        </p:spPr>
        <p:txBody>
          <a:bodyPr vert="horz" lIns="91440" tIns="45720" rIns="91440" bIns="45720" rtlCol="0"/>
          <a:lstStyle>
            <a:lvl1pPr algn="r">
              <a:defRPr sz="1200"/>
            </a:lvl1pPr>
          </a:lstStyle>
          <a:p>
            <a:fld id="{74FC9891-150F-43FF-9B81-597D3F9E0976}" type="datetimeFigureOut">
              <a:rPr lang="de-DE" smtClean="0">
                <a:latin typeface="Arial" panose="020B0604020202020204" pitchFamily="34" charset="0"/>
                <a:cs typeface="Arial" panose="020B0604020202020204" pitchFamily="34" charset="0"/>
              </a:rPr>
              <a:t>23.09.2021</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0" y="9376899"/>
            <a:ext cx="2972547" cy="494185"/>
          </a:xfrm>
          <a:prstGeom prst="rect">
            <a:avLst/>
          </a:prstGeom>
        </p:spPr>
        <p:txBody>
          <a:bodyPr vert="horz" lIns="91440" tIns="45720" rIns="91440" bIns="45720" rtlCol="0" anchor="b"/>
          <a:lstStyle>
            <a:lvl1pPr algn="l">
              <a:defRPr sz="1200"/>
            </a:lvl1pPr>
          </a:lstStyle>
          <a:p>
            <a:endParaRPr lang="de-DE">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3883852" y="9376899"/>
            <a:ext cx="2972547" cy="494185"/>
          </a:xfrm>
          <a:prstGeom prst="rect">
            <a:avLst/>
          </a:prstGeom>
        </p:spPr>
        <p:txBody>
          <a:bodyPr vert="horz" lIns="91440" tIns="45720" rIns="91440" bIns="45720" rtlCol="0" anchor="b"/>
          <a:lstStyle>
            <a:lvl1pPr algn="r">
              <a:defRPr sz="1200"/>
            </a:lvl1pPr>
          </a:lstStyle>
          <a:p>
            <a:fld id="{6CA07C88-AC26-4FB9-AD76-FF9A82C14D30}"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486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2" y="0"/>
            <a:ext cx="2971800" cy="493633"/>
          </a:xfrm>
          <a:prstGeom prst="rect">
            <a:avLst/>
          </a:prstGeom>
        </p:spPr>
        <p:txBody>
          <a:bodyPr vert="horz" lIns="91440" tIns="45720" rIns="91440" bIns="45720" rtlCol="0"/>
          <a:lstStyle>
            <a:lvl1pPr algn="l">
              <a:defRPr sz="1200">
                <a:solidFill>
                  <a:schemeClr val="tx2"/>
                </a:solidFill>
                <a:latin typeface="Arial" panose="020B0604020202020204" pitchFamily="34" charset="0"/>
              </a:defRPr>
            </a:lvl1pPr>
          </a:lstStyle>
          <a:p>
            <a:endParaRPr lang="de-DE" dirty="0"/>
          </a:p>
        </p:txBody>
      </p:sp>
      <p:sp>
        <p:nvSpPr>
          <p:cNvPr id="3" name="Datumsplatzhalter 2"/>
          <p:cNvSpPr>
            <a:spLocks noGrp="1"/>
          </p:cNvSpPr>
          <p:nvPr>
            <p:ph type="dt" idx="1"/>
          </p:nvPr>
        </p:nvSpPr>
        <p:spPr bwMode="gray">
          <a:xfrm>
            <a:off x="3884616" y="0"/>
            <a:ext cx="2971800" cy="493633"/>
          </a:xfrm>
          <a:prstGeom prst="rect">
            <a:avLst/>
          </a:prstGeom>
        </p:spPr>
        <p:txBody>
          <a:bodyPr vert="horz" lIns="91440" tIns="45720" rIns="91440" bIns="45720" rtlCol="0"/>
          <a:lstStyle>
            <a:lvl1pPr algn="r">
              <a:defRPr sz="1200">
                <a:solidFill>
                  <a:schemeClr val="tx2"/>
                </a:solidFill>
                <a:latin typeface="Arial" panose="020B0604020202020204" pitchFamily="34" charset="0"/>
              </a:defRPr>
            </a:lvl1pPr>
          </a:lstStyle>
          <a:p>
            <a:fld id="{9888B592-4988-4068-AC3A-E1539BCA9C6A}" type="datetimeFigureOut">
              <a:rPr lang="de-DE" smtClean="0"/>
              <a:pPr/>
              <a:t>23.09.2021</a:t>
            </a:fld>
            <a:endParaRPr lang="de-DE" dirty="0"/>
          </a:p>
        </p:txBody>
      </p:sp>
      <p:sp>
        <p:nvSpPr>
          <p:cNvPr id="4" name="Folienbildplatzhalter 3"/>
          <p:cNvSpPr>
            <a:spLocks noGrp="1" noRot="1" noChangeAspect="1"/>
          </p:cNvSpPr>
          <p:nvPr>
            <p:ph type="sldImg" idx="2"/>
          </p:nvPr>
        </p:nvSpPr>
        <p:spPr bwMode="gray">
          <a:xfrm>
            <a:off x="223838" y="739775"/>
            <a:ext cx="6451600" cy="3627438"/>
          </a:xfrm>
          <a:prstGeom prst="rect">
            <a:avLst/>
          </a:prstGeom>
          <a:noFill/>
          <a:ln w="12700">
            <a:solidFill>
              <a:schemeClr val="accent5"/>
            </a:solidFill>
          </a:ln>
        </p:spPr>
        <p:txBody>
          <a:bodyPr vert="horz" lIns="91440" tIns="45720" rIns="91440" bIns="45720" rtlCol="0" anchor="ctr"/>
          <a:lstStyle/>
          <a:p>
            <a:endParaRPr lang="de-DE" dirty="0"/>
          </a:p>
        </p:txBody>
      </p:sp>
      <p:sp>
        <p:nvSpPr>
          <p:cNvPr id="6" name="Fußzeilenplatzhalter 5"/>
          <p:cNvSpPr>
            <a:spLocks noGrp="1"/>
          </p:cNvSpPr>
          <p:nvPr>
            <p:ph type="ftr" sz="quarter" idx="4"/>
          </p:nvPr>
        </p:nvSpPr>
        <p:spPr bwMode="gray">
          <a:xfrm>
            <a:off x="2" y="9377317"/>
            <a:ext cx="2971800" cy="493633"/>
          </a:xfrm>
          <a:prstGeom prst="rect">
            <a:avLst/>
          </a:prstGeom>
        </p:spPr>
        <p:txBody>
          <a:bodyPr vert="horz" lIns="91440" tIns="45720" rIns="91440" bIns="45720" rtlCol="0" anchor="b"/>
          <a:lstStyle>
            <a:lvl1pPr algn="l">
              <a:defRPr sz="1200">
                <a:solidFill>
                  <a:schemeClr val="tx2"/>
                </a:solidFill>
                <a:latin typeface="Arial" panose="020B0604020202020204" pitchFamily="34" charset="0"/>
              </a:defRPr>
            </a:lvl1pPr>
          </a:lstStyle>
          <a:p>
            <a:endParaRPr lang="de-DE" dirty="0"/>
          </a:p>
        </p:txBody>
      </p:sp>
      <p:sp>
        <p:nvSpPr>
          <p:cNvPr id="7" name="Foliennummernplatzhalter 6"/>
          <p:cNvSpPr>
            <a:spLocks noGrp="1"/>
          </p:cNvSpPr>
          <p:nvPr>
            <p:ph type="sldNum" sz="quarter" idx="5"/>
          </p:nvPr>
        </p:nvSpPr>
        <p:spPr bwMode="gray">
          <a:xfrm>
            <a:off x="3884616" y="9377317"/>
            <a:ext cx="2971800" cy="493633"/>
          </a:xfrm>
          <a:prstGeom prst="rect">
            <a:avLst/>
          </a:prstGeom>
        </p:spPr>
        <p:txBody>
          <a:bodyPr vert="horz" lIns="91440" tIns="45720" rIns="91440" bIns="45720" rtlCol="0" anchor="b"/>
          <a:lstStyle>
            <a:lvl1pPr algn="r">
              <a:defRPr sz="1200">
                <a:solidFill>
                  <a:schemeClr val="tx2"/>
                </a:solidFill>
                <a:latin typeface="Arial" panose="020B0604020202020204" pitchFamily="34" charset="0"/>
              </a:defRPr>
            </a:lvl1pPr>
          </a:lstStyle>
          <a:p>
            <a:fld id="{E5D6FF10-B940-4D4F-B97B-B9475F2D3A57}" type="slidenum">
              <a:rPr lang="de-DE" smtClean="0"/>
              <a:pPr/>
              <a:t>‹Nr.›</a:t>
            </a:fld>
            <a:endParaRPr lang="de-DE" dirty="0"/>
          </a:p>
        </p:txBody>
      </p:sp>
      <p:sp>
        <p:nvSpPr>
          <p:cNvPr id="8" name="Notizenplatzhalter 7"/>
          <p:cNvSpPr>
            <a:spLocks noGrp="1"/>
          </p:cNvSpPr>
          <p:nvPr>
            <p:ph type="body" sz="quarter" idx="3"/>
          </p:nvPr>
        </p:nvSpPr>
        <p:spPr bwMode="gray">
          <a:xfrm>
            <a:off x="181596" y="4530616"/>
            <a:ext cx="6537506" cy="4654553"/>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Tree>
    <p:extLst>
      <p:ext uri="{BB962C8B-B14F-4D97-AF65-F5344CB8AC3E}">
        <p14:creationId xmlns:p14="http://schemas.microsoft.com/office/powerpoint/2010/main" val="2520149426"/>
      </p:ext>
    </p:extLst>
  </p:cSld>
  <p:clrMap bg1="lt1" tx1="dk1" bg2="lt2" tx2="dk2" accent1="accent1" accent2="accent2" accent3="accent3" accent4="accent4" accent5="accent5" accent6="accent6" hlink="hlink" folHlink="folHlink"/>
  <p:notesStyle>
    <a:lvl1pPr marL="0" algn="l" defTabSz="914400" rtl="0" eaLnBrk="1" fontAlgn="base" latinLnBrk="0" hangingPunct="1">
      <a:lnSpc>
        <a:spcPct val="100000"/>
      </a:lnSpc>
      <a:spcAft>
        <a:spcPts val="300"/>
      </a:spcAft>
      <a:buFont typeface="Arial" pitchFamily="34" charset="0"/>
      <a:defRPr lang="de-DE" sz="1200" b="1" kern="1200" dirty="0" smtClean="0">
        <a:solidFill>
          <a:schemeClr val="tx2"/>
        </a:solidFill>
        <a:latin typeface="Arial" panose="020B0604020202020204" pitchFamily="34" charset="0"/>
        <a:ea typeface="+mn-ea"/>
        <a:cs typeface="Arial" pitchFamily="34" charset="0"/>
      </a:defRPr>
    </a:lvl1pPr>
    <a:lvl2pPr marL="0" indent="0" algn="l" defTabSz="914400" rtl="0" eaLnBrk="1" fontAlgn="base" latinLnBrk="0" hangingPunct="1">
      <a:lnSpc>
        <a:spcPct val="100000"/>
      </a:lnSpc>
      <a:spcAft>
        <a:spcPts val="300"/>
      </a:spcAft>
      <a:buFont typeface="Arial" pitchFamily="34" charset="0"/>
      <a:defRPr lang="de-DE" sz="1200" b="0" kern="1200" dirty="0" smtClean="0">
        <a:solidFill>
          <a:schemeClr val="tx2"/>
        </a:solidFill>
        <a:latin typeface="Arial" panose="020B0604020202020204" pitchFamily="34" charset="0"/>
        <a:ea typeface="+mn-ea"/>
        <a:cs typeface="Arial" pitchFamily="34" charset="0"/>
      </a:defRPr>
    </a:lvl2pPr>
    <a:lvl3pPr marL="144000" indent="-144000" algn="l" defTabSz="914400" rtl="0" eaLnBrk="1" fontAlgn="base" latinLnBrk="0" hangingPunct="1">
      <a:lnSpc>
        <a:spcPct val="100000"/>
      </a:lnSpc>
      <a:spcAft>
        <a:spcPts val="300"/>
      </a:spcAft>
      <a:buClr>
        <a:schemeClr val="tx2"/>
      </a:buClr>
      <a:buSzPct val="150000"/>
      <a:buFont typeface="Arial" panose="020B0604020202020204" pitchFamily="34" charset="0"/>
      <a:buChar char="▪"/>
      <a:defRPr lang="de-DE" sz="1200" b="0" kern="1200" dirty="0" smtClean="0">
        <a:solidFill>
          <a:schemeClr val="tx2"/>
        </a:solidFill>
        <a:latin typeface="Arial" panose="020B0604020202020204" pitchFamily="34" charset="0"/>
        <a:ea typeface="+mn-ea"/>
        <a:cs typeface="Arial" pitchFamily="34" charset="0"/>
      </a:defRPr>
    </a:lvl3pPr>
    <a:lvl4pPr marL="288000" indent="-144000" algn="l" defTabSz="914400" rtl="0" eaLnBrk="1" fontAlgn="base" latinLnBrk="0" hangingPunct="1">
      <a:lnSpc>
        <a:spcPct val="100000"/>
      </a:lnSpc>
      <a:spcAft>
        <a:spcPts val="300"/>
      </a:spcAft>
      <a:buClr>
        <a:srgbClr val="9D958D"/>
      </a:buClr>
      <a:buSzPct val="150000"/>
      <a:buFont typeface="Arial" panose="020B0604020202020204" pitchFamily="34" charset="0"/>
      <a:buChar char="▪"/>
      <a:defRPr lang="de-DE" sz="1200" b="0" kern="1200" dirty="0" smtClean="0">
        <a:solidFill>
          <a:schemeClr val="tx2"/>
        </a:solidFill>
        <a:latin typeface="Arial" panose="020B0604020202020204" pitchFamily="34" charset="0"/>
        <a:ea typeface="+mn-ea"/>
        <a:cs typeface="Arial" pitchFamily="34" charset="0"/>
      </a:defRPr>
    </a:lvl4pPr>
    <a:lvl5pPr marL="432000" indent="-144000" algn="l" defTabSz="914400" rtl="0" eaLnBrk="1" fontAlgn="base" latinLnBrk="0" hangingPunct="1">
      <a:lnSpc>
        <a:spcPct val="100000"/>
      </a:lnSpc>
      <a:spcAft>
        <a:spcPts val="300"/>
      </a:spcAft>
      <a:buClr>
        <a:schemeClr val="tx2"/>
      </a:buClr>
      <a:buFont typeface="Arial" panose="020B0604020202020204" pitchFamily="34" charset="0"/>
      <a:buChar char="–"/>
      <a:defRPr lang="de-DE" sz="1200" b="0" kern="1200" baseline="0" dirty="0" smtClean="0">
        <a:solidFill>
          <a:schemeClr val="tx2"/>
        </a:solidFill>
        <a:latin typeface="Arial" panose="020B0604020202020204" pitchFamily="34" charset="0"/>
        <a:ea typeface="+mn-ea"/>
        <a:cs typeface="Arial" pitchFamily="34" charset="0"/>
      </a:defRPr>
    </a:lvl5pPr>
    <a:lvl6pPr marL="0" indent="-144000" algn="l" defTabSz="914400" rtl="0" eaLnBrk="1" latinLnBrk="0" hangingPunct="1">
      <a:spcAft>
        <a:spcPts val="300"/>
      </a:spcAft>
      <a:buClr>
        <a:srgbClr val="FF0000"/>
      </a:buClr>
      <a:buSzPct val="70000"/>
      <a:buFont typeface="Arial" panose="020B0604020202020204" pitchFamily="34" charset="0"/>
      <a:buChar char="►"/>
      <a:defRPr lang="de-DE" sz="1200" kern="1200" baseline="0" dirty="0">
        <a:solidFill>
          <a:schemeClr val="tx2"/>
        </a:solidFill>
        <a:latin typeface="Arial" panose="020B0604020202020204" pitchFamily="34" charset="0"/>
        <a:ea typeface="+mn-ea"/>
        <a:cs typeface="Arial" panose="020B0604020202020204" pitchFamily="34" charset="0"/>
      </a:defRPr>
    </a:lvl6pPr>
    <a:lvl7pPr marL="144000" indent="-144000" algn="l" defTabSz="914400" rtl="0" eaLnBrk="1" latinLnBrk="0" hangingPunct="1">
      <a:spcAft>
        <a:spcPts val="300"/>
      </a:spcAft>
      <a:buClr>
        <a:srgbClr val="FF0000"/>
      </a:buClr>
      <a:buSzPct val="7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144000" indent="-144000" algn="l" defTabSz="914400" rtl="0" eaLnBrk="1" latinLnBrk="0" hangingPunct="1">
      <a:spcAft>
        <a:spcPts val="300"/>
      </a:spcAft>
      <a:buClr>
        <a:srgbClr val="FF0000"/>
      </a:buClr>
      <a:buSzPct val="7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8pPr>
    <a:lvl9pPr marL="144000" indent="-144000" algn="l" defTabSz="914400" rtl="0" eaLnBrk="1" latinLnBrk="0" hangingPunct="1">
      <a:spcAft>
        <a:spcPts val="300"/>
      </a:spcAft>
      <a:buClr>
        <a:srgbClr val="FF0000"/>
      </a:buClr>
      <a:buSzPct val="7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23838" y="739775"/>
            <a:ext cx="6451600" cy="3627438"/>
          </a:xfrm>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E5D6FF10-B940-4D4F-B97B-B9475F2D3A57}" type="slidenum">
              <a:rPr lang="de-DE" smtClean="0"/>
              <a:pPr/>
              <a:t>1</a:t>
            </a:fld>
            <a:endParaRPr lang="de-DE" dirty="0"/>
          </a:p>
        </p:txBody>
      </p:sp>
    </p:spTree>
    <p:extLst>
      <p:ext uri="{BB962C8B-B14F-4D97-AF65-F5344CB8AC3E}">
        <p14:creationId xmlns:p14="http://schemas.microsoft.com/office/powerpoint/2010/main" val="2312998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9FB48-A1C3-40F2-BAAB-A61B5C5E65DF}" type="slidenum">
              <a:rPr lang="de-DE"/>
              <a:pPr/>
              <a:t>3</a:t>
            </a:fld>
            <a:endParaRPr lang="de-DE"/>
          </a:p>
        </p:txBody>
      </p:sp>
      <p:sp>
        <p:nvSpPr>
          <p:cNvPr id="773122" name="Rectangle 2"/>
          <p:cNvSpPr>
            <a:spLocks noGrp="1" noRot="1" noChangeAspect="1" noChangeArrowheads="1" noTextEdit="1"/>
          </p:cNvSpPr>
          <p:nvPr>
            <p:ph type="sldImg"/>
          </p:nvPr>
        </p:nvSpPr>
        <p:spPr>
          <a:xfrm>
            <a:off x="136525" y="739775"/>
            <a:ext cx="6584950" cy="3703638"/>
          </a:xfrm>
          <a:ln/>
        </p:spPr>
      </p:sp>
      <p:sp>
        <p:nvSpPr>
          <p:cNvPr id="773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25425" y="741363"/>
            <a:ext cx="6448425" cy="3625850"/>
          </a:xfrm>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E5D6FF10-B940-4D4F-B97B-B9475F2D3A57}" type="slidenum">
              <a:rPr lang="de-DE" smtClean="0"/>
              <a:pPr/>
              <a:t>4</a:t>
            </a:fld>
            <a:endParaRPr lang="de-DE" dirty="0"/>
          </a:p>
        </p:txBody>
      </p:sp>
    </p:spTree>
    <p:extLst>
      <p:ext uri="{BB962C8B-B14F-4D97-AF65-F5344CB8AC3E}">
        <p14:creationId xmlns:p14="http://schemas.microsoft.com/office/powerpoint/2010/main" val="13264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25425" y="741363"/>
            <a:ext cx="6448425" cy="3625850"/>
          </a:xfrm>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E5D6FF10-B940-4D4F-B97B-B9475F2D3A57}" type="slidenum">
              <a:rPr lang="de-DE" smtClean="0"/>
              <a:pPr/>
              <a:t>5</a:t>
            </a:fld>
            <a:endParaRPr lang="de-DE" dirty="0"/>
          </a:p>
        </p:txBody>
      </p:sp>
    </p:spTree>
    <p:extLst>
      <p:ext uri="{BB962C8B-B14F-4D97-AF65-F5344CB8AC3E}">
        <p14:creationId xmlns:p14="http://schemas.microsoft.com/office/powerpoint/2010/main" val="387091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41300" y="735013"/>
            <a:ext cx="6416675" cy="3608387"/>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D6FF10-B940-4D4F-B97B-B9475F2D3A57}" type="slidenum">
              <a:rPr lang="de-DE" smtClean="0"/>
              <a:pPr/>
              <a:t>6</a:t>
            </a:fld>
            <a:endParaRPr lang="de-DE" dirty="0"/>
          </a:p>
        </p:txBody>
      </p:sp>
    </p:spTree>
    <p:extLst>
      <p:ext uri="{BB962C8B-B14F-4D97-AF65-F5344CB8AC3E}">
        <p14:creationId xmlns:p14="http://schemas.microsoft.com/office/powerpoint/2010/main" val="14741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25425" y="741363"/>
            <a:ext cx="6448425" cy="3625850"/>
          </a:xfrm>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E5D6FF10-B940-4D4F-B97B-B9475F2D3A57}" type="slidenum">
              <a:rPr lang="de-DE" smtClean="0"/>
              <a:pPr/>
              <a:t>8</a:t>
            </a:fld>
            <a:endParaRPr lang="de-DE" dirty="0"/>
          </a:p>
        </p:txBody>
      </p:sp>
    </p:spTree>
    <p:extLst>
      <p:ext uri="{BB962C8B-B14F-4D97-AF65-F5344CB8AC3E}">
        <p14:creationId xmlns:p14="http://schemas.microsoft.com/office/powerpoint/2010/main" val="154383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23838" y="739775"/>
            <a:ext cx="6451600" cy="362743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5D6FF10-B940-4D4F-B97B-B9475F2D3A57}" type="slidenum">
              <a:rPr lang="de-DE" smtClean="0"/>
              <a:pPr/>
              <a:t>9</a:t>
            </a:fld>
            <a:endParaRPr lang="de-DE" dirty="0"/>
          </a:p>
        </p:txBody>
      </p:sp>
    </p:spTree>
    <p:extLst>
      <p:ext uri="{BB962C8B-B14F-4D97-AF65-F5344CB8AC3E}">
        <p14:creationId xmlns:p14="http://schemas.microsoft.com/office/powerpoint/2010/main" val="179055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23838" y="739775"/>
            <a:ext cx="6451600" cy="362743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D6FF10-B940-4D4F-B97B-B9475F2D3A57}" type="slidenum">
              <a:rPr lang="de-DE" smtClean="0"/>
              <a:pPr/>
              <a:t>10</a:t>
            </a:fld>
            <a:endParaRPr lang="de-DE" dirty="0"/>
          </a:p>
        </p:txBody>
      </p:sp>
    </p:spTree>
    <p:extLst>
      <p:ext uri="{BB962C8B-B14F-4D97-AF65-F5344CB8AC3E}">
        <p14:creationId xmlns:p14="http://schemas.microsoft.com/office/powerpoint/2010/main" val="363533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lvl1pPr algn="ctr" defTabSz="932008" eaLnBrk="0" hangingPunct="0">
              <a:spcBef>
                <a:spcPct val="50000"/>
              </a:spcBef>
              <a:defRPr sz="1400">
                <a:solidFill>
                  <a:schemeClr val="tx1"/>
                </a:solidFill>
                <a:latin typeface="Arial" charset="0"/>
              </a:defRPr>
            </a:lvl1pPr>
            <a:lvl2pPr marL="743065" indent="-285795" algn="ctr" defTabSz="932008" eaLnBrk="0" hangingPunct="0">
              <a:spcBef>
                <a:spcPct val="50000"/>
              </a:spcBef>
              <a:defRPr sz="1400">
                <a:solidFill>
                  <a:schemeClr val="tx1"/>
                </a:solidFill>
                <a:latin typeface="Arial" charset="0"/>
              </a:defRPr>
            </a:lvl2pPr>
            <a:lvl3pPr marL="1143177" indent="-228635" algn="ctr" defTabSz="932008" eaLnBrk="0" hangingPunct="0">
              <a:spcBef>
                <a:spcPct val="50000"/>
              </a:spcBef>
              <a:defRPr sz="1400">
                <a:solidFill>
                  <a:schemeClr val="tx1"/>
                </a:solidFill>
                <a:latin typeface="Arial" charset="0"/>
              </a:defRPr>
            </a:lvl3pPr>
            <a:lvl4pPr marL="1600448" indent="-228635" algn="ctr" defTabSz="932008" eaLnBrk="0" hangingPunct="0">
              <a:spcBef>
                <a:spcPct val="50000"/>
              </a:spcBef>
              <a:defRPr sz="1400">
                <a:solidFill>
                  <a:schemeClr val="tx1"/>
                </a:solidFill>
                <a:latin typeface="Arial" charset="0"/>
              </a:defRPr>
            </a:lvl4pPr>
            <a:lvl5pPr marL="2057721" indent="-228635" algn="ctr" defTabSz="932008" eaLnBrk="0" hangingPunct="0">
              <a:spcBef>
                <a:spcPct val="50000"/>
              </a:spcBef>
              <a:defRPr sz="1400">
                <a:solidFill>
                  <a:schemeClr val="tx1"/>
                </a:solidFill>
                <a:latin typeface="Arial" charset="0"/>
              </a:defRPr>
            </a:lvl5pPr>
            <a:lvl6pPr marL="2514992" indent="-228635" algn="ctr" defTabSz="932008" eaLnBrk="0" fontAlgn="base" hangingPunct="0">
              <a:spcBef>
                <a:spcPct val="50000"/>
              </a:spcBef>
              <a:spcAft>
                <a:spcPct val="0"/>
              </a:spcAft>
              <a:defRPr sz="1400">
                <a:solidFill>
                  <a:schemeClr val="tx1"/>
                </a:solidFill>
                <a:latin typeface="Arial" charset="0"/>
              </a:defRPr>
            </a:lvl6pPr>
            <a:lvl7pPr marL="2972261" indent="-228635" algn="ctr" defTabSz="932008" eaLnBrk="0" fontAlgn="base" hangingPunct="0">
              <a:spcBef>
                <a:spcPct val="50000"/>
              </a:spcBef>
              <a:spcAft>
                <a:spcPct val="0"/>
              </a:spcAft>
              <a:defRPr sz="1400">
                <a:solidFill>
                  <a:schemeClr val="tx1"/>
                </a:solidFill>
                <a:latin typeface="Arial" charset="0"/>
              </a:defRPr>
            </a:lvl7pPr>
            <a:lvl8pPr marL="3429533" indent="-228635" algn="ctr" defTabSz="932008" eaLnBrk="0" fontAlgn="base" hangingPunct="0">
              <a:spcBef>
                <a:spcPct val="50000"/>
              </a:spcBef>
              <a:spcAft>
                <a:spcPct val="0"/>
              </a:spcAft>
              <a:defRPr sz="1400">
                <a:solidFill>
                  <a:schemeClr val="tx1"/>
                </a:solidFill>
                <a:latin typeface="Arial" charset="0"/>
              </a:defRPr>
            </a:lvl8pPr>
            <a:lvl9pPr marL="3886804" indent="-228635" algn="ctr" defTabSz="932008" eaLnBrk="0" fontAlgn="base" hangingPunct="0">
              <a:spcBef>
                <a:spcPct val="50000"/>
              </a:spcBef>
              <a:spcAft>
                <a:spcPct val="0"/>
              </a:spcAft>
              <a:defRPr sz="1400">
                <a:solidFill>
                  <a:schemeClr val="tx1"/>
                </a:solidFill>
                <a:latin typeface="Arial" charset="0"/>
              </a:defRPr>
            </a:lvl9pPr>
          </a:lstStyle>
          <a:p>
            <a:pPr algn="r">
              <a:spcBef>
                <a:spcPct val="0"/>
              </a:spcBef>
              <a:defRPr/>
            </a:pPr>
            <a:fld id="{7C6B99A5-3D09-4E12-9121-611F4613E34B}" type="slidenum">
              <a:rPr lang="de-DE" altLang="de-DE" sz="1300"/>
              <a:pPr algn="r">
                <a:spcBef>
                  <a:spcPct val="0"/>
                </a:spcBef>
                <a:defRPr/>
              </a:pPr>
              <a:t>11</a:t>
            </a:fld>
            <a:endParaRPr lang="de-DE" altLang="de-DE" sz="1300" dirty="0"/>
          </a:p>
        </p:txBody>
      </p:sp>
      <p:sp>
        <p:nvSpPr>
          <p:cNvPr id="47107" name="Rectangle 2"/>
          <p:cNvSpPr>
            <a:spLocks noGrp="1" noRot="1" noChangeAspect="1" noChangeArrowheads="1" noTextEdit="1"/>
          </p:cNvSpPr>
          <p:nvPr>
            <p:ph type="sldImg"/>
          </p:nvPr>
        </p:nvSpPr>
        <p:spPr>
          <a:xfrm>
            <a:off x="225425" y="741363"/>
            <a:ext cx="6448425" cy="3625850"/>
          </a:xfrm>
          <a:ln/>
        </p:spPr>
      </p:sp>
      <p:sp>
        <p:nvSpPr>
          <p:cNvPr id="47108" name="Rectangle 3"/>
          <p:cNvSpPr>
            <a:spLocks noGrp="1" noChangeArrowheads="1"/>
          </p:cNvSpPr>
          <p:nvPr>
            <p:ph type="body" idx="1"/>
          </p:nvPr>
        </p:nvSpPr>
        <p:spPr>
          <a:noFill/>
        </p:spPr>
        <p:txBody>
          <a:bodyPr/>
          <a:lstStyle/>
          <a:p>
            <a:pPr eaLnBrk="1" hangingPunct="1"/>
            <a:endParaRPr lang="de-DE" alt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bwMode="gray">
      <p:bgPr>
        <a:solidFill>
          <a:schemeClr val="bg2"/>
        </a:solidFill>
        <a:effectLst/>
      </p:bgPr>
    </p:bg>
    <p:spTree>
      <p:nvGrpSpPr>
        <p:cNvPr id="1" name=""/>
        <p:cNvGrpSpPr/>
        <p:nvPr/>
      </p:nvGrpSpPr>
      <p:grpSpPr>
        <a:xfrm>
          <a:off x="0" y="0"/>
          <a:ext cx="0" cy="0"/>
          <a:chOff x="0" y="0"/>
          <a:chExt cx="0" cy="0"/>
        </a:xfrm>
      </p:grpSpPr>
      <p:pic>
        <p:nvPicPr>
          <p:cNvPr id="6" name="Grafik 5"/>
          <p:cNvPicPr>
            <a:picLocks/>
          </p:cNvPicPr>
          <p:nvPr/>
        </p:nvPicPr>
        <p:blipFill>
          <a:blip r:embed="rId2">
            <a:extLst>
              <a:ext uri="{28A0092B-C50C-407E-A947-70E740481C1C}">
                <a14:useLocalDpi xmlns:a14="http://schemas.microsoft.com/office/drawing/2010/main"/>
              </a:ext>
            </a:extLst>
          </a:blip>
          <a:stretch>
            <a:fillRect/>
          </a:stretch>
        </p:blipFill>
        <p:spPr bwMode="gray">
          <a:xfrm>
            <a:off x="590399" y="334961"/>
            <a:ext cx="8892000" cy="2628000"/>
          </a:xfrm>
          <a:prstGeom prst="rect">
            <a:avLst/>
          </a:prstGeom>
        </p:spPr>
      </p:pic>
      <p:sp>
        <p:nvSpPr>
          <p:cNvPr id="2" name="Titel 1"/>
          <p:cNvSpPr>
            <a:spLocks noGrp="1"/>
          </p:cNvSpPr>
          <p:nvPr>
            <p:ph type="ctrTitle"/>
          </p:nvPr>
        </p:nvSpPr>
        <p:spPr bwMode="gray">
          <a:xfrm>
            <a:off x="828000" y="558058"/>
            <a:ext cx="7992000" cy="828000"/>
          </a:xfrm>
        </p:spPr>
        <p:txBody>
          <a:bodyPr bIns="0" anchor="b" anchorCtr="0">
            <a:noAutofit/>
          </a:bodyPr>
          <a:lstStyle>
            <a:lvl1pPr algn="l">
              <a:lnSpc>
                <a:spcPct val="90000"/>
              </a:lnSpc>
              <a:spcBef>
                <a:spcPts val="0"/>
              </a:spcBef>
              <a:spcAft>
                <a:spcPts val="0"/>
              </a:spcAft>
              <a:defRPr sz="3000">
                <a:solidFill>
                  <a:schemeClr val="tx2"/>
                </a:solidFill>
              </a:defRPr>
            </a:lvl1pPr>
          </a:lstStyle>
          <a:p>
            <a:r>
              <a:rPr lang="de-DE"/>
              <a:t>Titelmasterformat durch Klicken bearbeiten</a:t>
            </a:r>
            <a:endParaRPr lang="de-DE" dirty="0"/>
          </a:p>
        </p:txBody>
      </p:sp>
      <p:sp>
        <p:nvSpPr>
          <p:cNvPr id="3" name="Untertitel 2"/>
          <p:cNvSpPr>
            <a:spLocks noGrp="1"/>
          </p:cNvSpPr>
          <p:nvPr>
            <p:ph type="subTitle" idx="1"/>
          </p:nvPr>
        </p:nvSpPr>
        <p:spPr bwMode="gray">
          <a:xfrm>
            <a:off x="828000" y="1445920"/>
            <a:ext cx="7992000" cy="828000"/>
          </a:xfrm>
        </p:spPr>
        <p:txBody>
          <a:bodyPr>
            <a:noAutofit/>
          </a:bodyPr>
          <a:lstStyle>
            <a:lvl1pPr marL="0" indent="0" algn="l">
              <a:lnSpc>
                <a:spcPct val="90000"/>
              </a:lnSpc>
              <a:spcBef>
                <a:spcPts val="0"/>
              </a:spcBef>
              <a:spcAft>
                <a:spcPts val="0"/>
              </a:spcAft>
              <a:buNone/>
              <a:defRPr sz="3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7" name="Fußzeilenplatzhalter 5"/>
          <p:cNvSpPr>
            <a:spLocks noGrp="1"/>
          </p:cNvSpPr>
          <p:nvPr>
            <p:ph type="ftr" sz="quarter" idx="3"/>
          </p:nvPr>
        </p:nvSpPr>
        <p:spPr>
          <a:xfrm>
            <a:off x="827997" y="2456380"/>
            <a:ext cx="7992000" cy="288000"/>
          </a:xfrm>
          <a:prstGeom prst="rect">
            <a:avLst/>
          </a:prstGeom>
          <a:noFill/>
        </p:spPr>
        <p:txBody>
          <a:bodyPr wrap="square" lIns="0" tIns="0" rIns="0" bIns="0" rtlCol="0" anchor="b">
            <a:noAutofit/>
          </a:bodyPr>
          <a:lstStyle>
            <a:lvl1pPr>
              <a:defRPr lang="de-DE" sz="1800" kern="0">
                <a:cs typeface="Arial" pitchFamily="34" charset="0"/>
              </a:defRPr>
            </a:lvl1pPr>
          </a:lstStyle>
          <a:p>
            <a:endParaRPr lang="de-DE"/>
          </a:p>
        </p:txBody>
      </p:sp>
      <p:pic>
        <p:nvPicPr>
          <p:cNvPr id="8" name="Grafik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67174" y="334961"/>
            <a:ext cx="2628000" cy="2628000"/>
          </a:xfrm>
          <a:prstGeom prst="rect">
            <a:avLst/>
          </a:prstGeom>
        </p:spPr>
      </p:pic>
    </p:spTree>
    <p:extLst>
      <p:ext uri="{BB962C8B-B14F-4D97-AF65-F5344CB8AC3E}">
        <p14:creationId xmlns:p14="http://schemas.microsoft.com/office/powerpoint/2010/main" val="384201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Zw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532765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5328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6276625" y="1627188"/>
            <a:ext cx="532765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6276625" y="2024363"/>
            <a:ext cx="5328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Fußzeilenplatzhalter 7"/>
          <p:cNvSpPr>
            <a:spLocks noGrp="1"/>
          </p:cNvSpPr>
          <p:nvPr>
            <p:ph type="ftr" sz="quarter" idx="11"/>
          </p:nvPr>
        </p:nvSpPr>
        <p:spPr/>
        <p:txBody>
          <a:bodyPr/>
          <a:lstStyle/>
          <a:p>
            <a:endParaRPr lang="de-DE"/>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6276625"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5645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r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342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342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388400" y="1627188"/>
            <a:ext cx="342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4388400" y="2024363"/>
            <a:ext cx="342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platzhalter 4"/>
          <p:cNvSpPr>
            <a:spLocks noGrp="1"/>
          </p:cNvSpPr>
          <p:nvPr>
            <p:ph type="body" sz="quarter" idx="17"/>
          </p:nvPr>
        </p:nvSpPr>
        <p:spPr>
          <a:xfrm>
            <a:off x="8184624" y="1627188"/>
            <a:ext cx="342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15" name="Inhaltsplatzhalter 5"/>
          <p:cNvSpPr>
            <a:spLocks noGrp="1"/>
          </p:cNvSpPr>
          <p:nvPr>
            <p:ph sz="quarter" idx="18"/>
          </p:nvPr>
        </p:nvSpPr>
        <p:spPr>
          <a:xfrm>
            <a:off x="8184624" y="2024363"/>
            <a:ext cx="342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342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4388400" y="1956635"/>
            <a:ext cx="342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ußzeilenplatzhalter 5"/>
          <p:cNvSpPr>
            <a:spLocks noGrp="1"/>
          </p:cNvSpPr>
          <p:nvPr>
            <p:ph type="ftr" sz="quarter" idx="16"/>
          </p:nvPr>
        </p:nvSpPr>
        <p:spPr>
          <a:xfrm>
            <a:off x="588963" y="6575918"/>
            <a:ext cx="5328000" cy="180000"/>
          </a:xfrm>
          <a:prstGeom prst="rect">
            <a:avLst/>
          </a:prstGeom>
        </p:spPr>
        <p:txBody>
          <a:bodyPr vert="horz" lIns="0" tIns="0" rIns="0" bIns="0" rtlCol="0" anchor="ctr"/>
          <a:lstStyle>
            <a:lvl1pPr>
              <a:defRPr lang="de-DE" sz="900" dirty="0">
                <a:solidFill>
                  <a:schemeClr val="tx2"/>
                </a:solidFill>
              </a:defRPr>
            </a:lvl1pPr>
          </a:lstStyle>
          <a:p>
            <a:endParaRPr lang="de-DE"/>
          </a:p>
        </p:txBody>
      </p:sp>
      <p:cxnSp>
        <p:nvCxnSpPr>
          <p:cNvPr id="16" name="Gerade Verbindung 15"/>
          <p:cNvCxnSpPr/>
          <p:nvPr/>
        </p:nvCxnSpPr>
        <p:spPr bwMode="gray">
          <a:xfrm>
            <a:off x="8184624" y="1956635"/>
            <a:ext cx="342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8893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 Text, 1/2 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7" name="Inhaltsplatzhalter 6"/>
          <p:cNvSpPr>
            <a:spLocks noGrp="1"/>
          </p:cNvSpPr>
          <p:nvPr>
            <p:ph sz="quarter" idx="13"/>
          </p:nvPr>
        </p:nvSpPr>
        <p:spPr bwMode="gray">
          <a:xfrm>
            <a:off x="588963"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Textplatzhalter 8"/>
          <p:cNvSpPr>
            <a:spLocks noGrp="1"/>
          </p:cNvSpPr>
          <p:nvPr>
            <p:ph type="body" sz="quarter" idx="17"/>
          </p:nvPr>
        </p:nvSpPr>
        <p:spPr bwMode="gray">
          <a:xfrm>
            <a:off x="6276625" y="1627188"/>
            <a:ext cx="5327650" cy="244800"/>
          </a:xfrm>
        </p:spPr>
        <p:txBody>
          <a:bodyPr anchor="b"/>
          <a:lstStyle/>
          <a:p>
            <a:pPr lvl="0"/>
            <a:r>
              <a:rPr lang="de-DE"/>
              <a:t>Textmasterformat bearbeiten</a:t>
            </a:r>
          </a:p>
        </p:txBody>
      </p:sp>
      <p:cxnSp>
        <p:nvCxnSpPr>
          <p:cNvPr id="10" name="Gerade Verbindung 9"/>
          <p:cNvCxnSpPr/>
          <p:nvPr/>
        </p:nvCxnSpPr>
        <p:spPr bwMode="gray">
          <a:xfrm>
            <a:off x="6276625"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5"/>
          </p:nvPr>
        </p:nvSpPr>
        <p:spPr bwMode="gray">
          <a:xfrm>
            <a:off x="6276625" y="2024363"/>
            <a:ext cx="5328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9" name="Gerade Verbindung 8"/>
          <p:cNvCxnSpPr/>
          <p:nvPr userDrawn="1"/>
        </p:nvCxnSpPr>
        <p:spPr bwMode="gray">
          <a:xfrm>
            <a:off x="6276625"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9546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2 Grafik mit Überschrift,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9" name="Textplatzhalter 8"/>
          <p:cNvSpPr>
            <a:spLocks noGrp="1"/>
          </p:cNvSpPr>
          <p:nvPr>
            <p:ph type="body" sz="quarter" idx="13"/>
          </p:nvPr>
        </p:nvSpPr>
        <p:spPr bwMode="gray">
          <a:xfrm>
            <a:off x="588963" y="1625981"/>
            <a:ext cx="5327650" cy="244800"/>
          </a:xfrm>
        </p:spPr>
        <p:txBody>
          <a:bodyPr anchor="b"/>
          <a:lstStyle/>
          <a:p>
            <a:pPr lvl="0"/>
            <a:r>
              <a:rPr lang="de-DE"/>
              <a:t>Textmasterformat bearbeiten</a:t>
            </a:r>
          </a:p>
        </p:txBody>
      </p:sp>
      <p:cxnSp>
        <p:nvCxnSpPr>
          <p:cNvPr id="10" name="Gerade Verbindung 9"/>
          <p:cNvCxnSpPr/>
          <p:nvPr/>
        </p:nvCxnSpPr>
        <p:spPr bwMode="gray">
          <a:xfrm>
            <a:off x="588963"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4"/>
          </p:nvPr>
        </p:nvSpPr>
        <p:spPr bwMode="gray">
          <a:xfrm>
            <a:off x="588963" y="2024363"/>
            <a:ext cx="5328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Inhaltsplatzhalter 13"/>
          <p:cNvSpPr>
            <a:spLocks noGrp="1"/>
          </p:cNvSpPr>
          <p:nvPr>
            <p:ph sz="quarter" idx="15"/>
          </p:nvPr>
        </p:nvSpPr>
        <p:spPr bwMode="gray">
          <a:xfrm>
            <a:off x="6276625"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13" name="Gerade Verbindung 12"/>
          <p:cNvCxnSpPr/>
          <p:nvPr userDrawn="1"/>
        </p:nvCxnSpPr>
        <p:spPr bwMode="gray">
          <a:xfrm>
            <a:off x="588963"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0704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4"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5"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26993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4"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722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it Störer- 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10008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5"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73647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it Störer- Zw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48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quarter" idx="14"/>
          </p:nvPr>
        </p:nvSpPr>
        <p:spPr bwMode="gray">
          <a:xfrm>
            <a:off x="5736963" y="1627188"/>
            <a:ext cx="48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7"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251473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it Störer- 1/2 Text, 1/2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5736963" y="1627188"/>
            <a:ext cx="4860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147471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t Störer- 1/2 Bild,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Bildplatzhalter 6"/>
          <p:cNvSpPr>
            <a:spLocks noGrp="1"/>
          </p:cNvSpPr>
          <p:nvPr>
            <p:ph type="pic" sz="quarter" idx="13"/>
          </p:nvPr>
        </p:nvSpPr>
        <p:spPr bwMode="gray">
          <a:xfrm>
            <a:off x="588963" y="1627188"/>
            <a:ext cx="4860000" cy="4321175"/>
          </a:xfrm>
        </p:spPr>
        <p:txBody>
          <a:bodyPr/>
          <a:lstStyle/>
          <a:p>
            <a:r>
              <a:rPr lang="de-DE"/>
              <a:t>Bild durch Klicken auf Symbol hinzufügen</a:t>
            </a:r>
          </a:p>
        </p:txBody>
      </p:sp>
      <p:sp>
        <p:nvSpPr>
          <p:cNvPr id="9" name="Inhaltsplatzhalter 8"/>
          <p:cNvSpPr>
            <a:spLocks noGrp="1"/>
          </p:cNvSpPr>
          <p:nvPr>
            <p:ph sz="quarter" idx="14"/>
          </p:nvPr>
        </p:nvSpPr>
        <p:spPr bwMode="gray">
          <a:xfrm>
            <a:off x="5736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4873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11015662"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5"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1290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it Störer- Dr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0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Inhaltsplatzhalter 8"/>
          <p:cNvSpPr>
            <a:spLocks noGrp="1"/>
          </p:cNvSpPr>
          <p:nvPr>
            <p:ph sz="quarter" idx="14"/>
          </p:nvPr>
        </p:nvSpPr>
        <p:spPr bwMode="gray">
          <a:xfrm>
            <a:off x="4062963" y="1627188"/>
            <a:ext cx="3060000" cy="4321175"/>
          </a:xfrm>
        </p:spPr>
        <p:txBody>
          <a:bodyPr/>
          <a:lstStyle>
            <a:lvl5pPr>
              <a:defRPr baseline="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10"/>
          <p:cNvSpPr>
            <a:spLocks noGrp="1"/>
          </p:cNvSpPr>
          <p:nvPr>
            <p:ph sz="quarter" idx="15"/>
          </p:nvPr>
        </p:nvSpPr>
        <p:spPr bwMode="gray">
          <a:xfrm>
            <a:off x="7536963" y="1627188"/>
            <a:ext cx="30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0"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8081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it Störer- 1/3 Text, 2/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0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4062963" y="1627188"/>
            <a:ext cx="6534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130682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it Störer- 2/3 Text, 1/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6534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7536963" y="1627188"/>
            <a:ext cx="3060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408899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t Störer- 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Textplatzhalter 6"/>
          <p:cNvSpPr>
            <a:spLocks noGrp="1"/>
          </p:cNvSpPr>
          <p:nvPr>
            <p:ph type="body" sz="quarter" idx="13"/>
          </p:nvPr>
        </p:nvSpPr>
        <p:spPr bwMode="gray">
          <a:xfrm>
            <a:off x="588963" y="1625981"/>
            <a:ext cx="10008000" cy="244800"/>
          </a:xfrm>
        </p:spPr>
        <p:txBody>
          <a:bodyPr tIns="0" bIns="0" anchor="b"/>
          <a:lstStyle>
            <a:lvl1pPr>
              <a:spcAft>
                <a:spcPts val="600"/>
              </a:spcAft>
              <a:defRPr sz="1600"/>
            </a:lvl1pPr>
            <a:lvl2pPr>
              <a:defRPr sz="1600"/>
            </a:lvl2pPr>
            <a:lvl3pPr>
              <a:defRPr sz="1600"/>
            </a:lvl3pPr>
            <a:lvl4pPr>
              <a:defRPr sz="1600"/>
            </a:lvl4pPr>
            <a:lvl5pPr>
              <a:defRPr sz="1600"/>
            </a:lvl5pPr>
          </a:lstStyle>
          <a:p>
            <a:pPr lvl="0"/>
            <a:r>
              <a:rPr lang="de-DE"/>
              <a:t>Textmasterformat bearbeiten</a:t>
            </a:r>
          </a:p>
        </p:txBody>
      </p:sp>
      <p:sp>
        <p:nvSpPr>
          <p:cNvPr id="12" name="Inhaltsplatzhalter 11"/>
          <p:cNvSpPr>
            <a:spLocks noGrp="1"/>
          </p:cNvSpPr>
          <p:nvPr>
            <p:ph sz="quarter" idx="14"/>
          </p:nvPr>
        </p:nvSpPr>
        <p:spPr bwMode="gray">
          <a:xfrm>
            <a:off x="588963" y="2024363"/>
            <a:ext cx="10008000" cy="3924000"/>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cxnSp>
        <p:nvCxnSpPr>
          <p:cNvPr id="13" name="Gerade Verbindung 12"/>
          <p:cNvCxnSpPr/>
          <p:nvPr/>
        </p:nvCxnSpPr>
        <p:spPr bwMode="gray">
          <a:xfrm>
            <a:off x="588963" y="1956635"/>
            <a:ext cx="1000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9"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10" name="Gerade Verbindung 9"/>
          <p:cNvCxnSpPr/>
          <p:nvPr userDrawn="1"/>
        </p:nvCxnSpPr>
        <p:spPr bwMode="gray">
          <a:xfrm>
            <a:off x="588963" y="1956635"/>
            <a:ext cx="1000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372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t Störer- Zw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48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48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5736963" y="1627188"/>
            <a:ext cx="48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5736963" y="2024363"/>
            <a:ext cx="48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Fußzeilenplatzhalter 7"/>
          <p:cNvSpPr>
            <a:spLocks noGrp="1"/>
          </p:cNvSpPr>
          <p:nvPr>
            <p:ph type="ftr" sz="quarter" idx="11"/>
          </p:nvPr>
        </p:nvSpPr>
        <p:spPr/>
        <p:txBody>
          <a:bodyPr/>
          <a:lstStyle/>
          <a:p>
            <a:endParaRPr lang="de-DE"/>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rade Verbindung 12"/>
          <p:cNvCxnSpPr/>
          <p:nvPr userDrawn="1"/>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13"/>
          <p:cNvCxnSpPr/>
          <p:nvPr userDrawn="1"/>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362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t Störer - Dr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30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30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062963" y="1627188"/>
            <a:ext cx="30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4062963" y="2024363"/>
            <a:ext cx="30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platzhalter 4"/>
          <p:cNvSpPr>
            <a:spLocks noGrp="1"/>
          </p:cNvSpPr>
          <p:nvPr>
            <p:ph type="body" sz="quarter" idx="17"/>
          </p:nvPr>
        </p:nvSpPr>
        <p:spPr>
          <a:xfrm>
            <a:off x="7536963" y="1627188"/>
            <a:ext cx="30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15" name="Inhaltsplatzhalter 5"/>
          <p:cNvSpPr>
            <a:spLocks noGrp="1"/>
          </p:cNvSpPr>
          <p:nvPr>
            <p:ph sz="quarter" idx="18"/>
          </p:nvPr>
        </p:nvSpPr>
        <p:spPr>
          <a:xfrm>
            <a:off x="7536963" y="2024363"/>
            <a:ext cx="30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30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4062963" y="1956635"/>
            <a:ext cx="30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ußzeilenplatzhalter 5"/>
          <p:cNvSpPr>
            <a:spLocks noGrp="1"/>
          </p:cNvSpPr>
          <p:nvPr>
            <p:ph type="ftr" sz="quarter" idx="16"/>
          </p:nvPr>
        </p:nvSpPr>
        <p:spPr>
          <a:xfrm>
            <a:off x="588963" y="6575918"/>
            <a:ext cx="5328000" cy="180000"/>
          </a:xfrm>
          <a:prstGeom prst="rect">
            <a:avLst/>
          </a:prstGeom>
        </p:spPr>
        <p:txBody>
          <a:bodyPr vert="horz" lIns="0" tIns="0" rIns="0" bIns="0" rtlCol="0" anchor="ctr"/>
          <a:lstStyle>
            <a:lvl1pPr>
              <a:defRPr lang="de-DE" sz="900" dirty="0">
                <a:solidFill>
                  <a:schemeClr val="tx2"/>
                </a:solidFill>
              </a:defRPr>
            </a:lvl1pPr>
          </a:lstStyle>
          <a:p>
            <a:endParaRPr lang="de-DE"/>
          </a:p>
        </p:txBody>
      </p:sp>
      <p:cxnSp>
        <p:nvCxnSpPr>
          <p:cNvPr id="16" name="Gerade Verbindung 15"/>
          <p:cNvCxnSpPr/>
          <p:nvPr/>
        </p:nvCxnSpPr>
        <p:spPr bwMode="gray">
          <a:xfrm>
            <a:off x="7536963" y="1956635"/>
            <a:ext cx="30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4860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it Störer- 1/2 Text, 1/2 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7" name="Inhaltsplatzhalter 6"/>
          <p:cNvSpPr>
            <a:spLocks noGrp="1"/>
          </p:cNvSpPr>
          <p:nvPr>
            <p:ph sz="quarter" idx="13"/>
          </p:nvPr>
        </p:nvSpPr>
        <p:spPr bwMode="gray">
          <a:xfrm>
            <a:off x="588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Textplatzhalter 8"/>
          <p:cNvSpPr>
            <a:spLocks noGrp="1"/>
          </p:cNvSpPr>
          <p:nvPr>
            <p:ph type="body" sz="quarter" idx="17"/>
          </p:nvPr>
        </p:nvSpPr>
        <p:spPr bwMode="gray">
          <a:xfrm>
            <a:off x="5736963" y="1627188"/>
            <a:ext cx="4860000" cy="244800"/>
          </a:xfrm>
        </p:spPr>
        <p:txBody>
          <a:bodyPr anchor="b"/>
          <a:lstStyle/>
          <a:p>
            <a:pPr lvl="0"/>
            <a:r>
              <a:rPr lang="de-DE"/>
              <a:t>Textmasterformat bearbeiten</a:t>
            </a:r>
          </a:p>
        </p:txBody>
      </p:sp>
      <p:cxnSp>
        <p:nvCxnSpPr>
          <p:cNvPr id="10" name="Gerade Verbindung 9"/>
          <p:cNvCxnSpPr/>
          <p:nvPr/>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5"/>
          </p:nvPr>
        </p:nvSpPr>
        <p:spPr bwMode="gray">
          <a:xfrm>
            <a:off x="5736963" y="2024363"/>
            <a:ext cx="4860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9" name="Gerade Verbindung 8"/>
          <p:cNvCxnSpPr/>
          <p:nvPr userDrawn="1"/>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5314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Mit Störer- 1/2 Grafik mit Überschrift,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9" name="Textplatzhalter 8"/>
          <p:cNvSpPr>
            <a:spLocks noGrp="1"/>
          </p:cNvSpPr>
          <p:nvPr>
            <p:ph type="body" sz="quarter" idx="13"/>
          </p:nvPr>
        </p:nvSpPr>
        <p:spPr bwMode="gray">
          <a:xfrm>
            <a:off x="588963" y="1625981"/>
            <a:ext cx="4860000" cy="244800"/>
          </a:xfrm>
        </p:spPr>
        <p:txBody>
          <a:bodyPr anchor="b"/>
          <a:lstStyle/>
          <a:p>
            <a:pPr lvl="0"/>
            <a:r>
              <a:rPr lang="de-DE"/>
              <a:t>Textmasterformat bearbeiten</a:t>
            </a:r>
          </a:p>
        </p:txBody>
      </p:sp>
      <p:cxnSp>
        <p:nvCxnSpPr>
          <p:cNvPr id="10" name="Gerade Verbindung 9"/>
          <p:cNvCxnSpPr/>
          <p:nvPr/>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4"/>
          </p:nvPr>
        </p:nvSpPr>
        <p:spPr bwMode="gray">
          <a:xfrm>
            <a:off x="588963" y="2024363"/>
            <a:ext cx="4860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Inhaltsplatzhalter 13"/>
          <p:cNvSpPr>
            <a:spLocks noGrp="1"/>
          </p:cNvSpPr>
          <p:nvPr>
            <p:ph sz="quarter" idx="15"/>
          </p:nvPr>
        </p:nvSpPr>
        <p:spPr bwMode="gray">
          <a:xfrm>
            <a:off x="5736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13" name="Gerade Verbindung 12"/>
          <p:cNvCxnSpPr/>
          <p:nvPr userDrawn="1"/>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741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5328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quarter" idx="14"/>
          </p:nvPr>
        </p:nvSpPr>
        <p:spPr bwMode="gray">
          <a:xfrm>
            <a:off x="6276625" y="1627188"/>
            <a:ext cx="5328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7"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33377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2 Text, 1/2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6276625" y="1627188"/>
            <a:ext cx="5328000" cy="4321175"/>
          </a:xfrm>
        </p:spPr>
        <p:txBody>
          <a:bodyPr/>
          <a:lstStyle/>
          <a:p>
            <a:r>
              <a:rPr lang="de-DE"/>
              <a:t>Bild durch Klicken auf Symbol hinzufügen</a:t>
            </a:r>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43478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2 Bild,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Bildplatzhalter 6"/>
          <p:cNvSpPr>
            <a:spLocks noGrp="1"/>
          </p:cNvSpPr>
          <p:nvPr>
            <p:ph type="pic" sz="quarter" idx="13"/>
          </p:nvPr>
        </p:nvSpPr>
        <p:spPr bwMode="gray">
          <a:xfrm>
            <a:off x="588963" y="1627188"/>
            <a:ext cx="5328000" cy="4321175"/>
          </a:xfrm>
        </p:spPr>
        <p:txBody>
          <a:bodyPr/>
          <a:lstStyle/>
          <a:p>
            <a:r>
              <a:rPr lang="de-DE"/>
              <a:t>Bild durch Klicken auf Symbol hinzufügen</a:t>
            </a:r>
          </a:p>
        </p:txBody>
      </p:sp>
      <p:sp>
        <p:nvSpPr>
          <p:cNvPr id="9" name="Inhaltsplatzhalter 8"/>
          <p:cNvSpPr>
            <a:spLocks noGrp="1"/>
          </p:cNvSpPr>
          <p:nvPr>
            <p:ph sz="quarter" idx="14"/>
          </p:nvPr>
        </p:nvSpPr>
        <p:spPr bwMode="gray">
          <a:xfrm>
            <a:off x="6276625"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43004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42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Inhaltsplatzhalter 8"/>
          <p:cNvSpPr>
            <a:spLocks noGrp="1"/>
          </p:cNvSpPr>
          <p:nvPr>
            <p:ph sz="quarter" idx="14"/>
          </p:nvPr>
        </p:nvSpPr>
        <p:spPr bwMode="gray">
          <a:xfrm>
            <a:off x="4388400" y="1627188"/>
            <a:ext cx="3420000" cy="4321175"/>
          </a:xfrm>
        </p:spPr>
        <p:txBody>
          <a:bodyPr/>
          <a:lstStyle>
            <a:lvl5pPr>
              <a:defRPr baseline="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10"/>
          <p:cNvSpPr>
            <a:spLocks noGrp="1"/>
          </p:cNvSpPr>
          <p:nvPr>
            <p:ph sz="quarter" idx="15"/>
          </p:nvPr>
        </p:nvSpPr>
        <p:spPr bwMode="gray">
          <a:xfrm>
            <a:off x="8184624" y="1627188"/>
            <a:ext cx="342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0"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23281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3 Text, 2/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42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4386625" y="1627188"/>
            <a:ext cx="7218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18283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3 Text, 1/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721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8184624" y="1627188"/>
            <a:ext cx="3420000" cy="4321175"/>
          </a:xfrm>
        </p:spPr>
        <p:txBody>
          <a:bodyPr/>
          <a:lstStyle/>
          <a:p>
            <a:r>
              <a:rPr lang="de-DE"/>
              <a:t>Bild durch Klicken auf Symbol hinzufügen</a:t>
            </a:r>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8702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Textplatzhalter 6"/>
          <p:cNvSpPr>
            <a:spLocks noGrp="1"/>
          </p:cNvSpPr>
          <p:nvPr>
            <p:ph type="body" sz="quarter" idx="13"/>
          </p:nvPr>
        </p:nvSpPr>
        <p:spPr bwMode="gray">
          <a:xfrm>
            <a:off x="588963" y="1625981"/>
            <a:ext cx="11016000" cy="244800"/>
          </a:xfrm>
        </p:spPr>
        <p:txBody>
          <a:bodyPr tIns="0" bIns="0" anchor="b"/>
          <a:lstStyle>
            <a:lvl1pPr>
              <a:spcAft>
                <a:spcPts val="600"/>
              </a:spcAft>
              <a:defRPr sz="1600"/>
            </a:lvl1pPr>
            <a:lvl2pPr>
              <a:defRPr sz="1600"/>
            </a:lvl2pPr>
            <a:lvl3pPr>
              <a:defRPr sz="1600"/>
            </a:lvl3pPr>
            <a:lvl4pPr>
              <a:defRPr sz="1600"/>
            </a:lvl4pPr>
            <a:lvl5pPr>
              <a:defRPr sz="1600"/>
            </a:lvl5pPr>
          </a:lstStyle>
          <a:p>
            <a:pPr lvl="0"/>
            <a:r>
              <a:rPr lang="de-DE"/>
              <a:t>Textmasterformat bearbeiten</a:t>
            </a:r>
          </a:p>
        </p:txBody>
      </p:sp>
      <p:sp>
        <p:nvSpPr>
          <p:cNvPr id="12" name="Inhaltsplatzhalter 11"/>
          <p:cNvSpPr>
            <a:spLocks noGrp="1"/>
          </p:cNvSpPr>
          <p:nvPr>
            <p:ph sz="quarter" idx="14"/>
          </p:nvPr>
        </p:nvSpPr>
        <p:spPr bwMode="gray">
          <a:xfrm>
            <a:off x="588963" y="2024363"/>
            <a:ext cx="11015662" cy="3924000"/>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cxnSp>
        <p:nvCxnSpPr>
          <p:cNvPr id="13" name="Gerade Verbindung 12"/>
          <p:cNvCxnSpPr/>
          <p:nvPr/>
        </p:nvCxnSpPr>
        <p:spPr bwMode="gray">
          <a:xfrm>
            <a:off x="588963" y="1956635"/>
            <a:ext cx="11015662"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9"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10" name="Gerade Verbindung 9"/>
          <p:cNvCxnSpPr/>
          <p:nvPr userDrawn="1"/>
        </p:nvCxnSpPr>
        <p:spPr bwMode="gray">
          <a:xfrm>
            <a:off x="588963" y="1956635"/>
            <a:ext cx="11015662"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90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5" name="Gruppieren 4"/>
          <p:cNvGrpSpPr/>
          <p:nvPr>
            <p:custDataLst>
              <p:tags r:id="rId29"/>
            </p:custDataLst>
          </p:nvPr>
        </p:nvGrpSpPr>
        <p:grpSpPr bwMode="gray">
          <a:xfrm>
            <a:off x="-162606" y="-115266"/>
            <a:ext cx="12505987" cy="6063629"/>
            <a:chOff x="-162606" y="-115266"/>
            <a:chExt cx="12505987" cy="6063629"/>
          </a:xfrm>
        </p:grpSpPr>
        <p:grpSp>
          <p:nvGrpSpPr>
            <p:cNvPr id="3" name="Gruppieren 2"/>
            <p:cNvGrpSpPr/>
            <p:nvPr userDrawn="1"/>
          </p:nvGrpSpPr>
          <p:grpSpPr bwMode="gray">
            <a:xfrm>
              <a:off x="-162606" y="1627189"/>
              <a:ext cx="131873" cy="4321174"/>
              <a:chOff x="-162606" y="1627189"/>
              <a:chExt cx="131873" cy="4321174"/>
            </a:xfrm>
          </p:grpSpPr>
          <p:cxnSp>
            <p:nvCxnSpPr>
              <p:cNvPr id="65" name="Gerade Verbindung 68"/>
              <p:cNvCxnSpPr/>
              <p:nvPr userDrawn="1"/>
            </p:nvCxnSpPr>
            <p:spPr bwMode="gray">
              <a:xfrm rot="16200000" flipV="1">
                <a:off x="-96669" y="1561253"/>
                <a:ext cx="0" cy="13187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7" name="Gerade Verbindung 76"/>
              <p:cNvCxnSpPr/>
              <p:nvPr userDrawn="1"/>
            </p:nvCxnSpPr>
            <p:spPr bwMode="gray">
              <a:xfrm rot="16200000" flipV="1">
                <a:off x="-96670" y="5882427"/>
                <a:ext cx="0" cy="13187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 name="Gruppieren 3"/>
            <p:cNvGrpSpPr/>
            <p:nvPr userDrawn="1"/>
          </p:nvGrpSpPr>
          <p:grpSpPr bwMode="gray">
            <a:xfrm>
              <a:off x="12211509" y="1627189"/>
              <a:ext cx="131872" cy="4321174"/>
              <a:chOff x="12211509" y="1627189"/>
              <a:chExt cx="131872" cy="4321174"/>
            </a:xfrm>
          </p:grpSpPr>
          <p:cxnSp>
            <p:nvCxnSpPr>
              <p:cNvPr id="61" name="Gerade Verbindung 82"/>
              <p:cNvCxnSpPr/>
              <p:nvPr userDrawn="1"/>
            </p:nvCxnSpPr>
            <p:spPr bwMode="gray">
              <a:xfrm rot="5400000" flipH="1" flipV="1">
                <a:off x="12277446" y="1561253"/>
                <a:ext cx="0" cy="131871"/>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Gerade Verbindung 84"/>
              <p:cNvCxnSpPr/>
              <p:nvPr userDrawn="1"/>
            </p:nvCxnSpPr>
            <p:spPr bwMode="gray">
              <a:xfrm rot="5400000" flipH="1" flipV="1">
                <a:off x="12277445" y="5882427"/>
                <a:ext cx="0" cy="131871"/>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2" name="Gruppieren 1"/>
            <p:cNvGrpSpPr/>
            <p:nvPr userDrawn="1"/>
          </p:nvGrpSpPr>
          <p:grpSpPr bwMode="gray">
            <a:xfrm>
              <a:off x="588963" y="-115266"/>
              <a:ext cx="11015662" cy="99392"/>
              <a:chOff x="588963" y="-115266"/>
              <a:chExt cx="11015662" cy="99392"/>
            </a:xfrm>
          </p:grpSpPr>
          <p:cxnSp>
            <p:nvCxnSpPr>
              <p:cNvPr id="42" name="Gerade Verbindung 65"/>
              <p:cNvCxnSpPr/>
              <p:nvPr userDrawn="1"/>
            </p:nvCxnSpPr>
            <p:spPr bwMode="gray">
              <a:xfrm flipV="1">
                <a:off x="588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44" name="Gerade Verbindung 73"/>
              <p:cNvCxnSpPr/>
              <p:nvPr userDrawn="1"/>
            </p:nvCxnSpPr>
            <p:spPr bwMode="gray">
              <a:xfrm flipV="1">
                <a:off x="11604625"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46" name="Gerade Verbindung 73"/>
              <p:cNvCxnSpPr/>
              <p:nvPr userDrawn="1"/>
            </p:nvCxnSpPr>
            <p:spPr bwMode="gray">
              <a:xfrm flipV="1">
                <a:off x="5916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48" name="Gerade Verbindung 73"/>
              <p:cNvCxnSpPr/>
              <p:nvPr userDrawn="1"/>
            </p:nvCxnSpPr>
            <p:spPr bwMode="gray">
              <a:xfrm flipV="1">
                <a:off x="6276625"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0" name="Gerade Verbindung 73"/>
              <p:cNvCxnSpPr/>
              <p:nvPr userDrawn="1"/>
            </p:nvCxnSpPr>
            <p:spPr bwMode="gray">
              <a:xfrm flipV="1">
                <a:off x="10596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2" name="Gerade Verbindung 73"/>
              <p:cNvCxnSpPr/>
              <p:nvPr userDrawn="1"/>
            </p:nvCxnSpPr>
            <p:spPr bwMode="gray">
              <a:xfrm flipV="1">
                <a:off x="7808400"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4" name="Gerade Verbindung 73"/>
              <p:cNvCxnSpPr/>
              <p:nvPr userDrawn="1"/>
            </p:nvCxnSpPr>
            <p:spPr bwMode="gray">
              <a:xfrm flipV="1">
                <a:off x="8184624"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6" name="Gerade Verbindung 73"/>
              <p:cNvCxnSpPr/>
              <p:nvPr userDrawn="1"/>
            </p:nvCxnSpPr>
            <p:spPr bwMode="gray">
              <a:xfrm flipV="1">
                <a:off x="4008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8" name="Gerade Verbindung 73"/>
              <p:cNvCxnSpPr/>
              <p:nvPr userDrawn="1"/>
            </p:nvCxnSpPr>
            <p:spPr bwMode="gray">
              <a:xfrm flipV="1">
                <a:off x="4388400"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3173" name="Rectangle 101"/>
          <p:cNvSpPr>
            <a:spLocks noGrp="1" noChangeArrowheads="1"/>
          </p:cNvSpPr>
          <p:nvPr>
            <p:ph type="title"/>
          </p:nvPr>
        </p:nvSpPr>
        <p:spPr bwMode="gray">
          <a:xfrm>
            <a:off x="588963" y="270144"/>
            <a:ext cx="1000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a:t>Klicken Sie, um das Titelformat zu bearbeiten</a:t>
            </a:r>
          </a:p>
        </p:txBody>
      </p:sp>
      <p:sp>
        <p:nvSpPr>
          <p:cNvPr id="3075" name="Rectangle 3"/>
          <p:cNvSpPr>
            <a:spLocks noGrp="1" noChangeArrowheads="1"/>
          </p:cNvSpPr>
          <p:nvPr>
            <p:ph type="body" idx="1"/>
          </p:nvPr>
        </p:nvSpPr>
        <p:spPr bwMode="gray">
          <a:xfrm>
            <a:off x="588963" y="1627188"/>
            <a:ext cx="11015662"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8" name="Foliennummernplatzhalter 3"/>
          <p:cNvSpPr txBox="1">
            <a:spLocks/>
          </p:cNvSpPr>
          <p:nvPr/>
        </p:nvSpPr>
        <p:spPr bwMode="gray">
          <a:xfrm>
            <a:off x="11065126" y="6575918"/>
            <a:ext cx="540000" cy="180000"/>
          </a:xfrm>
          <a:prstGeom prst="rect">
            <a:avLst/>
          </a:prstGeom>
        </p:spPr>
        <p:txBody>
          <a:bodyPr vert="horz" lIns="0" tIns="0" rIns="0" bIns="0" rtlCol="0" anchor="ctr"/>
          <a:lstStyle>
            <a:defPPr>
              <a:defRPr lang="de-DE"/>
            </a:defPPr>
            <a:lvl1pPr marL="0" algn="r"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272836-2535-48A0-AB7E-123EA519F312}" type="slidenum">
              <a:rPr lang="de-DE" smtClean="0">
                <a:solidFill>
                  <a:srgbClr val="003745"/>
                </a:solidFill>
              </a:rPr>
              <a:pPr/>
              <a:t>‹Nr.›</a:t>
            </a:fld>
            <a:endParaRPr lang="de-DE" dirty="0">
              <a:solidFill>
                <a:srgbClr val="003745"/>
              </a:solidFill>
            </a:endParaRPr>
          </a:p>
        </p:txBody>
      </p:sp>
      <p:sp>
        <p:nvSpPr>
          <p:cNvPr id="6"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pic>
        <p:nvPicPr>
          <p:cNvPr id="24" name="Grafik 23"/>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11115175" y="270144"/>
            <a:ext cx="1080000" cy="1080000"/>
          </a:xfrm>
          <a:prstGeom prst="rect">
            <a:avLst/>
          </a:prstGeom>
        </p:spPr>
      </p:pic>
      <p:sp>
        <p:nvSpPr>
          <p:cNvPr id="25" name="Rechteck 24"/>
          <p:cNvSpPr/>
          <p:nvPr/>
        </p:nvSpPr>
        <p:spPr bwMode="gray">
          <a:xfrm>
            <a:off x="588962" y="6924675"/>
            <a:ext cx="5907088" cy="468000"/>
          </a:xfrm>
          <a:prstGeom prst="rect">
            <a:avLst/>
          </a:prstGeom>
          <a:solidFill>
            <a:srgbClr val="ED9F2E"/>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eaLnBrk="0" fontAlgn="base" hangingPunct="0">
              <a:spcAft>
                <a:spcPts val="0"/>
              </a:spcAft>
            </a:pPr>
            <a:r>
              <a:rPr lang="de-DE" sz="900" dirty="0">
                <a:solidFill>
                  <a:schemeClr val="bg1"/>
                </a:solidFill>
              </a:rPr>
              <a:t>In das</a:t>
            </a:r>
            <a:r>
              <a:rPr lang="de-DE" sz="900" baseline="0" dirty="0">
                <a:solidFill>
                  <a:schemeClr val="bg1"/>
                </a:solidFill>
              </a:rPr>
              <a:t> Feld „Quellangabe“ können Quellen und/oder Fußnoten eingetragen werden.</a:t>
            </a:r>
          </a:p>
          <a:p>
            <a:pPr algn="l" eaLnBrk="0" fontAlgn="base" hangingPunct="0">
              <a:spcAft>
                <a:spcPts val="0"/>
              </a:spcAft>
            </a:pPr>
            <a:r>
              <a:rPr lang="de-DE" sz="900" baseline="0" dirty="0">
                <a:solidFill>
                  <a:schemeClr val="bg1"/>
                </a:solidFill>
              </a:rPr>
              <a:t>Das Feld „Fußzeile“ ist ausschließlich für die Angabe der Firma vorgesehen und wird automatisch beim Erstellen einer neuen Präsentation oder beim Aktualisieren befüllt., sofern die entsprechenden Angaben gemacht wurden.  </a:t>
            </a:r>
            <a:endParaRPr lang="de-DE" sz="900" dirty="0">
              <a:solidFill>
                <a:schemeClr val="bg1"/>
              </a:solidFill>
            </a:endParaRPr>
          </a:p>
        </p:txBody>
      </p:sp>
    </p:spTree>
    <p:extLst>
      <p:ext uri="{BB962C8B-B14F-4D97-AF65-F5344CB8AC3E}">
        <p14:creationId xmlns:p14="http://schemas.microsoft.com/office/powerpoint/2010/main" val="79562714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 id="2147483912"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rtl="0" eaLnBrk="1" fontAlgn="base" hangingPunct="1">
        <a:lnSpc>
          <a:spcPct val="95000"/>
        </a:lnSpc>
        <a:spcBef>
          <a:spcPts val="0"/>
        </a:spcBef>
        <a:spcAft>
          <a:spcPts val="0"/>
        </a:spcAft>
        <a:defRPr sz="2600" b="1">
          <a:solidFill>
            <a:schemeClr val="tx2"/>
          </a:solidFill>
          <a:latin typeface="Arial" pitchFamily="34" charset="0"/>
          <a:ea typeface="+mj-ea"/>
          <a:cs typeface="+mj-cs"/>
        </a:defRPr>
      </a:lvl1pPr>
      <a:lvl2pPr algn="l" rtl="0" eaLnBrk="1" fontAlgn="base" hangingPunct="1">
        <a:lnSpc>
          <a:spcPts val="3000"/>
        </a:lnSpc>
        <a:spcBef>
          <a:spcPct val="0"/>
        </a:spcBef>
        <a:spcAft>
          <a:spcPct val="0"/>
        </a:spcAft>
        <a:defRPr sz="2600">
          <a:solidFill>
            <a:schemeClr val="tx2"/>
          </a:solidFill>
          <a:latin typeface="Arial" pitchFamily="34" charset="0"/>
        </a:defRPr>
      </a:lvl2pPr>
      <a:lvl3pPr algn="l" rtl="0" eaLnBrk="1" fontAlgn="base" hangingPunct="1">
        <a:lnSpc>
          <a:spcPts val="3000"/>
        </a:lnSpc>
        <a:spcBef>
          <a:spcPct val="0"/>
        </a:spcBef>
        <a:spcAft>
          <a:spcPct val="0"/>
        </a:spcAft>
        <a:defRPr sz="2600">
          <a:solidFill>
            <a:schemeClr val="tx2"/>
          </a:solidFill>
          <a:latin typeface="Arial" pitchFamily="34" charset="0"/>
        </a:defRPr>
      </a:lvl3pPr>
      <a:lvl4pPr algn="l" rtl="0" eaLnBrk="1" fontAlgn="base" hangingPunct="1">
        <a:lnSpc>
          <a:spcPts val="3000"/>
        </a:lnSpc>
        <a:spcBef>
          <a:spcPct val="0"/>
        </a:spcBef>
        <a:spcAft>
          <a:spcPct val="0"/>
        </a:spcAft>
        <a:defRPr sz="2600">
          <a:solidFill>
            <a:schemeClr val="tx2"/>
          </a:solidFill>
          <a:latin typeface="Arial" pitchFamily="34" charset="0"/>
        </a:defRPr>
      </a:lvl4pPr>
      <a:lvl5pPr algn="l" rtl="0" eaLnBrk="1" fontAlgn="base" hangingPunct="1">
        <a:lnSpc>
          <a:spcPts val="3000"/>
        </a:lnSpc>
        <a:spcBef>
          <a:spcPct val="0"/>
        </a:spcBef>
        <a:spcAft>
          <a:spcPct val="0"/>
        </a:spcAft>
        <a:defRPr sz="2600">
          <a:solidFill>
            <a:schemeClr val="tx2"/>
          </a:solidFill>
          <a:latin typeface="Arial" pitchFamily="34" charset="0"/>
        </a:defRPr>
      </a:lvl5pPr>
      <a:lvl6pPr marL="457200" algn="l" rtl="0" eaLnBrk="1" fontAlgn="base" hangingPunct="1">
        <a:lnSpc>
          <a:spcPts val="3000"/>
        </a:lnSpc>
        <a:spcBef>
          <a:spcPct val="0"/>
        </a:spcBef>
        <a:spcAft>
          <a:spcPct val="0"/>
        </a:spcAft>
        <a:defRPr sz="2600">
          <a:solidFill>
            <a:schemeClr val="tx2"/>
          </a:solidFill>
          <a:latin typeface="Arial" pitchFamily="34" charset="0"/>
        </a:defRPr>
      </a:lvl6pPr>
      <a:lvl7pPr marL="914400" algn="l" rtl="0" eaLnBrk="1" fontAlgn="base" hangingPunct="1">
        <a:lnSpc>
          <a:spcPts val="3000"/>
        </a:lnSpc>
        <a:spcBef>
          <a:spcPct val="0"/>
        </a:spcBef>
        <a:spcAft>
          <a:spcPct val="0"/>
        </a:spcAft>
        <a:defRPr sz="2600">
          <a:solidFill>
            <a:schemeClr val="tx2"/>
          </a:solidFill>
          <a:latin typeface="Arial" pitchFamily="34" charset="0"/>
        </a:defRPr>
      </a:lvl7pPr>
      <a:lvl8pPr marL="1371600" algn="l" rtl="0" eaLnBrk="1" fontAlgn="base" hangingPunct="1">
        <a:lnSpc>
          <a:spcPts val="3000"/>
        </a:lnSpc>
        <a:spcBef>
          <a:spcPct val="0"/>
        </a:spcBef>
        <a:spcAft>
          <a:spcPct val="0"/>
        </a:spcAft>
        <a:defRPr sz="2600">
          <a:solidFill>
            <a:schemeClr val="tx2"/>
          </a:solidFill>
          <a:latin typeface="Arial" pitchFamily="34" charset="0"/>
        </a:defRPr>
      </a:lvl8pPr>
      <a:lvl9pPr marL="1828800" algn="l" rtl="0" eaLnBrk="1" fontAlgn="base" hangingPunct="1">
        <a:lnSpc>
          <a:spcPts val="3000"/>
        </a:lnSpc>
        <a:spcBef>
          <a:spcPct val="0"/>
        </a:spcBef>
        <a:spcAft>
          <a:spcPct val="0"/>
        </a:spcAft>
        <a:defRPr sz="2600">
          <a:solidFill>
            <a:schemeClr val="tx2"/>
          </a:solidFill>
          <a:latin typeface="Arial" pitchFamily="34" charset="0"/>
        </a:defRPr>
      </a:lvl9pPr>
    </p:titleStyle>
    <p:body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1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14.xml"/><Relationship Id="rId1" Type="http://schemas.openxmlformats.org/officeDocument/2006/relationships/tags" Target="../tags/tag1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slideLayout" Target="../slideLayouts/slideLayout10.xml"/><Relationship Id="rId1" Type="http://schemas.openxmlformats.org/officeDocument/2006/relationships/tags" Target="../tags/tag16.x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notesSlide" Target="../notesSlides/notesSlide6.xml"/><Relationship Id="rId7" Type="http://schemas.openxmlformats.org/officeDocument/2006/relationships/image" Target="../media/image18.jpg"/><Relationship Id="rId2" Type="http://schemas.openxmlformats.org/officeDocument/2006/relationships/slideLayout" Target="../slideLayouts/slideLayout14.xml"/><Relationship Id="rId1" Type="http://schemas.openxmlformats.org/officeDocument/2006/relationships/tags" Target="../tags/tag1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name="c_4398">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Das anhaltende Negativ-Zinsumfeld erfordert ein Umdenken</a:t>
            </a:r>
            <a:br>
              <a:rPr lang="de-AT" dirty="0"/>
            </a:br>
            <a:r>
              <a:rPr lang="de-AT" b="0" dirty="0"/>
              <a:t>Auch für Sparer und die Altersvorsorge</a:t>
            </a:r>
          </a:p>
        </p:txBody>
      </p:sp>
      <p:sp>
        <p:nvSpPr>
          <p:cNvPr id="5" name="Textplatzhalter 4"/>
          <p:cNvSpPr>
            <a:spLocks noGrp="1"/>
          </p:cNvSpPr>
          <p:nvPr>
            <p:ph type="body" sz="quarter" idx="15"/>
          </p:nvPr>
        </p:nvSpPr>
        <p:spPr/>
        <p:txBody>
          <a:bodyPr/>
          <a:lstStyle/>
          <a:p>
            <a:r>
              <a:rPr lang="de-DE" dirty="0"/>
              <a:t>Quelle Schaubild 1 und 2: Deutsche Bundesbank, Statistische Sonderveröffentlichung, „Geldvermögen und Verbindlichkeiten (</a:t>
            </a:r>
            <a:r>
              <a:rPr lang="de-DE" dirty="0" err="1"/>
              <a:t>unkonsolidiert</a:t>
            </a:r>
            <a:r>
              <a:rPr lang="de-DE" dirty="0"/>
              <a:t>)“</a:t>
            </a:r>
          </a:p>
          <a:p>
            <a:r>
              <a:rPr lang="de-DE" dirty="0"/>
              <a:t>Stand: 31.12.2017, Veröffentlichung: Juli 2018</a:t>
            </a:r>
            <a:br>
              <a:rPr lang="de-AT" dirty="0"/>
            </a:br>
            <a:r>
              <a:rPr lang="de-AT" dirty="0"/>
              <a:t>*Abbildung ohne Berücksichtigung von: Ansprüche gegenüber Versicherungen, Ansprüche aus Pensionsrückstellungen und sonstige Beteiligungen. </a:t>
            </a:r>
          </a:p>
          <a:p>
            <a:r>
              <a:rPr lang="de-DE" dirty="0"/>
              <a:t>Stand: Februar 2019 // OE 52 0201 03-10</a:t>
            </a:r>
          </a:p>
        </p:txBody>
      </p:sp>
      <p:sp>
        <p:nvSpPr>
          <p:cNvPr id="2" name="Fußzeilenplatzhalter 1"/>
          <p:cNvSpPr>
            <a:spLocks noGrp="1"/>
          </p:cNvSpPr>
          <p:nvPr>
            <p:ph type="ftr" sz="quarter" idx="3"/>
          </p:nvPr>
        </p:nvSpPr>
        <p:spPr/>
        <p:txBody>
          <a:bodyPr/>
          <a:lstStyle/>
          <a:p>
            <a:endParaRPr lang="de-DE" dirty="0"/>
          </a:p>
        </p:txBody>
      </p:sp>
      <p:sp>
        <p:nvSpPr>
          <p:cNvPr id="8" name="Inhaltsplatzhalter 7"/>
          <p:cNvSpPr>
            <a:spLocks noGrp="1"/>
          </p:cNvSpPr>
          <p:nvPr>
            <p:ph sz="quarter" idx="4294967295"/>
          </p:nvPr>
        </p:nvSpPr>
        <p:spPr>
          <a:xfrm>
            <a:off x="0" y="1627188"/>
            <a:ext cx="3419475" cy="4321175"/>
          </a:xfrm>
        </p:spPr>
        <p:txBody>
          <a:bodyPr/>
          <a:lstStyle/>
          <a:p>
            <a:r>
              <a:rPr lang="de-AT" dirty="0"/>
              <a:t> </a:t>
            </a:r>
          </a:p>
        </p:txBody>
      </p:sp>
      <p:sp>
        <p:nvSpPr>
          <p:cNvPr id="9" name="Inhaltsplatzhalter 8"/>
          <p:cNvSpPr>
            <a:spLocks noGrp="1"/>
          </p:cNvSpPr>
          <p:nvPr>
            <p:ph sz="quarter" idx="4294967295"/>
          </p:nvPr>
        </p:nvSpPr>
        <p:spPr>
          <a:xfrm>
            <a:off x="8774113" y="1627188"/>
            <a:ext cx="3421062" cy="4321175"/>
          </a:xfrm>
        </p:spPr>
        <p:txBody>
          <a:bodyPr/>
          <a:lstStyle/>
          <a:p>
            <a:r>
              <a:rPr lang="de-AT" dirty="0"/>
              <a:t> </a:t>
            </a:r>
          </a:p>
        </p:txBody>
      </p:sp>
      <p:sp>
        <p:nvSpPr>
          <p:cNvPr id="10" name="Inhaltsplatzhalter 9"/>
          <p:cNvSpPr>
            <a:spLocks noGrp="1"/>
          </p:cNvSpPr>
          <p:nvPr>
            <p:ph sz="quarter" idx="4294967295"/>
          </p:nvPr>
        </p:nvSpPr>
        <p:spPr>
          <a:xfrm>
            <a:off x="8775700" y="1627188"/>
            <a:ext cx="3419475" cy="4321175"/>
          </a:xfrm>
        </p:spPr>
        <p:txBody>
          <a:bodyPr/>
          <a:lstStyle/>
          <a:p>
            <a:r>
              <a:rPr lang="de-AT" dirty="0"/>
              <a:t> </a:t>
            </a:r>
          </a:p>
        </p:txBody>
      </p:sp>
      <p:sp>
        <p:nvSpPr>
          <p:cNvPr id="14" name="Textplatzhalter 2"/>
          <p:cNvSpPr txBox="1">
            <a:spLocks/>
          </p:cNvSpPr>
          <p:nvPr/>
        </p:nvSpPr>
        <p:spPr bwMode="auto">
          <a:xfrm>
            <a:off x="4388400" y="1625981"/>
            <a:ext cx="3432175" cy="244800"/>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7357" dir="2700002" algn="ctr" rotWithShape="0">
                    <a:schemeClr val="bg2"/>
                  </a:outerShdw>
                </a:effectLst>
              </a14:hiddenEffects>
            </a:ext>
            <a:ext uri="{53640926-AAD7-44D8-BBD7-CCE9431645EC}">
              <a14:shadowObscured xmlns:a14="http://schemas.microsoft.com/office/drawing/2010/main"/>
            </a:ext>
          </a:extLst>
        </p:spPr>
        <p:txBody>
          <a:bodyPr vert="horz" wrap="square" lIns="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buSzPct val="100000"/>
            </a:pPr>
            <a:r>
              <a:rPr lang="de-AT" kern="0" dirty="0">
                <a:solidFill>
                  <a:srgbClr val="003745"/>
                </a:solidFill>
                <a:latin typeface="Arial"/>
              </a:rPr>
              <a:t>2. Viele sparen nicht passend zum Sparziel</a:t>
            </a:r>
          </a:p>
        </p:txBody>
      </p:sp>
      <p:cxnSp>
        <p:nvCxnSpPr>
          <p:cNvPr id="15" name="Gerade Verbindung 9"/>
          <p:cNvCxnSpPr>
            <a:cxnSpLocks/>
          </p:cNvCxnSpPr>
          <p:nvPr/>
        </p:nvCxnSpPr>
        <p:spPr bwMode="gray">
          <a:xfrm>
            <a:off x="4388400" y="1956636"/>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12" name="Textplatzhalter 2"/>
          <p:cNvSpPr txBox="1">
            <a:spLocks/>
          </p:cNvSpPr>
          <p:nvPr/>
        </p:nvSpPr>
        <p:spPr bwMode="auto">
          <a:xfrm>
            <a:off x="588963" y="1625981"/>
            <a:ext cx="3432175" cy="244800"/>
          </a:xfrm>
          <a:prstGeom prst="rect">
            <a:avLst/>
          </a:prstGeom>
          <a:noFill/>
          <a:ln>
            <a:noFill/>
          </a:ln>
          <a:effectLst/>
          <a:extLst>
            <a:ext uri="{909E8E84-426E-40DD-AFC4-6F175D3DCCD1}">
              <a14:hiddenFill xmlns:a14="http://schemas.microsoft.com/office/drawing/2010/main">
                <a:solidFill>
                  <a:srgbClr val="436A74"/>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prstShdw prst="shdw14" dist="35921" dir="2700000">
                    <a:scrgbClr r="0" g="0" b="0"/>
                  </a:prstShdw>
                </a:effectLst>
              </a14:hiddenEffects>
            </a:ext>
          </a:extLst>
        </p:spPr>
        <p:txBody>
          <a:bodyPr vert="horz" wrap="square" lIns="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buSzPct val="100000"/>
            </a:pPr>
            <a:r>
              <a:rPr lang="de-AT" kern="0" dirty="0">
                <a:solidFill>
                  <a:srgbClr val="003745"/>
                </a:solidFill>
                <a:latin typeface="Arial"/>
              </a:rPr>
              <a:t>1. Die meisten sparen niedrig verzinst*</a:t>
            </a:r>
          </a:p>
        </p:txBody>
      </p:sp>
      <p:cxnSp>
        <p:nvCxnSpPr>
          <p:cNvPr id="13" name="Gerade Verbindung 9"/>
          <p:cNvCxnSpPr>
            <a:cxnSpLocks/>
          </p:cNvCxnSpPr>
          <p:nvPr/>
        </p:nvCxnSpPr>
        <p:spPr bwMode="gray">
          <a:xfrm>
            <a:off x="588963" y="1956636"/>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1">
                    <a:scrgbClr r="0" g="0" b="0"/>
                  </a:prstShdw>
                </a:effectLst>
              </a14:hiddenEffects>
            </a:ext>
          </a:extLst>
        </p:spPr>
      </p:cxnSp>
      <p:sp>
        <p:nvSpPr>
          <p:cNvPr id="37" name="Inhaltsplatzhalter 9"/>
          <p:cNvSpPr txBox="1">
            <a:spLocks/>
          </p:cNvSpPr>
          <p:nvPr/>
        </p:nvSpPr>
        <p:spPr bwMode="gray">
          <a:xfrm>
            <a:off x="4388400" y="2299553"/>
            <a:ext cx="342000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lgn="ctr"/>
            <a:r>
              <a:rPr lang="de-AT" sz="3200" kern="0"/>
              <a:t>70,2%</a:t>
            </a:r>
            <a:endParaRPr lang="de-AT" sz="3200" kern="0" dirty="0"/>
          </a:p>
        </p:txBody>
      </p:sp>
      <p:sp>
        <p:nvSpPr>
          <p:cNvPr id="38" name="Inhaltsplatzhalter 9"/>
          <p:cNvSpPr txBox="1">
            <a:spLocks/>
          </p:cNvSpPr>
          <p:nvPr/>
        </p:nvSpPr>
        <p:spPr bwMode="gray">
          <a:xfrm>
            <a:off x="4388400" y="2942585"/>
            <a:ext cx="342000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r>
              <a:rPr lang="de-AT" b="0" kern="0" dirty="0"/>
              <a:t>sparen in kurzfristig verfügbare bzw. niedrig verzinsten Anlagen, obwohl in vielen Fällen die Verfügung </a:t>
            </a:r>
            <a:r>
              <a:rPr lang="de-AT" kern="0" dirty="0"/>
              <a:t>mittel- bis langfristig </a:t>
            </a:r>
            <a:r>
              <a:rPr lang="de-AT" b="0" kern="0" dirty="0"/>
              <a:t>geplant ist*</a:t>
            </a:r>
          </a:p>
        </p:txBody>
      </p:sp>
      <p:pic>
        <p:nvPicPr>
          <p:cNvPr id="26" name="Picture 11" descr="C:\Users\E070601\Downloads\Fotolia_46980413_Subscription_XXL.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b="-1"/>
          <a:stretch/>
        </p:blipFill>
        <p:spPr bwMode="auto">
          <a:xfrm>
            <a:off x="8193859" y="1634482"/>
            <a:ext cx="3412353" cy="3018257"/>
          </a:xfrm>
          <a:prstGeom prst="rect">
            <a:avLst/>
          </a:prstGeom>
          <a:noFill/>
          <a:extLst>
            <a:ext uri="{909E8E84-426E-40DD-AFC4-6F175D3DCCD1}">
              <a14:hiddenFill xmlns:a14="http://schemas.microsoft.com/office/drawing/2010/main">
                <a:solidFill>
                  <a:srgbClr val="FFFFFF"/>
                </a:solidFill>
              </a14:hiddenFill>
            </a:ext>
          </a:extLst>
        </p:spPr>
      </p:pic>
      <p:sp>
        <p:nvSpPr>
          <p:cNvPr id="21" name="Textfeld 20"/>
          <p:cNvSpPr txBox="1"/>
          <p:nvPr>
            <p:custDataLst>
              <p:tags r:id="rId2"/>
            </p:custDataLst>
          </p:nvPr>
        </p:nvSpPr>
        <p:spPr>
          <a:xfrm>
            <a:off x="601663" y="5695144"/>
            <a:ext cx="10994468" cy="246221"/>
          </a:xfrm>
          <a:prstGeom prst="rect">
            <a:avLst/>
          </a:prstGeom>
          <a:noFill/>
          <a:ln>
            <a:noFill/>
          </a:ln>
        </p:spPr>
        <p:txBody>
          <a:bodyPr wrap="square" lIns="0" tIns="0" rIns="0" bIns="0" rtlCol="0">
            <a:spAutoFit/>
          </a:bodyPr>
          <a:lstStyle/>
          <a:p>
            <a:pPr marL="180000" lvl="5" indent="-180000" fontAlgn="base">
              <a:spcBef>
                <a:spcPct val="0"/>
              </a:spcBef>
              <a:spcAft>
                <a:spcPts val="600"/>
              </a:spcAft>
              <a:buClr>
                <a:srgbClr val="FF0000"/>
              </a:buClr>
              <a:buSzPct val="70000"/>
              <a:buFont typeface="Arial" panose="020B0604020202020204" pitchFamily="34" charset="0"/>
              <a:buChar char="►"/>
            </a:pPr>
            <a:r>
              <a:rPr lang="de-DE" sz="1600" b="1" dirty="0">
                <a:solidFill>
                  <a:schemeClr val="tx2"/>
                </a:solidFill>
              </a:rPr>
              <a:t>Viele Sparer sind derzeit dem Negativ-Zinsumfeld ausgeliefert und sollten handeln!</a:t>
            </a:r>
          </a:p>
        </p:txBody>
      </p:sp>
      <p:pic>
        <p:nvPicPr>
          <p:cNvPr id="3" name="Grafik 2">
            <a:extLst>
              <a:ext uri="{FF2B5EF4-FFF2-40B4-BE49-F238E27FC236}">
                <a16:creationId xmlns:a16="http://schemas.microsoft.com/office/drawing/2014/main" id="{258012A0-FD52-45E4-AC43-561956085418}"/>
              </a:ext>
            </a:extLst>
          </p:cNvPr>
          <p:cNvPicPr>
            <a:picLocks noChangeAspect="1"/>
          </p:cNvPicPr>
          <p:nvPr/>
        </p:nvPicPr>
        <p:blipFill>
          <a:blip r:embed="rId6"/>
          <a:stretch>
            <a:fillRect/>
          </a:stretch>
        </p:blipFill>
        <p:spPr>
          <a:xfrm>
            <a:off x="579577" y="1923091"/>
            <a:ext cx="3420152" cy="3633531"/>
          </a:xfrm>
          <a:prstGeom prst="rect">
            <a:avLst/>
          </a:prstGeom>
        </p:spPr>
      </p:pic>
    </p:spTree>
    <p:custDataLst>
      <p:tags r:id="rId1"/>
    </p:custDataLst>
    <p:extLst>
      <p:ext uri="{BB962C8B-B14F-4D97-AF65-F5344CB8AC3E}">
        <p14:creationId xmlns:p14="http://schemas.microsoft.com/office/powerpoint/2010/main" val="159385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c_4401">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pPr>
              <a:buClr>
                <a:srgbClr val="000000"/>
              </a:buClr>
              <a:buSzPct val="100000"/>
            </a:pPr>
            <a:r>
              <a:rPr lang="de-DE" dirty="0"/>
              <a:t>Deka-ZukunftsPlan </a:t>
            </a:r>
            <a:br>
              <a:rPr lang="de-DE" dirty="0"/>
            </a:br>
            <a:r>
              <a:rPr lang="de-DE" b="0" dirty="0">
                <a:solidFill>
                  <a:srgbClr val="003745"/>
                </a:solidFill>
                <a:latin typeface="Arial"/>
              </a:rPr>
              <a:t>Weiterhin gute Aussichten für eine chancenreiche Allokation</a:t>
            </a:r>
          </a:p>
        </p:txBody>
      </p:sp>
      <p:sp>
        <p:nvSpPr>
          <p:cNvPr id="7" name="Textplatzhalter 6"/>
          <p:cNvSpPr>
            <a:spLocks noGrp="1"/>
          </p:cNvSpPr>
          <p:nvPr>
            <p:ph type="body" idx="1"/>
          </p:nvPr>
        </p:nvSpPr>
        <p:spPr/>
        <p:txBody>
          <a:bodyPr/>
          <a:lstStyle/>
          <a:p>
            <a:r>
              <a:rPr lang="de-DE"/>
              <a:t>Ende 2018: drei von vier Verträgen </a:t>
            </a:r>
            <a:r>
              <a:rPr lang="de-DE" dirty="0"/>
              <a:t>im </a:t>
            </a:r>
            <a:r>
              <a:rPr lang="de-DE"/>
              <a:t>ZukunftsPlan I mit </a:t>
            </a:r>
            <a:r>
              <a:rPr lang="de-DE" dirty="0"/>
              <a:t>rund 100 % Aktien*</a:t>
            </a:r>
          </a:p>
        </p:txBody>
      </p:sp>
      <p:graphicFrame>
        <p:nvGraphicFramePr>
          <p:cNvPr id="43" name="Inhaltsplatzhalter 11"/>
          <p:cNvGraphicFramePr>
            <a:graphicFrameLocks noGrp="1"/>
          </p:cNvGraphicFramePr>
          <p:nvPr>
            <p:ph sz="half" idx="2"/>
            <p:extLst>
              <p:ext uri="{D42A27DB-BD31-4B8C-83A1-F6EECF244321}">
                <p14:modId xmlns:p14="http://schemas.microsoft.com/office/powerpoint/2010/main" val="2957987679"/>
              </p:ext>
            </p:extLst>
          </p:nvPr>
        </p:nvGraphicFramePr>
        <p:xfrm>
          <a:off x="588963" y="2024063"/>
          <a:ext cx="5327650" cy="39243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platzhalter 8"/>
          <p:cNvSpPr>
            <a:spLocks noGrp="1"/>
          </p:cNvSpPr>
          <p:nvPr>
            <p:ph type="body" sz="quarter" idx="3"/>
          </p:nvPr>
        </p:nvSpPr>
        <p:spPr/>
        <p:txBody>
          <a:bodyPr/>
          <a:lstStyle/>
          <a:p>
            <a:r>
              <a:rPr lang="de-DE" dirty="0"/>
              <a:t>Aktuelle durchschnittliche Restlaufzeit aller </a:t>
            </a:r>
            <a:br>
              <a:rPr lang="de-DE" dirty="0"/>
            </a:br>
            <a:r>
              <a:rPr lang="de-DE" dirty="0"/>
              <a:t>Deka-ZukunftsPlan-Verträge**: </a:t>
            </a:r>
            <a:r>
              <a:rPr lang="de-DE" b="0" dirty="0"/>
              <a:t>27,9 Jahre</a:t>
            </a:r>
          </a:p>
        </p:txBody>
      </p:sp>
      <p:sp>
        <p:nvSpPr>
          <p:cNvPr id="10" name="Inhaltsplatzhalter 9"/>
          <p:cNvSpPr>
            <a:spLocks noGrp="1"/>
          </p:cNvSpPr>
          <p:nvPr>
            <p:ph sz="quarter" idx="4"/>
          </p:nvPr>
        </p:nvSpPr>
        <p:spPr/>
        <p:txBody>
          <a:bodyPr/>
          <a:lstStyle/>
          <a:p>
            <a:r>
              <a:rPr lang="de-DE" dirty="0"/>
              <a:t> </a:t>
            </a:r>
          </a:p>
        </p:txBody>
      </p:sp>
      <p:sp>
        <p:nvSpPr>
          <p:cNvPr id="2" name="Fußzeilenplatzhalter 1"/>
          <p:cNvSpPr>
            <a:spLocks noGrp="1"/>
          </p:cNvSpPr>
          <p:nvPr>
            <p:ph type="ftr" sz="quarter" idx="11"/>
          </p:nvPr>
        </p:nvSpPr>
        <p:spPr/>
        <p:txBody>
          <a:bodyPr/>
          <a:lstStyle/>
          <a:p>
            <a:endParaRPr lang="de-DE"/>
          </a:p>
        </p:txBody>
      </p:sp>
      <p:sp>
        <p:nvSpPr>
          <p:cNvPr id="11" name="Textplatzhalter 10"/>
          <p:cNvSpPr>
            <a:spLocks noGrp="1"/>
          </p:cNvSpPr>
          <p:nvPr>
            <p:ph type="body" sz="quarter" idx="15"/>
          </p:nvPr>
        </p:nvSpPr>
        <p:spPr/>
        <p:txBody>
          <a:bodyPr/>
          <a:lstStyle/>
          <a:p>
            <a:r>
              <a:rPr lang="de-DE" dirty="0"/>
              <a:t>*Quelle: DekaBank, Stand: 31.08.2018  ** Quelle: DekaBank, Stand: 31.12.2017; </a:t>
            </a:r>
          </a:p>
          <a:p>
            <a:r>
              <a:rPr lang="de-DE" dirty="0"/>
              <a:t>Stand: Februar 2019 // OE 52 0201 03-10</a:t>
            </a:r>
          </a:p>
        </p:txBody>
      </p:sp>
      <p:graphicFrame>
        <p:nvGraphicFramePr>
          <p:cNvPr id="51" name="Diagramm 50"/>
          <p:cNvGraphicFramePr/>
          <p:nvPr>
            <p:extLst>
              <p:ext uri="{D42A27DB-BD31-4B8C-83A1-F6EECF244321}">
                <p14:modId xmlns:p14="http://schemas.microsoft.com/office/powerpoint/2010/main" val="3465431026"/>
              </p:ext>
            </p:extLst>
          </p:nvPr>
        </p:nvGraphicFramePr>
        <p:xfrm>
          <a:off x="6286070" y="2133912"/>
          <a:ext cx="5318555" cy="1473064"/>
        </p:xfrm>
        <a:graphic>
          <a:graphicData uri="http://schemas.openxmlformats.org/drawingml/2006/chart">
            <c:chart xmlns:c="http://schemas.openxmlformats.org/drawingml/2006/chart" xmlns:r="http://schemas.openxmlformats.org/officeDocument/2006/relationships" r:id="rId5"/>
          </a:graphicData>
        </a:graphic>
      </p:graphicFrame>
      <p:sp>
        <p:nvSpPr>
          <p:cNvPr id="53" name="Rechteck 52"/>
          <p:cNvSpPr/>
          <p:nvPr/>
        </p:nvSpPr>
        <p:spPr bwMode="gray">
          <a:xfrm>
            <a:off x="6278199" y="3925100"/>
            <a:ext cx="5282636" cy="43364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fontAlgn="base">
              <a:spcAft>
                <a:spcPts val="600"/>
              </a:spcAft>
              <a:buClr>
                <a:srgbClr val="E12A22"/>
              </a:buClr>
            </a:pPr>
            <a:r>
              <a:rPr lang="de-DE" sz="1600" b="1" kern="0" dirty="0">
                <a:solidFill>
                  <a:srgbClr val="003745"/>
                </a:solidFill>
                <a:latin typeface="Arial" pitchFamily="34" charset="0"/>
                <a:cs typeface="Arial" pitchFamily="34" charset="0"/>
              </a:rPr>
              <a:t>Aktueller Anteil der Eröffnungen </a:t>
            </a:r>
            <a:br>
              <a:rPr lang="de-DE" sz="1600" b="1" kern="0" dirty="0">
                <a:solidFill>
                  <a:srgbClr val="003745"/>
                </a:solidFill>
                <a:latin typeface="Arial" pitchFamily="34" charset="0"/>
                <a:cs typeface="Arial" pitchFamily="34" charset="0"/>
              </a:rPr>
            </a:br>
            <a:r>
              <a:rPr lang="de-DE" sz="1600" b="1" kern="0" dirty="0">
                <a:solidFill>
                  <a:srgbClr val="003745"/>
                </a:solidFill>
                <a:latin typeface="Arial" pitchFamily="34" charset="0"/>
                <a:cs typeface="Arial" pitchFamily="34" charset="0"/>
              </a:rPr>
              <a:t>mit Sparplänen**: </a:t>
            </a:r>
            <a:r>
              <a:rPr lang="de-DE" sz="1600" kern="0" dirty="0">
                <a:solidFill>
                  <a:srgbClr val="003745"/>
                </a:solidFill>
                <a:latin typeface="Arial" pitchFamily="34" charset="0"/>
                <a:cs typeface="Arial" pitchFamily="34" charset="0"/>
              </a:rPr>
              <a:t>95 %</a:t>
            </a:r>
          </a:p>
        </p:txBody>
      </p:sp>
      <p:cxnSp>
        <p:nvCxnSpPr>
          <p:cNvPr id="54" name="Gerade Verbindung 53"/>
          <p:cNvCxnSpPr/>
          <p:nvPr/>
        </p:nvCxnSpPr>
        <p:spPr bwMode="gray">
          <a:xfrm>
            <a:off x="6276625" y="4452000"/>
            <a:ext cx="5285784"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Gerade Verbindung 54"/>
          <p:cNvCxnSpPr/>
          <p:nvPr/>
        </p:nvCxnSpPr>
        <p:spPr bwMode="gray">
          <a:xfrm flipV="1">
            <a:off x="7940434" y="2536703"/>
            <a:ext cx="2041054" cy="84141"/>
          </a:xfrm>
          <a:prstGeom prst="line">
            <a:avLst/>
          </a:prstGeom>
          <a:solidFill>
            <a:schemeClr val="bg1"/>
          </a:solidFill>
          <a:ln w="127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bwMode="gray">
          <a:xfrm>
            <a:off x="8471637" y="2349141"/>
            <a:ext cx="914648" cy="420572"/>
          </a:xfrm>
          <a:prstGeom prst="ellipse">
            <a:avLst/>
          </a:prstGeom>
          <a:solidFill>
            <a:schemeClr val="accent2"/>
          </a:solidFill>
        </p:spPr>
        <p:txBody>
          <a:bodyPr wrap="none" lIns="0" tIns="0" rIns="0" bIns="0" rtlCol="0" anchor="ctr">
            <a:noAutofit/>
          </a:bodyPr>
          <a:lstStyle/>
          <a:p>
            <a:pPr marL="0" marR="0" indent="0" algn="ctr" defTabSz="914400" eaLnBrk="1" fontAlgn="auto" latinLnBrk="0" hangingPunct="1">
              <a:lnSpc>
                <a:spcPct val="100000"/>
              </a:lnSpc>
              <a:spcBef>
                <a:spcPts val="0"/>
              </a:spcBef>
              <a:spcAft>
                <a:spcPts val="600"/>
              </a:spcAft>
              <a:buClrTx/>
              <a:buSzTx/>
              <a:buFontTx/>
              <a:buNone/>
              <a:tabLst/>
            </a:pPr>
            <a:r>
              <a:rPr lang="de-DE" sz="1200" b="1" kern="0" dirty="0">
                <a:solidFill>
                  <a:schemeClr val="bg1"/>
                </a:solidFill>
                <a:latin typeface="Arial" pitchFamily="34" charset="0"/>
                <a:cs typeface="Arial" pitchFamily="34" charset="0"/>
              </a:rPr>
              <a:t>+ 4,5 Jahre</a:t>
            </a:r>
            <a:endParaRPr kumimoji="0" lang="de-DE" sz="1200" b="1" i="0" u="none" strike="noStrike" kern="0" cap="none" spc="0" normalizeH="0" baseline="0" noProof="0" dirty="0">
              <a:ln>
                <a:noFill/>
              </a:ln>
              <a:solidFill>
                <a:schemeClr val="bg1"/>
              </a:solidFill>
              <a:effectLst/>
              <a:uLnTx/>
              <a:uFillTx/>
              <a:latin typeface="Arial" pitchFamily="34" charset="0"/>
              <a:cs typeface="Arial" pitchFamily="34" charset="0"/>
            </a:endParaRPr>
          </a:p>
        </p:txBody>
      </p:sp>
      <p:graphicFrame>
        <p:nvGraphicFramePr>
          <p:cNvPr id="57" name="Diagramm 56"/>
          <p:cNvGraphicFramePr/>
          <p:nvPr>
            <p:extLst>
              <p:ext uri="{D42A27DB-BD31-4B8C-83A1-F6EECF244321}">
                <p14:modId xmlns:p14="http://schemas.microsoft.com/office/powerpoint/2010/main" val="1797787296"/>
              </p:ext>
            </p:extLst>
          </p:nvPr>
        </p:nvGraphicFramePr>
        <p:xfrm>
          <a:off x="6286070" y="4475299"/>
          <a:ext cx="5318555" cy="1473064"/>
        </p:xfrm>
        <a:graphic>
          <a:graphicData uri="http://schemas.openxmlformats.org/drawingml/2006/chart">
            <c:chart xmlns:c="http://schemas.openxmlformats.org/drawingml/2006/chart" xmlns:r="http://schemas.openxmlformats.org/officeDocument/2006/relationships" r:id="rId6"/>
          </a:graphicData>
        </a:graphic>
      </p:graphicFrame>
      <p:cxnSp>
        <p:nvCxnSpPr>
          <p:cNvPr id="58" name="Gerade Verbindung 57"/>
          <p:cNvCxnSpPr/>
          <p:nvPr/>
        </p:nvCxnSpPr>
        <p:spPr bwMode="gray">
          <a:xfrm flipV="1">
            <a:off x="7908953" y="4926215"/>
            <a:ext cx="2072535" cy="203200"/>
          </a:xfrm>
          <a:prstGeom prst="line">
            <a:avLst/>
          </a:prstGeom>
          <a:solidFill>
            <a:schemeClr val="bg1"/>
          </a:solidFill>
          <a:ln w="127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feld 58"/>
          <p:cNvSpPr txBox="1"/>
          <p:nvPr/>
        </p:nvSpPr>
        <p:spPr bwMode="gray">
          <a:xfrm>
            <a:off x="8471637" y="4817528"/>
            <a:ext cx="914648" cy="420572"/>
          </a:xfrm>
          <a:prstGeom prst="ellipse">
            <a:avLst/>
          </a:prstGeom>
          <a:solidFill>
            <a:schemeClr val="accent2"/>
          </a:solidFill>
        </p:spPr>
        <p:txBody>
          <a:bodyPr wrap="none" lIns="0" tIns="0" rIns="0" bIns="0" rtlCol="0" anchor="ctr">
            <a:noAutofit/>
          </a:bodyPr>
          <a:lstStyle/>
          <a:p>
            <a:pPr marL="0" marR="0" indent="0" algn="ctr" defTabSz="914400" eaLnBrk="1" fontAlgn="auto" latinLnBrk="0" hangingPunct="1">
              <a:lnSpc>
                <a:spcPct val="100000"/>
              </a:lnSpc>
              <a:spcBef>
                <a:spcPts val="0"/>
              </a:spcBef>
              <a:spcAft>
                <a:spcPts val="600"/>
              </a:spcAft>
              <a:buClrTx/>
              <a:buSzTx/>
              <a:buFontTx/>
              <a:buNone/>
              <a:tabLst/>
            </a:pPr>
            <a:r>
              <a:rPr lang="de-DE" sz="1200" b="1" kern="0" dirty="0">
                <a:solidFill>
                  <a:schemeClr val="bg1"/>
                </a:solidFill>
                <a:latin typeface="Arial" pitchFamily="34" charset="0"/>
                <a:cs typeface="Arial" pitchFamily="34" charset="0"/>
              </a:rPr>
              <a:t>+ 16,7 %</a:t>
            </a:r>
            <a:endParaRPr kumimoji="0" lang="de-DE" sz="1200" b="1" i="0" u="none" strike="noStrike" kern="0" cap="none" spc="0" normalizeH="0" baseline="0" noProof="0" dirty="0">
              <a:ln>
                <a:noFill/>
              </a:ln>
              <a:solidFill>
                <a:schemeClr val="bg1"/>
              </a:solidFill>
              <a:effectLst/>
              <a:uLnTx/>
              <a:uFillTx/>
              <a:latin typeface="Arial" pitchFamily="34" charset="0"/>
              <a:cs typeface="Arial" pitchFamily="34" charset="0"/>
            </a:endParaRPr>
          </a:p>
        </p:txBody>
      </p:sp>
      <p:sp>
        <p:nvSpPr>
          <p:cNvPr id="42" name="Rectangle 25"/>
          <p:cNvSpPr>
            <a:spLocks noChangeArrowheads="1"/>
          </p:cNvSpPr>
          <p:nvPr/>
        </p:nvSpPr>
        <p:spPr bwMode="gray">
          <a:xfrm>
            <a:off x="-1632375" y="5959475"/>
            <a:ext cx="1488405" cy="431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p>
            <a:r>
              <a:rPr lang="de-DE" sz="1200" dirty="0">
                <a:solidFill>
                  <a:srgbClr val="003745"/>
                </a:solidFill>
                <a:latin typeface="Arial" pitchFamily="34" charset="0"/>
              </a:rPr>
              <a:t>Notiz </a:t>
            </a:r>
          </a:p>
          <a:p>
            <a:r>
              <a:rPr lang="de-DE" sz="1200" dirty="0">
                <a:solidFill>
                  <a:srgbClr val="003745"/>
                </a:solidFill>
                <a:latin typeface="Arial" pitchFamily="34" charset="0"/>
              </a:rPr>
              <a:t>vorhanden</a:t>
            </a:r>
          </a:p>
        </p:txBody>
      </p:sp>
      <p:grpSp>
        <p:nvGrpSpPr>
          <p:cNvPr id="44" name="Gruppieren 43"/>
          <p:cNvGrpSpPr/>
          <p:nvPr/>
        </p:nvGrpSpPr>
        <p:grpSpPr>
          <a:xfrm>
            <a:off x="588963" y="2713522"/>
            <a:ext cx="2184082" cy="369332"/>
            <a:chOff x="525341" y="3023344"/>
            <a:chExt cx="2081212" cy="369332"/>
          </a:xfrm>
        </p:grpSpPr>
        <p:sp>
          <p:nvSpPr>
            <p:cNvPr id="45" name="Rechteck 44"/>
            <p:cNvSpPr/>
            <p:nvPr/>
          </p:nvSpPr>
          <p:spPr>
            <a:xfrm>
              <a:off x="525341" y="3023344"/>
              <a:ext cx="1232217" cy="369332"/>
            </a:xfrm>
            <a:prstGeom prst="rect">
              <a:avLst/>
            </a:prstGeom>
          </p:spPr>
          <p:txBody>
            <a:bodyPr wrap="square" lIns="0" tIns="0" rIns="0" bIns="0">
              <a:spAutoFit/>
            </a:bodyPr>
            <a:lstStyle/>
            <a:p>
              <a:pPr>
                <a:defRPr sz="1100" b="0" i="0" u="none" strike="noStrike" kern="1200" baseline="0">
                  <a:solidFill>
                    <a:srgbClr val="003745"/>
                  </a:solidFill>
                  <a:latin typeface="Arial" panose="020B0604020202020204" pitchFamily="34" charset="0"/>
                  <a:ea typeface="+mn-ea"/>
                  <a:cs typeface="Arial" panose="020B0604020202020204" pitchFamily="34" charset="0"/>
                </a:defRPr>
              </a:pPr>
              <a:r>
                <a:rPr lang="en-US" sz="1200" b="1" dirty="0" err="1"/>
                <a:t>ZukunftsPlan</a:t>
              </a:r>
              <a:r>
                <a:rPr lang="en-US" sz="1200" b="1" dirty="0"/>
                <a:t> III</a:t>
              </a:r>
              <a:br>
                <a:rPr lang="en-US" sz="1200" b="1"/>
              </a:br>
              <a:r>
                <a:rPr lang="en-US" sz="1200" b="1"/>
                <a:t>6,8</a:t>
              </a:r>
              <a:r>
                <a:rPr lang="en-US" sz="1200"/>
                <a:t>%</a:t>
              </a:r>
              <a:endParaRPr lang="en-US" sz="1200" dirty="0"/>
            </a:p>
          </p:txBody>
        </p:sp>
        <p:cxnSp>
          <p:nvCxnSpPr>
            <p:cNvPr id="46" name="Gerade Verbindung 45"/>
            <p:cNvCxnSpPr/>
            <p:nvPr/>
          </p:nvCxnSpPr>
          <p:spPr bwMode="gray">
            <a:xfrm>
              <a:off x="525341" y="3211281"/>
              <a:ext cx="1163637"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Gerade Verbindung 46"/>
            <p:cNvCxnSpPr/>
            <p:nvPr/>
          </p:nvCxnSpPr>
          <p:spPr bwMode="gray">
            <a:xfrm flipV="1">
              <a:off x="1692153" y="3073089"/>
              <a:ext cx="300172" cy="140573"/>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Gerade Verbindung 47"/>
            <p:cNvCxnSpPr/>
            <p:nvPr/>
          </p:nvCxnSpPr>
          <p:spPr bwMode="gray">
            <a:xfrm>
              <a:off x="1996264" y="3073089"/>
              <a:ext cx="610289"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Gruppieren 48"/>
          <p:cNvGrpSpPr/>
          <p:nvPr/>
        </p:nvGrpSpPr>
        <p:grpSpPr>
          <a:xfrm>
            <a:off x="588963" y="2964959"/>
            <a:ext cx="1836737" cy="708359"/>
            <a:chOff x="525341" y="3217631"/>
            <a:chExt cx="1836737" cy="708359"/>
          </a:xfrm>
        </p:grpSpPr>
        <p:sp>
          <p:nvSpPr>
            <p:cNvPr id="50" name="Rechteck 49"/>
            <p:cNvSpPr/>
            <p:nvPr/>
          </p:nvSpPr>
          <p:spPr>
            <a:xfrm>
              <a:off x="525341" y="3556658"/>
              <a:ext cx="1232217" cy="369332"/>
            </a:xfrm>
            <a:prstGeom prst="rect">
              <a:avLst/>
            </a:prstGeom>
          </p:spPr>
          <p:txBody>
            <a:bodyPr wrap="square" lIns="0" tIns="0" rIns="0" bIns="0">
              <a:spAutoFit/>
            </a:bodyPr>
            <a:lstStyle/>
            <a:p>
              <a:pPr>
                <a:defRPr sz="1100" b="0" i="0" u="none" strike="noStrike" kern="1200" baseline="0">
                  <a:solidFill>
                    <a:srgbClr val="003745"/>
                  </a:solidFill>
                  <a:latin typeface="Arial" panose="020B0604020202020204" pitchFamily="34" charset="0"/>
                  <a:ea typeface="+mn-ea"/>
                  <a:cs typeface="Arial" panose="020B0604020202020204" pitchFamily="34" charset="0"/>
                </a:defRPr>
              </a:pPr>
              <a:r>
                <a:rPr lang="en-US" sz="1200" b="1" dirty="0" err="1"/>
                <a:t>ZukunftsPlan</a:t>
              </a:r>
              <a:r>
                <a:rPr lang="en-US" sz="1200" b="1" dirty="0"/>
                <a:t> II</a:t>
              </a:r>
              <a:br>
                <a:rPr lang="en-US" sz="1200" b="1"/>
              </a:br>
              <a:r>
                <a:rPr lang="en-US" sz="1200"/>
                <a:t>7,8%</a:t>
              </a:r>
              <a:endParaRPr lang="en-US" sz="1200" dirty="0"/>
            </a:p>
          </p:txBody>
        </p:sp>
        <p:cxnSp>
          <p:nvCxnSpPr>
            <p:cNvPr id="52" name="Gerade Verbindung 51"/>
            <p:cNvCxnSpPr/>
            <p:nvPr/>
          </p:nvCxnSpPr>
          <p:spPr bwMode="gray">
            <a:xfrm>
              <a:off x="525341" y="3747866"/>
              <a:ext cx="1163637"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Gerade Verbindung 59"/>
            <p:cNvCxnSpPr/>
            <p:nvPr/>
          </p:nvCxnSpPr>
          <p:spPr bwMode="gray">
            <a:xfrm flipV="1">
              <a:off x="1692153" y="3217631"/>
              <a:ext cx="304111" cy="529372"/>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Gerade Verbindung 60"/>
            <p:cNvCxnSpPr/>
            <p:nvPr/>
          </p:nvCxnSpPr>
          <p:spPr bwMode="gray">
            <a:xfrm>
              <a:off x="1996264" y="3217631"/>
              <a:ext cx="365814"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 name="Gruppieren 61"/>
          <p:cNvGrpSpPr/>
          <p:nvPr/>
        </p:nvGrpSpPr>
        <p:grpSpPr>
          <a:xfrm>
            <a:off x="588963" y="5020954"/>
            <a:ext cx="1613693" cy="626625"/>
            <a:chOff x="525341" y="5273626"/>
            <a:chExt cx="1613693" cy="626625"/>
          </a:xfrm>
        </p:grpSpPr>
        <p:sp>
          <p:nvSpPr>
            <p:cNvPr id="63" name="Rechteck 62"/>
            <p:cNvSpPr/>
            <p:nvPr/>
          </p:nvSpPr>
          <p:spPr>
            <a:xfrm>
              <a:off x="525341" y="5530919"/>
              <a:ext cx="1232217" cy="369332"/>
            </a:xfrm>
            <a:prstGeom prst="rect">
              <a:avLst/>
            </a:prstGeom>
          </p:spPr>
          <p:txBody>
            <a:bodyPr wrap="square" lIns="0" tIns="0" rIns="0" bIns="0">
              <a:spAutoFit/>
            </a:bodyPr>
            <a:lstStyle/>
            <a:p>
              <a:pPr>
                <a:defRPr sz="1100" b="0" i="0" u="none" strike="noStrike" kern="1200" baseline="0">
                  <a:solidFill>
                    <a:srgbClr val="003745"/>
                  </a:solidFill>
                  <a:latin typeface="Arial" panose="020B0604020202020204" pitchFamily="34" charset="0"/>
                  <a:ea typeface="+mn-ea"/>
                  <a:cs typeface="Arial" panose="020B0604020202020204" pitchFamily="34" charset="0"/>
                </a:defRPr>
              </a:pPr>
              <a:r>
                <a:rPr lang="en-US" sz="1200" b="1" dirty="0" err="1"/>
                <a:t>ZukunftsPlan</a:t>
              </a:r>
              <a:r>
                <a:rPr lang="en-US" sz="1200" b="1" dirty="0"/>
                <a:t> I</a:t>
              </a:r>
              <a:r>
                <a:rPr lang="en-US" sz="1200"/>
                <a:t>
76,2%</a:t>
              </a:r>
              <a:endParaRPr lang="en-US" sz="1200" dirty="0"/>
            </a:p>
          </p:txBody>
        </p:sp>
        <p:cxnSp>
          <p:nvCxnSpPr>
            <p:cNvPr id="64" name="Gerade Verbindung 63"/>
            <p:cNvCxnSpPr/>
            <p:nvPr/>
          </p:nvCxnSpPr>
          <p:spPr bwMode="gray">
            <a:xfrm>
              <a:off x="525341" y="5707764"/>
              <a:ext cx="1163637"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 Verbindung 64"/>
            <p:cNvCxnSpPr/>
            <p:nvPr/>
          </p:nvCxnSpPr>
          <p:spPr bwMode="gray">
            <a:xfrm flipV="1">
              <a:off x="1694534" y="5273626"/>
              <a:ext cx="444500" cy="435928"/>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6" name="Gruppieren 65"/>
          <p:cNvGrpSpPr/>
          <p:nvPr/>
        </p:nvGrpSpPr>
        <p:grpSpPr>
          <a:xfrm>
            <a:off x="3152775" y="2251512"/>
            <a:ext cx="2763838" cy="443332"/>
            <a:chOff x="3089153" y="2490030"/>
            <a:chExt cx="2763838" cy="443332"/>
          </a:xfrm>
        </p:grpSpPr>
        <p:sp>
          <p:nvSpPr>
            <p:cNvPr id="67" name="Rechteck 66"/>
            <p:cNvSpPr/>
            <p:nvPr/>
          </p:nvSpPr>
          <p:spPr>
            <a:xfrm>
              <a:off x="4028318" y="2490030"/>
              <a:ext cx="1824673" cy="369332"/>
            </a:xfrm>
            <a:prstGeom prst="rect">
              <a:avLst/>
            </a:prstGeom>
          </p:spPr>
          <p:txBody>
            <a:bodyPr wrap="square" lIns="0" tIns="0" rIns="0" bIns="0">
              <a:spAutoFit/>
            </a:bodyPr>
            <a:lstStyle/>
            <a:p>
              <a:pPr>
                <a:defRPr sz="1100" b="0" i="0" u="none" strike="noStrike" kern="1200" baseline="0">
                  <a:solidFill>
                    <a:srgbClr val="003745"/>
                  </a:solidFill>
                  <a:latin typeface="Arial" panose="020B0604020202020204" pitchFamily="34" charset="0"/>
                  <a:ea typeface="+mn-ea"/>
                  <a:cs typeface="Arial" panose="020B0604020202020204" pitchFamily="34" charset="0"/>
                </a:defRPr>
              </a:pPr>
              <a:r>
                <a:rPr lang="en-US" sz="1200" b="1" dirty="0"/>
                <a:t>Deka-Cash</a:t>
              </a:r>
              <a:br>
                <a:rPr lang="en-US" sz="1200" b="1"/>
              </a:br>
              <a:r>
                <a:rPr lang="en-US" sz="1200"/>
                <a:t>3,7%</a:t>
              </a:r>
              <a:endParaRPr lang="en-US" sz="1200" dirty="0"/>
            </a:p>
          </p:txBody>
        </p:sp>
        <p:cxnSp>
          <p:nvCxnSpPr>
            <p:cNvPr id="68" name="Gerade Verbindung 67"/>
            <p:cNvCxnSpPr/>
            <p:nvPr/>
          </p:nvCxnSpPr>
          <p:spPr bwMode="gray">
            <a:xfrm>
              <a:off x="4028318" y="2674696"/>
              <a:ext cx="1824673"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Gerade Verbindung 68"/>
            <p:cNvCxnSpPr/>
            <p:nvPr/>
          </p:nvCxnSpPr>
          <p:spPr bwMode="gray">
            <a:xfrm flipH="1">
              <a:off x="3089153" y="2674696"/>
              <a:ext cx="939166" cy="258666"/>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Gruppieren 69"/>
          <p:cNvGrpSpPr/>
          <p:nvPr/>
        </p:nvGrpSpPr>
        <p:grpSpPr>
          <a:xfrm>
            <a:off x="588963" y="2238651"/>
            <a:ext cx="2268264" cy="503285"/>
            <a:chOff x="588963" y="2527419"/>
            <a:chExt cx="2268264" cy="503285"/>
          </a:xfrm>
        </p:grpSpPr>
        <p:sp>
          <p:nvSpPr>
            <p:cNvPr id="71" name="Rechteck 70"/>
            <p:cNvSpPr/>
            <p:nvPr/>
          </p:nvSpPr>
          <p:spPr>
            <a:xfrm>
              <a:off x="588963" y="2527419"/>
              <a:ext cx="1521777" cy="369332"/>
            </a:xfrm>
            <a:prstGeom prst="rect">
              <a:avLst/>
            </a:prstGeom>
          </p:spPr>
          <p:txBody>
            <a:bodyPr wrap="square" lIns="0" tIns="0" rIns="0" bIns="0">
              <a:spAutoFit/>
            </a:bodyPr>
            <a:lstStyle/>
            <a:p>
              <a:pPr>
                <a:defRPr sz="1100" b="0" i="0" u="none" strike="noStrike" kern="1200" baseline="0">
                  <a:solidFill>
                    <a:srgbClr val="003745"/>
                  </a:solidFill>
                  <a:latin typeface="Arial" panose="020B0604020202020204" pitchFamily="34" charset="0"/>
                  <a:ea typeface="+mn-ea"/>
                  <a:cs typeface="Arial" panose="020B0604020202020204" pitchFamily="34" charset="0"/>
                </a:defRPr>
              </a:pPr>
              <a:r>
                <a:rPr lang="en-US" sz="1200" b="1" dirty="0" err="1"/>
                <a:t>ZukunftsPlan</a:t>
              </a:r>
              <a:r>
                <a:rPr lang="en-US" sz="1200" b="1" dirty="0"/>
                <a:t> IV</a:t>
              </a:r>
              <a:br>
                <a:rPr lang="en-US" sz="1200" b="1"/>
              </a:br>
              <a:r>
                <a:rPr lang="en-US" sz="1200"/>
                <a:t>5,5%</a:t>
              </a:r>
              <a:endParaRPr lang="en-US" sz="1200" dirty="0"/>
            </a:p>
          </p:txBody>
        </p:sp>
        <p:cxnSp>
          <p:nvCxnSpPr>
            <p:cNvPr id="72" name="Gerade Verbindung 71"/>
            <p:cNvCxnSpPr>
              <a:stCxn id="71" idx="1"/>
            </p:cNvCxnSpPr>
            <p:nvPr/>
          </p:nvCxnSpPr>
          <p:spPr bwMode="gray">
            <a:xfrm>
              <a:off x="588963" y="2712085"/>
              <a:ext cx="1166812"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Gerade Verbindung 72"/>
            <p:cNvCxnSpPr/>
            <p:nvPr/>
          </p:nvCxnSpPr>
          <p:spPr bwMode="gray">
            <a:xfrm>
              <a:off x="1755775" y="2712085"/>
              <a:ext cx="1101452" cy="318619"/>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ustDataLst>
      <p:tags r:id="rId1"/>
    </p:custDataLst>
    <p:extLst>
      <p:ext uri="{BB962C8B-B14F-4D97-AF65-F5344CB8AC3E}">
        <p14:creationId xmlns:p14="http://schemas.microsoft.com/office/powerpoint/2010/main" val="303862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c_4402">
    <p:spTree>
      <p:nvGrpSpPr>
        <p:cNvPr id="1" name=""/>
        <p:cNvGrpSpPr/>
        <p:nvPr/>
      </p:nvGrpSpPr>
      <p:grpSpPr>
        <a:xfrm>
          <a:off x="0" y="0"/>
          <a:ext cx="0" cy="0"/>
          <a:chOff x="0" y="0"/>
          <a:chExt cx="0" cy="0"/>
        </a:xfrm>
      </p:grpSpPr>
      <p:sp>
        <p:nvSpPr>
          <p:cNvPr id="19" name="Titel"/>
          <p:cNvSpPr>
            <a:spLocks noGrp="1" noChangeArrowheads="1"/>
          </p:cNvSpPr>
          <p:nvPr>
            <p:ph type="title"/>
          </p:nvPr>
        </p:nvSpPr>
        <p:spPr/>
        <p:txBody>
          <a:bodyPr/>
          <a:lstStyle/>
          <a:p>
            <a:r>
              <a:rPr lang="de-DE" altLang="de-DE" dirty="0"/>
              <a:t>Deka-ZukunftsPlan</a:t>
            </a:r>
            <a:br>
              <a:rPr lang="de-DE" altLang="de-DE" dirty="0"/>
            </a:br>
            <a:r>
              <a:rPr lang="de-DE" altLang="de-DE" sz="2600" b="0" dirty="0"/>
              <a:t>Alle Vorteile auf einen Blick</a:t>
            </a:r>
          </a:p>
        </p:txBody>
      </p:sp>
      <p:sp>
        <p:nvSpPr>
          <p:cNvPr id="18440" name="Textplatzhalter 3"/>
          <p:cNvSpPr>
            <a:spLocks noGrp="1"/>
          </p:cNvSpPr>
          <p:nvPr>
            <p:ph type="body" sz="quarter" idx="15"/>
          </p:nvPr>
        </p:nvSpPr>
        <p:spPr/>
        <p:txBody>
          <a:bodyPr/>
          <a:lstStyle/>
          <a:p>
            <a:r>
              <a:rPr lang="de-DE" altLang="de-DE" b="1" baseline="30000" dirty="0"/>
              <a:t>*</a:t>
            </a:r>
            <a:r>
              <a:rPr lang="de-DE" altLang="de-DE" dirty="0"/>
              <a:t>Garantiegeber: DekaBank Deutsche Girozentrale, Frankfurt am Main. Bei förderschädlicher Verfügung von Guthaben mit Riester-Förderung vor Beginn der Auszahlungsphase keine Garantie der Beiträge und Rückzahlung der staatlichen Förderungen. </a:t>
            </a:r>
            <a:r>
              <a:rPr lang="de-DE" altLang="de-DE" b="1" baseline="30000" dirty="0"/>
              <a:t>**</a:t>
            </a:r>
            <a:r>
              <a:rPr lang="de-DE" altLang="de-DE" dirty="0"/>
              <a:t>Rückzahlung der aktuellen Fondswerte bei Vertragsauflösung (ggf. abzüglich erhaltener Riester-Förderung). Alternativ sind Teilverfügungen aus dem nicht </a:t>
            </a:r>
            <a:r>
              <a:rPr lang="de-DE" altLang="de-DE" dirty="0" err="1"/>
              <a:t>riestergeförderten</a:t>
            </a:r>
            <a:r>
              <a:rPr lang="de-DE" altLang="de-DE" dirty="0"/>
              <a:t> Kapital gem. Sonderbedingungen möglich. </a:t>
            </a:r>
            <a:r>
              <a:rPr lang="de-DE" altLang="de-DE" b="1" baseline="30000" dirty="0"/>
              <a:t>***</a:t>
            </a:r>
            <a:r>
              <a:rPr lang="de-DE" b="1" dirty="0"/>
              <a:t> Diese Kostendarstellung erfüllt nicht die Anforderungen an einen aufsichtsrechtlich vorgeschriebenen Kostenausweis, den Sie rechtzeitig vor Auftragsausführung erhalten werden. Bei Fragen zu den Kosten wenden Sie sich bitte an Ihren Kundenberater / Ihre Kundenberaterin.</a:t>
            </a:r>
          </a:p>
          <a:p>
            <a:r>
              <a:rPr lang="de-DE" dirty="0"/>
              <a:t>Stand: Februar 2019 // OE 52 0201 03-10</a:t>
            </a:r>
          </a:p>
        </p:txBody>
      </p:sp>
      <p:sp>
        <p:nvSpPr>
          <p:cNvPr id="2" name="Fußzeilenplatzhalter 1"/>
          <p:cNvSpPr>
            <a:spLocks noGrp="1"/>
          </p:cNvSpPr>
          <p:nvPr>
            <p:ph type="ftr" sz="quarter" idx="3"/>
          </p:nvPr>
        </p:nvSpPr>
        <p:spPr/>
        <p:txBody>
          <a:bodyPr/>
          <a:lstStyle/>
          <a:p>
            <a:endParaRPr lang="de-DE" dirty="0"/>
          </a:p>
        </p:txBody>
      </p:sp>
      <p:sp>
        <p:nvSpPr>
          <p:cNvPr id="56" name="Textfeld 10"/>
          <p:cNvSpPr txBox="1">
            <a:spLocks noChangeArrowheads="1"/>
          </p:cNvSpPr>
          <p:nvPr/>
        </p:nvSpPr>
        <p:spPr bwMode="auto">
          <a:xfrm>
            <a:off x="588963" y="1627188"/>
            <a:ext cx="3420000" cy="1908000"/>
          </a:xfrm>
          <a:prstGeom prst="rect">
            <a:avLst/>
          </a:prstGeom>
          <a:solidFill>
            <a:schemeClr val="accent5"/>
          </a:solidFill>
          <a:ln>
            <a:noFill/>
          </a:ln>
        </p:spPr>
        <p:txBody>
          <a:bodyPr lIns="72000" tIns="72000" rIns="72000" bIns="72000" anchor="t" anchorCtr="1"/>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1400" dirty="0">
                <a:solidFill>
                  <a:schemeClr val="tx2"/>
                </a:solidFill>
              </a:rPr>
              <a:t>Renditechancen.</a:t>
            </a:r>
            <a:br>
              <a:rPr lang="de-DE" altLang="de-DE" sz="1400" dirty="0">
                <a:solidFill>
                  <a:schemeClr val="tx2"/>
                </a:solidFill>
              </a:rPr>
            </a:br>
            <a:r>
              <a:rPr lang="de-DE" altLang="de-DE" sz="1200" b="0" dirty="0">
                <a:solidFill>
                  <a:schemeClr val="tx2"/>
                </a:solidFill>
              </a:rPr>
              <a:t>Nutzt die Anlageklasse Aktien entsprechend der bisherigen Anlageentwicklung und der verbleibenden Anspardauer und bietet daher langfristig Renditechancen.</a:t>
            </a:r>
          </a:p>
        </p:txBody>
      </p:sp>
      <p:pic>
        <p:nvPicPr>
          <p:cNvPr id="63"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276" y="2749628"/>
            <a:ext cx="1857375" cy="676275"/>
          </a:xfrm>
          <a:prstGeom prst="rect">
            <a:avLst/>
          </a:prstGeom>
          <a:solidFill>
            <a:schemeClr val="bg2"/>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67" name="Textfeld 15"/>
          <p:cNvSpPr txBox="1">
            <a:spLocks noChangeArrowheads="1"/>
          </p:cNvSpPr>
          <p:nvPr/>
        </p:nvSpPr>
        <p:spPr bwMode="auto">
          <a:xfrm>
            <a:off x="4388400" y="1627188"/>
            <a:ext cx="3420000" cy="1908000"/>
          </a:xfrm>
          <a:prstGeom prst="rect">
            <a:avLst/>
          </a:prstGeom>
          <a:solidFill>
            <a:schemeClr val="accent5"/>
          </a:solidFill>
          <a:ln>
            <a:noFill/>
          </a:ln>
        </p:spPr>
        <p:txBody>
          <a:bodyPr lIns="72000" tIns="72000" rIns="72000" bIns="72000" anchor="t" anchorCtr="1"/>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1400" dirty="0">
                <a:solidFill>
                  <a:schemeClr val="tx2"/>
                </a:solidFill>
              </a:rPr>
              <a:t>Sicherheitskonzept.</a:t>
            </a:r>
            <a:br>
              <a:rPr lang="de-DE" altLang="de-DE" sz="1400" dirty="0">
                <a:solidFill>
                  <a:schemeClr val="tx2"/>
                </a:solidFill>
              </a:rPr>
            </a:br>
            <a:r>
              <a:rPr lang="de-DE" altLang="de-DE" sz="1200" b="0" dirty="0">
                <a:solidFill>
                  <a:schemeClr val="tx2"/>
                </a:solidFill>
              </a:rPr>
              <a:t>Bietet eine Kapitalgarantie zum Auszahlungsbeginn* und zusätzliche Sicherheitskomponenten.</a:t>
            </a:r>
          </a:p>
        </p:txBody>
      </p:sp>
      <p:pic>
        <p:nvPicPr>
          <p:cNvPr id="7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1138" y="2702003"/>
            <a:ext cx="1914525" cy="723900"/>
          </a:xfrm>
          <a:prstGeom prst="rect">
            <a:avLst/>
          </a:prstGeom>
          <a:solidFill>
            <a:schemeClr val="bg2"/>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107" name="Textfeld 17"/>
          <p:cNvSpPr txBox="1">
            <a:spLocks noChangeArrowheads="1"/>
          </p:cNvSpPr>
          <p:nvPr/>
        </p:nvSpPr>
        <p:spPr bwMode="auto">
          <a:xfrm>
            <a:off x="8184624" y="1627188"/>
            <a:ext cx="3420000" cy="1908000"/>
          </a:xfrm>
          <a:prstGeom prst="rect">
            <a:avLst/>
          </a:prstGeom>
          <a:solidFill>
            <a:schemeClr val="accent5"/>
          </a:solidFill>
          <a:ln>
            <a:noFill/>
          </a:ln>
        </p:spPr>
        <p:txBody>
          <a:bodyPr lIns="72000" tIns="72000" rIns="72000" bIns="72000" anchor="t" anchorCtr="1"/>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1400" dirty="0">
                <a:solidFill>
                  <a:schemeClr val="tx2"/>
                </a:solidFill>
              </a:rPr>
              <a:t>Flexibilität</a:t>
            </a:r>
            <a:r>
              <a:rPr lang="de-DE" altLang="de-DE" sz="1400" b="0" dirty="0">
                <a:solidFill>
                  <a:schemeClr val="tx2"/>
                </a:solidFill>
              </a:rPr>
              <a:t>:</a:t>
            </a:r>
            <a:br>
              <a:rPr lang="de-DE" altLang="de-DE" sz="1400" b="0" dirty="0">
                <a:solidFill>
                  <a:schemeClr val="tx2"/>
                </a:solidFill>
              </a:rPr>
            </a:br>
            <a:r>
              <a:rPr lang="de-DE" altLang="de-DE" sz="1200" b="0" dirty="0">
                <a:solidFill>
                  <a:schemeClr val="tx2"/>
                </a:solidFill>
              </a:rPr>
              <a:t>Bietet hohe Flexibilität bezüglich</a:t>
            </a:r>
            <a:br>
              <a:rPr lang="de-DE" altLang="de-DE" sz="1200" b="0" dirty="0">
                <a:solidFill>
                  <a:schemeClr val="tx2"/>
                </a:solidFill>
              </a:rPr>
            </a:br>
            <a:r>
              <a:rPr lang="de-DE" altLang="de-DE" sz="1200" b="0" dirty="0">
                <a:solidFill>
                  <a:schemeClr val="tx2"/>
                </a:solidFill>
              </a:rPr>
              <a:t>Ein- und Auszahlungen**</a:t>
            </a:r>
            <a:r>
              <a:rPr lang="de-DE" altLang="de-DE" sz="1100" b="0" dirty="0">
                <a:solidFill>
                  <a:schemeClr val="tx2"/>
                </a:solidFill>
              </a:rPr>
              <a:t>.</a:t>
            </a:r>
          </a:p>
        </p:txBody>
      </p:sp>
      <p:pic>
        <p:nvPicPr>
          <p:cNvPr id="108"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5462" y="2730578"/>
            <a:ext cx="18383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Rechteck 19"/>
          <p:cNvSpPr>
            <a:spLocks noChangeArrowheads="1"/>
          </p:cNvSpPr>
          <p:nvPr/>
        </p:nvSpPr>
        <p:spPr bwMode="auto">
          <a:xfrm>
            <a:off x="598121" y="3750737"/>
            <a:ext cx="3420000" cy="1908000"/>
          </a:xfrm>
          <a:prstGeom prst="rect">
            <a:avLst/>
          </a:prstGeom>
          <a:solidFill>
            <a:schemeClr val="accent5"/>
          </a:solidFill>
          <a:ln>
            <a:noFill/>
          </a:ln>
        </p:spPr>
        <p:txBody>
          <a:bodyPr lIns="72000" tIns="72000" rIns="72000" bIns="72000" anchor="t" anchorCtr="1"/>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1400" dirty="0">
                <a:solidFill>
                  <a:schemeClr val="tx2"/>
                </a:solidFill>
              </a:rPr>
              <a:t>Vererbbarkeit:</a:t>
            </a:r>
            <a:br>
              <a:rPr lang="de-DE" altLang="de-DE" sz="1400" dirty="0">
                <a:solidFill>
                  <a:schemeClr val="tx2"/>
                </a:solidFill>
              </a:rPr>
            </a:br>
            <a:r>
              <a:rPr lang="de-DE" altLang="de-DE" sz="1200" b="0" dirty="0">
                <a:solidFill>
                  <a:schemeClr val="tx2"/>
                </a:solidFill>
              </a:rPr>
              <a:t>Das Anlagekapital ist bis zum Alter von 85 Jahren standardmäßig voll vererbbar.</a:t>
            </a:r>
          </a:p>
        </p:txBody>
      </p:sp>
      <p:pic>
        <p:nvPicPr>
          <p:cNvPr id="11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4196" y="4858892"/>
            <a:ext cx="1847850" cy="676275"/>
          </a:xfrm>
          <a:prstGeom prst="rect">
            <a:avLst/>
          </a:prstGeom>
          <a:solidFill>
            <a:schemeClr val="bg2"/>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111" name="Rechteck 20"/>
          <p:cNvSpPr>
            <a:spLocks noChangeArrowheads="1"/>
          </p:cNvSpPr>
          <p:nvPr/>
        </p:nvSpPr>
        <p:spPr bwMode="auto">
          <a:xfrm>
            <a:off x="4388400" y="3750737"/>
            <a:ext cx="3420000" cy="1908000"/>
          </a:xfrm>
          <a:prstGeom prst="rect">
            <a:avLst/>
          </a:prstGeom>
          <a:solidFill>
            <a:schemeClr val="accent5"/>
          </a:solidFill>
          <a:ln>
            <a:noFill/>
          </a:ln>
        </p:spPr>
        <p:txBody>
          <a:bodyPr lIns="72000" tIns="72000" rIns="72000" bIns="72000" anchor="t" anchorCtr="1"/>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1400" dirty="0">
                <a:solidFill>
                  <a:schemeClr val="tx2"/>
                </a:solidFill>
              </a:rPr>
              <a:t>Renditefördernde Kostenverteilung:</a:t>
            </a:r>
            <a:br>
              <a:rPr lang="de-DE" altLang="de-DE" sz="1400" dirty="0">
                <a:solidFill>
                  <a:schemeClr val="tx2"/>
                </a:solidFill>
              </a:rPr>
            </a:br>
            <a:r>
              <a:rPr lang="de-DE" altLang="de-DE" sz="1200" b="0" dirty="0">
                <a:solidFill>
                  <a:schemeClr val="tx2"/>
                </a:solidFill>
              </a:rPr>
              <a:t>Die Kosten*** werden über die gesamte Vertragslaufzeit gleichmäßig verteilt und nur auf tatsächlich geleistete Einzahlungen erhoben.</a:t>
            </a:r>
          </a:p>
        </p:txBody>
      </p:sp>
      <p:pic>
        <p:nvPicPr>
          <p:cNvPr id="112"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6850" y="4820792"/>
            <a:ext cx="1943100" cy="714375"/>
          </a:xfrm>
          <a:prstGeom prst="rect">
            <a:avLst/>
          </a:prstGeom>
          <a:solidFill>
            <a:schemeClr val="bg2"/>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113" name="Rechteck 28"/>
          <p:cNvSpPr>
            <a:spLocks noChangeArrowheads="1"/>
          </p:cNvSpPr>
          <p:nvPr/>
        </p:nvSpPr>
        <p:spPr bwMode="auto">
          <a:xfrm>
            <a:off x="8184624" y="3750738"/>
            <a:ext cx="3420000" cy="1908000"/>
          </a:xfrm>
          <a:prstGeom prst="rect">
            <a:avLst/>
          </a:prstGeom>
          <a:solidFill>
            <a:schemeClr val="accent5"/>
          </a:solidFill>
          <a:ln>
            <a:noFill/>
          </a:ln>
        </p:spPr>
        <p:txBody>
          <a:bodyPr lIns="72000" tIns="72000" rIns="72000" bIns="72000" anchor="t" anchorCtr="1"/>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1400" dirty="0">
                <a:solidFill>
                  <a:schemeClr val="tx2"/>
                </a:solidFill>
              </a:rPr>
              <a:t>Staatliche Förderung:</a:t>
            </a:r>
            <a:br>
              <a:rPr lang="de-DE" altLang="de-DE" sz="1400" dirty="0">
                <a:solidFill>
                  <a:schemeClr val="tx2"/>
                </a:solidFill>
              </a:rPr>
            </a:br>
            <a:r>
              <a:rPr lang="de-DE" altLang="de-DE" sz="1200" b="0" dirty="0">
                <a:solidFill>
                  <a:schemeClr val="tx2"/>
                </a:solidFill>
              </a:rPr>
              <a:t>Beim Riester-Sparen gibt es für Förderberechtigte attraktive staatliche Zulagen und mögliche Steuervorteile.</a:t>
            </a:r>
            <a:br>
              <a:rPr lang="de-DE" altLang="de-DE" sz="1200" b="0" dirty="0">
                <a:solidFill>
                  <a:schemeClr val="tx2"/>
                </a:solidFill>
              </a:rPr>
            </a:br>
            <a:r>
              <a:rPr lang="de-DE" altLang="de-DE" sz="1200" b="0" dirty="0">
                <a:solidFill>
                  <a:schemeClr val="tx2"/>
                </a:solidFill>
              </a:rPr>
              <a:t>Mit flexibler Wohn-Riester-Option.</a:t>
            </a:r>
          </a:p>
        </p:txBody>
      </p:sp>
      <p:pic>
        <p:nvPicPr>
          <p:cNvPr id="114"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65937" y="4849368"/>
            <a:ext cx="18573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09853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c_5046">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Mehr Schwung für Ihre Erträge</a:t>
            </a:r>
            <a:br>
              <a:rPr lang="de-DE" dirty="0"/>
            </a:br>
            <a:r>
              <a:rPr lang="de-DE" b="0" dirty="0"/>
              <a:t>Mit Deka-FondsSparplan und Deka-ZukunftsPlan</a:t>
            </a:r>
          </a:p>
        </p:txBody>
      </p:sp>
      <p:sp>
        <p:nvSpPr>
          <p:cNvPr id="3" name="Textplatzhalter 2"/>
          <p:cNvSpPr>
            <a:spLocks noGrp="1"/>
          </p:cNvSpPr>
          <p:nvPr>
            <p:ph type="body" idx="1"/>
          </p:nvPr>
        </p:nvSpPr>
        <p:spPr/>
        <p:txBody>
          <a:bodyPr/>
          <a:lstStyle/>
          <a:p>
            <a:r>
              <a:rPr lang="de-DE" dirty="0"/>
              <a:t>Deka-FondsSparplan in Deka-BasisAnlage A60*</a:t>
            </a:r>
          </a:p>
        </p:txBody>
      </p:sp>
      <p:graphicFrame>
        <p:nvGraphicFramePr>
          <p:cNvPr id="20" name="Diagramm 2"/>
          <p:cNvGraphicFramePr>
            <a:graphicFrameLocks noGrp="1"/>
          </p:cNvGraphicFramePr>
          <p:nvPr>
            <p:ph sz="half" idx="2"/>
            <p:extLst>
              <p:ext uri="{D42A27DB-BD31-4B8C-83A1-F6EECF244321}">
                <p14:modId xmlns:p14="http://schemas.microsoft.com/office/powerpoint/2010/main" val="1654858162"/>
              </p:ext>
            </p:extLst>
          </p:nvPr>
        </p:nvGraphicFramePr>
        <p:xfrm>
          <a:off x="588963" y="2024063"/>
          <a:ext cx="5327650" cy="39243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platzhalter 4"/>
          <p:cNvSpPr>
            <a:spLocks noGrp="1"/>
          </p:cNvSpPr>
          <p:nvPr>
            <p:ph type="body" sz="quarter" idx="3"/>
          </p:nvPr>
        </p:nvSpPr>
        <p:spPr/>
        <p:txBody>
          <a:bodyPr/>
          <a:lstStyle/>
          <a:p>
            <a:r>
              <a:rPr lang="de-AT" dirty="0"/>
              <a:t>Deka-ZukunftsPlan Classic</a:t>
            </a:r>
            <a:endParaRPr lang="de-DE" dirty="0"/>
          </a:p>
        </p:txBody>
      </p:sp>
      <p:sp>
        <p:nvSpPr>
          <p:cNvPr id="17" name="Inhaltsplatzhalter 16"/>
          <p:cNvSpPr>
            <a:spLocks noGrp="1"/>
          </p:cNvSpPr>
          <p:nvPr>
            <p:ph sz="quarter" idx="4"/>
          </p:nvPr>
        </p:nvSpPr>
        <p:spPr/>
        <p:txBody>
          <a:bodyPr/>
          <a:lstStyle/>
          <a:p>
            <a:r>
              <a:rPr lang="en-US" dirty="0"/>
              <a:t> </a:t>
            </a:r>
          </a:p>
        </p:txBody>
      </p:sp>
      <p:sp>
        <p:nvSpPr>
          <p:cNvPr id="7" name="Fußzeilenplatzhalter 6"/>
          <p:cNvSpPr>
            <a:spLocks noGrp="1"/>
          </p:cNvSpPr>
          <p:nvPr>
            <p:ph type="ftr" sz="quarter" idx="11"/>
          </p:nvPr>
        </p:nvSpPr>
        <p:spPr/>
        <p:txBody>
          <a:bodyPr/>
          <a:lstStyle/>
          <a:p>
            <a:endParaRPr lang="de-DE"/>
          </a:p>
        </p:txBody>
      </p:sp>
      <p:sp>
        <p:nvSpPr>
          <p:cNvPr id="8" name="Textplatzhalter 7"/>
          <p:cNvSpPr>
            <a:spLocks noGrp="1"/>
          </p:cNvSpPr>
          <p:nvPr>
            <p:ph type="body" sz="quarter" idx="15"/>
          </p:nvPr>
        </p:nvSpPr>
        <p:spPr/>
        <p:txBody>
          <a:bodyPr/>
          <a:lstStyle/>
          <a:p>
            <a:r>
              <a:rPr lang="de-DE" dirty="0"/>
              <a:t>*Annahmen: Deka-FondsSparplan über 100 Euro monatlich, angenommene Wertentwicklung: 5 % p.a. Quelle: DekaBank, Stand: Februar 2018.</a:t>
            </a:r>
          </a:p>
          <a:p>
            <a:r>
              <a:rPr lang="de-AT" dirty="0"/>
              <a:t>**Annahmen: Vertrag mit Sparleistung 100 Euro monatlich (1.200,</a:t>
            </a:r>
            <a:r>
              <a:rPr lang="de-AT" dirty="0">
                <a:latin typeface="Arial"/>
                <a:cs typeface="Arial"/>
              </a:rPr>
              <a:t>–</a:t>
            </a:r>
            <a:r>
              <a:rPr lang="de-AT" dirty="0"/>
              <a:t> Euro p. a.). Berechnung zzgl. Grundzulage von 175,</a:t>
            </a:r>
            <a:r>
              <a:rPr lang="de-AT" dirty="0">
                <a:latin typeface="Arial"/>
                <a:cs typeface="Arial"/>
              </a:rPr>
              <a:t>–</a:t>
            </a:r>
            <a:r>
              <a:rPr lang="de-AT" dirty="0"/>
              <a:t> Euro. Ansparphase 30 Jahre bis Alter 65, Auszahlungsphase bis Alter 85. </a:t>
            </a:r>
            <a:br>
              <a:rPr lang="de-AT" dirty="0"/>
            </a:br>
            <a:r>
              <a:rPr lang="de-AT" dirty="0"/>
              <a:t>Wertentwicklung Ansparphase: 5 % p. a. Quelle: DekaBank. Basis: Neues Konditionenmodell. Stand: Juni 2018.</a:t>
            </a:r>
            <a:endParaRPr lang="de-DE" dirty="0"/>
          </a:p>
          <a:p>
            <a:r>
              <a:rPr lang="de-DE" dirty="0"/>
              <a:t>Stand: Februar 2019 // OE 52 0201 03-10</a:t>
            </a:r>
          </a:p>
        </p:txBody>
      </p:sp>
      <p:sp>
        <p:nvSpPr>
          <p:cNvPr id="12" name="Textfeld 1"/>
          <p:cNvSpPr txBox="1">
            <a:spLocks noChangeArrowheads="1"/>
          </p:cNvSpPr>
          <p:nvPr/>
        </p:nvSpPr>
        <p:spPr bwMode="auto">
          <a:xfrm>
            <a:off x="10367009" y="2024363"/>
            <a:ext cx="1237615" cy="3924000"/>
          </a:xfrm>
          <a:prstGeom prst="rect">
            <a:avLst/>
          </a:prstGeom>
          <a:solidFill>
            <a:schemeClr val="accent4"/>
          </a:solidFill>
          <a:ln w="25400">
            <a:noFill/>
          </a:ln>
        </p:spPr>
        <p:txBody>
          <a:bodyPr lIns="0" tIns="0" rIns="0" bIns="108000" anchor="t" anchorCtr="0"/>
          <a:lstStyle>
            <a:defPPr>
              <a:defRPr lang="de-DE"/>
            </a:defPPr>
            <a:lvl1pPr algn="ctr" fontAlgn="auto">
              <a:spcAft>
                <a:spcPts val="0"/>
              </a:spcAft>
              <a:defRPr sz="1600" b="1">
                <a:solidFill>
                  <a:schemeClr val="tx2"/>
                </a:solidFill>
                <a:latin typeface="Arial" charset="0"/>
              </a:defRPr>
            </a:lvl1pPr>
            <a:lvl2pPr marL="742950" indent="-285750">
              <a:defRPr sz="1400">
                <a:latin typeface="Arial" charset="0"/>
              </a:defRPr>
            </a:lvl2pPr>
            <a:lvl3pPr marL="1143000" indent="-228600">
              <a:defRPr sz="1400">
                <a:latin typeface="Arial" charset="0"/>
              </a:defRPr>
            </a:lvl3pPr>
            <a:lvl4pPr marL="1600200" indent="-228600">
              <a:defRPr sz="1400">
                <a:latin typeface="Arial" charset="0"/>
              </a:defRPr>
            </a:lvl4pPr>
            <a:lvl5pPr marL="2057400" indent="-228600">
              <a:defRPr sz="1400">
                <a:latin typeface="Arial" charset="0"/>
              </a:defRPr>
            </a:lvl5pPr>
            <a:lvl6pPr marL="2514600" indent="-228600" algn="ctr" eaLnBrk="0" fontAlgn="base" hangingPunct="0">
              <a:spcBef>
                <a:spcPct val="50000"/>
              </a:spcBef>
              <a:spcAft>
                <a:spcPct val="0"/>
              </a:spcAft>
              <a:defRPr sz="1400">
                <a:latin typeface="Arial" charset="0"/>
              </a:defRPr>
            </a:lvl6pPr>
            <a:lvl7pPr marL="2971800" indent="-228600" algn="ctr" eaLnBrk="0" fontAlgn="base" hangingPunct="0">
              <a:spcBef>
                <a:spcPct val="50000"/>
              </a:spcBef>
              <a:spcAft>
                <a:spcPct val="0"/>
              </a:spcAft>
              <a:defRPr sz="1400">
                <a:latin typeface="Arial" charset="0"/>
              </a:defRPr>
            </a:lvl7pPr>
            <a:lvl8pPr marL="3429000" indent="-228600" algn="ctr" eaLnBrk="0" fontAlgn="base" hangingPunct="0">
              <a:spcBef>
                <a:spcPct val="50000"/>
              </a:spcBef>
              <a:spcAft>
                <a:spcPct val="0"/>
              </a:spcAft>
              <a:defRPr sz="1400">
                <a:latin typeface="Arial" charset="0"/>
              </a:defRPr>
            </a:lvl8pPr>
            <a:lvl9pPr marL="3886200" indent="-228600" algn="ctr" eaLnBrk="0" fontAlgn="base" hangingPunct="0">
              <a:spcBef>
                <a:spcPct val="50000"/>
              </a:spcBef>
              <a:spcAft>
                <a:spcPct val="0"/>
              </a:spcAft>
              <a:defRPr sz="1400">
                <a:latin typeface="Arial" charset="0"/>
              </a:defRPr>
            </a:lvl9pPr>
          </a:lstStyle>
          <a:p>
            <a:br>
              <a:rPr lang="de-DE" altLang="de-DE" dirty="0"/>
            </a:br>
            <a:br>
              <a:rPr lang="de-DE" altLang="de-DE" dirty="0"/>
            </a:br>
            <a:br>
              <a:rPr lang="de-DE" altLang="de-DE" dirty="0"/>
            </a:br>
            <a:br>
              <a:rPr lang="de-DE" altLang="de-DE" dirty="0"/>
            </a:br>
            <a:endParaRPr lang="de-DE" altLang="de-DE" dirty="0"/>
          </a:p>
          <a:p>
            <a:endParaRPr lang="de-DE" altLang="de-DE" sz="1400" dirty="0"/>
          </a:p>
          <a:p>
            <a:endParaRPr lang="de-DE" altLang="de-DE" sz="14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r>
              <a:rPr lang="de-DE" altLang="de-DE" sz="1200" dirty="0"/>
              <a:t>= Gesamt</a:t>
            </a:r>
          </a:p>
          <a:p>
            <a:r>
              <a:rPr lang="de-DE" altLang="de-DE" sz="1000" b="0" dirty="0"/>
              <a:t>(Ansparphase</a:t>
            </a:r>
            <a:br>
              <a:rPr lang="de-DE" altLang="de-DE" sz="1000" b="0" dirty="0"/>
            </a:br>
            <a:r>
              <a:rPr lang="de-DE" altLang="de-DE" sz="1000" b="0" dirty="0"/>
              <a:t>30 Jahre + Auszahlungsphase)</a:t>
            </a:r>
          </a:p>
        </p:txBody>
      </p:sp>
      <p:sp>
        <p:nvSpPr>
          <p:cNvPr id="13" name="Textfeld 1"/>
          <p:cNvSpPr txBox="1">
            <a:spLocks noChangeArrowheads="1"/>
          </p:cNvSpPr>
          <p:nvPr/>
        </p:nvSpPr>
        <p:spPr bwMode="gray">
          <a:xfrm>
            <a:off x="9395460" y="2024363"/>
            <a:ext cx="971550" cy="3924000"/>
          </a:xfrm>
          <a:prstGeom prst="rect">
            <a:avLst/>
          </a:prstGeom>
          <a:solidFill>
            <a:schemeClr val="bg2"/>
          </a:solidFill>
          <a:ln w="25400">
            <a:noFill/>
          </a:ln>
        </p:spPr>
        <p:txBody>
          <a:bodyPr lIns="0" tIns="0" rIns="0" bIns="108000" anchor="t" anchorCtr="0"/>
          <a:lstStyle>
            <a:defPPr>
              <a:defRPr lang="de-DE"/>
            </a:defPPr>
            <a:lvl1pPr algn="ctr" fontAlgn="auto">
              <a:spcAft>
                <a:spcPts val="0"/>
              </a:spcAft>
              <a:defRPr sz="1600" b="1">
                <a:solidFill>
                  <a:schemeClr val="tx2"/>
                </a:solidFill>
                <a:latin typeface="Arial" charset="0"/>
              </a:defRPr>
            </a:lvl1pPr>
            <a:lvl2pPr marL="742950" indent="-285750">
              <a:defRPr sz="1400">
                <a:latin typeface="Arial" charset="0"/>
              </a:defRPr>
            </a:lvl2pPr>
            <a:lvl3pPr marL="1143000" indent="-228600">
              <a:defRPr sz="1400">
                <a:latin typeface="Arial" charset="0"/>
              </a:defRPr>
            </a:lvl3pPr>
            <a:lvl4pPr marL="1600200" indent="-228600">
              <a:defRPr sz="1400">
                <a:latin typeface="Arial" charset="0"/>
              </a:defRPr>
            </a:lvl4pPr>
            <a:lvl5pPr marL="2057400" indent="-228600">
              <a:defRPr sz="1400">
                <a:latin typeface="Arial" charset="0"/>
              </a:defRPr>
            </a:lvl5pPr>
            <a:lvl6pPr marL="2514600" indent="-228600" algn="ctr" eaLnBrk="0" fontAlgn="base" hangingPunct="0">
              <a:spcBef>
                <a:spcPct val="50000"/>
              </a:spcBef>
              <a:spcAft>
                <a:spcPct val="0"/>
              </a:spcAft>
              <a:defRPr sz="1400">
                <a:latin typeface="Arial" charset="0"/>
              </a:defRPr>
            </a:lvl6pPr>
            <a:lvl7pPr marL="2971800" indent="-228600" algn="ctr" eaLnBrk="0" fontAlgn="base" hangingPunct="0">
              <a:spcBef>
                <a:spcPct val="50000"/>
              </a:spcBef>
              <a:spcAft>
                <a:spcPct val="0"/>
              </a:spcAft>
              <a:defRPr sz="1400">
                <a:latin typeface="Arial" charset="0"/>
              </a:defRPr>
            </a:lvl7pPr>
            <a:lvl8pPr marL="3429000" indent="-228600" algn="ctr" eaLnBrk="0" fontAlgn="base" hangingPunct="0">
              <a:spcBef>
                <a:spcPct val="50000"/>
              </a:spcBef>
              <a:spcAft>
                <a:spcPct val="0"/>
              </a:spcAft>
              <a:defRPr sz="1400">
                <a:latin typeface="Arial" charset="0"/>
              </a:defRPr>
            </a:lvl8pPr>
            <a:lvl9pPr marL="3886200" indent="-228600" algn="ctr" eaLnBrk="0" fontAlgn="base" hangingPunct="0">
              <a:spcBef>
                <a:spcPct val="50000"/>
              </a:spcBef>
              <a:spcAft>
                <a:spcPct val="0"/>
              </a:spcAft>
              <a:defRPr sz="1400">
                <a:latin typeface="Arial" charset="0"/>
              </a:defRPr>
            </a:lvl9pPr>
          </a:lstStyle>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endParaRPr lang="de-DE" altLang="de-DE" sz="1200" dirty="0"/>
          </a:p>
          <a:p>
            <a:r>
              <a:rPr lang="de-DE" altLang="de-DE" sz="1200" dirty="0"/>
              <a:t>+ </a:t>
            </a:r>
            <a:r>
              <a:rPr lang="de-DE" altLang="de-DE" sz="1200" dirty="0" err="1"/>
              <a:t>Auszah-lungs</a:t>
            </a:r>
            <a:r>
              <a:rPr lang="de-DE" altLang="de-DE" sz="1200" dirty="0"/>
              <a:t>-</a:t>
            </a:r>
            <a:br>
              <a:rPr lang="de-DE" altLang="de-DE" sz="1200" dirty="0"/>
            </a:br>
            <a:r>
              <a:rPr lang="de-DE" altLang="de-DE" sz="1200" dirty="0" err="1"/>
              <a:t>phase</a:t>
            </a:r>
            <a:endParaRPr lang="de-DE" altLang="de-DE" sz="1200" dirty="0"/>
          </a:p>
        </p:txBody>
      </p:sp>
      <p:sp>
        <p:nvSpPr>
          <p:cNvPr id="14" name="Textfeld 1"/>
          <p:cNvSpPr txBox="1">
            <a:spLocks noChangeArrowheads="1"/>
          </p:cNvSpPr>
          <p:nvPr/>
        </p:nvSpPr>
        <p:spPr bwMode="gray">
          <a:xfrm>
            <a:off x="6276625" y="2024363"/>
            <a:ext cx="3118835" cy="3924000"/>
          </a:xfrm>
          <a:prstGeom prst="rect">
            <a:avLst/>
          </a:prstGeom>
          <a:solidFill>
            <a:schemeClr val="accent5"/>
          </a:solidFill>
          <a:ln w="25400">
            <a:noFill/>
          </a:ln>
        </p:spPr>
        <p:txBody>
          <a:bodyPr lIns="0" tIns="0" rIns="0" bIns="108000" anchor="t" anchorCtr="0"/>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defRPr sz="1400">
                <a:solidFill>
                  <a:schemeClr val="tx1"/>
                </a:solidFill>
                <a:latin typeface="Arial" charset="0"/>
              </a:defRPr>
            </a:lvl6pPr>
            <a:lvl7pPr marL="2971800" indent="-228600" algn="ctr" eaLnBrk="0" fontAlgn="base" hangingPunct="0">
              <a:spcBef>
                <a:spcPct val="50000"/>
              </a:spcBef>
              <a:spcAft>
                <a:spcPct val="0"/>
              </a:spcAft>
              <a:defRPr sz="1400">
                <a:solidFill>
                  <a:schemeClr val="tx1"/>
                </a:solidFill>
                <a:latin typeface="Arial" charset="0"/>
              </a:defRPr>
            </a:lvl7pPr>
            <a:lvl8pPr marL="3429000" indent="-228600" algn="ctr" eaLnBrk="0" fontAlgn="base" hangingPunct="0">
              <a:spcBef>
                <a:spcPct val="50000"/>
              </a:spcBef>
              <a:spcAft>
                <a:spcPct val="0"/>
              </a:spcAft>
              <a:defRPr sz="1400">
                <a:solidFill>
                  <a:schemeClr val="tx1"/>
                </a:solidFill>
                <a:latin typeface="Arial" charset="0"/>
              </a:defRPr>
            </a:lvl8pPr>
            <a:lvl9pPr marL="3886200" indent="-228600" algn="ctr" eaLnBrk="0" fontAlgn="base" hangingPunct="0">
              <a:spcBef>
                <a:spcPct val="50000"/>
              </a:spcBef>
              <a:spcAft>
                <a:spcPct val="0"/>
              </a:spcAft>
              <a:defRPr sz="1400">
                <a:solidFill>
                  <a:schemeClr val="tx1"/>
                </a:solidFill>
                <a:latin typeface="Arial" charset="0"/>
              </a:defRPr>
            </a:lvl9pPr>
          </a:lstStyle>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endParaRPr lang="de-DE" altLang="de-DE" sz="1200" b="1" dirty="0">
              <a:solidFill>
                <a:schemeClr val="tx2"/>
              </a:solidFill>
            </a:endParaRPr>
          </a:p>
          <a:p>
            <a:pPr algn="ctr" fontAlgn="auto">
              <a:spcAft>
                <a:spcPts val="0"/>
              </a:spcAft>
              <a:defRPr/>
            </a:pPr>
            <a:r>
              <a:rPr lang="de-DE" altLang="de-DE" sz="1200" b="1" dirty="0">
                <a:solidFill>
                  <a:schemeClr val="tx2"/>
                </a:solidFill>
              </a:rPr>
              <a:t>Ansparphase</a:t>
            </a:r>
            <a:br>
              <a:rPr lang="de-DE" altLang="de-DE" b="1" dirty="0">
                <a:solidFill>
                  <a:schemeClr val="tx2"/>
                </a:solidFill>
              </a:rPr>
            </a:br>
            <a:endParaRPr lang="de-DE" altLang="de-DE" b="1" dirty="0">
              <a:solidFill>
                <a:schemeClr val="tx2"/>
              </a:solidFill>
            </a:endParaRPr>
          </a:p>
        </p:txBody>
      </p:sp>
      <p:cxnSp>
        <p:nvCxnSpPr>
          <p:cNvPr id="15" name="Gerade Verbindung 9"/>
          <p:cNvCxnSpPr>
            <a:cxnSpLocks noChangeShapeType="1"/>
          </p:cNvCxnSpPr>
          <p:nvPr/>
        </p:nvCxnSpPr>
        <p:spPr bwMode="gray">
          <a:xfrm>
            <a:off x="9395362" y="2024363"/>
            <a:ext cx="0" cy="3906615"/>
          </a:xfrm>
          <a:prstGeom prst="line">
            <a:avLst/>
          </a:prstGeom>
          <a:noFill/>
          <a:ln w="28575" algn="ctr">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Grafik 3">
            <a:extLst>
              <a:ext uri="{FF2B5EF4-FFF2-40B4-BE49-F238E27FC236}">
                <a16:creationId xmlns:a16="http://schemas.microsoft.com/office/drawing/2014/main" id="{737DBB4B-B3F3-4FC6-A97F-3B0B767C3421}"/>
              </a:ext>
            </a:extLst>
          </p:cNvPr>
          <p:cNvPicPr>
            <a:picLocks noChangeAspect="1"/>
          </p:cNvPicPr>
          <p:nvPr/>
        </p:nvPicPr>
        <p:blipFill>
          <a:blip r:embed="rId4"/>
          <a:stretch>
            <a:fillRect/>
          </a:stretch>
        </p:blipFill>
        <p:spPr>
          <a:xfrm>
            <a:off x="6276625" y="2149032"/>
            <a:ext cx="5106924" cy="2854452"/>
          </a:xfrm>
          <a:prstGeom prst="rect">
            <a:avLst/>
          </a:prstGeom>
        </p:spPr>
      </p:pic>
    </p:spTree>
    <p:custDataLst>
      <p:tags r:id="rId1"/>
    </p:custDataLst>
    <p:extLst>
      <p:ext uri="{BB962C8B-B14F-4D97-AF65-F5344CB8AC3E}">
        <p14:creationId xmlns:p14="http://schemas.microsoft.com/office/powerpoint/2010/main" val="150675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c_5237">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Rendite statt Zinsen – so spart man heute.</a:t>
            </a:r>
            <a:br>
              <a:rPr lang="de-DE" dirty="0"/>
            </a:br>
            <a:r>
              <a:rPr lang="de-DE" b="0" dirty="0"/>
              <a:t>Vorsorge und Sparen mit Wertpapieren.</a:t>
            </a:r>
          </a:p>
        </p:txBody>
      </p:sp>
      <p:sp>
        <p:nvSpPr>
          <p:cNvPr id="10" name="Textplatzhalter 9"/>
          <p:cNvSpPr>
            <a:spLocks noGrp="1"/>
          </p:cNvSpPr>
          <p:nvPr>
            <p:ph type="body" sz="quarter" idx="15"/>
          </p:nvPr>
        </p:nvSpPr>
        <p:spPr/>
        <p:txBody>
          <a:bodyPr/>
          <a:lstStyle/>
          <a:p>
            <a:r>
              <a:rPr lang="de-DE" sz="700" dirty="0"/>
              <a:t>Das DAX-Rendite-Dreieck für die monatliche Geldanlage bildet die durchschnittliche jährliche Rendite ab, die in der Vergangenheit erzielt werden konnte, wenn über einen betrachteten Zeitraum mit konstanten monatlichen Beträgen in eine Aktienanlage mit der Wertentwicklung des DAX eingespart wurde. Berechnungsgrundlage sind die Schlussstände des DAX der jeweiligen Monate. </a:t>
            </a:r>
            <a:r>
              <a:rPr lang="de-DE" sz="700" b="1" dirty="0"/>
              <a:t>Bitte beachten Sie:  Vergangenheitsbezogene Daten sind kein verlässlicher Indikator für die zukünftige Wertentwicklung.</a:t>
            </a:r>
            <a:r>
              <a:rPr lang="de-DE" sz="700" dirty="0"/>
              <a:t> Auch berücksichtigt die Darstellung keine Kosten, die bei der Geldanlage anfallen können, oder Steuern auf Erträge. Das Deutsche Aktieninstitut spricht keine direkte oder indirekte Empfehlung für bestimmte Aktien, Aktienfonds oder andere Finanzinstrumente aus. Das Deutsche Aktieninstitut haftet nicht für Schäden, die durch den Erwerb oder die Veräußerung einer Aktie oder eines Finanzinstruments auf Grundlage dieses Dokuments entstanden sind. Soweit ein  Wertpapierdienstleistungsunternehmen im Sinne des WpHG das DAX-Rendite-Dreieck für die monatliche Geldanlage für seine Zwecke verwendet bzw. Kunden zugänglich macht, ist es für die Einhaltung der geltenden Vorschriften in vollem Umfang selbst verantwortlich.</a:t>
            </a:r>
          </a:p>
          <a:p>
            <a:r>
              <a:rPr lang="de-DE" sz="800" dirty="0"/>
              <a:t>Stand: Februar 2019 // OE 52 0201 03-10</a:t>
            </a:r>
          </a:p>
        </p:txBody>
      </p:sp>
      <p:sp>
        <p:nvSpPr>
          <p:cNvPr id="6" name="Fußzeilenplatzhalter 5"/>
          <p:cNvSpPr>
            <a:spLocks noGrp="1"/>
          </p:cNvSpPr>
          <p:nvPr>
            <p:ph type="ftr" sz="quarter" idx="3"/>
          </p:nvPr>
        </p:nvSpPr>
        <p:spPr/>
        <p:txBody>
          <a:bodyPr/>
          <a:lstStyle/>
          <a:p>
            <a:endParaRPr lang="de-DE" dirty="0"/>
          </a:p>
        </p:txBody>
      </p:sp>
      <p:sp>
        <p:nvSpPr>
          <p:cNvPr id="9" name="Rechteck 24">
            <a:extLst>
              <a:ext uri="{FF2B5EF4-FFF2-40B4-BE49-F238E27FC236}">
                <a16:creationId xmlns:a16="http://schemas.microsoft.com/office/drawing/2014/main" id="{5FBF177D-61A7-4963-BD23-C1FF19523FA3}"/>
              </a:ext>
            </a:extLst>
          </p:cNvPr>
          <p:cNvSpPr/>
          <p:nvPr/>
        </p:nvSpPr>
        <p:spPr bwMode="gray">
          <a:xfrm rot="8100000">
            <a:off x="6624366" y="2963081"/>
            <a:ext cx="467592" cy="472144"/>
          </a:xfrm>
          <a:custGeom>
            <a:avLst/>
            <a:gdLst/>
            <a:ahLst/>
            <a:cxnLst/>
            <a:rect l="l" t="t" r="r" b="b"/>
            <a:pathLst>
              <a:path w="965111" h="965111">
                <a:moveTo>
                  <a:pt x="0" y="965111"/>
                </a:moveTo>
                <a:lnTo>
                  <a:pt x="0" y="0"/>
                </a:lnTo>
                <a:lnTo>
                  <a:pt x="332118" y="0"/>
                </a:lnTo>
                <a:lnTo>
                  <a:pt x="332118" y="1"/>
                </a:lnTo>
                <a:lnTo>
                  <a:pt x="965111" y="1"/>
                </a:lnTo>
                <a:lnTo>
                  <a:pt x="965111" y="332118"/>
                </a:lnTo>
                <a:lnTo>
                  <a:pt x="332118" y="332118"/>
                </a:lnTo>
                <a:lnTo>
                  <a:pt x="332118" y="965111"/>
                </a:lnTo>
                <a:close/>
              </a:path>
            </a:pathLst>
          </a:custGeom>
          <a:solidFill>
            <a:schemeClr val="accent2"/>
          </a:solidFill>
          <a:ln w="3175" cap="flat" cmpd="sng" algn="ctr">
            <a:noFill/>
            <a:prstDash val="solid"/>
            <a:round/>
            <a:headEnd type="none" w="med" len="med"/>
            <a:tailEnd type="none" w="med" len="med"/>
          </a:ln>
          <a:effectLst/>
        </p:spPr>
        <p:txBody>
          <a:bodyPr rot="0" spcFirstLastPara="0" vert="horz" wrap="square" lIns="108000" tIns="108000" rIns="108000" bIns="1080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Aft>
                <a:spcPct val="0"/>
              </a:spcAft>
            </a:pPr>
            <a:endParaRPr lang="de-DE" sz="1600">
              <a:solidFill>
                <a:schemeClr val="bg1"/>
              </a:solidFill>
            </a:endParaRPr>
          </a:p>
        </p:txBody>
      </p:sp>
      <p:sp>
        <p:nvSpPr>
          <p:cNvPr id="8" name="Rechteck 7"/>
          <p:cNvSpPr/>
          <p:nvPr/>
        </p:nvSpPr>
        <p:spPr bwMode="gray">
          <a:xfrm>
            <a:off x="588963" y="5400141"/>
            <a:ext cx="11015662" cy="361602"/>
          </a:xfrm>
          <a:prstGeom prst="rect">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108014" numCol="1" spcCol="0" rtlCol="0" fromWordArt="0" anchor="ctr" anchorCtr="0" forceAA="0" compatLnSpc="1">
            <a:prstTxWarp prst="textNoShape">
              <a:avLst/>
            </a:prstTxWarp>
            <a:noAutofit/>
          </a:bodyPr>
          <a:lstStyle/>
          <a:p>
            <a:pPr algn="ctr" eaLnBrk="0" fontAlgn="base" hangingPunct="0">
              <a:spcAft>
                <a:spcPts val="600"/>
              </a:spcAft>
            </a:pPr>
            <a:r>
              <a:rPr lang="de-AT" sz="1600" dirty="0">
                <a:solidFill>
                  <a:schemeClr val="tx2"/>
                </a:solidFill>
              </a:rPr>
              <a:t>Das DAX-Rendite-Dreieck finden Sie in DekaNet: Produkte / Vermögensaufbau / Deka-FondsSparplan / Berater</a:t>
            </a:r>
          </a:p>
        </p:txBody>
      </p:sp>
      <p:sp>
        <p:nvSpPr>
          <p:cNvPr id="12" name="Inhaltsplatzhalter 3"/>
          <p:cNvSpPr txBox="1">
            <a:spLocks/>
          </p:cNvSpPr>
          <p:nvPr/>
        </p:nvSpPr>
        <p:spPr bwMode="gray">
          <a:xfrm>
            <a:off x="6718301" y="1627188"/>
            <a:ext cx="4886324"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marL="0" lvl="2" indent="0">
              <a:buFont typeface="Arial" panose="020B0604020202020204" pitchFamily="34" charset="0"/>
              <a:buNone/>
            </a:pPr>
            <a:r>
              <a:rPr lang="de-DE" b="1" kern="0" dirty="0"/>
              <a:t>Das neue DAX-Rendite-Dreieck für die monatliche Geldanlage zeigt, dass sich in </a:t>
            </a:r>
            <a:r>
              <a:rPr lang="de-DE" b="1" kern="0"/>
              <a:t>den vergangenen</a:t>
            </a:r>
            <a:br>
              <a:rPr lang="de-DE" b="1" kern="0"/>
            </a:br>
            <a:r>
              <a:rPr lang="de-DE" b="1" kern="0"/>
              <a:t>40 </a:t>
            </a:r>
            <a:r>
              <a:rPr lang="de-DE" b="1" kern="0" dirty="0"/>
              <a:t>Jahren breit gestreutes, langfristiges und regelmäßiges Sparen in Aktien ausgezahlt hat.</a:t>
            </a:r>
          </a:p>
          <a:p>
            <a:pPr marL="0" lvl="2" indent="0">
              <a:buFont typeface="Arial" panose="020B0604020202020204" pitchFamily="34" charset="0"/>
              <a:buNone/>
            </a:pPr>
            <a:endParaRPr lang="de-DE" kern="0" dirty="0"/>
          </a:p>
          <a:p>
            <a:pPr marL="631825" lvl="2" indent="0">
              <a:buFont typeface="Arial" panose="020B0604020202020204" pitchFamily="34" charset="0"/>
              <a:buNone/>
            </a:pPr>
            <a:r>
              <a:rPr lang="de-DE" kern="0" dirty="0"/>
              <a:t>Es wird deutlich, dass die </a:t>
            </a:r>
            <a:r>
              <a:rPr lang="de-DE" b="1" kern="0" dirty="0"/>
              <a:t>Renditen</a:t>
            </a:r>
            <a:r>
              <a:rPr lang="de-DE" kern="0" dirty="0"/>
              <a:t> im kurzfristigen Bereich zwar stark schwanken, sich aber </a:t>
            </a:r>
            <a:r>
              <a:rPr lang="de-DE" b="1" kern="0" dirty="0"/>
              <a:t>langfristig in einem engen </a:t>
            </a:r>
            <a:r>
              <a:rPr lang="de-DE" b="1" kern="0"/>
              <a:t>Korridor oberhalb von 5 </a:t>
            </a:r>
            <a:r>
              <a:rPr lang="de-DE" b="1" kern="0" dirty="0"/>
              <a:t>Prozent </a:t>
            </a:r>
            <a:r>
              <a:rPr lang="de-DE" kern="0" dirty="0"/>
              <a:t>bewegen. </a:t>
            </a:r>
          </a:p>
          <a:p>
            <a:pPr marL="631825" lvl="2" indent="0">
              <a:buFont typeface="Arial" panose="020B0604020202020204" pitchFamily="34" charset="0"/>
              <a:buNone/>
            </a:pPr>
            <a:r>
              <a:rPr lang="de-DE" kern="0" dirty="0"/>
              <a:t>Bei einem Sparplan von über </a:t>
            </a:r>
            <a:r>
              <a:rPr lang="de-DE" b="1" kern="0" dirty="0"/>
              <a:t>30 Jahren</a:t>
            </a:r>
            <a:r>
              <a:rPr lang="de-DE" kern="0" dirty="0"/>
              <a:t>, der typisch für die Altersvorsorge wäre, beträgt die </a:t>
            </a:r>
            <a:r>
              <a:rPr lang="de-DE" b="1" kern="0" dirty="0"/>
              <a:t>maximale </a:t>
            </a:r>
            <a:r>
              <a:rPr lang="de-DE" b="1" kern="0"/>
              <a:t>Rendite 8,3 </a:t>
            </a:r>
            <a:r>
              <a:rPr lang="de-DE" b="1" kern="0" dirty="0"/>
              <a:t>Prozent</a:t>
            </a:r>
            <a:r>
              <a:rPr lang="de-DE" kern="0" dirty="0"/>
              <a:t> und die </a:t>
            </a:r>
            <a:r>
              <a:rPr lang="de-DE" b="1" kern="0" dirty="0"/>
              <a:t>minimale </a:t>
            </a:r>
            <a:r>
              <a:rPr lang="de-DE" b="1" kern="0"/>
              <a:t>Rendite 6,3 </a:t>
            </a:r>
            <a:r>
              <a:rPr lang="de-DE" b="1" kern="0" dirty="0"/>
              <a:t>Prozent</a:t>
            </a:r>
            <a:r>
              <a:rPr lang="de-DE" kern="0" dirty="0"/>
              <a:t>. </a:t>
            </a:r>
          </a:p>
          <a:p>
            <a:pPr marL="631825" lvl="2" indent="0">
              <a:buFont typeface="Arial" panose="020B0604020202020204" pitchFamily="34" charset="0"/>
              <a:buNone/>
            </a:pPr>
            <a:r>
              <a:rPr lang="de-DE" kern="0" dirty="0"/>
              <a:t>Somit geht Wertpapiersparen mit langfristig hohen Ertragsmöglichkeiten und sinkenden Risiken einher. </a:t>
            </a:r>
            <a:endParaRPr lang="de-DE" b="1" kern="0"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627187"/>
            <a:ext cx="5780792" cy="3452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363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c_4767">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Je länger die Spardauer, desto stabiler die langfristige Rendite eines Aktiensparplans.</a:t>
            </a:r>
          </a:p>
        </p:txBody>
      </p:sp>
      <p:sp>
        <p:nvSpPr>
          <p:cNvPr id="3" name="Textplatzhalter 2"/>
          <p:cNvSpPr>
            <a:spLocks noGrp="1"/>
          </p:cNvSpPr>
          <p:nvPr>
            <p:ph type="body" sz="quarter" idx="13"/>
          </p:nvPr>
        </p:nvSpPr>
        <p:spPr/>
        <p:txBody>
          <a:bodyPr/>
          <a:lstStyle/>
          <a:p>
            <a:r>
              <a:rPr lang="de-DE" dirty="0"/>
              <a:t>Historische Renditen von monatlichen Sparplänen in den DAX 30</a:t>
            </a:r>
          </a:p>
        </p:txBody>
      </p:sp>
      <p:sp>
        <p:nvSpPr>
          <p:cNvPr id="4" name="Textplatzhalter 3"/>
          <p:cNvSpPr>
            <a:spLocks noGrp="1"/>
          </p:cNvSpPr>
          <p:nvPr>
            <p:ph type="body" sz="quarter" idx="15"/>
          </p:nvPr>
        </p:nvSpPr>
        <p:spPr/>
        <p:txBody>
          <a:bodyPr/>
          <a:lstStyle/>
          <a:p>
            <a:r>
              <a:rPr lang="de-DE" dirty="0"/>
              <a:t>Berechnungszeitraum 1970-2018; Daten: Deutsche Börse AG und Stehle (1999), eigene Berechnungen des Deutschen Aktieninstituts </a:t>
            </a:r>
          </a:p>
          <a:p>
            <a:r>
              <a:rPr lang="de-DE" b="1" dirty="0"/>
              <a:t>Bitte beachten Sie: Die angegebene Wertentwicklung ist kein verlässlicher Indikator für die künftige Wertentwicklung.</a:t>
            </a:r>
          </a:p>
          <a:p>
            <a:r>
              <a:rPr lang="de-DE" dirty="0"/>
              <a:t>Quelle: Studie „Dax-Rendite-Dreieck für die monatliche Geldanlage“, Deutsches Aktieninstitut e.V. 2019</a:t>
            </a:r>
          </a:p>
          <a:p>
            <a:r>
              <a:rPr lang="de-DE" dirty="0"/>
              <a:t>Stand: Februar 2019 // OE 52 0201 03-10</a:t>
            </a:r>
          </a:p>
        </p:txBody>
      </p:sp>
      <p:sp>
        <p:nvSpPr>
          <p:cNvPr id="5" name="Fußzeilenplatzhalter 4"/>
          <p:cNvSpPr>
            <a:spLocks noGrp="1"/>
          </p:cNvSpPr>
          <p:nvPr>
            <p:ph type="ftr" sz="quarter" idx="3"/>
          </p:nvPr>
        </p:nvSpPr>
        <p:spPr/>
        <p:txBody>
          <a:bodyPr/>
          <a:lstStyle/>
          <a:p>
            <a:endParaRPr lang="de-DE" dirty="0"/>
          </a:p>
        </p:txBody>
      </p:sp>
      <p:sp>
        <p:nvSpPr>
          <p:cNvPr id="10" name="Inhaltsplatzhalter 6"/>
          <p:cNvSpPr txBox="1">
            <a:spLocks/>
          </p:cNvSpPr>
          <p:nvPr/>
        </p:nvSpPr>
        <p:spPr bwMode="gray">
          <a:xfrm>
            <a:off x="588963" y="2024363"/>
            <a:ext cx="110156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lvl="1"/>
            <a:r>
              <a:rPr lang="de-DE" kern="0" dirty="0"/>
              <a:t>Rendite in % p.a.</a:t>
            </a:r>
          </a:p>
        </p:txBody>
      </p:sp>
      <p:sp>
        <p:nvSpPr>
          <p:cNvPr id="11" name="Inhaltsplatzhalter 6"/>
          <p:cNvSpPr txBox="1">
            <a:spLocks/>
          </p:cNvSpPr>
          <p:nvPr/>
        </p:nvSpPr>
        <p:spPr bwMode="gray">
          <a:xfrm>
            <a:off x="8755853" y="5465132"/>
            <a:ext cx="284957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6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6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6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6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lgn="r" fontAlgn="b">
              <a:spcAft>
                <a:spcPts val="300"/>
              </a:spcAft>
              <a:tabLst>
                <a:tab pos="357188" algn="l"/>
              </a:tabLst>
            </a:pPr>
            <a:r>
              <a:rPr lang="de-DE" sz="1400" b="0" dirty="0"/>
              <a:t>Anlagehorizont in Jahren</a:t>
            </a:r>
          </a:p>
        </p:txBody>
      </p:sp>
      <p:pic>
        <p:nvPicPr>
          <p:cNvPr id="6" name="Grafik 5">
            <a:extLst>
              <a:ext uri="{FF2B5EF4-FFF2-40B4-BE49-F238E27FC236}">
                <a16:creationId xmlns:a16="http://schemas.microsoft.com/office/drawing/2014/main" id="{DBFE6C23-9AC9-4E78-8BA4-523C9B5F0C0E}"/>
              </a:ext>
            </a:extLst>
          </p:cNvPr>
          <p:cNvPicPr>
            <a:picLocks noChangeAspect="1"/>
          </p:cNvPicPr>
          <p:nvPr/>
        </p:nvPicPr>
        <p:blipFill>
          <a:blip r:embed="rId4"/>
          <a:stretch>
            <a:fillRect/>
          </a:stretch>
        </p:blipFill>
        <p:spPr>
          <a:xfrm>
            <a:off x="500263" y="1957737"/>
            <a:ext cx="11022523" cy="3944454"/>
          </a:xfrm>
          <a:prstGeom prst="rect">
            <a:avLst/>
          </a:prstGeom>
        </p:spPr>
      </p:pic>
    </p:spTree>
    <p:custDataLst>
      <p:tags r:id="rId1"/>
    </p:custDataLst>
    <p:extLst>
      <p:ext uri="{BB962C8B-B14F-4D97-AF65-F5344CB8AC3E}">
        <p14:creationId xmlns:p14="http://schemas.microsoft.com/office/powerpoint/2010/main" val="421398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c_4399">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Sparen mit Investmentfonds bietet attraktive Möglichkeiten, </a:t>
            </a:r>
            <a:br>
              <a:rPr lang="de-AT" dirty="0"/>
            </a:br>
            <a:r>
              <a:rPr lang="de-AT" dirty="0"/>
              <a:t>um dem Zinstief zu entgehen</a:t>
            </a:r>
          </a:p>
        </p:txBody>
      </p:sp>
      <p:sp>
        <p:nvSpPr>
          <p:cNvPr id="3" name="Textplatzhalter 2"/>
          <p:cNvSpPr>
            <a:spLocks noGrp="1"/>
          </p:cNvSpPr>
          <p:nvPr>
            <p:ph type="body" sz="quarter" idx="15"/>
          </p:nvPr>
        </p:nvSpPr>
        <p:spPr/>
        <p:txBody>
          <a:bodyPr/>
          <a:lstStyle/>
          <a:p>
            <a:r>
              <a:rPr lang="de-DE" dirty="0"/>
              <a:t>Stand: Februar 2019 // OE 52 0201 03-10</a:t>
            </a:r>
          </a:p>
        </p:txBody>
      </p:sp>
      <p:sp>
        <p:nvSpPr>
          <p:cNvPr id="4" name="Fußzeilenplatzhalter 3"/>
          <p:cNvSpPr>
            <a:spLocks noGrp="1"/>
          </p:cNvSpPr>
          <p:nvPr>
            <p:ph type="ftr" sz="quarter" idx="3"/>
          </p:nvPr>
        </p:nvSpPr>
        <p:spPr/>
        <p:txBody>
          <a:bodyPr/>
          <a:lstStyle/>
          <a:p>
            <a:endParaRPr lang="de-DE" dirty="0"/>
          </a:p>
        </p:txBody>
      </p:sp>
      <p:sp>
        <p:nvSpPr>
          <p:cNvPr id="5" name="Rechteck 4"/>
          <p:cNvSpPr/>
          <p:nvPr/>
        </p:nvSpPr>
        <p:spPr bwMode="gray">
          <a:xfrm>
            <a:off x="588963" y="1627188"/>
            <a:ext cx="7234237" cy="936000"/>
          </a:xfrm>
          <a:prstGeom prst="rect">
            <a:avLst/>
          </a:prstGeom>
          <a:solidFill>
            <a:schemeClr val="accent5"/>
          </a:solidFill>
          <a:ln w="3175" cap="flat" cmpd="sng" algn="ctr">
            <a:noFill/>
            <a:prstDash val="solid"/>
            <a:round/>
            <a:headEnd type="none" w="med" len="med"/>
            <a:tailEnd type="none" w="med" len="med"/>
          </a:ln>
          <a:effectLst/>
        </p:spPr>
        <p:txBody>
          <a:bodyPr rot="0" spcFirstLastPara="0" vertOverflow="overflow" horzOverflow="overflow" vert="horz" wrap="square" lIns="828000" tIns="108000" rIns="108000" bIns="108000" numCol="1" spcCol="0" rtlCol="0" fromWordArt="0" anchor="ctr" anchorCtr="0" forceAA="0" compatLnSpc="1">
            <a:prstTxWarp prst="textNoShape">
              <a:avLst/>
            </a:prstTxWarp>
            <a:noAutofit/>
          </a:bodyPr>
          <a:lstStyle/>
          <a:p>
            <a:pPr>
              <a:spcBef>
                <a:spcPct val="50000"/>
              </a:spcBef>
              <a:buClrTx/>
              <a:buFontTx/>
              <a:buNone/>
            </a:pPr>
            <a:r>
              <a:rPr lang="de-DE" altLang="de-DE" sz="1600" b="1" dirty="0">
                <a:solidFill>
                  <a:schemeClr val="tx2"/>
                </a:solidFill>
              </a:rPr>
              <a:t>Nutzung vielfältiger Renditechancen </a:t>
            </a:r>
            <a:r>
              <a:rPr lang="de-DE" altLang="de-DE" sz="1600" dirty="0">
                <a:solidFill>
                  <a:schemeClr val="tx2"/>
                </a:solidFill>
              </a:rPr>
              <a:t>der internationalen Kapitalmärkte für </a:t>
            </a:r>
            <a:r>
              <a:rPr lang="de-DE" altLang="de-DE" sz="1600" b="1" dirty="0">
                <a:solidFill>
                  <a:schemeClr val="tx2"/>
                </a:solidFill>
              </a:rPr>
              <a:t>hohen Zinseszinseffekt</a:t>
            </a:r>
          </a:p>
        </p:txBody>
      </p:sp>
      <p:sp>
        <p:nvSpPr>
          <p:cNvPr id="6" name="Rechteck 5"/>
          <p:cNvSpPr/>
          <p:nvPr/>
        </p:nvSpPr>
        <p:spPr bwMode="gray">
          <a:xfrm>
            <a:off x="588963" y="2755580"/>
            <a:ext cx="7234237" cy="936000"/>
          </a:xfrm>
          <a:prstGeom prst="rect">
            <a:avLst/>
          </a:prstGeom>
          <a:solidFill>
            <a:schemeClr val="accent5"/>
          </a:solidFill>
          <a:ln w="3175" cap="flat" cmpd="sng" algn="ctr">
            <a:noFill/>
            <a:prstDash val="solid"/>
            <a:round/>
            <a:headEnd type="none" w="med" len="med"/>
            <a:tailEnd type="none" w="med" len="med"/>
          </a:ln>
          <a:effectLst/>
        </p:spPr>
        <p:txBody>
          <a:bodyPr rot="0" spcFirstLastPara="0" vertOverflow="overflow" horzOverflow="overflow" vert="horz" wrap="square" lIns="828000" tIns="108000" rIns="108000" bIns="108000" numCol="1" spcCol="0" rtlCol="0" fromWordArt="0" anchor="ctr" anchorCtr="0" forceAA="0" compatLnSpc="1">
            <a:prstTxWarp prst="textNoShape">
              <a:avLst/>
            </a:prstTxWarp>
            <a:noAutofit/>
          </a:bodyPr>
          <a:lstStyle/>
          <a:p>
            <a:pPr>
              <a:spcBef>
                <a:spcPct val="50000"/>
              </a:spcBef>
              <a:buClrTx/>
              <a:buFontTx/>
              <a:buNone/>
            </a:pPr>
            <a:r>
              <a:rPr lang="de-DE" altLang="de-DE" sz="1600" b="1" dirty="0">
                <a:solidFill>
                  <a:schemeClr val="tx2"/>
                </a:solidFill>
              </a:rPr>
              <a:t>Kaufkrafterhalt </a:t>
            </a:r>
            <a:r>
              <a:rPr lang="de-DE" altLang="de-DE" sz="1600" dirty="0">
                <a:solidFill>
                  <a:schemeClr val="tx2"/>
                </a:solidFill>
              </a:rPr>
              <a:t>durch langfristige Renditen </a:t>
            </a:r>
            <a:r>
              <a:rPr lang="de-DE" altLang="de-DE" sz="1600" b="1" dirty="0">
                <a:solidFill>
                  <a:schemeClr val="tx2"/>
                </a:solidFill>
              </a:rPr>
              <a:t>oberhalb der Inflation</a:t>
            </a:r>
          </a:p>
        </p:txBody>
      </p:sp>
      <p:sp>
        <p:nvSpPr>
          <p:cNvPr id="7" name="Rechteck 6"/>
          <p:cNvSpPr/>
          <p:nvPr/>
        </p:nvSpPr>
        <p:spPr bwMode="gray">
          <a:xfrm>
            <a:off x="588963" y="3883972"/>
            <a:ext cx="7234237" cy="936000"/>
          </a:xfrm>
          <a:prstGeom prst="rect">
            <a:avLst/>
          </a:prstGeom>
          <a:solidFill>
            <a:schemeClr val="accent5"/>
          </a:solidFill>
          <a:ln w="3175" cap="flat" cmpd="sng" algn="ctr">
            <a:noFill/>
            <a:prstDash val="solid"/>
            <a:round/>
            <a:headEnd type="none" w="med" len="med"/>
            <a:tailEnd type="none" w="med" len="med"/>
          </a:ln>
          <a:effectLst/>
        </p:spPr>
        <p:txBody>
          <a:bodyPr rot="0" spcFirstLastPara="0" vertOverflow="overflow" horzOverflow="overflow" vert="horz" wrap="square" lIns="828000" tIns="108000" rIns="108000" bIns="108000" numCol="1" spcCol="0" rtlCol="0" fromWordArt="0" anchor="ctr" anchorCtr="0" forceAA="0" compatLnSpc="1">
            <a:prstTxWarp prst="textNoShape">
              <a:avLst/>
            </a:prstTxWarp>
            <a:noAutofit/>
          </a:bodyPr>
          <a:lstStyle/>
          <a:p>
            <a:pPr>
              <a:spcBef>
                <a:spcPct val="50000"/>
              </a:spcBef>
              <a:buClrTx/>
              <a:buFontTx/>
              <a:buNone/>
            </a:pPr>
            <a:r>
              <a:rPr lang="de-DE" altLang="de-DE" sz="1600" b="1" dirty="0">
                <a:solidFill>
                  <a:schemeClr val="tx2"/>
                </a:solidFill>
              </a:rPr>
              <a:t>Erfüllung  des Kundenwunsches </a:t>
            </a:r>
            <a:r>
              <a:rPr lang="de-DE" altLang="de-DE" sz="1600" dirty="0">
                <a:solidFill>
                  <a:schemeClr val="tx2"/>
                </a:solidFill>
              </a:rPr>
              <a:t>nach </a:t>
            </a:r>
            <a:r>
              <a:rPr lang="de-DE" altLang="de-DE" sz="1600" b="1" dirty="0">
                <a:solidFill>
                  <a:schemeClr val="tx2"/>
                </a:solidFill>
              </a:rPr>
              <a:t>Substanzwerten</a:t>
            </a:r>
          </a:p>
        </p:txBody>
      </p:sp>
      <p:sp>
        <p:nvSpPr>
          <p:cNvPr id="8" name="Rechteck 7"/>
          <p:cNvSpPr/>
          <p:nvPr/>
        </p:nvSpPr>
        <p:spPr bwMode="gray">
          <a:xfrm>
            <a:off x="588963" y="5012363"/>
            <a:ext cx="7234237" cy="936000"/>
          </a:xfrm>
          <a:prstGeom prst="rect">
            <a:avLst/>
          </a:prstGeom>
          <a:solidFill>
            <a:schemeClr val="accent5"/>
          </a:solidFill>
          <a:ln w="3175" cap="flat" cmpd="sng" algn="ctr">
            <a:noFill/>
            <a:prstDash val="solid"/>
            <a:round/>
            <a:headEnd type="none" w="med" len="med"/>
            <a:tailEnd type="none" w="med" len="med"/>
          </a:ln>
          <a:effectLst/>
        </p:spPr>
        <p:txBody>
          <a:bodyPr rot="0" spcFirstLastPara="0" vertOverflow="overflow" horzOverflow="overflow" vert="horz" wrap="square" lIns="828000" tIns="108000" rIns="108000" bIns="108000" numCol="1" spcCol="0" rtlCol="0" fromWordArt="0" anchor="ctr" anchorCtr="0" forceAA="0" compatLnSpc="1">
            <a:prstTxWarp prst="textNoShape">
              <a:avLst/>
            </a:prstTxWarp>
            <a:noAutofit/>
          </a:bodyPr>
          <a:lstStyle/>
          <a:p>
            <a:pPr>
              <a:spcBef>
                <a:spcPts val="0"/>
              </a:spcBef>
              <a:buClrTx/>
              <a:buFontTx/>
              <a:buNone/>
            </a:pPr>
            <a:r>
              <a:rPr lang="de-DE" altLang="de-DE" sz="1600" b="1" dirty="0">
                <a:solidFill>
                  <a:schemeClr val="tx2"/>
                </a:solidFill>
              </a:rPr>
              <a:t>Nutzung von Anlageklassen </a:t>
            </a:r>
            <a:r>
              <a:rPr lang="de-DE" altLang="de-DE" sz="1600" dirty="0">
                <a:solidFill>
                  <a:schemeClr val="tx2"/>
                </a:solidFill>
              </a:rPr>
              <a:t>passend zum oftmals </a:t>
            </a:r>
            <a:r>
              <a:rPr lang="de-DE" altLang="de-DE" sz="1600" b="1" dirty="0">
                <a:solidFill>
                  <a:schemeClr val="tx2"/>
                </a:solidFill>
              </a:rPr>
              <a:t>langfristigen Sparziel</a:t>
            </a:r>
          </a:p>
        </p:txBody>
      </p:sp>
      <p:grpSp>
        <p:nvGrpSpPr>
          <p:cNvPr id="93" name="Gruppieren 92"/>
          <p:cNvGrpSpPr/>
          <p:nvPr/>
        </p:nvGrpSpPr>
        <p:grpSpPr>
          <a:xfrm>
            <a:off x="714130" y="1842654"/>
            <a:ext cx="505069" cy="505069"/>
            <a:chOff x="596900" y="1627188"/>
            <a:chExt cx="936000" cy="936000"/>
          </a:xfrm>
        </p:grpSpPr>
        <p:sp>
          <p:nvSpPr>
            <p:cNvPr id="11" name="Rechteck 10"/>
            <p:cNvSpPr/>
            <p:nvPr/>
          </p:nvSpPr>
          <p:spPr bwMode="gray">
            <a:xfrm>
              <a:off x="596900" y="1627188"/>
              <a:ext cx="936000" cy="936000"/>
            </a:xfrm>
            <a:prstGeom prst="rect">
              <a:avLst/>
            </a:prstGeom>
            <a:solidFill>
              <a:schemeClr val="accent2"/>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pPr>
              <a:endParaRPr lang="de-AT" sz="1400" dirty="0" err="1">
                <a:solidFill>
                  <a:schemeClr val="tx2"/>
                </a:solidFill>
              </a:endParaRPr>
            </a:p>
          </p:txBody>
        </p:sp>
        <p:sp>
          <p:nvSpPr>
            <p:cNvPr id="28" name="Freeform 283"/>
            <p:cNvSpPr>
              <a:spLocks noChangeAspect="1"/>
            </p:cNvSpPr>
            <p:nvPr/>
          </p:nvSpPr>
          <p:spPr bwMode="auto">
            <a:xfrm>
              <a:off x="794900" y="1840071"/>
              <a:ext cx="540000" cy="510235"/>
            </a:xfrm>
            <a:custGeom>
              <a:avLst/>
              <a:gdLst>
                <a:gd name="T0" fmla="*/ 8 w 1971"/>
                <a:gd name="T1" fmla="*/ 0 h 1867"/>
                <a:gd name="T2" fmla="*/ 8 w 1971"/>
                <a:gd name="T3" fmla="*/ 0 h 1867"/>
                <a:gd name="T4" fmla="*/ 5 w 1971"/>
                <a:gd name="T5" fmla="*/ 3 h 1867"/>
                <a:gd name="T6" fmla="*/ 3 w 1971"/>
                <a:gd name="T7" fmla="*/ 7 h 1867"/>
                <a:gd name="T8" fmla="*/ 3 w 1971"/>
                <a:gd name="T9" fmla="*/ 7 h 1867"/>
                <a:gd name="T10" fmla="*/ 2 w 1971"/>
                <a:gd name="T11" fmla="*/ 8 h 1867"/>
                <a:gd name="T12" fmla="*/ 1 w 1971"/>
                <a:gd name="T13" fmla="*/ 7 h 1867"/>
                <a:gd name="T14" fmla="*/ 1 w 1971"/>
                <a:gd name="T15" fmla="*/ 6 h 1867"/>
                <a:gd name="T16" fmla="*/ 1 w 1971"/>
                <a:gd name="T17" fmla="*/ 5 h 1867"/>
                <a:gd name="T18" fmla="*/ 0 w 1971"/>
                <a:gd name="T19" fmla="*/ 5 h 1867"/>
                <a:gd name="T20" fmla="*/ 1 w 1971"/>
                <a:gd name="T21" fmla="*/ 4 h 1867"/>
                <a:gd name="T22" fmla="*/ 2 w 1971"/>
                <a:gd name="T23" fmla="*/ 5 h 1867"/>
                <a:gd name="T24" fmla="*/ 2 w 1971"/>
                <a:gd name="T25" fmla="*/ 6 h 1867"/>
                <a:gd name="T26" fmla="*/ 5 w 1971"/>
                <a:gd name="T27" fmla="*/ 2 h 1867"/>
                <a:gd name="T28" fmla="*/ 8 w 1971"/>
                <a:gd name="T29" fmla="*/ 0 h 18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1"/>
                <a:gd name="T46" fmla="*/ 0 h 1867"/>
                <a:gd name="T47" fmla="*/ 1971 w 1971"/>
                <a:gd name="T48" fmla="*/ 1867 h 18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1" h="1867">
                  <a:moveTo>
                    <a:pt x="1922" y="0"/>
                  </a:moveTo>
                  <a:cubicBezTo>
                    <a:pt x="1971" y="71"/>
                    <a:pt x="1971" y="71"/>
                    <a:pt x="1971" y="71"/>
                  </a:cubicBezTo>
                  <a:cubicBezTo>
                    <a:pt x="1769" y="223"/>
                    <a:pt x="1543" y="458"/>
                    <a:pt x="1295" y="774"/>
                  </a:cubicBezTo>
                  <a:cubicBezTo>
                    <a:pt x="1047" y="1091"/>
                    <a:pt x="857" y="1387"/>
                    <a:pt x="726" y="1662"/>
                  </a:cubicBezTo>
                  <a:cubicBezTo>
                    <a:pt x="621" y="1733"/>
                    <a:pt x="621" y="1733"/>
                    <a:pt x="621" y="1733"/>
                  </a:cubicBezTo>
                  <a:cubicBezTo>
                    <a:pt x="534" y="1793"/>
                    <a:pt x="475" y="1838"/>
                    <a:pt x="444" y="1867"/>
                  </a:cubicBezTo>
                  <a:cubicBezTo>
                    <a:pt x="431" y="1823"/>
                    <a:pt x="404" y="1750"/>
                    <a:pt x="363" y="1649"/>
                  </a:cubicBezTo>
                  <a:cubicBezTo>
                    <a:pt x="323" y="1557"/>
                    <a:pt x="323" y="1557"/>
                    <a:pt x="323" y="1557"/>
                  </a:cubicBezTo>
                  <a:cubicBezTo>
                    <a:pt x="266" y="1425"/>
                    <a:pt x="213" y="1327"/>
                    <a:pt x="164" y="1263"/>
                  </a:cubicBezTo>
                  <a:cubicBezTo>
                    <a:pt x="116" y="1200"/>
                    <a:pt x="61" y="1158"/>
                    <a:pt x="0" y="1137"/>
                  </a:cubicBezTo>
                  <a:cubicBezTo>
                    <a:pt x="103" y="1029"/>
                    <a:pt x="196" y="976"/>
                    <a:pt x="282" y="976"/>
                  </a:cubicBezTo>
                  <a:cubicBezTo>
                    <a:pt x="355" y="976"/>
                    <a:pt x="436" y="1074"/>
                    <a:pt x="525" y="1272"/>
                  </a:cubicBezTo>
                  <a:cubicBezTo>
                    <a:pt x="569" y="1371"/>
                    <a:pt x="569" y="1371"/>
                    <a:pt x="569" y="1371"/>
                  </a:cubicBezTo>
                  <a:cubicBezTo>
                    <a:pt x="729" y="1102"/>
                    <a:pt x="934" y="840"/>
                    <a:pt x="1186" y="586"/>
                  </a:cubicBezTo>
                  <a:cubicBezTo>
                    <a:pt x="1437" y="331"/>
                    <a:pt x="1682" y="136"/>
                    <a:pt x="1922" y="0"/>
                  </a:cubicBezTo>
                  <a:close/>
                </a:path>
              </a:pathLst>
            </a:custGeom>
            <a:solidFill>
              <a:srgbClr val="FFFFFF"/>
            </a:solidFill>
            <a:ln w="9525">
              <a:noFill/>
              <a:round/>
              <a:headEnd/>
              <a:tailEnd/>
            </a:ln>
          </p:spPr>
          <p:txBody>
            <a:bodyPr/>
            <a:lstStyle/>
            <a:p>
              <a:endParaRPr lang="en-US"/>
            </a:p>
          </p:txBody>
        </p:sp>
      </p:grpSp>
      <p:grpSp>
        <p:nvGrpSpPr>
          <p:cNvPr id="94" name="Gruppieren 93"/>
          <p:cNvGrpSpPr/>
          <p:nvPr/>
        </p:nvGrpSpPr>
        <p:grpSpPr>
          <a:xfrm>
            <a:off x="714130" y="2971046"/>
            <a:ext cx="505069" cy="505069"/>
            <a:chOff x="596900" y="1627188"/>
            <a:chExt cx="936000" cy="936000"/>
          </a:xfrm>
        </p:grpSpPr>
        <p:sp>
          <p:nvSpPr>
            <p:cNvPr id="95" name="Rechteck 94"/>
            <p:cNvSpPr/>
            <p:nvPr/>
          </p:nvSpPr>
          <p:spPr bwMode="gray">
            <a:xfrm>
              <a:off x="596900" y="1627188"/>
              <a:ext cx="936000" cy="936000"/>
            </a:xfrm>
            <a:prstGeom prst="rect">
              <a:avLst/>
            </a:prstGeom>
            <a:solidFill>
              <a:schemeClr val="accent2"/>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pPr>
              <a:endParaRPr lang="de-AT" sz="1400" dirty="0" err="1">
                <a:solidFill>
                  <a:schemeClr val="tx2"/>
                </a:solidFill>
              </a:endParaRPr>
            </a:p>
          </p:txBody>
        </p:sp>
        <p:sp>
          <p:nvSpPr>
            <p:cNvPr id="96" name="Freeform 283"/>
            <p:cNvSpPr>
              <a:spLocks noChangeAspect="1"/>
            </p:cNvSpPr>
            <p:nvPr/>
          </p:nvSpPr>
          <p:spPr bwMode="auto">
            <a:xfrm>
              <a:off x="794900" y="1840071"/>
              <a:ext cx="540000" cy="510235"/>
            </a:xfrm>
            <a:custGeom>
              <a:avLst/>
              <a:gdLst>
                <a:gd name="T0" fmla="*/ 8 w 1971"/>
                <a:gd name="T1" fmla="*/ 0 h 1867"/>
                <a:gd name="T2" fmla="*/ 8 w 1971"/>
                <a:gd name="T3" fmla="*/ 0 h 1867"/>
                <a:gd name="T4" fmla="*/ 5 w 1971"/>
                <a:gd name="T5" fmla="*/ 3 h 1867"/>
                <a:gd name="T6" fmla="*/ 3 w 1971"/>
                <a:gd name="T7" fmla="*/ 7 h 1867"/>
                <a:gd name="T8" fmla="*/ 3 w 1971"/>
                <a:gd name="T9" fmla="*/ 7 h 1867"/>
                <a:gd name="T10" fmla="*/ 2 w 1971"/>
                <a:gd name="T11" fmla="*/ 8 h 1867"/>
                <a:gd name="T12" fmla="*/ 1 w 1971"/>
                <a:gd name="T13" fmla="*/ 7 h 1867"/>
                <a:gd name="T14" fmla="*/ 1 w 1971"/>
                <a:gd name="T15" fmla="*/ 6 h 1867"/>
                <a:gd name="T16" fmla="*/ 1 w 1971"/>
                <a:gd name="T17" fmla="*/ 5 h 1867"/>
                <a:gd name="T18" fmla="*/ 0 w 1971"/>
                <a:gd name="T19" fmla="*/ 5 h 1867"/>
                <a:gd name="T20" fmla="*/ 1 w 1971"/>
                <a:gd name="T21" fmla="*/ 4 h 1867"/>
                <a:gd name="T22" fmla="*/ 2 w 1971"/>
                <a:gd name="T23" fmla="*/ 5 h 1867"/>
                <a:gd name="T24" fmla="*/ 2 w 1971"/>
                <a:gd name="T25" fmla="*/ 6 h 1867"/>
                <a:gd name="T26" fmla="*/ 5 w 1971"/>
                <a:gd name="T27" fmla="*/ 2 h 1867"/>
                <a:gd name="T28" fmla="*/ 8 w 1971"/>
                <a:gd name="T29" fmla="*/ 0 h 18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1"/>
                <a:gd name="T46" fmla="*/ 0 h 1867"/>
                <a:gd name="T47" fmla="*/ 1971 w 1971"/>
                <a:gd name="T48" fmla="*/ 1867 h 18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1" h="1867">
                  <a:moveTo>
                    <a:pt x="1922" y="0"/>
                  </a:moveTo>
                  <a:cubicBezTo>
                    <a:pt x="1971" y="71"/>
                    <a:pt x="1971" y="71"/>
                    <a:pt x="1971" y="71"/>
                  </a:cubicBezTo>
                  <a:cubicBezTo>
                    <a:pt x="1769" y="223"/>
                    <a:pt x="1543" y="458"/>
                    <a:pt x="1295" y="774"/>
                  </a:cubicBezTo>
                  <a:cubicBezTo>
                    <a:pt x="1047" y="1091"/>
                    <a:pt x="857" y="1387"/>
                    <a:pt x="726" y="1662"/>
                  </a:cubicBezTo>
                  <a:cubicBezTo>
                    <a:pt x="621" y="1733"/>
                    <a:pt x="621" y="1733"/>
                    <a:pt x="621" y="1733"/>
                  </a:cubicBezTo>
                  <a:cubicBezTo>
                    <a:pt x="534" y="1793"/>
                    <a:pt x="475" y="1838"/>
                    <a:pt x="444" y="1867"/>
                  </a:cubicBezTo>
                  <a:cubicBezTo>
                    <a:pt x="431" y="1823"/>
                    <a:pt x="404" y="1750"/>
                    <a:pt x="363" y="1649"/>
                  </a:cubicBezTo>
                  <a:cubicBezTo>
                    <a:pt x="323" y="1557"/>
                    <a:pt x="323" y="1557"/>
                    <a:pt x="323" y="1557"/>
                  </a:cubicBezTo>
                  <a:cubicBezTo>
                    <a:pt x="266" y="1425"/>
                    <a:pt x="213" y="1327"/>
                    <a:pt x="164" y="1263"/>
                  </a:cubicBezTo>
                  <a:cubicBezTo>
                    <a:pt x="116" y="1200"/>
                    <a:pt x="61" y="1158"/>
                    <a:pt x="0" y="1137"/>
                  </a:cubicBezTo>
                  <a:cubicBezTo>
                    <a:pt x="103" y="1029"/>
                    <a:pt x="196" y="976"/>
                    <a:pt x="282" y="976"/>
                  </a:cubicBezTo>
                  <a:cubicBezTo>
                    <a:pt x="355" y="976"/>
                    <a:pt x="436" y="1074"/>
                    <a:pt x="525" y="1272"/>
                  </a:cubicBezTo>
                  <a:cubicBezTo>
                    <a:pt x="569" y="1371"/>
                    <a:pt x="569" y="1371"/>
                    <a:pt x="569" y="1371"/>
                  </a:cubicBezTo>
                  <a:cubicBezTo>
                    <a:pt x="729" y="1102"/>
                    <a:pt x="934" y="840"/>
                    <a:pt x="1186" y="586"/>
                  </a:cubicBezTo>
                  <a:cubicBezTo>
                    <a:pt x="1437" y="331"/>
                    <a:pt x="1682" y="136"/>
                    <a:pt x="1922" y="0"/>
                  </a:cubicBezTo>
                  <a:close/>
                </a:path>
              </a:pathLst>
            </a:custGeom>
            <a:solidFill>
              <a:srgbClr val="FFFFFF"/>
            </a:solidFill>
            <a:ln w="9525">
              <a:noFill/>
              <a:round/>
              <a:headEnd/>
              <a:tailEnd/>
            </a:ln>
          </p:spPr>
          <p:txBody>
            <a:bodyPr/>
            <a:lstStyle/>
            <a:p>
              <a:endParaRPr lang="en-US"/>
            </a:p>
          </p:txBody>
        </p:sp>
      </p:grpSp>
      <p:grpSp>
        <p:nvGrpSpPr>
          <p:cNvPr id="97" name="Gruppieren 96"/>
          <p:cNvGrpSpPr/>
          <p:nvPr/>
        </p:nvGrpSpPr>
        <p:grpSpPr>
          <a:xfrm>
            <a:off x="714130" y="4099437"/>
            <a:ext cx="505069" cy="505069"/>
            <a:chOff x="596900" y="1627188"/>
            <a:chExt cx="936000" cy="936000"/>
          </a:xfrm>
        </p:grpSpPr>
        <p:sp>
          <p:nvSpPr>
            <p:cNvPr id="98" name="Rechteck 97"/>
            <p:cNvSpPr/>
            <p:nvPr/>
          </p:nvSpPr>
          <p:spPr bwMode="gray">
            <a:xfrm>
              <a:off x="596900" y="1627188"/>
              <a:ext cx="936000" cy="936000"/>
            </a:xfrm>
            <a:prstGeom prst="rect">
              <a:avLst/>
            </a:prstGeom>
            <a:solidFill>
              <a:schemeClr val="accent2"/>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pPr>
              <a:endParaRPr lang="de-AT" sz="1400" dirty="0" err="1">
                <a:solidFill>
                  <a:schemeClr val="tx2"/>
                </a:solidFill>
              </a:endParaRPr>
            </a:p>
          </p:txBody>
        </p:sp>
        <p:sp>
          <p:nvSpPr>
            <p:cNvPr id="99" name="Freeform 283"/>
            <p:cNvSpPr>
              <a:spLocks noChangeAspect="1"/>
            </p:cNvSpPr>
            <p:nvPr/>
          </p:nvSpPr>
          <p:spPr bwMode="auto">
            <a:xfrm>
              <a:off x="794900" y="1840071"/>
              <a:ext cx="540000" cy="510235"/>
            </a:xfrm>
            <a:custGeom>
              <a:avLst/>
              <a:gdLst>
                <a:gd name="T0" fmla="*/ 8 w 1971"/>
                <a:gd name="T1" fmla="*/ 0 h 1867"/>
                <a:gd name="T2" fmla="*/ 8 w 1971"/>
                <a:gd name="T3" fmla="*/ 0 h 1867"/>
                <a:gd name="T4" fmla="*/ 5 w 1971"/>
                <a:gd name="T5" fmla="*/ 3 h 1867"/>
                <a:gd name="T6" fmla="*/ 3 w 1971"/>
                <a:gd name="T7" fmla="*/ 7 h 1867"/>
                <a:gd name="T8" fmla="*/ 3 w 1971"/>
                <a:gd name="T9" fmla="*/ 7 h 1867"/>
                <a:gd name="T10" fmla="*/ 2 w 1971"/>
                <a:gd name="T11" fmla="*/ 8 h 1867"/>
                <a:gd name="T12" fmla="*/ 1 w 1971"/>
                <a:gd name="T13" fmla="*/ 7 h 1867"/>
                <a:gd name="T14" fmla="*/ 1 w 1971"/>
                <a:gd name="T15" fmla="*/ 6 h 1867"/>
                <a:gd name="T16" fmla="*/ 1 w 1971"/>
                <a:gd name="T17" fmla="*/ 5 h 1867"/>
                <a:gd name="T18" fmla="*/ 0 w 1971"/>
                <a:gd name="T19" fmla="*/ 5 h 1867"/>
                <a:gd name="T20" fmla="*/ 1 w 1971"/>
                <a:gd name="T21" fmla="*/ 4 h 1867"/>
                <a:gd name="T22" fmla="*/ 2 w 1971"/>
                <a:gd name="T23" fmla="*/ 5 h 1867"/>
                <a:gd name="T24" fmla="*/ 2 w 1971"/>
                <a:gd name="T25" fmla="*/ 6 h 1867"/>
                <a:gd name="T26" fmla="*/ 5 w 1971"/>
                <a:gd name="T27" fmla="*/ 2 h 1867"/>
                <a:gd name="T28" fmla="*/ 8 w 1971"/>
                <a:gd name="T29" fmla="*/ 0 h 18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1"/>
                <a:gd name="T46" fmla="*/ 0 h 1867"/>
                <a:gd name="T47" fmla="*/ 1971 w 1971"/>
                <a:gd name="T48" fmla="*/ 1867 h 18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1" h="1867">
                  <a:moveTo>
                    <a:pt x="1922" y="0"/>
                  </a:moveTo>
                  <a:cubicBezTo>
                    <a:pt x="1971" y="71"/>
                    <a:pt x="1971" y="71"/>
                    <a:pt x="1971" y="71"/>
                  </a:cubicBezTo>
                  <a:cubicBezTo>
                    <a:pt x="1769" y="223"/>
                    <a:pt x="1543" y="458"/>
                    <a:pt x="1295" y="774"/>
                  </a:cubicBezTo>
                  <a:cubicBezTo>
                    <a:pt x="1047" y="1091"/>
                    <a:pt x="857" y="1387"/>
                    <a:pt x="726" y="1662"/>
                  </a:cubicBezTo>
                  <a:cubicBezTo>
                    <a:pt x="621" y="1733"/>
                    <a:pt x="621" y="1733"/>
                    <a:pt x="621" y="1733"/>
                  </a:cubicBezTo>
                  <a:cubicBezTo>
                    <a:pt x="534" y="1793"/>
                    <a:pt x="475" y="1838"/>
                    <a:pt x="444" y="1867"/>
                  </a:cubicBezTo>
                  <a:cubicBezTo>
                    <a:pt x="431" y="1823"/>
                    <a:pt x="404" y="1750"/>
                    <a:pt x="363" y="1649"/>
                  </a:cubicBezTo>
                  <a:cubicBezTo>
                    <a:pt x="323" y="1557"/>
                    <a:pt x="323" y="1557"/>
                    <a:pt x="323" y="1557"/>
                  </a:cubicBezTo>
                  <a:cubicBezTo>
                    <a:pt x="266" y="1425"/>
                    <a:pt x="213" y="1327"/>
                    <a:pt x="164" y="1263"/>
                  </a:cubicBezTo>
                  <a:cubicBezTo>
                    <a:pt x="116" y="1200"/>
                    <a:pt x="61" y="1158"/>
                    <a:pt x="0" y="1137"/>
                  </a:cubicBezTo>
                  <a:cubicBezTo>
                    <a:pt x="103" y="1029"/>
                    <a:pt x="196" y="976"/>
                    <a:pt x="282" y="976"/>
                  </a:cubicBezTo>
                  <a:cubicBezTo>
                    <a:pt x="355" y="976"/>
                    <a:pt x="436" y="1074"/>
                    <a:pt x="525" y="1272"/>
                  </a:cubicBezTo>
                  <a:cubicBezTo>
                    <a:pt x="569" y="1371"/>
                    <a:pt x="569" y="1371"/>
                    <a:pt x="569" y="1371"/>
                  </a:cubicBezTo>
                  <a:cubicBezTo>
                    <a:pt x="729" y="1102"/>
                    <a:pt x="934" y="840"/>
                    <a:pt x="1186" y="586"/>
                  </a:cubicBezTo>
                  <a:cubicBezTo>
                    <a:pt x="1437" y="331"/>
                    <a:pt x="1682" y="136"/>
                    <a:pt x="1922" y="0"/>
                  </a:cubicBezTo>
                  <a:close/>
                </a:path>
              </a:pathLst>
            </a:custGeom>
            <a:solidFill>
              <a:srgbClr val="FFFFFF"/>
            </a:solidFill>
            <a:ln w="9525">
              <a:noFill/>
              <a:round/>
              <a:headEnd/>
              <a:tailEnd/>
            </a:ln>
          </p:spPr>
          <p:txBody>
            <a:bodyPr/>
            <a:lstStyle/>
            <a:p>
              <a:endParaRPr lang="en-US"/>
            </a:p>
          </p:txBody>
        </p:sp>
      </p:grpSp>
      <p:grpSp>
        <p:nvGrpSpPr>
          <p:cNvPr id="100" name="Gruppieren 99"/>
          <p:cNvGrpSpPr/>
          <p:nvPr/>
        </p:nvGrpSpPr>
        <p:grpSpPr>
          <a:xfrm>
            <a:off x="714130" y="5227829"/>
            <a:ext cx="505069" cy="505069"/>
            <a:chOff x="596900" y="1627188"/>
            <a:chExt cx="936000" cy="936000"/>
          </a:xfrm>
        </p:grpSpPr>
        <p:sp>
          <p:nvSpPr>
            <p:cNvPr id="101" name="Rechteck 100"/>
            <p:cNvSpPr/>
            <p:nvPr/>
          </p:nvSpPr>
          <p:spPr bwMode="gray">
            <a:xfrm>
              <a:off x="596900" y="1627188"/>
              <a:ext cx="936000" cy="936000"/>
            </a:xfrm>
            <a:prstGeom prst="rect">
              <a:avLst/>
            </a:prstGeom>
            <a:solidFill>
              <a:schemeClr val="accent2"/>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pPr>
              <a:endParaRPr lang="de-AT" sz="1400" dirty="0" err="1">
                <a:solidFill>
                  <a:schemeClr val="tx2"/>
                </a:solidFill>
              </a:endParaRPr>
            </a:p>
          </p:txBody>
        </p:sp>
        <p:sp>
          <p:nvSpPr>
            <p:cNvPr id="102" name="Freeform 283"/>
            <p:cNvSpPr>
              <a:spLocks noChangeAspect="1"/>
            </p:cNvSpPr>
            <p:nvPr/>
          </p:nvSpPr>
          <p:spPr bwMode="auto">
            <a:xfrm>
              <a:off x="794900" y="1840071"/>
              <a:ext cx="540000" cy="510235"/>
            </a:xfrm>
            <a:custGeom>
              <a:avLst/>
              <a:gdLst>
                <a:gd name="T0" fmla="*/ 8 w 1971"/>
                <a:gd name="T1" fmla="*/ 0 h 1867"/>
                <a:gd name="T2" fmla="*/ 8 w 1971"/>
                <a:gd name="T3" fmla="*/ 0 h 1867"/>
                <a:gd name="T4" fmla="*/ 5 w 1971"/>
                <a:gd name="T5" fmla="*/ 3 h 1867"/>
                <a:gd name="T6" fmla="*/ 3 w 1971"/>
                <a:gd name="T7" fmla="*/ 7 h 1867"/>
                <a:gd name="T8" fmla="*/ 3 w 1971"/>
                <a:gd name="T9" fmla="*/ 7 h 1867"/>
                <a:gd name="T10" fmla="*/ 2 w 1971"/>
                <a:gd name="T11" fmla="*/ 8 h 1867"/>
                <a:gd name="T12" fmla="*/ 1 w 1971"/>
                <a:gd name="T13" fmla="*/ 7 h 1867"/>
                <a:gd name="T14" fmla="*/ 1 w 1971"/>
                <a:gd name="T15" fmla="*/ 6 h 1867"/>
                <a:gd name="T16" fmla="*/ 1 w 1971"/>
                <a:gd name="T17" fmla="*/ 5 h 1867"/>
                <a:gd name="T18" fmla="*/ 0 w 1971"/>
                <a:gd name="T19" fmla="*/ 5 h 1867"/>
                <a:gd name="T20" fmla="*/ 1 w 1971"/>
                <a:gd name="T21" fmla="*/ 4 h 1867"/>
                <a:gd name="T22" fmla="*/ 2 w 1971"/>
                <a:gd name="T23" fmla="*/ 5 h 1867"/>
                <a:gd name="T24" fmla="*/ 2 w 1971"/>
                <a:gd name="T25" fmla="*/ 6 h 1867"/>
                <a:gd name="T26" fmla="*/ 5 w 1971"/>
                <a:gd name="T27" fmla="*/ 2 h 1867"/>
                <a:gd name="T28" fmla="*/ 8 w 1971"/>
                <a:gd name="T29" fmla="*/ 0 h 18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1"/>
                <a:gd name="T46" fmla="*/ 0 h 1867"/>
                <a:gd name="T47" fmla="*/ 1971 w 1971"/>
                <a:gd name="T48" fmla="*/ 1867 h 18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1" h="1867">
                  <a:moveTo>
                    <a:pt x="1922" y="0"/>
                  </a:moveTo>
                  <a:cubicBezTo>
                    <a:pt x="1971" y="71"/>
                    <a:pt x="1971" y="71"/>
                    <a:pt x="1971" y="71"/>
                  </a:cubicBezTo>
                  <a:cubicBezTo>
                    <a:pt x="1769" y="223"/>
                    <a:pt x="1543" y="458"/>
                    <a:pt x="1295" y="774"/>
                  </a:cubicBezTo>
                  <a:cubicBezTo>
                    <a:pt x="1047" y="1091"/>
                    <a:pt x="857" y="1387"/>
                    <a:pt x="726" y="1662"/>
                  </a:cubicBezTo>
                  <a:cubicBezTo>
                    <a:pt x="621" y="1733"/>
                    <a:pt x="621" y="1733"/>
                    <a:pt x="621" y="1733"/>
                  </a:cubicBezTo>
                  <a:cubicBezTo>
                    <a:pt x="534" y="1793"/>
                    <a:pt x="475" y="1838"/>
                    <a:pt x="444" y="1867"/>
                  </a:cubicBezTo>
                  <a:cubicBezTo>
                    <a:pt x="431" y="1823"/>
                    <a:pt x="404" y="1750"/>
                    <a:pt x="363" y="1649"/>
                  </a:cubicBezTo>
                  <a:cubicBezTo>
                    <a:pt x="323" y="1557"/>
                    <a:pt x="323" y="1557"/>
                    <a:pt x="323" y="1557"/>
                  </a:cubicBezTo>
                  <a:cubicBezTo>
                    <a:pt x="266" y="1425"/>
                    <a:pt x="213" y="1327"/>
                    <a:pt x="164" y="1263"/>
                  </a:cubicBezTo>
                  <a:cubicBezTo>
                    <a:pt x="116" y="1200"/>
                    <a:pt x="61" y="1158"/>
                    <a:pt x="0" y="1137"/>
                  </a:cubicBezTo>
                  <a:cubicBezTo>
                    <a:pt x="103" y="1029"/>
                    <a:pt x="196" y="976"/>
                    <a:pt x="282" y="976"/>
                  </a:cubicBezTo>
                  <a:cubicBezTo>
                    <a:pt x="355" y="976"/>
                    <a:pt x="436" y="1074"/>
                    <a:pt x="525" y="1272"/>
                  </a:cubicBezTo>
                  <a:cubicBezTo>
                    <a:pt x="569" y="1371"/>
                    <a:pt x="569" y="1371"/>
                    <a:pt x="569" y="1371"/>
                  </a:cubicBezTo>
                  <a:cubicBezTo>
                    <a:pt x="729" y="1102"/>
                    <a:pt x="934" y="840"/>
                    <a:pt x="1186" y="586"/>
                  </a:cubicBezTo>
                  <a:cubicBezTo>
                    <a:pt x="1437" y="331"/>
                    <a:pt x="1682" y="136"/>
                    <a:pt x="1922" y="0"/>
                  </a:cubicBezTo>
                  <a:close/>
                </a:path>
              </a:pathLst>
            </a:custGeom>
            <a:solidFill>
              <a:srgbClr val="FFFFFF"/>
            </a:solidFill>
            <a:ln w="9525">
              <a:noFill/>
              <a:round/>
              <a:headEnd/>
              <a:tailEnd/>
            </a:ln>
          </p:spPr>
          <p:txBody>
            <a:bodyPr/>
            <a:lstStyle/>
            <a:p>
              <a:endParaRPr lang="en-US"/>
            </a:p>
          </p:txBody>
        </p:sp>
      </p:grpSp>
      <p:grpSp>
        <p:nvGrpSpPr>
          <p:cNvPr id="106" name="Gruppieren 105"/>
          <p:cNvGrpSpPr/>
          <p:nvPr/>
        </p:nvGrpSpPr>
        <p:grpSpPr>
          <a:xfrm>
            <a:off x="7987505" y="1627188"/>
            <a:ext cx="144000" cy="4321175"/>
            <a:chOff x="7987505" y="1627188"/>
            <a:chExt cx="144000" cy="4321175"/>
          </a:xfrm>
        </p:grpSpPr>
        <p:cxnSp>
          <p:nvCxnSpPr>
            <p:cNvPr id="104" name="Gerader Verbinder 103"/>
            <p:cNvCxnSpPr/>
            <p:nvPr/>
          </p:nvCxnSpPr>
          <p:spPr bwMode="gray">
            <a:xfrm>
              <a:off x="7987506" y="1627188"/>
              <a:ext cx="0" cy="4321175"/>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Gleichschenkliges Dreieck 104"/>
            <p:cNvSpPr/>
            <p:nvPr/>
          </p:nvSpPr>
          <p:spPr bwMode="gray">
            <a:xfrm rot="5400000">
              <a:off x="7807505" y="3715776"/>
              <a:ext cx="504000" cy="144000"/>
            </a:xfrm>
            <a:prstGeom prst="triangle">
              <a:avLst/>
            </a:prstGeom>
            <a:solidFill>
              <a:schemeClr val="tx2"/>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pPr>
              <a:endParaRPr lang="de-AT" sz="1400" dirty="0" err="1">
                <a:solidFill>
                  <a:schemeClr val="tx2"/>
                </a:solidFill>
              </a:endParaRPr>
            </a:p>
          </p:txBody>
        </p:sp>
      </p:grpSp>
      <p:pic>
        <p:nvPicPr>
          <p:cNvPr id="9" name="Grafik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762067" y="2671896"/>
            <a:ext cx="1834896" cy="1889760"/>
          </a:xfrm>
          <a:prstGeom prst="rect">
            <a:avLst/>
          </a:prstGeom>
        </p:spPr>
      </p:pic>
    </p:spTree>
    <p:custDataLst>
      <p:tags r:id="rId1"/>
    </p:custDataLst>
    <p:extLst>
      <p:ext uri="{BB962C8B-B14F-4D97-AF65-F5344CB8AC3E}">
        <p14:creationId xmlns:p14="http://schemas.microsoft.com/office/powerpoint/2010/main" val="104075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c_4400">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a:t>Deka Wertpapierlösungen sind fester Bestandteil </a:t>
            </a:r>
            <a:br>
              <a:rPr lang="de-AT" dirty="0"/>
            </a:br>
            <a:r>
              <a:rPr lang="de-AT" dirty="0"/>
              <a:t>im Sparkassen-Finanzkonzept</a:t>
            </a:r>
          </a:p>
        </p:txBody>
      </p:sp>
      <p:sp>
        <p:nvSpPr>
          <p:cNvPr id="6" name="Textplatzhalter 5"/>
          <p:cNvSpPr>
            <a:spLocks noGrp="1"/>
          </p:cNvSpPr>
          <p:nvPr>
            <p:ph type="body" sz="quarter" idx="13"/>
          </p:nvPr>
        </p:nvSpPr>
        <p:spPr/>
        <p:txBody>
          <a:bodyPr/>
          <a:lstStyle/>
          <a:p>
            <a:r>
              <a:rPr lang="de-AT" dirty="0"/>
              <a:t>Fondslösungen in den Bedarfsfeldern Vermögen bilden und Altersvorsorge</a:t>
            </a:r>
          </a:p>
        </p:txBody>
      </p:sp>
      <p:sp>
        <p:nvSpPr>
          <p:cNvPr id="7" name="Inhaltsplatzhalter 6"/>
          <p:cNvSpPr>
            <a:spLocks noGrp="1"/>
          </p:cNvSpPr>
          <p:nvPr>
            <p:ph sz="quarter" idx="14"/>
          </p:nvPr>
        </p:nvSpPr>
        <p:spPr/>
        <p:txBody>
          <a:bodyPr/>
          <a:lstStyle/>
          <a:p>
            <a:r>
              <a:rPr lang="de-AT" dirty="0"/>
              <a:t> </a:t>
            </a:r>
          </a:p>
        </p:txBody>
      </p:sp>
      <p:sp>
        <p:nvSpPr>
          <p:cNvPr id="8" name="Textplatzhalter 7"/>
          <p:cNvSpPr>
            <a:spLocks noGrp="1"/>
          </p:cNvSpPr>
          <p:nvPr>
            <p:ph type="body" sz="quarter" idx="15"/>
          </p:nvPr>
        </p:nvSpPr>
        <p:spPr/>
        <p:txBody>
          <a:bodyPr/>
          <a:lstStyle/>
          <a:p>
            <a:r>
              <a:rPr lang="de-AT" dirty="0"/>
              <a:t>*Alternativ: Fondsgebundene Rürup-Rentenversicherung in Kooperation mit den Öffentlichen Versicherern.</a:t>
            </a:r>
            <a:br>
              <a:rPr lang="de-AT" dirty="0"/>
            </a:br>
            <a:r>
              <a:rPr lang="de-AT" dirty="0"/>
              <a:t>*Für alle Einzahlungen ohne Riester-Förderung gilt: Sofern der Vertrag mindestens zwölf Jahre Laufzeit aufweist und eine  Auszahlung nach dem 62. Geburtstag erfolgt, sind 50 % des Wertzuwachses steuerfrei </a:t>
            </a:r>
            <a:br>
              <a:rPr lang="de-AT" dirty="0"/>
            </a:br>
            <a:r>
              <a:rPr lang="de-AT" dirty="0"/>
              <a:t>(12</a:t>
            </a:r>
            <a:r>
              <a:rPr lang="de-AT" spc="-100" dirty="0"/>
              <a:t> / </a:t>
            </a:r>
            <a:r>
              <a:rPr lang="de-AT" dirty="0"/>
              <a:t>62-Regelung). Die restlichen 50 % des Wertzuwachses unterliegen der Einkommensteuer mit dem persönlichen Steuersatz..</a:t>
            </a:r>
          </a:p>
          <a:p>
            <a:r>
              <a:rPr lang="de-DE" dirty="0"/>
              <a:t>Stand: Februar 2019  // OE 52 0201 03-10</a:t>
            </a:r>
          </a:p>
        </p:txBody>
      </p:sp>
      <p:sp>
        <p:nvSpPr>
          <p:cNvPr id="2" name="Fußzeilenplatzhalter 1"/>
          <p:cNvSpPr>
            <a:spLocks noGrp="1"/>
          </p:cNvSpPr>
          <p:nvPr>
            <p:ph type="ftr" sz="quarter" idx="3"/>
          </p:nvPr>
        </p:nvSpPr>
        <p:spPr/>
        <p:txBody>
          <a:bodyPr/>
          <a:lstStyle/>
          <a:p>
            <a:endParaRPr lang="de-DE" dirty="0"/>
          </a:p>
        </p:txBody>
      </p:sp>
      <p:sp>
        <p:nvSpPr>
          <p:cNvPr id="9" name="Rechteck 8"/>
          <p:cNvSpPr/>
          <p:nvPr/>
        </p:nvSpPr>
        <p:spPr bwMode="auto">
          <a:xfrm>
            <a:off x="-2268950" y="5856631"/>
            <a:ext cx="1968669" cy="662898"/>
          </a:xfrm>
          <a:prstGeom prst="rect">
            <a:avLst/>
          </a:prstGeom>
          <a:solidFill>
            <a:schemeClr val="bg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de-DE" sz="1400" b="0" i="0" u="none" strike="noStrike" cap="none" normalizeH="0" baseline="0" dirty="0">
                <a:ln>
                  <a:noFill/>
                </a:ln>
                <a:solidFill>
                  <a:srgbClr val="003745"/>
                </a:solidFill>
                <a:effectLst/>
                <a:latin typeface="Arial" charset="0"/>
              </a:rPr>
              <a:t>Notizen vorhanden</a:t>
            </a:r>
          </a:p>
        </p:txBody>
      </p:sp>
      <p:sp>
        <p:nvSpPr>
          <p:cNvPr id="10" name="Rechteck 9"/>
          <p:cNvSpPr>
            <a:spLocks/>
          </p:cNvSpPr>
          <p:nvPr/>
        </p:nvSpPr>
        <p:spPr bwMode="gray">
          <a:xfrm>
            <a:off x="588963" y="5588363"/>
            <a:ext cx="11016000" cy="360000"/>
          </a:xfrm>
          <a:prstGeom prst="rect">
            <a:avLst/>
          </a:prstGeom>
          <a:solidFill>
            <a:srgbClr val="DAD2BA"/>
          </a:solidFill>
          <a:ln w="317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 uri="{53640926-AAD7-44D8-BBD7-CCE9431645EC}">
              <a14:shadowObscured xmlns:a14="http://schemas.microsoft.com/office/drawing/2010/main"/>
            </a:ext>
          </a:ex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buClr>
                <a:srgbClr val="000000"/>
              </a:buClr>
              <a:buSzPct val="100000"/>
            </a:pPr>
            <a:r>
              <a:rPr lang="de-AT" sz="1600" b="1" dirty="0">
                <a:solidFill>
                  <a:srgbClr val="003745"/>
                </a:solidFill>
                <a:latin typeface="Arial"/>
              </a:rPr>
              <a:t>Vielfältige Ansprachemöglichkeiten im Rahmen des Finanz-Checks!</a:t>
            </a:r>
          </a:p>
        </p:txBody>
      </p:sp>
      <p:grpSp>
        <p:nvGrpSpPr>
          <p:cNvPr id="34" name="Gruppieren 33"/>
          <p:cNvGrpSpPr/>
          <p:nvPr>
            <p:custDataLst>
              <p:tags r:id="rId2"/>
            </p:custDataLst>
          </p:nvPr>
        </p:nvGrpSpPr>
        <p:grpSpPr>
          <a:xfrm>
            <a:off x="588963" y="2153583"/>
            <a:ext cx="3641146" cy="3181775"/>
            <a:chOff x="4509597" y="1990894"/>
            <a:chExt cx="3193232" cy="2790370"/>
          </a:xfrm>
        </p:grpSpPr>
        <p:grpSp>
          <p:nvGrpSpPr>
            <p:cNvPr id="22" name="Gruppieren 21"/>
            <p:cNvGrpSpPr/>
            <p:nvPr/>
          </p:nvGrpSpPr>
          <p:grpSpPr bwMode="gray">
            <a:xfrm>
              <a:off x="4509597" y="3246353"/>
              <a:ext cx="3193232" cy="1534911"/>
              <a:chOff x="3860966" y="3264822"/>
              <a:chExt cx="3201977" cy="1534911"/>
            </a:xfrm>
          </p:grpSpPr>
          <p:sp>
            <p:nvSpPr>
              <p:cNvPr id="31" name="Freihandform 30"/>
              <p:cNvSpPr/>
              <p:nvPr/>
            </p:nvSpPr>
            <p:spPr bwMode="gray">
              <a:xfrm>
                <a:off x="3860966" y="3652965"/>
                <a:ext cx="1642765" cy="1145464"/>
              </a:xfrm>
              <a:custGeom>
                <a:avLst/>
                <a:gdLst>
                  <a:gd name="connsiteX0" fmla="*/ 444500 w 2146300"/>
                  <a:gd name="connsiteY0" fmla="*/ 0 h 1397000"/>
                  <a:gd name="connsiteX1" fmla="*/ 0 w 2146300"/>
                  <a:gd name="connsiteY1" fmla="*/ 530225 h 1397000"/>
                  <a:gd name="connsiteX2" fmla="*/ 2146300 w 2146300"/>
                  <a:gd name="connsiteY2" fmla="*/ 1397000 h 1397000"/>
                  <a:gd name="connsiteX3" fmla="*/ 2136775 w 2146300"/>
                  <a:gd name="connsiteY3" fmla="*/ 577850 h 1397000"/>
                  <a:gd name="connsiteX4" fmla="*/ 444500 w 2146300"/>
                  <a:gd name="connsiteY4" fmla="*/ 0 h 1397000"/>
                  <a:gd name="connsiteX0" fmla="*/ 444500 w 2146300"/>
                  <a:gd name="connsiteY0" fmla="*/ 0 h 1397000"/>
                  <a:gd name="connsiteX1" fmla="*/ 0 w 2146300"/>
                  <a:gd name="connsiteY1" fmla="*/ 530225 h 1397000"/>
                  <a:gd name="connsiteX2" fmla="*/ 2146300 w 2146300"/>
                  <a:gd name="connsiteY2" fmla="*/ 1397000 h 1397000"/>
                  <a:gd name="connsiteX3" fmla="*/ 2122487 w 2146300"/>
                  <a:gd name="connsiteY3" fmla="*/ 573088 h 1397000"/>
                  <a:gd name="connsiteX4" fmla="*/ 444500 w 2146300"/>
                  <a:gd name="connsiteY4" fmla="*/ 0 h 1397000"/>
                  <a:gd name="connsiteX0" fmla="*/ 444500 w 2122488"/>
                  <a:gd name="connsiteY0" fmla="*/ 0 h 1392237"/>
                  <a:gd name="connsiteX1" fmla="*/ 0 w 2122488"/>
                  <a:gd name="connsiteY1" fmla="*/ 530225 h 1392237"/>
                  <a:gd name="connsiteX2" fmla="*/ 2122488 w 2122488"/>
                  <a:gd name="connsiteY2" fmla="*/ 1392237 h 1392237"/>
                  <a:gd name="connsiteX3" fmla="*/ 2122487 w 2122488"/>
                  <a:gd name="connsiteY3" fmla="*/ 573088 h 1392237"/>
                  <a:gd name="connsiteX4" fmla="*/ 444500 w 2122488"/>
                  <a:gd name="connsiteY4" fmla="*/ 0 h 1392237"/>
                  <a:gd name="connsiteX0" fmla="*/ 456840 w 2122488"/>
                  <a:gd name="connsiteY0" fmla="*/ 0 h 1396107"/>
                  <a:gd name="connsiteX1" fmla="*/ 0 w 2122488"/>
                  <a:gd name="connsiteY1" fmla="*/ 534095 h 1396107"/>
                  <a:gd name="connsiteX2" fmla="*/ 2122488 w 2122488"/>
                  <a:gd name="connsiteY2" fmla="*/ 1396107 h 1396107"/>
                  <a:gd name="connsiteX3" fmla="*/ 2122487 w 2122488"/>
                  <a:gd name="connsiteY3" fmla="*/ 576958 h 1396107"/>
                  <a:gd name="connsiteX4" fmla="*/ 456840 w 2122488"/>
                  <a:gd name="connsiteY4" fmla="*/ 0 h 1396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488" h="1396107">
                    <a:moveTo>
                      <a:pt x="456840" y="0"/>
                    </a:moveTo>
                    <a:lnTo>
                      <a:pt x="0" y="534095"/>
                    </a:lnTo>
                    <a:lnTo>
                      <a:pt x="2122488" y="1396107"/>
                    </a:lnTo>
                    <a:cubicBezTo>
                      <a:pt x="2122488" y="1123057"/>
                      <a:pt x="2122487" y="850008"/>
                      <a:pt x="2122487" y="576958"/>
                    </a:cubicBezTo>
                    <a:lnTo>
                      <a:pt x="456840" y="0"/>
                    </a:lnTo>
                    <a:close/>
                  </a:path>
                </a:pathLst>
              </a:custGeom>
              <a:solidFill>
                <a:schemeClr val="accent2"/>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32" name="Freihandform 31"/>
              <p:cNvSpPr/>
              <p:nvPr/>
            </p:nvSpPr>
            <p:spPr bwMode="gray">
              <a:xfrm>
                <a:off x="5502502" y="3671771"/>
                <a:ext cx="1560441" cy="1127962"/>
              </a:xfrm>
              <a:custGeom>
                <a:avLst/>
                <a:gdLst>
                  <a:gd name="connsiteX0" fmla="*/ 0 w 1997075"/>
                  <a:gd name="connsiteY0" fmla="*/ 558800 h 1374775"/>
                  <a:gd name="connsiteX1" fmla="*/ 3175 w 1997075"/>
                  <a:gd name="connsiteY1" fmla="*/ 1374775 h 1374775"/>
                  <a:gd name="connsiteX2" fmla="*/ 1997075 w 1997075"/>
                  <a:gd name="connsiteY2" fmla="*/ 533400 h 1374775"/>
                  <a:gd name="connsiteX3" fmla="*/ 1574800 w 1997075"/>
                  <a:gd name="connsiteY3" fmla="*/ 0 h 1374775"/>
                  <a:gd name="connsiteX4" fmla="*/ 0 w 1997075"/>
                  <a:gd name="connsiteY4" fmla="*/ 558800 h 1374775"/>
                  <a:gd name="connsiteX0" fmla="*/ 0 w 2016125"/>
                  <a:gd name="connsiteY0" fmla="*/ 558800 h 1374775"/>
                  <a:gd name="connsiteX1" fmla="*/ 22225 w 2016125"/>
                  <a:gd name="connsiteY1" fmla="*/ 1374775 h 1374775"/>
                  <a:gd name="connsiteX2" fmla="*/ 2016125 w 2016125"/>
                  <a:gd name="connsiteY2" fmla="*/ 533400 h 1374775"/>
                  <a:gd name="connsiteX3" fmla="*/ 1593850 w 2016125"/>
                  <a:gd name="connsiteY3" fmla="*/ 0 h 1374775"/>
                  <a:gd name="connsiteX4" fmla="*/ 0 w 2016125"/>
                  <a:gd name="connsiteY4" fmla="*/ 558800 h 1374775"/>
                  <a:gd name="connsiteX0" fmla="*/ 0 w 2016125"/>
                  <a:gd name="connsiteY0" fmla="*/ 558800 h 1374775"/>
                  <a:gd name="connsiteX1" fmla="*/ 794 w 2016125"/>
                  <a:gd name="connsiteY1" fmla="*/ 1374775 h 1374775"/>
                  <a:gd name="connsiteX2" fmla="*/ 2016125 w 2016125"/>
                  <a:gd name="connsiteY2" fmla="*/ 533400 h 1374775"/>
                  <a:gd name="connsiteX3" fmla="*/ 1593850 w 2016125"/>
                  <a:gd name="connsiteY3" fmla="*/ 0 h 1374775"/>
                  <a:gd name="connsiteX4" fmla="*/ 0 w 2016125"/>
                  <a:gd name="connsiteY4" fmla="*/ 558800 h 137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125" h="1374775">
                    <a:moveTo>
                      <a:pt x="0" y="558800"/>
                    </a:moveTo>
                    <a:cubicBezTo>
                      <a:pt x="1058" y="830792"/>
                      <a:pt x="-264" y="1102783"/>
                      <a:pt x="794" y="1374775"/>
                    </a:cubicBezTo>
                    <a:lnTo>
                      <a:pt x="2016125" y="533400"/>
                    </a:lnTo>
                    <a:lnTo>
                      <a:pt x="1593850" y="0"/>
                    </a:lnTo>
                    <a:lnTo>
                      <a:pt x="0" y="558800"/>
                    </a:lnTo>
                    <a:close/>
                  </a:path>
                </a:pathLst>
              </a:custGeom>
              <a:solidFill>
                <a:schemeClr val="accent2">
                  <a:lumMod val="75000"/>
                </a:schemeClr>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33" name="Freihandform 32"/>
              <p:cNvSpPr/>
              <p:nvPr/>
            </p:nvSpPr>
            <p:spPr bwMode="gray">
              <a:xfrm>
                <a:off x="4205001" y="3264822"/>
                <a:ext cx="2536025" cy="862253"/>
              </a:xfrm>
              <a:custGeom>
                <a:avLst/>
                <a:gdLst>
                  <a:gd name="connsiteX0" fmla="*/ 0 w 3276600"/>
                  <a:gd name="connsiteY0" fmla="*/ 473075 h 1050925"/>
                  <a:gd name="connsiteX1" fmla="*/ 1628775 w 3276600"/>
                  <a:gd name="connsiteY1" fmla="*/ 0 h 1050925"/>
                  <a:gd name="connsiteX2" fmla="*/ 3276600 w 3276600"/>
                  <a:gd name="connsiteY2" fmla="*/ 495300 h 1050925"/>
                  <a:gd name="connsiteX3" fmla="*/ 1698625 w 3276600"/>
                  <a:gd name="connsiteY3" fmla="*/ 1050925 h 1050925"/>
                  <a:gd name="connsiteX4" fmla="*/ 0 w 3276600"/>
                  <a:gd name="connsiteY4" fmla="*/ 473075 h 1050925"/>
                  <a:gd name="connsiteX0" fmla="*/ 0 w 3276600"/>
                  <a:gd name="connsiteY0" fmla="*/ 473075 h 1050925"/>
                  <a:gd name="connsiteX1" fmla="*/ 1628775 w 3276600"/>
                  <a:gd name="connsiteY1" fmla="*/ 0 h 1050925"/>
                  <a:gd name="connsiteX2" fmla="*/ 3276600 w 3276600"/>
                  <a:gd name="connsiteY2" fmla="*/ 495300 h 1050925"/>
                  <a:gd name="connsiteX3" fmla="*/ 1681956 w 3276600"/>
                  <a:gd name="connsiteY3" fmla="*/ 1050925 h 1050925"/>
                  <a:gd name="connsiteX4" fmla="*/ 0 w 3276600"/>
                  <a:gd name="connsiteY4" fmla="*/ 473075 h 1050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1050925">
                    <a:moveTo>
                      <a:pt x="0" y="473075"/>
                    </a:moveTo>
                    <a:lnTo>
                      <a:pt x="1628775" y="0"/>
                    </a:lnTo>
                    <a:lnTo>
                      <a:pt x="3276600" y="495300"/>
                    </a:lnTo>
                    <a:lnTo>
                      <a:pt x="1681956" y="1050925"/>
                    </a:lnTo>
                    <a:lnTo>
                      <a:pt x="0" y="473075"/>
                    </a:lnTo>
                    <a:close/>
                  </a:path>
                </a:pathLst>
              </a:custGeom>
              <a:solidFill>
                <a:schemeClr val="accent2">
                  <a:lumMod val="60000"/>
                  <a:lumOff val="40000"/>
                </a:schemeClr>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grpSp>
        <p:sp>
          <p:nvSpPr>
            <p:cNvPr id="23" name="Freihandform 49"/>
            <p:cNvSpPr/>
            <p:nvPr/>
          </p:nvSpPr>
          <p:spPr bwMode="gray">
            <a:xfrm>
              <a:off x="4913151" y="3096565"/>
              <a:ext cx="1234837" cy="895466"/>
            </a:xfrm>
            <a:custGeom>
              <a:avLst/>
              <a:gdLst>
                <a:gd name="connsiteX0" fmla="*/ 457200 w 1609725"/>
                <a:gd name="connsiteY0" fmla="*/ 0 h 1089025"/>
                <a:gd name="connsiteX1" fmla="*/ 1603375 w 1609725"/>
                <a:gd name="connsiteY1" fmla="*/ 323850 h 1089025"/>
                <a:gd name="connsiteX2" fmla="*/ 1609725 w 1609725"/>
                <a:gd name="connsiteY2" fmla="*/ 1089025 h 1089025"/>
                <a:gd name="connsiteX3" fmla="*/ 0 w 1609725"/>
                <a:gd name="connsiteY3" fmla="*/ 549275 h 1089025"/>
                <a:gd name="connsiteX4" fmla="*/ 457200 w 1609725"/>
                <a:gd name="connsiteY4" fmla="*/ 0 h 1089025"/>
                <a:gd name="connsiteX0" fmla="*/ 457200 w 1609725"/>
                <a:gd name="connsiteY0" fmla="*/ 0 h 1089025"/>
                <a:gd name="connsiteX1" fmla="*/ 1593850 w 1609725"/>
                <a:gd name="connsiteY1" fmla="*/ 323850 h 1089025"/>
                <a:gd name="connsiteX2" fmla="*/ 1609725 w 1609725"/>
                <a:gd name="connsiteY2" fmla="*/ 1089025 h 1089025"/>
                <a:gd name="connsiteX3" fmla="*/ 0 w 1609725"/>
                <a:gd name="connsiteY3" fmla="*/ 549275 h 1089025"/>
                <a:gd name="connsiteX4" fmla="*/ 457200 w 1609725"/>
                <a:gd name="connsiteY4" fmla="*/ 0 h 1089025"/>
                <a:gd name="connsiteX0" fmla="*/ 457200 w 1595437"/>
                <a:gd name="connsiteY0" fmla="*/ 0 h 1086644"/>
                <a:gd name="connsiteX1" fmla="*/ 1593850 w 1595437"/>
                <a:gd name="connsiteY1" fmla="*/ 323850 h 1086644"/>
                <a:gd name="connsiteX2" fmla="*/ 1595437 w 1595437"/>
                <a:gd name="connsiteY2" fmla="*/ 1086644 h 1086644"/>
                <a:gd name="connsiteX3" fmla="*/ 0 w 1595437"/>
                <a:gd name="connsiteY3" fmla="*/ 549275 h 1086644"/>
                <a:gd name="connsiteX4" fmla="*/ 457200 w 1595437"/>
                <a:gd name="connsiteY4" fmla="*/ 0 h 1086644"/>
                <a:gd name="connsiteX0" fmla="*/ 459582 w 1595437"/>
                <a:gd name="connsiteY0" fmla="*/ 0 h 1091406"/>
                <a:gd name="connsiteX1" fmla="*/ 1593850 w 1595437"/>
                <a:gd name="connsiteY1" fmla="*/ 328612 h 1091406"/>
                <a:gd name="connsiteX2" fmla="*/ 1595437 w 1595437"/>
                <a:gd name="connsiteY2" fmla="*/ 1091406 h 1091406"/>
                <a:gd name="connsiteX3" fmla="*/ 0 w 1595437"/>
                <a:gd name="connsiteY3" fmla="*/ 554037 h 1091406"/>
                <a:gd name="connsiteX4" fmla="*/ 459582 w 1595437"/>
                <a:gd name="connsiteY4" fmla="*/ 0 h 1091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437" h="1091406">
                  <a:moveTo>
                    <a:pt x="459582" y="0"/>
                  </a:moveTo>
                  <a:lnTo>
                    <a:pt x="1593850" y="328612"/>
                  </a:lnTo>
                  <a:cubicBezTo>
                    <a:pt x="1595967" y="583670"/>
                    <a:pt x="1593320" y="836348"/>
                    <a:pt x="1595437" y="1091406"/>
                  </a:cubicBezTo>
                  <a:lnTo>
                    <a:pt x="0" y="554037"/>
                  </a:lnTo>
                  <a:lnTo>
                    <a:pt x="459582" y="0"/>
                  </a:lnTo>
                  <a:close/>
                </a:path>
              </a:pathLst>
            </a:custGeom>
            <a:solidFill>
              <a:srgbClr val="FFFF00"/>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24" name="Freihandform 50"/>
            <p:cNvSpPr/>
            <p:nvPr/>
          </p:nvSpPr>
          <p:spPr bwMode="gray">
            <a:xfrm>
              <a:off x="6147373" y="3113498"/>
              <a:ext cx="1174017" cy="879185"/>
            </a:xfrm>
            <a:custGeom>
              <a:avLst/>
              <a:gdLst>
                <a:gd name="connsiteX0" fmla="*/ 0 w 1504950"/>
                <a:gd name="connsiteY0" fmla="*/ 304800 h 1076325"/>
                <a:gd name="connsiteX1" fmla="*/ 1069975 w 1504950"/>
                <a:gd name="connsiteY1" fmla="*/ 0 h 1076325"/>
                <a:gd name="connsiteX2" fmla="*/ 1504950 w 1504950"/>
                <a:gd name="connsiteY2" fmla="*/ 555625 h 1076325"/>
                <a:gd name="connsiteX3" fmla="*/ 3175 w 1504950"/>
                <a:gd name="connsiteY3" fmla="*/ 1076325 h 1076325"/>
                <a:gd name="connsiteX4" fmla="*/ 0 w 1504950"/>
                <a:gd name="connsiteY4" fmla="*/ 304800 h 1076325"/>
                <a:gd name="connsiteX0" fmla="*/ 0 w 1514475"/>
                <a:gd name="connsiteY0" fmla="*/ 311944 h 1076325"/>
                <a:gd name="connsiteX1" fmla="*/ 1079500 w 1514475"/>
                <a:gd name="connsiteY1" fmla="*/ 0 h 1076325"/>
                <a:gd name="connsiteX2" fmla="*/ 1514475 w 1514475"/>
                <a:gd name="connsiteY2" fmla="*/ 555625 h 1076325"/>
                <a:gd name="connsiteX3" fmla="*/ 12700 w 1514475"/>
                <a:gd name="connsiteY3" fmla="*/ 1076325 h 1076325"/>
                <a:gd name="connsiteX4" fmla="*/ 0 w 1514475"/>
                <a:gd name="connsiteY4" fmla="*/ 311944 h 1076325"/>
                <a:gd name="connsiteX0" fmla="*/ 1780 w 1516255"/>
                <a:gd name="connsiteY0" fmla="*/ 311944 h 1071563"/>
                <a:gd name="connsiteX1" fmla="*/ 1081280 w 1516255"/>
                <a:gd name="connsiteY1" fmla="*/ 0 h 1071563"/>
                <a:gd name="connsiteX2" fmla="*/ 1516255 w 1516255"/>
                <a:gd name="connsiteY2" fmla="*/ 555625 h 1071563"/>
                <a:gd name="connsiteX3" fmla="*/ 192 w 1516255"/>
                <a:gd name="connsiteY3" fmla="*/ 1071563 h 1071563"/>
                <a:gd name="connsiteX4" fmla="*/ 1780 w 1516255"/>
                <a:gd name="connsiteY4" fmla="*/ 311944 h 1071563"/>
                <a:gd name="connsiteX0" fmla="*/ 0 w 1516856"/>
                <a:gd name="connsiteY0" fmla="*/ 311944 h 1071563"/>
                <a:gd name="connsiteX1" fmla="*/ 1081881 w 1516856"/>
                <a:gd name="connsiteY1" fmla="*/ 0 h 1071563"/>
                <a:gd name="connsiteX2" fmla="*/ 1516856 w 1516856"/>
                <a:gd name="connsiteY2" fmla="*/ 555625 h 1071563"/>
                <a:gd name="connsiteX3" fmla="*/ 793 w 1516856"/>
                <a:gd name="connsiteY3" fmla="*/ 1071563 h 1071563"/>
                <a:gd name="connsiteX4" fmla="*/ 0 w 1516856"/>
                <a:gd name="connsiteY4" fmla="*/ 311944 h 1071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6856" h="1071563">
                  <a:moveTo>
                    <a:pt x="0" y="311944"/>
                  </a:moveTo>
                  <a:lnTo>
                    <a:pt x="1081881" y="0"/>
                  </a:lnTo>
                  <a:lnTo>
                    <a:pt x="1516856" y="555625"/>
                  </a:lnTo>
                  <a:lnTo>
                    <a:pt x="793" y="1071563"/>
                  </a:lnTo>
                  <a:cubicBezTo>
                    <a:pt x="-265" y="814388"/>
                    <a:pt x="1058" y="569119"/>
                    <a:pt x="0" y="311944"/>
                  </a:cubicBezTo>
                  <a:close/>
                </a:path>
              </a:pathLst>
            </a:custGeom>
            <a:solidFill>
              <a:srgbClr val="F0EA00"/>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25" name="Freihandform 51"/>
            <p:cNvSpPr/>
            <p:nvPr/>
          </p:nvSpPr>
          <p:spPr bwMode="gray">
            <a:xfrm>
              <a:off x="5269472" y="2842579"/>
              <a:ext cx="1714346" cy="528267"/>
            </a:xfrm>
            <a:custGeom>
              <a:avLst/>
              <a:gdLst>
                <a:gd name="connsiteX0" fmla="*/ 0 w 2222500"/>
                <a:gd name="connsiteY0" fmla="*/ 311150 h 641350"/>
                <a:gd name="connsiteX1" fmla="*/ 1149350 w 2222500"/>
                <a:gd name="connsiteY1" fmla="*/ 641350 h 641350"/>
                <a:gd name="connsiteX2" fmla="*/ 2222500 w 2222500"/>
                <a:gd name="connsiteY2" fmla="*/ 327025 h 641350"/>
                <a:gd name="connsiteX3" fmla="*/ 1139825 w 2222500"/>
                <a:gd name="connsiteY3" fmla="*/ 0 h 641350"/>
                <a:gd name="connsiteX4" fmla="*/ 0 w 2222500"/>
                <a:gd name="connsiteY4" fmla="*/ 311150 h 641350"/>
                <a:gd name="connsiteX0" fmla="*/ 0 w 2222500"/>
                <a:gd name="connsiteY0" fmla="*/ 311150 h 641350"/>
                <a:gd name="connsiteX1" fmla="*/ 1132681 w 2222500"/>
                <a:gd name="connsiteY1" fmla="*/ 641350 h 641350"/>
                <a:gd name="connsiteX2" fmla="*/ 2222500 w 2222500"/>
                <a:gd name="connsiteY2" fmla="*/ 327025 h 641350"/>
                <a:gd name="connsiteX3" fmla="*/ 1139825 w 2222500"/>
                <a:gd name="connsiteY3" fmla="*/ 0 h 641350"/>
                <a:gd name="connsiteX4" fmla="*/ 0 w 2222500"/>
                <a:gd name="connsiteY4" fmla="*/ 311150 h 641350"/>
                <a:gd name="connsiteX0" fmla="*/ 0 w 2212464"/>
                <a:gd name="connsiteY0" fmla="*/ 311150 h 641350"/>
                <a:gd name="connsiteX1" fmla="*/ 1132681 w 2212464"/>
                <a:gd name="connsiteY1" fmla="*/ 641350 h 641350"/>
                <a:gd name="connsiteX2" fmla="*/ 2212464 w 2212464"/>
                <a:gd name="connsiteY2" fmla="*/ 329533 h 641350"/>
                <a:gd name="connsiteX3" fmla="*/ 1139825 w 2212464"/>
                <a:gd name="connsiteY3" fmla="*/ 0 h 641350"/>
                <a:gd name="connsiteX4" fmla="*/ 0 w 2212464"/>
                <a:gd name="connsiteY4" fmla="*/ 311150 h 641350"/>
                <a:gd name="connsiteX0" fmla="*/ 0 w 2214973"/>
                <a:gd name="connsiteY0" fmla="*/ 311150 h 641350"/>
                <a:gd name="connsiteX1" fmla="*/ 1132681 w 2214973"/>
                <a:gd name="connsiteY1" fmla="*/ 641350 h 641350"/>
                <a:gd name="connsiteX2" fmla="*/ 2214973 w 2214973"/>
                <a:gd name="connsiteY2" fmla="*/ 329533 h 641350"/>
                <a:gd name="connsiteX3" fmla="*/ 1139825 w 2214973"/>
                <a:gd name="connsiteY3" fmla="*/ 0 h 641350"/>
                <a:gd name="connsiteX4" fmla="*/ 0 w 2214973"/>
                <a:gd name="connsiteY4" fmla="*/ 311150 h 641350"/>
                <a:gd name="connsiteX0" fmla="*/ 0 w 2214973"/>
                <a:gd name="connsiteY0" fmla="*/ 311150 h 643860"/>
                <a:gd name="connsiteX1" fmla="*/ 1135191 w 2214973"/>
                <a:gd name="connsiteY1" fmla="*/ 643860 h 643860"/>
                <a:gd name="connsiteX2" fmla="*/ 2214973 w 2214973"/>
                <a:gd name="connsiteY2" fmla="*/ 329533 h 643860"/>
                <a:gd name="connsiteX3" fmla="*/ 1139825 w 2214973"/>
                <a:gd name="connsiteY3" fmla="*/ 0 h 643860"/>
                <a:gd name="connsiteX4" fmla="*/ 0 w 2214973"/>
                <a:gd name="connsiteY4" fmla="*/ 311150 h 64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973" h="643860">
                  <a:moveTo>
                    <a:pt x="0" y="311150"/>
                  </a:moveTo>
                  <a:lnTo>
                    <a:pt x="1135191" y="643860"/>
                  </a:lnTo>
                  <a:lnTo>
                    <a:pt x="2214973" y="329533"/>
                  </a:lnTo>
                  <a:lnTo>
                    <a:pt x="1139825" y="0"/>
                  </a:lnTo>
                  <a:lnTo>
                    <a:pt x="0" y="311150"/>
                  </a:lnTo>
                  <a:close/>
                </a:path>
              </a:pathLst>
            </a:custGeom>
            <a:solidFill>
              <a:srgbClr val="FFE178"/>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26" name="Freihandform 25"/>
            <p:cNvSpPr/>
            <p:nvPr/>
          </p:nvSpPr>
          <p:spPr bwMode="gray">
            <a:xfrm>
              <a:off x="5328449" y="2553425"/>
              <a:ext cx="823225" cy="716373"/>
            </a:xfrm>
            <a:custGeom>
              <a:avLst/>
              <a:gdLst>
                <a:gd name="connsiteX0" fmla="*/ 473075 w 1063625"/>
                <a:gd name="connsiteY0" fmla="*/ 0 h 873125"/>
                <a:gd name="connsiteX1" fmla="*/ 1063625 w 1063625"/>
                <a:gd name="connsiteY1" fmla="*/ 133350 h 873125"/>
                <a:gd name="connsiteX2" fmla="*/ 1063625 w 1063625"/>
                <a:gd name="connsiteY2" fmla="*/ 873125 h 873125"/>
                <a:gd name="connsiteX3" fmla="*/ 0 w 1063625"/>
                <a:gd name="connsiteY3" fmla="*/ 577850 h 873125"/>
                <a:gd name="connsiteX4" fmla="*/ 473075 w 1063625"/>
                <a:gd name="connsiteY4" fmla="*/ 0 h 87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625" h="873125">
                  <a:moveTo>
                    <a:pt x="473075" y="0"/>
                  </a:moveTo>
                  <a:lnTo>
                    <a:pt x="1063625" y="133350"/>
                  </a:lnTo>
                  <a:lnTo>
                    <a:pt x="1063625" y="873125"/>
                  </a:lnTo>
                  <a:lnTo>
                    <a:pt x="0" y="577850"/>
                  </a:lnTo>
                  <a:lnTo>
                    <a:pt x="473075" y="0"/>
                  </a:lnTo>
                  <a:close/>
                </a:path>
              </a:pathLst>
            </a:custGeom>
            <a:solidFill>
              <a:srgbClr val="ED9F2E"/>
            </a:solidFill>
            <a:ln w="3175" cap="sq" cmpd="sng" algn="ctr">
              <a:solidFill>
                <a:srgbClr val="9D9FA2">
                  <a:lumMod val="20000"/>
                  <a:lumOff val="80000"/>
                </a:srgbClr>
              </a:solid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27" name="Freihandform 26"/>
            <p:cNvSpPr/>
            <p:nvPr/>
          </p:nvSpPr>
          <p:spPr bwMode="gray">
            <a:xfrm>
              <a:off x="6149217" y="2566449"/>
              <a:ext cx="778992" cy="705953"/>
            </a:xfrm>
            <a:custGeom>
              <a:avLst/>
              <a:gdLst>
                <a:gd name="connsiteX0" fmla="*/ 0 w 1006475"/>
                <a:gd name="connsiteY0" fmla="*/ 117475 h 860425"/>
                <a:gd name="connsiteX1" fmla="*/ 546100 w 1006475"/>
                <a:gd name="connsiteY1" fmla="*/ 0 h 860425"/>
                <a:gd name="connsiteX2" fmla="*/ 1006475 w 1006475"/>
                <a:gd name="connsiteY2" fmla="*/ 577850 h 860425"/>
                <a:gd name="connsiteX3" fmla="*/ 0 w 1006475"/>
                <a:gd name="connsiteY3" fmla="*/ 860425 h 860425"/>
                <a:gd name="connsiteX4" fmla="*/ 0 w 1006475"/>
                <a:gd name="connsiteY4" fmla="*/ 117475 h 86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75" h="860425">
                  <a:moveTo>
                    <a:pt x="0" y="117475"/>
                  </a:moveTo>
                  <a:lnTo>
                    <a:pt x="546100" y="0"/>
                  </a:lnTo>
                  <a:lnTo>
                    <a:pt x="1006475" y="577850"/>
                  </a:lnTo>
                  <a:lnTo>
                    <a:pt x="0" y="860425"/>
                  </a:lnTo>
                  <a:cubicBezTo>
                    <a:pt x="1058" y="613833"/>
                    <a:pt x="2117" y="367242"/>
                    <a:pt x="0" y="117475"/>
                  </a:cubicBezTo>
                  <a:close/>
                </a:path>
              </a:pathLst>
            </a:custGeom>
            <a:solidFill>
              <a:srgbClr val="DB8A13"/>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28" name="Freihandform 48"/>
            <p:cNvSpPr/>
            <p:nvPr/>
          </p:nvSpPr>
          <p:spPr bwMode="gray">
            <a:xfrm>
              <a:off x="5689482" y="2462250"/>
              <a:ext cx="885055" cy="203190"/>
            </a:xfrm>
            <a:custGeom>
              <a:avLst/>
              <a:gdLst>
                <a:gd name="connsiteX0" fmla="*/ 0 w 1133475"/>
                <a:gd name="connsiteY0" fmla="*/ 111125 h 247650"/>
                <a:gd name="connsiteX1" fmla="*/ 593725 w 1133475"/>
                <a:gd name="connsiteY1" fmla="*/ 247650 h 247650"/>
                <a:gd name="connsiteX2" fmla="*/ 1133475 w 1133475"/>
                <a:gd name="connsiteY2" fmla="*/ 130175 h 247650"/>
                <a:gd name="connsiteX3" fmla="*/ 587375 w 1133475"/>
                <a:gd name="connsiteY3" fmla="*/ 0 h 247650"/>
                <a:gd name="connsiteX4" fmla="*/ 0 w 1133475"/>
                <a:gd name="connsiteY4" fmla="*/ 111125 h 247650"/>
                <a:gd name="connsiteX0" fmla="*/ 0 w 1135984"/>
                <a:gd name="connsiteY0" fmla="*/ 113633 h 247650"/>
                <a:gd name="connsiteX1" fmla="*/ 596234 w 1135984"/>
                <a:gd name="connsiteY1" fmla="*/ 247650 h 247650"/>
                <a:gd name="connsiteX2" fmla="*/ 1135984 w 1135984"/>
                <a:gd name="connsiteY2" fmla="*/ 130175 h 247650"/>
                <a:gd name="connsiteX3" fmla="*/ 589884 w 1135984"/>
                <a:gd name="connsiteY3" fmla="*/ 0 h 247650"/>
                <a:gd name="connsiteX4" fmla="*/ 0 w 1135984"/>
                <a:gd name="connsiteY4" fmla="*/ 113633 h 247650"/>
                <a:gd name="connsiteX0" fmla="*/ 0 w 1143511"/>
                <a:gd name="connsiteY0" fmla="*/ 113633 h 247650"/>
                <a:gd name="connsiteX1" fmla="*/ 596234 w 1143511"/>
                <a:gd name="connsiteY1" fmla="*/ 247650 h 247650"/>
                <a:gd name="connsiteX2" fmla="*/ 1143511 w 1143511"/>
                <a:gd name="connsiteY2" fmla="*/ 127667 h 247650"/>
                <a:gd name="connsiteX3" fmla="*/ 589884 w 1143511"/>
                <a:gd name="connsiteY3" fmla="*/ 0 h 247650"/>
                <a:gd name="connsiteX4" fmla="*/ 0 w 1143511"/>
                <a:gd name="connsiteY4" fmla="*/ 113633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511" h="247650">
                  <a:moveTo>
                    <a:pt x="0" y="113633"/>
                  </a:moveTo>
                  <a:lnTo>
                    <a:pt x="596234" y="247650"/>
                  </a:lnTo>
                  <a:lnTo>
                    <a:pt x="1143511" y="127667"/>
                  </a:lnTo>
                  <a:lnTo>
                    <a:pt x="589884" y="0"/>
                  </a:lnTo>
                  <a:lnTo>
                    <a:pt x="0" y="113633"/>
                  </a:lnTo>
                  <a:close/>
                </a:path>
              </a:pathLst>
            </a:custGeom>
            <a:solidFill>
              <a:srgbClr val="F1B255"/>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29" name="Freihandform 44"/>
            <p:cNvSpPr/>
            <p:nvPr/>
          </p:nvSpPr>
          <p:spPr bwMode="gray">
            <a:xfrm>
              <a:off x="5763407" y="1990894"/>
              <a:ext cx="388268" cy="581483"/>
            </a:xfrm>
            <a:custGeom>
              <a:avLst/>
              <a:gdLst>
                <a:gd name="connsiteX0" fmla="*/ 488950 w 501650"/>
                <a:gd name="connsiteY0" fmla="*/ 0 h 704850"/>
                <a:gd name="connsiteX1" fmla="*/ 0 w 501650"/>
                <a:gd name="connsiteY1" fmla="*/ 590550 h 704850"/>
                <a:gd name="connsiteX2" fmla="*/ 501650 w 501650"/>
                <a:gd name="connsiteY2" fmla="*/ 704850 h 704850"/>
                <a:gd name="connsiteX3" fmla="*/ 488950 w 501650"/>
                <a:gd name="connsiteY3" fmla="*/ 0 h 704850"/>
                <a:gd name="connsiteX0" fmla="*/ 439723 w 501650"/>
                <a:gd name="connsiteY0" fmla="*/ 0 h 627455"/>
                <a:gd name="connsiteX1" fmla="*/ 0 w 501650"/>
                <a:gd name="connsiteY1" fmla="*/ 513155 h 627455"/>
                <a:gd name="connsiteX2" fmla="*/ 501650 w 501650"/>
                <a:gd name="connsiteY2" fmla="*/ 627455 h 627455"/>
                <a:gd name="connsiteX3" fmla="*/ 439723 w 501650"/>
                <a:gd name="connsiteY3" fmla="*/ 0 h 627455"/>
                <a:gd name="connsiteX0" fmla="*/ 480745 w 501650"/>
                <a:gd name="connsiteY0" fmla="*/ 0 h 708719"/>
                <a:gd name="connsiteX1" fmla="*/ 0 w 501650"/>
                <a:gd name="connsiteY1" fmla="*/ 594419 h 708719"/>
                <a:gd name="connsiteX2" fmla="*/ 501650 w 501650"/>
                <a:gd name="connsiteY2" fmla="*/ 708719 h 708719"/>
                <a:gd name="connsiteX3" fmla="*/ 480745 w 501650"/>
                <a:gd name="connsiteY3" fmla="*/ 0 h 708719"/>
              </a:gdLst>
              <a:ahLst/>
              <a:cxnLst>
                <a:cxn ang="0">
                  <a:pos x="connsiteX0" y="connsiteY0"/>
                </a:cxn>
                <a:cxn ang="0">
                  <a:pos x="connsiteX1" y="connsiteY1"/>
                </a:cxn>
                <a:cxn ang="0">
                  <a:pos x="connsiteX2" y="connsiteY2"/>
                </a:cxn>
                <a:cxn ang="0">
                  <a:pos x="connsiteX3" y="connsiteY3"/>
                </a:cxn>
              </a:cxnLst>
              <a:rect l="l" t="t" r="r" b="b"/>
              <a:pathLst>
                <a:path w="501650" h="708719">
                  <a:moveTo>
                    <a:pt x="480745" y="0"/>
                  </a:moveTo>
                  <a:lnTo>
                    <a:pt x="0" y="594419"/>
                  </a:lnTo>
                  <a:lnTo>
                    <a:pt x="501650" y="708719"/>
                  </a:lnTo>
                  <a:lnTo>
                    <a:pt x="480745" y="0"/>
                  </a:lnTo>
                  <a:close/>
                </a:path>
              </a:pathLst>
            </a:custGeom>
            <a:solidFill>
              <a:srgbClr val="FF0000"/>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85000"/>
                </a:lnSpc>
                <a:spcBef>
                  <a:spcPct val="50000"/>
                </a:spcBef>
                <a:spcAft>
                  <a:spcPct val="0"/>
                </a:spcAft>
                <a:buClrTx/>
                <a:buSzTx/>
                <a:buFontTx/>
                <a:buNone/>
                <a:tabLst/>
                <a:defRPr/>
              </a:pPr>
              <a:endParaRPr kumimoji="0" lang="de-DE" sz="1100" b="1" i="0" u="none" strike="noStrike" kern="0" cap="none" spc="0" normalizeH="0" baseline="0" noProof="0" dirty="0" err="1">
                <a:ln>
                  <a:noFill/>
                </a:ln>
                <a:solidFill>
                  <a:srgbClr val="9D9FA2"/>
                </a:solidFill>
                <a:effectLst/>
                <a:uLnTx/>
                <a:uFillTx/>
                <a:latin typeface="Arial"/>
                <a:ea typeface="+mn-ea"/>
                <a:cs typeface="Arial" panose="020B0604020202020204" pitchFamily="34" charset="0"/>
              </a:endParaRPr>
            </a:p>
          </p:txBody>
        </p:sp>
        <p:sp>
          <p:nvSpPr>
            <p:cNvPr id="30" name="Freihandform 45"/>
            <p:cNvSpPr/>
            <p:nvPr/>
          </p:nvSpPr>
          <p:spPr bwMode="gray">
            <a:xfrm>
              <a:off x="6134225" y="1991465"/>
              <a:ext cx="371066" cy="580913"/>
            </a:xfrm>
            <a:custGeom>
              <a:avLst/>
              <a:gdLst>
                <a:gd name="connsiteX0" fmla="*/ 0 w 479425"/>
                <a:gd name="connsiteY0" fmla="*/ 0 h 708025"/>
                <a:gd name="connsiteX1" fmla="*/ 9525 w 479425"/>
                <a:gd name="connsiteY1" fmla="*/ 708025 h 708025"/>
                <a:gd name="connsiteX2" fmla="*/ 479425 w 479425"/>
                <a:gd name="connsiteY2" fmla="*/ 609600 h 708025"/>
                <a:gd name="connsiteX3" fmla="*/ 0 w 479425"/>
                <a:gd name="connsiteY3" fmla="*/ 0 h 708025"/>
              </a:gdLst>
              <a:ahLst/>
              <a:cxnLst>
                <a:cxn ang="0">
                  <a:pos x="connsiteX0" y="connsiteY0"/>
                </a:cxn>
                <a:cxn ang="0">
                  <a:pos x="connsiteX1" y="connsiteY1"/>
                </a:cxn>
                <a:cxn ang="0">
                  <a:pos x="connsiteX2" y="connsiteY2"/>
                </a:cxn>
                <a:cxn ang="0">
                  <a:pos x="connsiteX3" y="connsiteY3"/>
                </a:cxn>
              </a:cxnLst>
              <a:rect l="l" t="t" r="r" b="b"/>
              <a:pathLst>
                <a:path w="479425" h="708025">
                  <a:moveTo>
                    <a:pt x="0" y="0"/>
                  </a:moveTo>
                  <a:lnTo>
                    <a:pt x="9525" y="708025"/>
                  </a:lnTo>
                  <a:lnTo>
                    <a:pt x="479425" y="609600"/>
                  </a:lnTo>
                  <a:lnTo>
                    <a:pt x="0" y="0"/>
                  </a:lnTo>
                  <a:close/>
                </a:path>
              </a:pathLst>
            </a:custGeom>
            <a:solidFill>
              <a:srgbClr val="C00000"/>
            </a:solidFill>
            <a:ln w="3175" cap="sq" cmpd="sng" algn="ctr">
              <a:noFill/>
              <a:prstDash val="solid"/>
              <a:miter lim="800000"/>
            </a:ln>
            <a:effec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defTabSz="914400" eaLnBrk="0" fontAlgn="base" hangingPunct="0">
                <a:lnSpc>
                  <a:spcPct val="85000"/>
                </a:lnSpc>
                <a:spcBef>
                  <a:spcPct val="50000"/>
                </a:spcBef>
                <a:spcAft>
                  <a:spcPct val="0"/>
                </a:spcAft>
              </a:pPr>
              <a:endParaRPr lang="de-DE" sz="1100" b="1" kern="0" dirty="0" err="1">
                <a:solidFill>
                  <a:srgbClr val="9D9FA2"/>
                </a:solidFill>
                <a:latin typeface="Arial"/>
                <a:cs typeface="Arial" panose="020B0604020202020204" pitchFamily="34" charset="0"/>
              </a:endParaRPr>
            </a:p>
          </p:txBody>
        </p:sp>
      </p:grpSp>
      <p:sp>
        <p:nvSpPr>
          <p:cNvPr id="38" name="Inhaltsplatzhalter 3"/>
          <p:cNvSpPr txBox="1">
            <a:spLocks/>
          </p:cNvSpPr>
          <p:nvPr/>
        </p:nvSpPr>
        <p:spPr bwMode="gray">
          <a:xfrm>
            <a:off x="6276624" y="3257641"/>
            <a:ext cx="532001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lvl="1">
              <a:buClr>
                <a:srgbClr val="92A736"/>
              </a:buClr>
              <a:buSzPct val="100000"/>
            </a:pPr>
            <a:r>
              <a:rPr lang="de-AT" b="1" kern="0" dirty="0">
                <a:solidFill>
                  <a:srgbClr val="003745"/>
                </a:solidFill>
                <a:latin typeface="Arial"/>
              </a:rPr>
              <a:t>Geförderte, private Altersvorsorge</a:t>
            </a:r>
          </a:p>
          <a:p>
            <a:pPr lvl="2">
              <a:buClr>
                <a:srgbClr val="003745"/>
              </a:buClr>
              <a:buFont typeface="Arial"/>
              <a:buChar char="▪"/>
            </a:pPr>
            <a:r>
              <a:rPr lang="de-AT" kern="0" dirty="0">
                <a:solidFill>
                  <a:srgbClr val="003745"/>
                </a:solidFill>
                <a:latin typeface="Arial"/>
              </a:rPr>
              <a:t>Deka-ZukunftsPlan (Riester-Förderung)</a:t>
            </a:r>
          </a:p>
          <a:p>
            <a:pPr lvl="2">
              <a:buClr>
                <a:srgbClr val="003745"/>
              </a:buClr>
              <a:buFont typeface="Arial"/>
              <a:buChar char="▪"/>
            </a:pPr>
            <a:r>
              <a:rPr lang="de-AT" kern="0" dirty="0">
                <a:solidFill>
                  <a:srgbClr val="003745"/>
                </a:solidFill>
                <a:latin typeface="Arial"/>
              </a:rPr>
              <a:t>Deka-BasisRente* (Rürup-Förderung)</a:t>
            </a:r>
          </a:p>
        </p:txBody>
      </p:sp>
      <p:cxnSp>
        <p:nvCxnSpPr>
          <p:cNvPr id="17" name="Gerade Verbindung 36"/>
          <p:cNvCxnSpPr/>
          <p:nvPr/>
        </p:nvCxnSpPr>
        <p:spPr bwMode="gray">
          <a:xfrm>
            <a:off x="2799276" y="3377677"/>
            <a:ext cx="3235231" cy="0"/>
          </a:xfrm>
          <a:prstGeom prst="line">
            <a:avLst/>
          </a:prstGeom>
          <a:solidFill>
            <a:schemeClr val="bg1"/>
          </a:solidFill>
          <a:ln w="3175" cap="flat" cmpd="sng" algn="ctr">
            <a:solidFill>
              <a:schemeClr val="tx2"/>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rader Verbinder 40"/>
          <p:cNvCxnSpPr/>
          <p:nvPr/>
        </p:nvCxnSpPr>
        <p:spPr bwMode="gray">
          <a:xfrm flipH="1">
            <a:off x="6034507" y="3265829"/>
            <a:ext cx="1757" cy="810916"/>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Gerade Verbindung 36"/>
          <p:cNvCxnSpPr/>
          <p:nvPr/>
        </p:nvCxnSpPr>
        <p:spPr bwMode="gray">
          <a:xfrm>
            <a:off x="2543908" y="2428994"/>
            <a:ext cx="3490599" cy="0"/>
          </a:xfrm>
          <a:prstGeom prst="line">
            <a:avLst/>
          </a:prstGeom>
          <a:solidFill>
            <a:schemeClr val="bg1"/>
          </a:solidFill>
          <a:ln w="3175" cap="flat" cmpd="sng" algn="ctr">
            <a:solidFill>
              <a:schemeClr val="tx2"/>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6034507" y="2085003"/>
            <a:ext cx="0" cy="963388"/>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Inhaltsplatzhalter 3"/>
          <p:cNvSpPr txBox="1">
            <a:spLocks/>
          </p:cNvSpPr>
          <p:nvPr/>
        </p:nvSpPr>
        <p:spPr bwMode="gray">
          <a:xfrm>
            <a:off x="6276625" y="2024364"/>
            <a:ext cx="5320017"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lvl="1">
              <a:buClr>
                <a:srgbClr val="92A736"/>
              </a:buClr>
              <a:buSzPct val="100000"/>
            </a:pPr>
            <a:r>
              <a:rPr lang="de-AT" b="1" kern="0" dirty="0">
                <a:solidFill>
                  <a:srgbClr val="003745"/>
                </a:solidFill>
                <a:latin typeface="Arial"/>
              </a:rPr>
              <a:t>Regelmäßiges </a:t>
            </a:r>
            <a:r>
              <a:rPr lang="de-AT" b="1" kern="0" dirty="0" err="1">
                <a:solidFill>
                  <a:srgbClr val="003745"/>
                </a:solidFill>
                <a:latin typeface="Arial"/>
              </a:rPr>
              <a:t>WertpapierSparen</a:t>
            </a:r>
            <a:endParaRPr lang="de-AT" b="1" kern="0" dirty="0">
              <a:solidFill>
                <a:srgbClr val="003745"/>
              </a:solidFill>
              <a:latin typeface="Arial"/>
            </a:endParaRPr>
          </a:p>
          <a:p>
            <a:pPr lvl="2">
              <a:buClr>
                <a:srgbClr val="003745"/>
              </a:buClr>
              <a:buFont typeface="Arial"/>
              <a:buChar char="▪"/>
            </a:pPr>
            <a:r>
              <a:rPr lang="de-AT" kern="0" dirty="0">
                <a:solidFill>
                  <a:srgbClr val="003745"/>
                </a:solidFill>
                <a:latin typeface="Arial"/>
              </a:rPr>
              <a:t>Deka-FondsSparplan</a:t>
            </a:r>
          </a:p>
          <a:p>
            <a:pPr lvl="2">
              <a:buClr>
                <a:srgbClr val="003745"/>
              </a:buClr>
              <a:buFont typeface="Arial"/>
              <a:buChar char="▪"/>
            </a:pPr>
            <a:r>
              <a:rPr lang="de-AT" kern="0" dirty="0">
                <a:solidFill>
                  <a:srgbClr val="003745"/>
                </a:solidFill>
                <a:latin typeface="Arial"/>
              </a:rPr>
              <a:t>Deka-FondsSparplan mit VL</a:t>
            </a:r>
          </a:p>
          <a:p>
            <a:pPr lvl="2">
              <a:buClr>
                <a:srgbClr val="003745"/>
              </a:buClr>
              <a:buFont typeface="Arial"/>
              <a:buChar char="▪"/>
            </a:pPr>
            <a:r>
              <a:rPr lang="de-AT" kern="0" dirty="0">
                <a:solidFill>
                  <a:srgbClr val="003745"/>
                </a:solidFill>
                <a:latin typeface="Arial"/>
              </a:rPr>
              <a:t>Deka JuniorPlan und Deka JuniorPlan Plus</a:t>
            </a:r>
          </a:p>
        </p:txBody>
      </p:sp>
    </p:spTree>
    <p:custDataLst>
      <p:tags r:id="rId1"/>
    </p:custDataLst>
    <p:extLst>
      <p:ext uri="{BB962C8B-B14F-4D97-AF65-F5344CB8AC3E}">
        <p14:creationId xmlns:p14="http://schemas.microsoft.com/office/powerpoint/2010/main" val="158431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c_518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B1159A-FCEB-4368-8D32-EDDD834EC5EB}"/>
              </a:ext>
            </a:extLst>
          </p:cNvPr>
          <p:cNvSpPr>
            <a:spLocks noGrp="1"/>
          </p:cNvSpPr>
          <p:nvPr>
            <p:ph type="title"/>
          </p:nvPr>
        </p:nvSpPr>
        <p:spPr/>
        <p:txBody>
          <a:bodyPr/>
          <a:lstStyle/>
          <a:p>
            <a:r>
              <a:rPr lang="de-DE" dirty="0"/>
              <a:t>Neukundengewinnungsstrategie mit Wertpapiersparplänen einfach umsetzen – in allen Kundensegmenten</a:t>
            </a:r>
          </a:p>
        </p:txBody>
      </p:sp>
      <p:sp>
        <p:nvSpPr>
          <p:cNvPr id="6" name="Inhaltsplatzhalter 5">
            <a:extLst>
              <a:ext uri="{FF2B5EF4-FFF2-40B4-BE49-F238E27FC236}">
                <a16:creationId xmlns:a16="http://schemas.microsoft.com/office/drawing/2014/main" id="{D465D7C9-E658-4EEF-B14D-6E933A4080B9}"/>
              </a:ext>
            </a:extLst>
          </p:cNvPr>
          <p:cNvSpPr>
            <a:spLocks noGrp="1"/>
          </p:cNvSpPr>
          <p:nvPr>
            <p:ph sz="quarter" idx="13"/>
          </p:nvPr>
        </p:nvSpPr>
        <p:spPr>
          <a:xfrm>
            <a:off x="588963" y="1627188"/>
            <a:ext cx="11015662" cy="306387"/>
          </a:xfrm>
        </p:spPr>
        <p:txBody>
          <a:bodyPr/>
          <a:lstStyle/>
          <a:p>
            <a:r>
              <a:rPr lang="de-DE" dirty="0"/>
              <a:t>Neukundenanteile an Wertpapiersparplan-Eröffnungen</a:t>
            </a:r>
          </a:p>
        </p:txBody>
      </p:sp>
      <p:sp>
        <p:nvSpPr>
          <p:cNvPr id="7" name="Textplatzhalter 6">
            <a:extLst>
              <a:ext uri="{FF2B5EF4-FFF2-40B4-BE49-F238E27FC236}">
                <a16:creationId xmlns:a16="http://schemas.microsoft.com/office/drawing/2014/main" id="{6E04317A-0932-40C9-A6CB-DB4633C5AF13}"/>
              </a:ext>
            </a:extLst>
          </p:cNvPr>
          <p:cNvSpPr>
            <a:spLocks noGrp="1"/>
          </p:cNvSpPr>
          <p:nvPr>
            <p:ph type="body" sz="quarter" idx="15"/>
          </p:nvPr>
        </p:nvSpPr>
        <p:spPr/>
        <p:txBody>
          <a:bodyPr/>
          <a:lstStyle/>
          <a:p>
            <a:r>
              <a:rPr lang="de-DE" dirty="0"/>
              <a:t>Quelle: DekaBank, Stand: Dezember 2018</a:t>
            </a:r>
          </a:p>
          <a:p>
            <a:r>
              <a:rPr lang="de-DE" dirty="0"/>
              <a:t>Stand: Februar 2019  // OE 52 0201 03-10</a:t>
            </a:r>
          </a:p>
        </p:txBody>
      </p:sp>
      <p:graphicFrame>
        <p:nvGraphicFramePr>
          <p:cNvPr id="9" name="Inhaltsplatzhalter 1"/>
          <p:cNvGraphicFramePr>
            <a:graphicFrameLocks noChangeAspect="1"/>
          </p:cNvGraphicFramePr>
          <p:nvPr>
            <p:extLst>
              <p:ext uri="{D42A27DB-BD31-4B8C-83A1-F6EECF244321}">
                <p14:modId xmlns:p14="http://schemas.microsoft.com/office/powerpoint/2010/main" val="1497703818"/>
              </p:ext>
            </p:extLst>
          </p:nvPr>
        </p:nvGraphicFramePr>
        <p:xfrm>
          <a:off x="596899" y="2070100"/>
          <a:ext cx="7927973" cy="406011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feld 13"/>
          <p:cNvSpPr txBox="1"/>
          <p:nvPr/>
        </p:nvSpPr>
        <p:spPr bwMode="gray">
          <a:xfrm>
            <a:off x="9083555" y="3376642"/>
            <a:ext cx="2474219" cy="854016"/>
          </a:xfrm>
          <a:prstGeom prst="rect">
            <a:avLst/>
          </a:prstGeom>
          <a:noFill/>
        </p:spPr>
        <p:txBody>
          <a:bodyPr wrap="square" lIns="0" tIns="0" rIns="0" bIns="0" rtlCol="0">
            <a:spAutoFit/>
          </a:bodyPr>
          <a:lstStyle/>
          <a:p>
            <a:pPr lvl="0">
              <a:lnSpc>
                <a:spcPct val="110000"/>
              </a:lnSpc>
              <a:spcAft>
                <a:spcPts val="600"/>
              </a:spcAft>
            </a:pPr>
            <a:r>
              <a:rPr lang="de-DE" sz="1600" kern="0" dirty="0">
                <a:solidFill>
                  <a:srgbClr val="003745"/>
                </a:solidFill>
                <a:latin typeface="Arial" pitchFamily="34" charset="0"/>
                <a:cs typeface="Arial" pitchFamily="34" charset="0"/>
              </a:rPr>
              <a:t>Einfacher und </a:t>
            </a:r>
            <a:br>
              <a:rPr lang="de-DE" sz="1600" kern="0" dirty="0">
                <a:solidFill>
                  <a:srgbClr val="003745"/>
                </a:solidFill>
                <a:latin typeface="Arial" pitchFamily="34" charset="0"/>
                <a:cs typeface="Arial" pitchFamily="34" charset="0"/>
              </a:rPr>
            </a:br>
            <a:r>
              <a:rPr lang="de-DE" sz="1600" kern="0" dirty="0">
                <a:solidFill>
                  <a:srgbClr val="003745"/>
                </a:solidFill>
                <a:latin typeface="Arial" pitchFamily="34" charset="0"/>
                <a:cs typeface="Arial" pitchFamily="34" charset="0"/>
              </a:rPr>
              <a:t>schrittweiser Einstieg ins </a:t>
            </a:r>
            <a:r>
              <a:rPr lang="de-DE" sz="2000" b="1" kern="0" dirty="0">
                <a:solidFill>
                  <a:srgbClr val="003745"/>
                </a:solidFill>
                <a:latin typeface="Arial" pitchFamily="34" charset="0"/>
                <a:cs typeface="Arial" pitchFamily="34" charset="0"/>
              </a:rPr>
              <a:t>Wertpapiergeschäft.</a:t>
            </a:r>
            <a:endParaRPr lang="de-DE" sz="1600" kern="0" dirty="0">
              <a:solidFill>
                <a:srgbClr val="003745"/>
              </a:solidFill>
              <a:latin typeface="Arial" pitchFamily="34" charset="0"/>
              <a:cs typeface="Arial" pitchFamily="34" charset="0"/>
            </a:endParaRPr>
          </a:p>
        </p:txBody>
      </p:sp>
      <p:sp>
        <p:nvSpPr>
          <p:cNvPr id="13" name="Gleichschenkliges Dreieck 12"/>
          <p:cNvSpPr/>
          <p:nvPr/>
        </p:nvSpPr>
        <p:spPr bwMode="gray">
          <a:xfrm rot="5400000">
            <a:off x="8760339" y="3743946"/>
            <a:ext cx="273046" cy="119411"/>
          </a:xfrm>
          <a:prstGeom prst="triangle">
            <a:avLst/>
          </a:prstGeom>
          <a:solidFill>
            <a:schemeClr val="tx2"/>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pPr>
            <a:endParaRPr lang="de-DE" dirty="0" err="1">
              <a:solidFill>
                <a:schemeClr val="tx2"/>
              </a:solidFill>
            </a:endParaRPr>
          </a:p>
        </p:txBody>
      </p:sp>
      <p:cxnSp>
        <p:nvCxnSpPr>
          <p:cNvPr id="10" name="Gerade Verbindung 9"/>
          <p:cNvCxnSpPr/>
          <p:nvPr/>
        </p:nvCxnSpPr>
        <p:spPr bwMode="gray">
          <a:xfrm>
            <a:off x="8785913" y="1641476"/>
            <a:ext cx="0" cy="432435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a:extLst>
              <a:ext uri="{FF2B5EF4-FFF2-40B4-BE49-F238E27FC236}">
                <a16:creationId xmlns:a16="http://schemas.microsoft.com/office/drawing/2014/main" id="{42F556EF-03AE-4296-B9FA-5F612C369E36}"/>
              </a:ext>
            </a:extLst>
          </p:cNvPr>
          <p:cNvGrpSpPr/>
          <p:nvPr/>
        </p:nvGrpSpPr>
        <p:grpSpPr>
          <a:xfrm>
            <a:off x="10558193" y="3017172"/>
            <a:ext cx="455557" cy="579661"/>
            <a:chOff x="12465050" y="2189163"/>
            <a:chExt cx="2371726" cy="3017837"/>
          </a:xfrm>
          <a:solidFill>
            <a:schemeClr val="accent2"/>
          </a:solidFill>
        </p:grpSpPr>
        <p:sp>
          <p:nvSpPr>
            <p:cNvPr id="11" name="Freeform 5">
              <a:extLst>
                <a:ext uri="{FF2B5EF4-FFF2-40B4-BE49-F238E27FC236}">
                  <a16:creationId xmlns:a16="http://schemas.microsoft.com/office/drawing/2014/main" id="{5AA5DAC1-DBFB-4713-B5E4-5145C60B3437}"/>
                </a:ext>
              </a:extLst>
            </p:cNvPr>
            <p:cNvSpPr>
              <a:spLocks/>
            </p:cNvSpPr>
            <p:nvPr/>
          </p:nvSpPr>
          <p:spPr bwMode="auto">
            <a:xfrm>
              <a:off x="12768263" y="2533650"/>
              <a:ext cx="2068513" cy="2673350"/>
            </a:xfrm>
            <a:custGeom>
              <a:avLst/>
              <a:gdLst>
                <a:gd name="T0" fmla="*/ 200 w 1050"/>
                <a:gd name="T1" fmla="*/ 1186 h 1358"/>
                <a:gd name="T2" fmla="*/ 291 w 1050"/>
                <a:gd name="T3" fmla="*/ 1029 h 1358"/>
                <a:gd name="T4" fmla="*/ 408 w 1050"/>
                <a:gd name="T5" fmla="*/ 991 h 1358"/>
                <a:gd name="T6" fmla="*/ 440 w 1050"/>
                <a:gd name="T7" fmla="*/ 872 h 1358"/>
                <a:gd name="T8" fmla="*/ 490 w 1050"/>
                <a:gd name="T9" fmla="*/ 869 h 1358"/>
                <a:gd name="T10" fmla="*/ 587 w 1050"/>
                <a:gd name="T11" fmla="*/ 786 h 1358"/>
                <a:gd name="T12" fmla="*/ 558 w 1050"/>
                <a:gd name="T13" fmla="*/ 659 h 1358"/>
                <a:gd name="T14" fmla="*/ 223 w 1050"/>
                <a:gd name="T15" fmla="*/ 340 h 1358"/>
                <a:gd name="T16" fmla="*/ 42 w 1050"/>
                <a:gd name="T17" fmla="*/ 168 h 1358"/>
                <a:gd name="T18" fmla="*/ 36 w 1050"/>
                <a:gd name="T19" fmla="*/ 37 h 1358"/>
                <a:gd name="T20" fmla="*/ 167 w 1050"/>
                <a:gd name="T21" fmla="*/ 38 h 1358"/>
                <a:gd name="T22" fmla="*/ 554 w 1050"/>
                <a:gd name="T23" fmla="*/ 403 h 1358"/>
                <a:gd name="T24" fmla="*/ 627 w 1050"/>
                <a:gd name="T25" fmla="*/ 455 h 1358"/>
                <a:gd name="T26" fmla="*/ 745 w 1050"/>
                <a:gd name="T27" fmla="*/ 435 h 1358"/>
                <a:gd name="T28" fmla="*/ 798 w 1050"/>
                <a:gd name="T29" fmla="*/ 359 h 1358"/>
                <a:gd name="T30" fmla="*/ 848 w 1050"/>
                <a:gd name="T31" fmla="*/ 277 h 1358"/>
                <a:gd name="T32" fmla="*/ 967 w 1050"/>
                <a:gd name="T33" fmla="*/ 225 h 1358"/>
                <a:gd name="T34" fmla="*/ 1050 w 1050"/>
                <a:gd name="T35" fmla="*/ 325 h 1358"/>
                <a:gd name="T36" fmla="*/ 1030 w 1050"/>
                <a:gd name="T37" fmla="*/ 395 h 1358"/>
                <a:gd name="T38" fmla="*/ 852 w 1050"/>
                <a:gd name="T39" fmla="*/ 691 h 1358"/>
                <a:gd name="T40" fmla="*/ 849 w 1050"/>
                <a:gd name="T41" fmla="*/ 729 h 1358"/>
                <a:gd name="T42" fmla="*/ 904 w 1050"/>
                <a:gd name="T43" fmla="*/ 843 h 1358"/>
                <a:gd name="T44" fmla="*/ 789 w 1050"/>
                <a:gd name="T45" fmla="*/ 1179 h 1358"/>
                <a:gd name="T46" fmla="*/ 526 w 1050"/>
                <a:gd name="T47" fmla="*/ 1305 h 1358"/>
                <a:gd name="T48" fmla="*/ 210 w 1050"/>
                <a:gd name="T49" fmla="*/ 1205 h 1358"/>
                <a:gd name="T50" fmla="*/ 200 w 1050"/>
                <a:gd name="T51" fmla="*/ 1186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0" h="1358">
                  <a:moveTo>
                    <a:pt x="200" y="1186"/>
                  </a:moveTo>
                  <a:cubicBezTo>
                    <a:pt x="278" y="1148"/>
                    <a:pt x="297" y="1115"/>
                    <a:pt x="291" y="1029"/>
                  </a:cubicBezTo>
                  <a:cubicBezTo>
                    <a:pt x="336" y="1035"/>
                    <a:pt x="376" y="1025"/>
                    <a:pt x="408" y="991"/>
                  </a:cubicBezTo>
                  <a:cubicBezTo>
                    <a:pt x="440" y="958"/>
                    <a:pt x="450" y="918"/>
                    <a:pt x="440" y="872"/>
                  </a:cubicBezTo>
                  <a:cubicBezTo>
                    <a:pt x="457" y="871"/>
                    <a:pt x="474" y="872"/>
                    <a:pt x="490" y="869"/>
                  </a:cubicBezTo>
                  <a:cubicBezTo>
                    <a:pt x="538" y="861"/>
                    <a:pt x="571" y="832"/>
                    <a:pt x="587" y="786"/>
                  </a:cubicBezTo>
                  <a:cubicBezTo>
                    <a:pt x="602" y="739"/>
                    <a:pt x="594" y="694"/>
                    <a:pt x="558" y="659"/>
                  </a:cubicBezTo>
                  <a:cubicBezTo>
                    <a:pt x="447" y="552"/>
                    <a:pt x="335" y="446"/>
                    <a:pt x="223" y="340"/>
                  </a:cubicBezTo>
                  <a:cubicBezTo>
                    <a:pt x="163" y="282"/>
                    <a:pt x="102" y="225"/>
                    <a:pt x="42" y="168"/>
                  </a:cubicBezTo>
                  <a:cubicBezTo>
                    <a:pt x="2" y="129"/>
                    <a:pt x="0" y="74"/>
                    <a:pt x="36" y="37"/>
                  </a:cubicBezTo>
                  <a:cubicBezTo>
                    <a:pt x="71" y="0"/>
                    <a:pt x="127" y="0"/>
                    <a:pt x="167" y="38"/>
                  </a:cubicBezTo>
                  <a:cubicBezTo>
                    <a:pt x="296" y="160"/>
                    <a:pt x="424" y="282"/>
                    <a:pt x="554" y="403"/>
                  </a:cubicBezTo>
                  <a:cubicBezTo>
                    <a:pt x="575" y="424"/>
                    <a:pt x="600" y="442"/>
                    <a:pt x="627" y="455"/>
                  </a:cubicBezTo>
                  <a:cubicBezTo>
                    <a:pt x="671" y="479"/>
                    <a:pt x="711" y="472"/>
                    <a:pt x="745" y="435"/>
                  </a:cubicBezTo>
                  <a:cubicBezTo>
                    <a:pt x="766" y="412"/>
                    <a:pt x="781" y="385"/>
                    <a:pt x="798" y="359"/>
                  </a:cubicBezTo>
                  <a:cubicBezTo>
                    <a:pt x="815" y="332"/>
                    <a:pt x="831" y="304"/>
                    <a:pt x="848" y="277"/>
                  </a:cubicBezTo>
                  <a:cubicBezTo>
                    <a:pt x="875" y="234"/>
                    <a:pt x="920" y="215"/>
                    <a:pt x="967" y="225"/>
                  </a:cubicBezTo>
                  <a:cubicBezTo>
                    <a:pt x="1013" y="236"/>
                    <a:pt x="1049" y="275"/>
                    <a:pt x="1050" y="325"/>
                  </a:cubicBezTo>
                  <a:cubicBezTo>
                    <a:pt x="1050" y="348"/>
                    <a:pt x="1042" y="374"/>
                    <a:pt x="1030" y="395"/>
                  </a:cubicBezTo>
                  <a:cubicBezTo>
                    <a:pt x="972" y="494"/>
                    <a:pt x="912" y="593"/>
                    <a:pt x="852" y="691"/>
                  </a:cubicBezTo>
                  <a:cubicBezTo>
                    <a:pt x="844" y="704"/>
                    <a:pt x="841" y="714"/>
                    <a:pt x="849" y="729"/>
                  </a:cubicBezTo>
                  <a:cubicBezTo>
                    <a:pt x="869" y="767"/>
                    <a:pt x="886" y="805"/>
                    <a:pt x="904" y="843"/>
                  </a:cubicBezTo>
                  <a:cubicBezTo>
                    <a:pt x="966" y="973"/>
                    <a:pt x="918" y="1115"/>
                    <a:pt x="789" y="1179"/>
                  </a:cubicBezTo>
                  <a:cubicBezTo>
                    <a:pt x="702" y="1222"/>
                    <a:pt x="614" y="1264"/>
                    <a:pt x="526" y="1305"/>
                  </a:cubicBezTo>
                  <a:cubicBezTo>
                    <a:pt x="411" y="1358"/>
                    <a:pt x="274" y="1314"/>
                    <a:pt x="210" y="1205"/>
                  </a:cubicBezTo>
                  <a:cubicBezTo>
                    <a:pt x="206" y="1199"/>
                    <a:pt x="204" y="1193"/>
                    <a:pt x="200" y="1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F18F7E59-2ACC-4A93-B43D-017D60A09EF1}"/>
                </a:ext>
              </a:extLst>
            </p:cNvPr>
            <p:cNvSpPr>
              <a:spLocks/>
            </p:cNvSpPr>
            <p:nvPr/>
          </p:nvSpPr>
          <p:spPr bwMode="auto">
            <a:xfrm>
              <a:off x="12682538" y="3629025"/>
              <a:ext cx="887413" cy="876300"/>
            </a:xfrm>
            <a:custGeom>
              <a:avLst/>
              <a:gdLst>
                <a:gd name="T0" fmla="*/ 451 w 451"/>
                <a:gd name="T1" fmla="*/ 353 h 445"/>
                <a:gd name="T2" fmla="*/ 398 w 451"/>
                <a:gd name="T3" fmla="*/ 429 h 445"/>
                <a:gd name="T4" fmla="*/ 302 w 451"/>
                <a:gd name="T5" fmla="*/ 415 h 445"/>
                <a:gd name="T6" fmla="*/ 36 w 451"/>
                <a:gd name="T7" fmla="*/ 164 h 445"/>
                <a:gd name="T8" fmla="*/ 34 w 451"/>
                <a:gd name="T9" fmla="*/ 38 h 445"/>
                <a:gd name="T10" fmla="*/ 161 w 451"/>
                <a:gd name="T11" fmla="*/ 34 h 445"/>
                <a:gd name="T12" fmla="*/ 424 w 451"/>
                <a:gd name="T13" fmla="*/ 283 h 445"/>
                <a:gd name="T14" fmla="*/ 451 w 451"/>
                <a:gd name="T15" fmla="*/ 353 h 4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1" h="445">
                  <a:moveTo>
                    <a:pt x="451" y="353"/>
                  </a:moveTo>
                  <a:cubicBezTo>
                    <a:pt x="449" y="385"/>
                    <a:pt x="432" y="413"/>
                    <a:pt x="398" y="429"/>
                  </a:cubicBezTo>
                  <a:cubicBezTo>
                    <a:pt x="364" y="445"/>
                    <a:pt x="330" y="440"/>
                    <a:pt x="302" y="415"/>
                  </a:cubicBezTo>
                  <a:cubicBezTo>
                    <a:pt x="213" y="332"/>
                    <a:pt x="124" y="248"/>
                    <a:pt x="36" y="164"/>
                  </a:cubicBezTo>
                  <a:cubicBezTo>
                    <a:pt x="0" y="130"/>
                    <a:pt x="1" y="73"/>
                    <a:pt x="34" y="38"/>
                  </a:cubicBezTo>
                  <a:cubicBezTo>
                    <a:pt x="68" y="2"/>
                    <a:pt x="124" y="0"/>
                    <a:pt x="161" y="34"/>
                  </a:cubicBezTo>
                  <a:cubicBezTo>
                    <a:pt x="249" y="117"/>
                    <a:pt x="337" y="200"/>
                    <a:pt x="424" y="283"/>
                  </a:cubicBezTo>
                  <a:cubicBezTo>
                    <a:pt x="443" y="300"/>
                    <a:pt x="451" y="322"/>
                    <a:pt x="451"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C63B7A5B-E752-475D-96D0-C0B47FBE2F73}"/>
                </a:ext>
              </a:extLst>
            </p:cNvPr>
            <p:cNvSpPr>
              <a:spLocks/>
            </p:cNvSpPr>
            <p:nvPr/>
          </p:nvSpPr>
          <p:spPr bwMode="auto">
            <a:xfrm>
              <a:off x="12982575" y="3330575"/>
              <a:ext cx="917575" cy="863600"/>
            </a:xfrm>
            <a:custGeom>
              <a:avLst/>
              <a:gdLst>
                <a:gd name="T0" fmla="*/ 102 w 466"/>
                <a:gd name="T1" fmla="*/ 0 h 439"/>
                <a:gd name="T2" fmla="*/ 157 w 466"/>
                <a:gd name="T3" fmla="*/ 28 h 439"/>
                <a:gd name="T4" fmla="*/ 421 w 466"/>
                <a:gd name="T5" fmla="*/ 277 h 439"/>
                <a:gd name="T6" fmla="*/ 397 w 466"/>
                <a:gd name="T7" fmla="*/ 422 h 439"/>
                <a:gd name="T8" fmla="*/ 290 w 466"/>
                <a:gd name="T9" fmla="*/ 401 h 439"/>
                <a:gd name="T10" fmla="*/ 114 w 466"/>
                <a:gd name="T11" fmla="*/ 233 h 439"/>
                <a:gd name="T12" fmla="*/ 35 w 466"/>
                <a:gd name="T13" fmla="*/ 159 h 439"/>
                <a:gd name="T14" fmla="*/ 15 w 466"/>
                <a:gd name="T15" fmla="*/ 59 h 439"/>
                <a:gd name="T16" fmla="*/ 99 w 466"/>
                <a:gd name="T17" fmla="*/ 5 h 439"/>
                <a:gd name="T18" fmla="*/ 102 w 466"/>
                <a:gd name="T19"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439">
                  <a:moveTo>
                    <a:pt x="102" y="0"/>
                  </a:moveTo>
                  <a:cubicBezTo>
                    <a:pt x="121" y="9"/>
                    <a:pt x="143" y="14"/>
                    <a:pt x="157" y="28"/>
                  </a:cubicBezTo>
                  <a:cubicBezTo>
                    <a:pt x="246" y="110"/>
                    <a:pt x="334" y="193"/>
                    <a:pt x="421" y="277"/>
                  </a:cubicBezTo>
                  <a:cubicBezTo>
                    <a:pt x="466" y="321"/>
                    <a:pt x="453" y="395"/>
                    <a:pt x="397" y="422"/>
                  </a:cubicBezTo>
                  <a:cubicBezTo>
                    <a:pt x="361" y="439"/>
                    <a:pt x="323" y="432"/>
                    <a:pt x="290" y="401"/>
                  </a:cubicBezTo>
                  <a:cubicBezTo>
                    <a:pt x="231" y="345"/>
                    <a:pt x="172" y="289"/>
                    <a:pt x="114" y="233"/>
                  </a:cubicBezTo>
                  <a:cubicBezTo>
                    <a:pt x="87" y="208"/>
                    <a:pt x="61" y="184"/>
                    <a:pt x="35" y="159"/>
                  </a:cubicBezTo>
                  <a:cubicBezTo>
                    <a:pt x="7" y="131"/>
                    <a:pt x="0" y="94"/>
                    <a:pt x="15" y="59"/>
                  </a:cubicBezTo>
                  <a:cubicBezTo>
                    <a:pt x="30" y="24"/>
                    <a:pt x="60" y="5"/>
                    <a:pt x="99" y="5"/>
                  </a:cubicBezTo>
                  <a:cubicBezTo>
                    <a:pt x="100" y="3"/>
                    <a:pt x="101" y="1"/>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808EADA4-57FA-4D96-96FF-BF192E8EB601}"/>
                </a:ext>
              </a:extLst>
            </p:cNvPr>
            <p:cNvSpPr>
              <a:spLocks/>
            </p:cNvSpPr>
            <p:nvPr/>
          </p:nvSpPr>
          <p:spPr bwMode="auto">
            <a:xfrm>
              <a:off x="12465050" y="4010025"/>
              <a:ext cx="827088" cy="790575"/>
            </a:xfrm>
            <a:custGeom>
              <a:avLst/>
              <a:gdLst>
                <a:gd name="T0" fmla="*/ 321 w 420"/>
                <a:gd name="T1" fmla="*/ 402 h 402"/>
                <a:gd name="T2" fmla="*/ 259 w 420"/>
                <a:gd name="T3" fmla="*/ 377 h 402"/>
                <a:gd name="T4" fmla="*/ 36 w 420"/>
                <a:gd name="T5" fmla="*/ 165 h 402"/>
                <a:gd name="T6" fmla="*/ 32 w 420"/>
                <a:gd name="T7" fmla="*/ 42 h 402"/>
                <a:gd name="T8" fmla="*/ 158 w 420"/>
                <a:gd name="T9" fmla="*/ 34 h 402"/>
                <a:gd name="T10" fmla="*/ 386 w 420"/>
                <a:gd name="T11" fmla="*/ 250 h 402"/>
                <a:gd name="T12" fmla="*/ 404 w 420"/>
                <a:gd name="T13" fmla="*/ 348 h 402"/>
                <a:gd name="T14" fmla="*/ 321 w 420"/>
                <a:gd name="T15" fmla="*/ 402 h 4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402">
                  <a:moveTo>
                    <a:pt x="321" y="402"/>
                  </a:moveTo>
                  <a:cubicBezTo>
                    <a:pt x="297" y="402"/>
                    <a:pt x="276" y="394"/>
                    <a:pt x="259" y="377"/>
                  </a:cubicBezTo>
                  <a:cubicBezTo>
                    <a:pt x="185" y="307"/>
                    <a:pt x="110" y="237"/>
                    <a:pt x="36" y="165"/>
                  </a:cubicBezTo>
                  <a:cubicBezTo>
                    <a:pt x="1" y="131"/>
                    <a:pt x="0" y="77"/>
                    <a:pt x="32" y="42"/>
                  </a:cubicBezTo>
                  <a:cubicBezTo>
                    <a:pt x="66" y="5"/>
                    <a:pt x="121" y="0"/>
                    <a:pt x="158" y="34"/>
                  </a:cubicBezTo>
                  <a:cubicBezTo>
                    <a:pt x="235" y="105"/>
                    <a:pt x="311" y="177"/>
                    <a:pt x="386" y="250"/>
                  </a:cubicBezTo>
                  <a:cubicBezTo>
                    <a:pt x="414" y="277"/>
                    <a:pt x="420" y="312"/>
                    <a:pt x="404" y="348"/>
                  </a:cubicBezTo>
                  <a:cubicBezTo>
                    <a:pt x="388" y="383"/>
                    <a:pt x="360" y="400"/>
                    <a:pt x="321" y="4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942C6020-5E1A-4897-A8F3-0DEB249347C1}"/>
                </a:ext>
              </a:extLst>
            </p:cNvPr>
            <p:cNvSpPr>
              <a:spLocks/>
            </p:cNvSpPr>
            <p:nvPr/>
          </p:nvSpPr>
          <p:spPr bwMode="auto">
            <a:xfrm>
              <a:off x="14006513" y="2255838"/>
              <a:ext cx="260350" cy="401638"/>
            </a:xfrm>
            <a:custGeom>
              <a:avLst/>
              <a:gdLst>
                <a:gd name="T0" fmla="*/ 132 w 132"/>
                <a:gd name="T1" fmla="*/ 42 h 204"/>
                <a:gd name="T2" fmla="*/ 126 w 132"/>
                <a:gd name="T3" fmla="*/ 60 h 204"/>
                <a:gd name="T4" fmla="*/ 77 w 132"/>
                <a:gd name="T5" fmla="*/ 172 h 204"/>
                <a:gd name="T6" fmla="*/ 26 w 132"/>
                <a:gd name="T7" fmla="*/ 195 h 204"/>
                <a:gd name="T8" fmla="*/ 9 w 132"/>
                <a:gd name="T9" fmla="*/ 144 h 204"/>
                <a:gd name="T10" fmla="*/ 61 w 132"/>
                <a:gd name="T11" fmla="*/ 26 h 204"/>
                <a:gd name="T12" fmla="*/ 104 w 132"/>
                <a:gd name="T13" fmla="*/ 4 h 204"/>
                <a:gd name="T14" fmla="*/ 132 w 132"/>
                <a:gd name="T15" fmla="*/ 4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04">
                  <a:moveTo>
                    <a:pt x="132" y="42"/>
                  </a:moveTo>
                  <a:cubicBezTo>
                    <a:pt x="131" y="46"/>
                    <a:pt x="129" y="53"/>
                    <a:pt x="126" y="60"/>
                  </a:cubicBezTo>
                  <a:cubicBezTo>
                    <a:pt x="110" y="97"/>
                    <a:pt x="94" y="135"/>
                    <a:pt x="77" y="172"/>
                  </a:cubicBezTo>
                  <a:cubicBezTo>
                    <a:pt x="67" y="194"/>
                    <a:pt x="46" y="204"/>
                    <a:pt x="26" y="195"/>
                  </a:cubicBezTo>
                  <a:cubicBezTo>
                    <a:pt x="8" y="187"/>
                    <a:pt x="0" y="165"/>
                    <a:pt x="9" y="144"/>
                  </a:cubicBezTo>
                  <a:cubicBezTo>
                    <a:pt x="26" y="104"/>
                    <a:pt x="43" y="65"/>
                    <a:pt x="61" y="26"/>
                  </a:cubicBezTo>
                  <a:cubicBezTo>
                    <a:pt x="69" y="8"/>
                    <a:pt x="87" y="0"/>
                    <a:pt x="104" y="4"/>
                  </a:cubicBezTo>
                  <a:cubicBezTo>
                    <a:pt x="120" y="8"/>
                    <a:pt x="132" y="23"/>
                    <a:pt x="13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86D56440-E269-45F7-B3EF-3FDE17804652}"/>
                </a:ext>
              </a:extLst>
            </p:cNvPr>
            <p:cNvSpPr>
              <a:spLocks/>
            </p:cNvSpPr>
            <p:nvPr/>
          </p:nvSpPr>
          <p:spPr bwMode="auto">
            <a:xfrm>
              <a:off x="14189075" y="2501900"/>
              <a:ext cx="376238" cy="317500"/>
            </a:xfrm>
            <a:custGeom>
              <a:avLst/>
              <a:gdLst>
                <a:gd name="T0" fmla="*/ 191 w 191"/>
                <a:gd name="T1" fmla="*/ 40 h 161"/>
                <a:gd name="T2" fmla="*/ 170 w 191"/>
                <a:gd name="T3" fmla="*/ 71 h 161"/>
                <a:gd name="T4" fmla="*/ 66 w 191"/>
                <a:gd name="T5" fmla="*/ 147 h 161"/>
                <a:gd name="T6" fmla="*/ 13 w 191"/>
                <a:gd name="T7" fmla="*/ 141 h 161"/>
                <a:gd name="T8" fmla="*/ 22 w 191"/>
                <a:gd name="T9" fmla="*/ 89 h 161"/>
                <a:gd name="T10" fmla="*/ 128 w 191"/>
                <a:gd name="T11" fmla="*/ 11 h 161"/>
                <a:gd name="T12" fmla="*/ 167 w 191"/>
                <a:gd name="T13" fmla="*/ 10 h 161"/>
                <a:gd name="T14" fmla="*/ 191 w 191"/>
                <a:gd name="T15" fmla="*/ 40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61">
                  <a:moveTo>
                    <a:pt x="191" y="40"/>
                  </a:moveTo>
                  <a:cubicBezTo>
                    <a:pt x="183" y="52"/>
                    <a:pt x="178" y="64"/>
                    <a:pt x="170" y="71"/>
                  </a:cubicBezTo>
                  <a:cubicBezTo>
                    <a:pt x="136" y="97"/>
                    <a:pt x="101" y="122"/>
                    <a:pt x="66" y="147"/>
                  </a:cubicBezTo>
                  <a:cubicBezTo>
                    <a:pt x="47" y="161"/>
                    <a:pt x="26" y="158"/>
                    <a:pt x="13" y="141"/>
                  </a:cubicBezTo>
                  <a:cubicBezTo>
                    <a:pt x="0" y="124"/>
                    <a:pt x="3" y="103"/>
                    <a:pt x="22" y="89"/>
                  </a:cubicBezTo>
                  <a:cubicBezTo>
                    <a:pt x="57" y="62"/>
                    <a:pt x="92" y="37"/>
                    <a:pt x="128" y="11"/>
                  </a:cubicBezTo>
                  <a:cubicBezTo>
                    <a:pt x="140" y="2"/>
                    <a:pt x="155" y="0"/>
                    <a:pt x="167" y="10"/>
                  </a:cubicBezTo>
                  <a:cubicBezTo>
                    <a:pt x="176" y="17"/>
                    <a:pt x="182" y="28"/>
                    <a:pt x="191"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F84EB4FA-BEA2-442A-8928-88B27E5F0D4C}"/>
                </a:ext>
              </a:extLst>
            </p:cNvPr>
            <p:cNvSpPr>
              <a:spLocks/>
            </p:cNvSpPr>
            <p:nvPr/>
          </p:nvSpPr>
          <p:spPr bwMode="auto">
            <a:xfrm>
              <a:off x="13749338" y="2189163"/>
              <a:ext cx="173038" cy="406400"/>
            </a:xfrm>
            <a:custGeom>
              <a:avLst/>
              <a:gdLst>
                <a:gd name="T0" fmla="*/ 3 w 88"/>
                <a:gd name="T1" fmla="*/ 63 h 207"/>
                <a:gd name="T2" fmla="*/ 36 w 88"/>
                <a:gd name="T3" fmla="*/ 1 h 207"/>
                <a:gd name="T4" fmla="*/ 73 w 88"/>
                <a:gd name="T5" fmla="*/ 33 h 207"/>
                <a:gd name="T6" fmla="*/ 86 w 88"/>
                <a:gd name="T7" fmla="*/ 165 h 207"/>
                <a:gd name="T8" fmla="*/ 53 w 88"/>
                <a:gd name="T9" fmla="*/ 206 h 207"/>
                <a:gd name="T10" fmla="*/ 14 w 88"/>
                <a:gd name="T11" fmla="*/ 169 h 207"/>
                <a:gd name="T12" fmla="*/ 3 w 88"/>
                <a:gd name="T13" fmla="*/ 63 h 207"/>
              </a:gdLst>
              <a:ahLst/>
              <a:cxnLst>
                <a:cxn ang="0">
                  <a:pos x="T0" y="T1"/>
                </a:cxn>
                <a:cxn ang="0">
                  <a:pos x="T2" y="T3"/>
                </a:cxn>
                <a:cxn ang="0">
                  <a:pos x="T4" y="T5"/>
                </a:cxn>
                <a:cxn ang="0">
                  <a:pos x="T6" y="T7"/>
                </a:cxn>
                <a:cxn ang="0">
                  <a:pos x="T8" y="T9"/>
                </a:cxn>
                <a:cxn ang="0">
                  <a:pos x="T10" y="T11"/>
                </a:cxn>
                <a:cxn ang="0">
                  <a:pos x="T12" y="T13"/>
                </a:cxn>
              </a:cxnLst>
              <a:rect l="0" t="0" r="r" b="b"/>
              <a:pathLst>
                <a:path w="88" h="207">
                  <a:moveTo>
                    <a:pt x="3" y="63"/>
                  </a:moveTo>
                  <a:cubicBezTo>
                    <a:pt x="0" y="19"/>
                    <a:pt x="12" y="1"/>
                    <a:pt x="36" y="1"/>
                  </a:cubicBezTo>
                  <a:cubicBezTo>
                    <a:pt x="55" y="0"/>
                    <a:pt x="71" y="13"/>
                    <a:pt x="73" y="33"/>
                  </a:cubicBezTo>
                  <a:cubicBezTo>
                    <a:pt x="78" y="77"/>
                    <a:pt x="83" y="121"/>
                    <a:pt x="86" y="165"/>
                  </a:cubicBezTo>
                  <a:cubicBezTo>
                    <a:pt x="88" y="190"/>
                    <a:pt x="74" y="205"/>
                    <a:pt x="53" y="206"/>
                  </a:cubicBezTo>
                  <a:cubicBezTo>
                    <a:pt x="32" y="207"/>
                    <a:pt x="17" y="192"/>
                    <a:pt x="14" y="169"/>
                  </a:cubicBezTo>
                  <a:cubicBezTo>
                    <a:pt x="10" y="129"/>
                    <a:pt x="6" y="89"/>
                    <a:pt x="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087AAB78-31D4-461F-B8D2-8616F86DF350}"/>
                </a:ext>
              </a:extLst>
            </p:cNvPr>
            <p:cNvSpPr>
              <a:spLocks/>
            </p:cNvSpPr>
            <p:nvPr/>
          </p:nvSpPr>
          <p:spPr bwMode="auto">
            <a:xfrm>
              <a:off x="13381038" y="2305050"/>
              <a:ext cx="319088" cy="376238"/>
            </a:xfrm>
            <a:custGeom>
              <a:avLst/>
              <a:gdLst>
                <a:gd name="T0" fmla="*/ 41 w 162"/>
                <a:gd name="T1" fmla="*/ 0 h 191"/>
                <a:gd name="T2" fmla="*/ 72 w 162"/>
                <a:gd name="T3" fmla="*/ 22 h 191"/>
                <a:gd name="T4" fmla="*/ 147 w 162"/>
                <a:gd name="T5" fmla="*/ 124 h 191"/>
                <a:gd name="T6" fmla="*/ 141 w 162"/>
                <a:gd name="T7" fmla="*/ 179 h 191"/>
                <a:gd name="T8" fmla="*/ 87 w 162"/>
                <a:gd name="T9" fmla="*/ 166 h 191"/>
                <a:gd name="T10" fmla="*/ 14 w 162"/>
                <a:gd name="T11" fmla="*/ 66 h 191"/>
                <a:gd name="T12" fmla="*/ 9 w 162"/>
                <a:gd name="T13" fmla="*/ 25 h 191"/>
                <a:gd name="T14" fmla="*/ 41 w 162"/>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91">
                  <a:moveTo>
                    <a:pt x="41" y="0"/>
                  </a:moveTo>
                  <a:cubicBezTo>
                    <a:pt x="54" y="9"/>
                    <a:pt x="65" y="14"/>
                    <a:pt x="72" y="22"/>
                  </a:cubicBezTo>
                  <a:cubicBezTo>
                    <a:pt x="98" y="55"/>
                    <a:pt x="122" y="90"/>
                    <a:pt x="147" y="124"/>
                  </a:cubicBezTo>
                  <a:cubicBezTo>
                    <a:pt x="162" y="145"/>
                    <a:pt x="159" y="166"/>
                    <a:pt x="141" y="179"/>
                  </a:cubicBezTo>
                  <a:cubicBezTo>
                    <a:pt x="123" y="191"/>
                    <a:pt x="102" y="187"/>
                    <a:pt x="87" y="166"/>
                  </a:cubicBezTo>
                  <a:cubicBezTo>
                    <a:pt x="63" y="133"/>
                    <a:pt x="38" y="100"/>
                    <a:pt x="14" y="66"/>
                  </a:cubicBezTo>
                  <a:cubicBezTo>
                    <a:pt x="5" y="53"/>
                    <a:pt x="0" y="38"/>
                    <a:pt x="9" y="25"/>
                  </a:cubicBezTo>
                  <a:cubicBezTo>
                    <a:pt x="17" y="15"/>
                    <a:pt x="29" y="9"/>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73406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c_5183">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Bestandskundenpotenzial im ratierlichen Sparplangeschäft nutzen – mit Riester-</a:t>
            </a:r>
            <a:r>
              <a:rPr lang="de-DE" dirty="0" err="1"/>
              <a:t>JahresCheck</a:t>
            </a:r>
            <a:r>
              <a:rPr lang="de-DE" dirty="0"/>
              <a:t> und Deka-</a:t>
            </a:r>
            <a:r>
              <a:rPr lang="de-DE" dirty="0" err="1"/>
              <a:t>FondsSparplan</a:t>
            </a:r>
            <a:r>
              <a:rPr lang="de-DE" dirty="0"/>
              <a:t> Check </a:t>
            </a:r>
            <a:br>
              <a:rPr lang="de-DE" dirty="0"/>
            </a:br>
            <a:endParaRPr lang="en-US" dirty="0"/>
          </a:p>
        </p:txBody>
      </p:sp>
      <p:sp>
        <p:nvSpPr>
          <p:cNvPr id="11" name="Textplatzhalter 10"/>
          <p:cNvSpPr>
            <a:spLocks noGrp="1"/>
          </p:cNvSpPr>
          <p:nvPr>
            <p:ph type="body" sz="quarter" idx="15"/>
          </p:nvPr>
        </p:nvSpPr>
        <p:spPr/>
        <p:txBody>
          <a:bodyPr/>
          <a:lstStyle/>
          <a:p>
            <a:r>
              <a:rPr lang="de-DE" dirty="0"/>
              <a:t>Stand: Februar 2019  // OE 52 0201 03-10</a:t>
            </a:r>
          </a:p>
        </p:txBody>
      </p:sp>
      <p:sp>
        <p:nvSpPr>
          <p:cNvPr id="6" name="Fußzeilenplatzhalter 5"/>
          <p:cNvSpPr>
            <a:spLocks noGrp="1"/>
          </p:cNvSpPr>
          <p:nvPr>
            <p:ph type="ftr" sz="quarter" idx="3"/>
          </p:nvPr>
        </p:nvSpPr>
        <p:spPr/>
        <p:txBody>
          <a:bodyPr/>
          <a:lstStyle/>
          <a:p>
            <a:endParaRPr lang="de-DE"/>
          </a:p>
        </p:txBody>
      </p:sp>
      <p:pic>
        <p:nvPicPr>
          <p:cNvPr id="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837" y="3847598"/>
            <a:ext cx="1352375" cy="1911594"/>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uppieren 17"/>
          <p:cNvGrpSpPr/>
          <p:nvPr/>
        </p:nvGrpSpPr>
        <p:grpSpPr>
          <a:xfrm>
            <a:off x="7661787" y="3440081"/>
            <a:ext cx="2872633" cy="2110548"/>
            <a:chOff x="7504309" y="3837815"/>
            <a:chExt cx="2872633" cy="2110548"/>
          </a:xfrm>
        </p:grpSpPr>
        <p:sp>
          <p:nvSpPr>
            <p:cNvPr id="20" name="Textfeld 19"/>
            <p:cNvSpPr txBox="1"/>
            <p:nvPr/>
          </p:nvSpPr>
          <p:spPr bwMode="gray">
            <a:xfrm>
              <a:off x="7504309" y="5763697"/>
              <a:ext cx="2872633" cy="184666"/>
            </a:xfrm>
            <a:prstGeom prst="rect">
              <a:avLst/>
            </a:prstGeom>
            <a:noFill/>
          </p:spPr>
          <p:txBody>
            <a:bodyPr wrap="square" lIns="0" tIns="0" rIns="0" bIns="0" rtlCol="0">
              <a:spAutoFit/>
            </a:bodyPr>
            <a:lstStyle/>
            <a:p>
              <a:pPr marL="0" marR="0" indent="0" algn="ctr" defTabSz="914400" eaLnBrk="1" fontAlgn="auto" latinLnBrk="0" hangingPunct="1">
                <a:lnSpc>
                  <a:spcPct val="100000"/>
                </a:lnSpc>
                <a:spcBef>
                  <a:spcPts val="0"/>
                </a:spcBef>
                <a:spcAft>
                  <a:spcPts val="600"/>
                </a:spcAft>
                <a:buClrTx/>
                <a:buSzTx/>
                <a:buFontTx/>
                <a:buNone/>
                <a:tabLst/>
              </a:pPr>
              <a:r>
                <a:rPr kumimoji="0" lang="de-DE" sz="1200" b="0" i="0" u="none" strike="noStrike" kern="0" cap="none" spc="0" normalizeH="0" baseline="0" noProof="0" dirty="0">
                  <a:ln>
                    <a:noFill/>
                  </a:ln>
                  <a:solidFill>
                    <a:schemeClr val="tx2"/>
                  </a:solidFill>
                  <a:effectLst/>
                  <a:uLnTx/>
                  <a:uFillTx/>
                  <a:latin typeface="Arial" pitchFamily="34" charset="0"/>
                  <a:cs typeface="Arial" pitchFamily="34" charset="0"/>
                </a:rPr>
                <a:t>Deka-FondsSparplan Check</a:t>
              </a: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4310" y="3868430"/>
              <a:ext cx="1316149" cy="1861287"/>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0792" y="3868430"/>
              <a:ext cx="1316149" cy="1861287"/>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4311" y="3837815"/>
              <a:ext cx="1316149" cy="1861287"/>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0793" y="3837815"/>
              <a:ext cx="1316149" cy="1861287"/>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6" name="Inhaltsplatzhalter 7"/>
          <p:cNvSpPr txBox="1">
            <a:spLocks/>
          </p:cNvSpPr>
          <p:nvPr/>
        </p:nvSpPr>
        <p:spPr bwMode="gray">
          <a:xfrm>
            <a:off x="588961" y="1627189"/>
            <a:ext cx="11020427" cy="55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r>
              <a:rPr lang="de-DE" kern="0" dirty="0"/>
              <a:t>Neben der Neukundengewinnung spielt auch die Bestandskundenansprache eine immer größere Rolle. Die Beratung schafft eine erhöhte Kundenzufriedenheit und -bindung und zusätzliche Neugeschäftspotenziale.</a:t>
            </a:r>
          </a:p>
          <a:p>
            <a:endParaRPr lang="en-US" kern="0" dirty="0"/>
          </a:p>
        </p:txBody>
      </p:sp>
      <p:pic>
        <p:nvPicPr>
          <p:cNvPr id="2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738" y="3846704"/>
            <a:ext cx="1298941" cy="1847000"/>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Lst>
        </p:spPr>
      </p:pic>
      <p:sp>
        <p:nvSpPr>
          <p:cNvPr id="28" name="Textfeld 27"/>
          <p:cNvSpPr txBox="1"/>
          <p:nvPr/>
        </p:nvSpPr>
        <p:spPr bwMode="gray">
          <a:xfrm>
            <a:off x="649051" y="5763697"/>
            <a:ext cx="1436314" cy="184666"/>
          </a:xfrm>
          <a:prstGeom prst="rect">
            <a:avLst/>
          </a:prstGeom>
          <a:noFill/>
        </p:spPr>
        <p:txBody>
          <a:bodyPr wrap="square" lIns="0" tIns="0" rIns="0" bIns="0" rtlCol="0">
            <a:spAutoFit/>
          </a:bodyPr>
          <a:lstStyle/>
          <a:p>
            <a:pPr marL="0" marR="0" indent="0" defTabSz="914400" eaLnBrk="1" fontAlgn="auto" latinLnBrk="0" hangingPunct="1">
              <a:lnSpc>
                <a:spcPct val="100000"/>
              </a:lnSpc>
              <a:spcBef>
                <a:spcPts val="0"/>
              </a:spcBef>
              <a:spcAft>
                <a:spcPts val="600"/>
              </a:spcAft>
              <a:buClrTx/>
              <a:buSzTx/>
              <a:buFontTx/>
              <a:buNone/>
              <a:tabLst/>
            </a:pPr>
            <a:r>
              <a:rPr kumimoji="0" lang="de-DE" sz="1200" b="0" i="0" u="none" strike="noStrike" kern="0" cap="none" spc="0" normalizeH="0" baseline="0" noProof="0" dirty="0">
                <a:ln>
                  <a:noFill/>
                </a:ln>
                <a:solidFill>
                  <a:schemeClr val="tx2"/>
                </a:solidFill>
                <a:effectLst/>
                <a:uLnTx/>
                <a:uFillTx/>
                <a:latin typeface="Arial" pitchFamily="34" charset="0"/>
                <a:cs typeface="Arial" pitchFamily="34" charset="0"/>
              </a:rPr>
              <a:t>Riester-</a:t>
            </a:r>
            <a:r>
              <a:rPr lang="de-DE" sz="1200" kern="0" dirty="0" err="1">
                <a:solidFill>
                  <a:schemeClr val="tx2"/>
                </a:solidFill>
                <a:latin typeface="Arial" pitchFamily="34" charset="0"/>
                <a:cs typeface="Arial" pitchFamily="34" charset="0"/>
              </a:rPr>
              <a:t>J</a:t>
            </a:r>
            <a:r>
              <a:rPr kumimoji="0" lang="de-DE" sz="1200" b="0" i="0" u="none" strike="noStrike" kern="0" cap="none" spc="0" normalizeH="0" baseline="0" noProof="0" dirty="0" err="1">
                <a:ln>
                  <a:noFill/>
                </a:ln>
                <a:solidFill>
                  <a:schemeClr val="tx2"/>
                </a:solidFill>
                <a:effectLst/>
                <a:uLnTx/>
                <a:uFillTx/>
                <a:latin typeface="Arial" pitchFamily="34" charset="0"/>
                <a:cs typeface="Arial" pitchFamily="34" charset="0"/>
              </a:rPr>
              <a:t>ahresCheck</a:t>
            </a:r>
            <a:endParaRPr kumimoji="0" lang="de-DE" sz="12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9" name="Rechteck 28"/>
          <p:cNvSpPr/>
          <p:nvPr/>
        </p:nvSpPr>
        <p:spPr>
          <a:xfrm>
            <a:off x="596900" y="2179381"/>
            <a:ext cx="5322888" cy="1677382"/>
          </a:xfrm>
          <a:prstGeom prst="rect">
            <a:avLst/>
          </a:prstGeom>
        </p:spPr>
        <p:txBody>
          <a:bodyPr wrap="square">
            <a:spAutoFit/>
          </a:bodyPr>
          <a:lstStyle/>
          <a:p>
            <a:pPr marL="179388" lvl="2" indent="-179388">
              <a:spcAft>
                <a:spcPts val="600"/>
              </a:spcAft>
              <a:buClr>
                <a:srgbClr val="003745"/>
              </a:buClr>
              <a:buSzPct val="150000"/>
              <a:buFont typeface="Arial"/>
              <a:buChar char="▪"/>
            </a:pPr>
            <a:r>
              <a:rPr lang="de-DE" sz="1400" kern="0">
                <a:solidFill>
                  <a:srgbClr val="003745"/>
                </a:solidFill>
                <a:latin typeface="Arial"/>
              </a:rPr>
              <a:t>Wir unterstützen Sie bei der regelmäßigen Ansprache Ihrer Riester- Bestandskunden mit dem Beraterleitfaden zum Riester-JahresCheck.</a:t>
            </a:r>
          </a:p>
          <a:p>
            <a:pPr marL="179388" lvl="2" indent="-179388">
              <a:spcAft>
                <a:spcPts val="600"/>
              </a:spcAft>
              <a:buClr>
                <a:srgbClr val="003745"/>
              </a:buClr>
              <a:buSzPct val="150000"/>
              <a:buFont typeface="Arial"/>
              <a:buChar char="▪"/>
            </a:pPr>
            <a:r>
              <a:rPr lang="de-DE" sz="1400" kern="0">
                <a:solidFill>
                  <a:srgbClr val="003745"/>
                </a:solidFill>
                <a:latin typeface="Arial"/>
              </a:rPr>
              <a:t>Kommt die Vorsorge Ihrer Riester-Bestandskunden auf die Zielgerade, nutzen Sie unseren neuen Check Riester-Auszahlungsphase und die dazugehörigen Beraterleitfäden zur erfolgreichen Gestaltung der Auszahlungsphase.</a:t>
            </a:r>
            <a:endParaRPr lang="de-DE" sz="1400" kern="0" dirty="0">
              <a:solidFill>
                <a:srgbClr val="003745"/>
              </a:solidFill>
              <a:latin typeface="Arial"/>
            </a:endParaRPr>
          </a:p>
        </p:txBody>
      </p:sp>
      <p:sp>
        <p:nvSpPr>
          <p:cNvPr id="30" name="Rechteck 29"/>
          <p:cNvSpPr/>
          <p:nvPr/>
        </p:nvSpPr>
        <p:spPr>
          <a:xfrm>
            <a:off x="6289358" y="2183131"/>
            <a:ext cx="5322888" cy="1169551"/>
          </a:xfrm>
          <a:prstGeom prst="rect">
            <a:avLst/>
          </a:prstGeom>
        </p:spPr>
        <p:txBody>
          <a:bodyPr wrap="square">
            <a:spAutoFit/>
          </a:bodyPr>
          <a:lstStyle/>
          <a:p>
            <a:pPr marL="179388" lvl="2" indent="-179388">
              <a:spcAft>
                <a:spcPts val="600"/>
              </a:spcAft>
              <a:buClr>
                <a:srgbClr val="003745"/>
              </a:buClr>
              <a:buSzPct val="150000"/>
              <a:buFont typeface="Arial"/>
              <a:buChar char="▪"/>
            </a:pPr>
            <a:r>
              <a:rPr lang="de-DE" sz="1400" kern="0">
                <a:solidFill>
                  <a:srgbClr val="003745"/>
                </a:solidFill>
                <a:latin typeface="Arial"/>
              </a:rPr>
              <a:t>Zur gezielten Bestandskundenansprache bieten wir Ihnen einen „Sparplancheck“, der den aktuellen Fondssparplan-Status mit den aktuellen Wünschen und Zielen des Kunden abgleicht. Ziel ist die Erhöhung des Sparplans durch einen Abgleich der Ziele mit dem aktuellen Sparplanbestand.</a:t>
            </a:r>
            <a:endParaRPr lang="de-DE" sz="1400" kern="0" dirty="0">
              <a:solidFill>
                <a:srgbClr val="003745"/>
              </a:solidFill>
              <a:latin typeface="Arial"/>
            </a:endParaRPr>
          </a:p>
        </p:txBody>
      </p:sp>
      <p:pic>
        <p:nvPicPr>
          <p:cNvPr id="3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231" y="3846704"/>
            <a:ext cx="1356194" cy="1916993"/>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feld 31"/>
          <p:cNvSpPr txBox="1"/>
          <p:nvPr/>
        </p:nvSpPr>
        <p:spPr bwMode="gray">
          <a:xfrm>
            <a:off x="2188235" y="5763697"/>
            <a:ext cx="3719488" cy="184666"/>
          </a:xfrm>
          <a:prstGeom prst="rect">
            <a:avLst/>
          </a:prstGeom>
          <a:noFill/>
        </p:spPr>
        <p:txBody>
          <a:bodyPr wrap="square" lIns="0" tIns="0" rIns="0" bIns="0" rtlCol="0">
            <a:spAutoFit/>
          </a:bodyPr>
          <a:lstStyle/>
          <a:p>
            <a:pPr marL="0" marR="0" indent="0" defTabSz="914400" eaLnBrk="1" fontAlgn="auto" latinLnBrk="0" hangingPunct="1">
              <a:lnSpc>
                <a:spcPct val="100000"/>
              </a:lnSpc>
              <a:spcBef>
                <a:spcPts val="0"/>
              </a:spcBef>
              <a:spcAft>
                <a:spcPts val="600"/>
              </a:spcAft>
              <a:buClrTx/>
              <a:buSzTx/>
              <a:buFontTx/>
              <a:buNone/>
              <a:tabLst/>
            </a:pPr>
            <a:r>
              <a:rPr kumimoji="0" lang="de-DE" sz="1200" b="0" i="0" u="none" strike="noStrike" kern="0" cap="none" spc="0" normalizeH="0" baseline="0" noProof="0" dirty="0">
                <a:ln>
                  <a:noFill/>
                </a:ln>
                <a:solidFill>
                  <a:schemeClr val="tx2"/>
                </a:solidFill>
                <a:effectLst/>
                <a:uLnTx/>
                <a:uFillTx/>
                <a:latin typeface="Arial" pitchFamily="34" charset="0"/>
                <a:cs typeface="Arial" pitchFamily="34" charset="0"/>
              </a:rPr>
              <a:t>Riester-Check Auszahlungsphase</a:t>
            </a:r>
            <a:r>
              <a:rPr kumimoji="0" lang="de-DE" sz="1200" b="0" i="0" u="none" strike="noStrike" kern="0" cap="none" spc="0" normalizeH="0" noProof="0" dirty="0">
                <a:ln>
                  <a:noFill/>
                </a:ln>
                <a:solidFill>
                  <a:schemeClr val="tx2"/>
                </a:solidFill>
                <a:effectLst/>
                <a:uLnTx/>
                <a:uFillTx/>
                <a:latin typeface="Arial" pitchFamily="34" charset="0"/>
                <a:cs typeface="Arial" pitchFamily="34" charset="0"/>
              </a:rPr>
              <a:t> und Beraterleitfäden</a:t>
            </a:r>
            <a:endParaRPr kumimoji="0" lang="de-DE" sz="12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pic>
        <p:nvPicPr>
          <p:cNvPr id="3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1365" y="3812724"/>
            <a:ext cx="1352375" cy="1911595"/>
          </a:xfrm>
          <a:prstGeom prst="rect">
            <a:avLst/>
          </a:prstGeom>
          <a:noFill/>
          <a:ln>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hteck 33"/>
          <p:cNvSpPr/>
          <p:nvPr/>
        </p:nvSpPr>
        <p:spPr>
          <a:xfrm>
            <a:off x="5985361" y="5579031"/>
            <a:ext cx="5619264" cy="369332"/>
          </a:xfrm>
          <a:prstGeom prst="rect">
            <a:avLst/>
          </a:prstGeom>
        </p:spPr>
        <p:txBody>
          <a:bodyPr wrap="square" lIns="0" tIns="0" rIns="0" bIns="0">
            <a:spAutoFit/>
          </a:bodyPr>
          <a:lstStyle/>
          <a:p>
            <a:r>
              <a:rPr lang="de-DE" sz="1200" b="1" dirty="0">
                <a:solidFill>
                  <a:schemeClr val="tx2"/>
                </a:solidFill>
                <a:latin typeface="Arial"/>
              </a:rPr>
              <a:t>TIPP: Zusätzlich gibt es für die schnelle Ansprache im Servicebereich bzw. zur Auslage in der Geschäftsstelle auch die Kurzversion „Quick-Check“. </a:t>
            </a:r>
          </a:p>
        </p:txBody>
      </p:sp>
    </p:spTree>
    <p:custDataLst>
      <p:tags r:id="rId1"/>
    </p:custDataLst>
    <p:extLst>
      <p:ext uri="{BB962C8B-B14F-4D97-AF65-F5344CB8AC3E}">
        <p14:creationId xmlns:p14="http://schemas.microsoft.com/office/powerpoint/2010/main" val="305205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c_4405">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Ein Deka-FondsSparplan bietet besondere Vorteile</a:t>
            </a:r>
          </a:p>
        </p:txBody>
      </p:sp>
      <p:sp>
        <p:nvSpPr>
          <p:cNvPr id="9" name="Textplatzhalter 8"/>
          <p:cNvSpPr>
            <a:spLocks noGrp="1"/>
          </p:cNvSpPr>
          <p:nvPr>
            <p:ph type="body" sz="quarter" idx="15"/>
          </p:nvPr>
        </p:nvSpPr>
        <p:spPr/>
        <p:txBody>
          <a:bodyPr/>
          <a:lstStyle/>
          <a:p>
            <a:r>
              <a:rPr lang="de-AT" dirty="0"/>
              <a:t>Nähere Angaben zu den Awards finden Sie unter diesen Quellen: Capital Heft 2/2018, http://www.eurofundawards.de</a:t>
            </a:r>
          </a:p>
          <a:p>
            <a:r>
              <a:rPr lang="de-DE" dirty="0"/>
              <a:t>Stand: Februar 2019 // OE 52 0201 03-10</a:t>
            </a:r>
          </a:p>
        </p:txBody>
      </p:sp>
      <p:sp>
        <p:nvSpPr>
          <p:cNvPr id="2" name="Fußzeilenplatzhalter 1"/>
          <p:cNvSpPr>
            <a:spLocks noGrp="1"/>
          </p:cNvSpPr>
          <p:nvPr>
            <p:ph type="ftr" sz="quarter" idx="3"/>
          </p:nvPr>
        </p:nvSpPr>
        <p:spPr/>
        <p:txBody>
          <a:bodyPr/>
          <a:lstStyle/>
          <a:p>
            <a:endParaRPr lang="de-DE" dirty="0"/>
          </a:p>
        </p:txBody>
      </p:sp>
      <p:sp>
        <p:nvSpPr>
          <p:cNvPr id="10" name="Rechteck 9"/>
          <p:cNvSpPr/>
          <p:nvPr/>
        </p:nvSpPr>
        <p:spPr bwMode="gray">
          <a:xfrm>
            <a:off x="588963" y="2016875"/>
            <a:ext cx="3420000" cy="1584000"/>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54007" numCol="1" spcCol="0" rtlCol="0" fromWordArt="0" anchor="b" anchorCtr="0" forceAA="0" compatLnSpc="1">
            <a:prstTxWarp prst="textNoShape">
              <a:avLst/>
            </a:prstTxWarp>
            <a:noAutofit/>
          </a:bodyPr>
          <a:lstStyle/>
          <a:p>
            <a:pPr eaLnBrk="0" fontAlgn="base" hangingPunct="0">
              <a:spcAft>
                <a:spcPts val="600"/>
              </a:spcAft>
            </a:pPr>
            <a:r>
              <a:rPr lang="de-AT" sz="1400" dirty="0">
                <a:solidFill>
                  <a:schemeClr val="tx2"/>
                </a:solidFill>
              </a:rPr>
              <a:t> </a:t>
            </a:r>
          </a:p>
        </p:txBody>
      </p:sp>
      <p:sp>
        <p:nvSpPr>
          <p:cNvPr id="11" name="Rechteck 10"/>
          <p:cNvSpPr/>
          <p:nvPr/>
        </p:nvSpPr>
        <p:spPr bwMode="gray">
          <a:xfrm>
            <a:off x="4386793" y="2016875"/>
            <a:ext cx="3420000" cy="1584000"/>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54007" numCol="1" spcCol="0" rtlCol="0" fromWordArt="0" anchor="b" anchorCtr="0" forceAA="0" compatLnSpc="1">
            <a:prstTxWarp prst="textNoShape">
              <a:avLst/>
            </a:prstTxWarp>
            <a:noAutofit/>
          </a:bodyPr>
          <a:lstStyle/>
          <a:p>
            <a:pPr eaLnBrk="0" fontAlgn="base" hangingPunct="0">
              <a:spcAft>
                <a:spcPts val="600"/>
              </a:spcAft>
            </a:pPr>
            <a:r>
              <a:rPr lang="de-AT" sz="1400" dirty="0">
                <a:solidFill>
                  <a:schemeClr val="tx2"/>
                </a:solidFill>
              </a:rPr>
              <a:t> </a:t>
            </a:r>
          </a:p>
        </p:txBody>
      </p:sp>
      <p:sp>
        <p:nvSpPr>
          <p:cNvPr id="12" name="Rechteck 11"/>
          <p:cNvSpPr/>
          <p:nvPr/>
        </p:nvSpPr>
        <p:spPr bwMode="gray">
          <a:xfrm>
            <a:off x="8184625" y="2016875"/>
            <a:ext cx="3420000" cy="1584000"/>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54007" numCol="1" spcCol="0" rtlCol="0" fromWordArt="0" anchor="b" anchorCtr="0" forceAA="0" compatLnSpc="1">
            <a:prstTxWarp prst="textNoShape">
              <a:avLst/>
            </a:prstTxWarp>
            <a:noAutofit/>
          </a:bodyPr>
          <a:lstStyle/>
          <a:p>
            <a:pPr eaLnBrk="0" fontAlgn="base" hangingPunct="0">
              <a:spcAft>
                <a:spcPts val="600"/>
              </a:spcAft>
            </a:pPr>
            <a:r>
              <a:rPr lang="de-AT" sz="1400" dirty="0">
                <a:solidFill>
                  <a:schemeClr val="tx2"/>
                </a:solidFill>
              </a:rPr>
              <a:t> </a:t>
            </a:r>
          </a:p>
        </p:txBody>
      </p:sp>
      <p:sp>
        <p:nvSpPr>
          <p:cNvPr id="35" name="Textplatzhalter 2"/>
          <p:cNvSpPr txBox="1">
            <a:spLocks/>
          </p:cNvSpPr>
          <p:nvPr/>
        </p:nvSpPr>
        <p:spPr bwMode="auto">
          <a:xfrm>
            <a:off x="588963" y="1625981"/>
            <a:ext cx="3432175" cy="244800"/>
          </a:xfrm>
          <a:prstGeom prst="rect">
            <a:avLst/>
          </a:prstGeom>
          <a:noFill/>
          <a:ln>
            <a:noFill/>
          </a:ln>
          <a:effectLst/>
          <a:extLst>
            <a:ext uri="{909E8E84-426E-40DD-AFC4-6F175D3DCCD1}">
              <a14:hiddenFill xmlns:a14="http://schemas.microsoft.com/office/drawing/2010/main">
                <a:solidFill>
                  <a:srgbClr val="436A74"/>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prstShdw prst="shdw14" dist="35921" dir="2700000">
                    <a:scrgbClr r="0" g="0" b="0"/>
                  </a:prstShdw>
                </a:effectLst>
              </a14:hiddenEffects>
            </a:ext>
          </a:extLst>
        </p:spPr>
        <p:txBody>
          <a:bodyPr vert="horz" wrap="square" lIns="36000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buSzPct val="100000"/>
            </a:pPr>
            <a:r>
              <a:rPr lang="de-AT" kern="0" dirty="0">
                <a:solidFill>
                  <a:srgbClr val="003745"/>
                </a:solidFill>
                <a:latin typeface="Arial"/>
              </a:rPr>
              <a:t>Einfach</a:t>
            </a:r>
          </a:p>
        </p:txBody>
      </p:sp>
      <p:cxnSp>
        <p:nvCxnSpPr>
          <p:cNvPr id="36" name="Gerade Verbindung 9"/>
          <p:cNvCxnSpPr>
            <a:cxnSpLocks/>
          </p:cNvCxnSpPr>
          <p:nvPr/>
        </p:nvCxnSpPr>
        <p:spPr bwMode="gray">
          <a:xfrm>
            <a:off x="588963" y="1956636"/>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37" name="Textplatzhalter 2"/>
          <p:cNvSpPr txBox="1">
            <a:spLocks/>
          </p:cNvSpPr>
          <p:nvPr/>
        </p:nvSpPr>
        <p:spPr bwMode="auto">
          <a:xfrm>
            <a:off x="4388400" y="1625981"/>
            <a:ext cx="3432175" cy="244800"/>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7357" dir="2700002" algn="ctr" rotWithShape="0">
                    <a:schemeClr val="bg2"/>
                  </a:outerShdw>
                </a:effectLst>
              </a14:hiddenEffects>
            </a:ext>
            <a:ext uri="{53640926-AAD7-44D8-BBD7-CCE9431645EC}">
              <a14:shadowObscured xmlns:a14="http://schemas.microsoft.com/office/drawing/2010/main"/>
            </a:ext>
          </a:extLst>
        </p:spPr>
        <p:txBody>
          <a:bodyPr vert="horz" wrap="square" lIns="36000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buSzPct val="100000"/>
            </a:pPr>
            <a:r>
              <a:rPr lang="de-AT" kern="0" dirty="0">
                <a:solidFill>
                  <a:srgbClr val="003745"/>
                </a:solidFill>
                <a:latin typeface="Arial"/>
              </a:rPr>
              <a:t>Flexibel </a:t>
            </a:r>
          </a:p>
        </p:txBody>
      </p:sp>
      <p:cxnSp>
        <p:nvCxnSpPr>
          <p:cNvPr id="38" name="Gerade Verbindung 9"/>
          <p:cNvCxnSpPr>
            <a:cxnSpLocks/>
          </p:cNvCxnSpPr>
          <p:nvPr/>
        </p:nvCxnSpPr>
        <p:spPr bwMode="gray">
          <a:xfrm>
            <a:off x="4388400" y="1956636"/>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39" name="Textplatzhalter 2"/>
          <p:cNvSpPr txBox="1">
            <a:spLocks/>
          </p:cNvSpPr>
          <p:nvPr/>
        </p:nvSpPr>
        <p:spPr bwMode="auto">
          <a:xfrm>
            <a:off x="8184623" y="1625981"/>
            <a:ext cx="3420001" cy="244800"/>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7357" dir="2700002" algn="ctr" rotWithShape="0">
                    <a:schemeClr val="bg2"/>
                  </a:outerShdw>
                </a:effectLst>
              </a14:hiddenEffects>
            </a:ext>
            <a:ext uri="{53640926-AAD7-44D8-BBD7-CCE9431645EC}">
              <a14:shadowObscured xmlns:a14="http://schemas.microsoft.com/office/drawing/2010/main"/>
            </a:ext>
          </a:extLst>
        </p:spPr>
        <p:txBody>
          <a:bodyPr vert="horz" wrap="square" lIns="36000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buSzPct val="100000"/>
            </a:pPr>
            <a:r>
              <a:rPr lang="de-AT" kern="0" dirty="0">
                <a:solidFill>
                  <a:srgbClr val="003745"/>
                </a:solidFill>
                <a:latin typeface="Arial"/>
              </a:rPr>
              <a:t>Transparent </a:t>
            </a:r>
          </a:p>
        </p:txBody>
      </p:sp>
      <p:cxnSp>
        <p:nvCxnSpPr>
          <p:cNvPr id="40" name="Gerade Verbindung 9"/>
          <p:cNvCxnSpPr>
            <a:cxnSpLocks/>
          </p:cNvCxnSpPr>
          <p:nvPr/>
        </p:nvCxnSpPr>
        <p:spPr bwMode="gray">
          <a:xfrm>
            <a:off x="8184624" y="1956636"/>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41" name="Rectangle 1274"/>
          <p:cNvSpPr>
            <a:spLocks noChangeAspect="1" noChangeArrowheads="1"/>
          </p:cNvSpPr>
          <p:nvPr/>
        </p:nvSpPr>
        <p:spPr bwMode="gray">
          <a:xfrm>
            <a:off x="588963" y="1627188"/>
            <a:ext cx="287999" cy="286488"/>
          </a:xfrm>
          <a:prstGeom prst="rect">
            <a:avLst/>
          </a:prstGeom>
          <a:solidFill>
            <a:schemeClr val="tx2"/>
          </a:solidFill>
          <a:ln w="9525" cap="flat" cmpd="sng" algn="ctr">
            <a:noFill/>
            <a:prstDash val="solid"/>
            <a:miter lim="800000"/>
            <a:headEnd type="none" w="med" len="med"/>
            <a:tailEnd type="none" w="med" len="med"/>
          </a:ln>
        </p:spPr>
        <p:txBody>
          <a:bodyPr lIns="0" tIns="0" rIns="0" bIns="0" anchor="ctr"/>
          <a:lstStyle/>
          <a:p>
            <a:pPr marL="0" marR="0" lvl="0" indent="0" algn="ctr" defTabSz="914400" eaLnBrk="0" fontAlgn="auto" latinLnBrk="0" hangingPunct="0">
              <a:lnSpc>
                <a:spcPct val="100000"/>
              </a:lnSpc>
              <a:spcBef>
                <a:spcPct val="50000"/>
              </a:spcBef>
              <a:spcAft>
                <a:spcPts val="0"/>
              </a:spcAft>
              <a:buClrTx/>
              <a:buSzPct val="115000"/>
              <a:buFont typeface="Symbol" pitchFamily="18" charset="2"/>
              <a:buNone/>
              <a:tabLst/>
              <a:defRPr/>
            </a:pPr>
            <a:r>
              <a:rPr kumimoji="0" lang="en-US" sz="1600" b="1" i="0" u="none" strike="noStrike" kern="0" cap="none" spc="0" normalizeH="0" baseline="0" noProof="0" dirty="0">
                <a:ln>
                  <a:noFill/>
                </a:ln>
                <a:solidFill>
                  <a:srgbClr val="FFFFFF"/>
                </a:solidFill>
                <a:effectLst/>
                <a:uLnTx/>
                <a:uFillTx/>
              </a:rPr>
              <a:t>1</a:t>
            </a:r>
          </a:p>
        </p:txBody>
      </p:sp>
      <p:sp>
        <p:nvSpPr>
          <p:cNvPr id="42" name="Rectangle 1274"/>
          <p:cNvSpPr>
            <a:spLocks noChangeAspect="1" noChangeArrowheads="1"/>
          </p:cNvSpPr>
          <p:nvPr/>
        </p:nvSpPr>
        <p:spPr bwMode="gray">
          <a:xfrm>
            <a:off x="4388400" y="1627188"/>
            <a:ext cx="287999" cy="286488"/>
          </a:xfrm>
          <a:prstGeom prst="rect">
            <a:avLst/>
          </a:prstGeom>
          <a:solidFill>
            <a:schemeClr val="tx2"/>
          </a:solidFill>
          <a:ln w="9525" cap="flat" cmpd="sng" algn="ctr">
            <a:noFill/>
            <a:prstDash val="solid"/>
            <a:miter lim="800000"/>
            <a:headEnd type="none" w="med" len="med"/>
            <a:tailEnd type="none" w="med" len="med"/>
          </a:ln>
        </p:spPr>
        <p:txBody>
          <a:bodyPr lIns="0" tIns="0" rIns="0" bIns="0" anchor="ctr"/>
          <a:lstStyle/>
          <a:p>
            <a:pPr marL="0" marR="0" lvl="0" indent="0" algn="ctr" defTabSz="914400" eaLnBrk="0" fontAlgn="auto" latinLnBrk="0" hangingPunct="0">
              <a:lnSpc>
                <a:spcPct val="100000"/>
              </a:lnSpc>
              <a:spcBef>
                <a:spcPct val="50000"/>
              </a:spcBef>
              <a:spcAft>
                <a:spcPts val="0"/>
              </a:spcAft>
              <a:buClrTx/>
              <a:buSzPct val="115000"/>
              <a:buFont typeface="Symbol" pitchFamily="18" charset="2"/>
              <a:buNone/>
              <a:tabLst/>
              <a:defRPr/>
            </a:pPr>
            <a:r>
              <a:rPr kumimoji="0" lang="en-US" sz="1600" b="1" i="0" u="none" strike="noStrike" kern="0" cap="none" spc="0" normalizeH="0" baseline="0" noProof="0" dirty="0">
                <a:ln>
                  <a:noFill/>
                </a:ln>
                <a:solidFill>
                  <a:srgbClr val="FFFFFF"/>
                </a:solidFill>
                <a:effectLst/>
                <a:uLnTx/>
                <a:uFillTx/>
              </a:rPr>
              <a:t>2</a:t>
            </a:r>
          </a:p>
        </p:txBody>
      </p:sp>
      <p:sp>
        <p:nvSpPr>
          <p:cNvPr id="43" name="Rectangle 1274"/>
          <p:cNvSpPr>
            <a:spLocks noChangeAspect="1" noChangeArrowheads="1"/>
          </p:cNvSpPr>
          <p:nvPr/>
        </p:nvSpPr>
        <p:spPr bwMode="gray">
          <a:xfrm>
            <a:off x="8184623" y="1627188"/>
            <a:ext cx="287999" cy="286488"/>
          </a:xfrm>
          <a:prstGeom prst="rect">
            <a:avLst/>
          </a:prstGeom>
          <a:solidFill>
            <a:schemeClr val="tx2"/>
          </a:solidFill>
          <a:ln w="9525" cap="flat" cmpd="sng" algn="ctr">
            <a:noFill/>
            <a:prstDash val="solid"/>
            <a:miter lim="800000"/>
            <a:headEnd type="none" w="med" len="med"/>
            <a:tailEnd type="none" w="med" len="med"/>
          </a:ln>
        </p:spPr>
        <p:txBody>
          <a:bodyPr lIns="0" tIns="0" rIns="0" bIns="0" anchor="ctr"/>
          <a:lstStyle/>
          <a:p>
            <a:pPr marL="0" marR="0" lvl="0" indent="0" algn="ctr" defTabSz="914400" eaLnBrk="0" fontAlgn="auto" latinLnBrk="0" hangingPunct="0">
              <a:lnSpc>
                <a:spcPct val="100000"/>
              </a:lnSpc>
              <a:spcBef>
                <a:spcPct val="50000"/>
              </a:spcBef>
              <a:spcAft>
                <a:spcPts val="0"/>
              </a:spcAft>
              <a:buClrTx/>
              <a:buSzPct val="115000"/>
              <a:buFont typeface="Symbol" pitchFamily="18" charset="2"/>
              <a:buNone/>
              <a:tabLst/>
              <a:defRPr/>
            </a:pPr>
            <a:r>
              <a:rPr kumimoji="0" lang="en-US" sz="1600" b="1" i="0" u="none" strike="noStrike" kern="0" cap="none" spc="0" normalizeH="0" baseline="0" noProof="0" dirty="0">
                <a:ln>
                  <a:noFill/>
                </a:ln>
                <a:solidFill>
                  <a:srgbClr val="FFFFFF"/>
                </a:solidFill>
                <a:effectLst/>
                <a:uLnTx/>
                <a:uFillTx/>
              </a:rPr>
              <a:t>3</a:t>
            </a:r>
          </a:p>
        </p:txBody>
      </p:sp>
      <p:sp>
        <p:nvSpPr>
          <p:cNvPr id="68" name="Textfeld 4"/>
          <p:cNvSpPr txBox="1">
            <a:spLocks noChangeArrowheads="1"/>
          </p:cNvSpPr>
          <p:nvPr/>
        </p:nvSpPr>
        <p:spPr bwMode="auto">
          <a:xfrm>
            <a:off x="701117" y="2169800"/>
            <a:ext cx="1981200" cy="1305645"/>
          </a:xfrm>
          <a:prstGeom prst="rect">
            <a:avLst/>
          </a:prstGeom>
          <a:solidFill>
            <a:schemeClr val="bg1"/>
          </a:solidFill>
          <a:ln>
            <a:noFill/>
          </a:ln>
        </p:spPr>
        <p:txBody>
          <a:bodyPr wrap="square" lIns="0" tIns="0" rIns="0" bIns="0" anchor="ctr">
            <a:noAutofit/>
          </a:bodyPr>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2400" dirty="0">
                <a:solidFill>
                  <a:schemeClr val="tx2"/>
                </a:solidFill>
              </a:rPr>
              <a:t>ab 25 € </a:t>
            </a:r>
          </a:p>
        </p:txBody>
      </p:sp>
      <p:sp>
        <p:nvSpPr>
          <p:cNvPr id="70" name="Rechteck 69"/>
          <p:cNvSpPr/>
          <p:nvPr/>
        </p:nvSpPr>
        <p:spPr bwMode="gray">
          <a:xfrm>
            <a:off x="2682317" y="2016876"/>
            <a:ext cx="1326646" cy="1538493"/>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108000" numCol="1" spcCol="0" rtlCol="0" fromWordArt="0" anchor="ctr" anchorCtr="0" forceAA="0" compatLnSpc="1">
            <a:prstTxWarp prst="textNoShape">
              <a:avLst/>
            </a:prstTxWarp>
            <a:noAutofit/>
          </a:bodyPr>
          <a:lstStyle/>
          <a:p>
            <a:pPr eaLnBrk="0" fontAlgn="base" hangingPunct="0">
              <a:spcAft>
                <a:spcPts val="600"/>
              </a:spcAft>
            </a:pPr>
            <a:r>
              <a:rPr lang="de-AT" sz="1400" dirty="0">
                <a:solidFill>
                  <a:schemeClr val="tx2"/>
                </a:solidFill>
              </a:rPr>
              <a:t>Sparen ist schon </a:t>
            </a:r>
            <a:br>
              <a:rPr lang="de-AT" sz="1400" dirty="0">
                <a:solidFill>
                  <a:schemeClr val="tx2"/>
                </a:solidFill>
              </a:rPr>
            </a:br>
            <a:r>
              <a:rPr lang="de-AT" sz="1400" dirty="0">
                <a:solidFill>
                  <a:schemeClr val="tx2"/>
                </a:solidFill>
              </a:rPr>
              <a:t>ab 25 Euro regelmäßig </a:t>
            </a:r>
            <a:br>
              <a:rPr lang="de-AT" sz="1400" dirty="0">
                <a:solidFill>
                  <a:schemeClr val="tx2"/>
                </a:solidFill>
              </a:rPr>
            </a:br>
            <a:r>
              <a:rPr lang="de-AT" sz="1400" dirty="0">
                <a:solidFill>
                  <a:schemeClr val="tx2"/>
                </a:solidFill>
              </a:rPr>
              <a:t>möglich</a:t>
            </a:r>
          </a:p>
        </p:txBody>
      </p:sp>
      <p:sp>
        <p:nvSpPr>
          <p:cNvPr id="71" name="Rechteck 70"/>
          <p:cNvSpPr/>
          <p:nvPr/>
        </p:nvSpPr>
        <p:spPr bwMode="gray">
          <a:xfrm>
            <a:off x="5923489" y="2016876"/>
            <a:ext cx="1899711" cy="1538493"/>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108000" numCol="1" spcCol="0" rtlCol="0" fromWordArt="0" anchor="ctr" anchorCtr="0" forceAA="0" compatLnSpc="1">
            <a:prstTxWarp prst="textNoShape">
              <a:avLst/>
            </a:prstTxWarp>
            <a:noAutofit/>
          </a:bodyPr>
          <a:lstStyle/>
          <a:p>
            <a:pPr eaLnBrk="0" fontAlgn="base" hangingPunct="0">
              <a:spcAft>
                <a:spcPts val="600"/>
              </a:spcAft>
            </a:pPr>
            <a:r>
              <a:rPr lang="de-AT" sz="1400" dirty="0">
                <a:solidFill>
                  <a:schemeClr val="tx2"/>
                </a:solidFill>
              </a:rPr>
              <a:t>Guthaben ist bei Bedarf verfügbar, </a:t>
            </a:r>
            <a:br>
              <a:rPr lang="de-AT" sz="1400" dirty="0">
                <a:solidFill>
                  <a:schemeClr val="tx2"/>
                </a:solidFill>
              </a:rPr>
            </a:br>
            <a:r>
              <a:rPr lang="de-AT" sz="1400" dirty="0">
                <a:solidFill>
                  <a:schemeClr val="tx2"/>
                </a:solidFill>
              </a:rPr>
              <a:t>die Sparraten sind aussetz- und anpassbar, keine vertragliche Laufzeit</a:t>
            </a:r>
          </a:p>
        </p:txBody>
      </p:sp>
      <p:sp>
        <p:nvSpPr>
          <p:cNvPr id="72" name="Rechteck 71"/>
          <p:cNvSpPr/>
          <p:nvPr/>
        </p:nvSpPr>
        <p:spPr bwMode="gray">
          <a:xfrm>
            <a:off x="10291167" y="2016876"/>
            <a:ext cx="1313457" cy="1538493"/>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108000" numCol="1" spcCol="0" rtlCol="0" fromWordArt="0" anchor="ctr" anchorCtr="0" forceAA="0" compatLnSpc="1">
            <a:prstTxWarp prst="textNoShape">
              <a:avLst/>
            </a:prstTxWarp>
            <a:noAutofit/>
          </a:bodyPr>
          <a:lstStyle/>
          <a:p>
            <a:pPr eaLnBrk="0" fontAlgn="base" hangingPunct="0">
              <a:spcAft>
                <a:spcPts val="600"/>
              </a:spcAft>
            </a:pPr>
            <a:r>
              <a:rPr lang="de-AT" sz="1400" dirty="0">
                <a:solidFill>
                  <a:schemeClr val="tx2"/>
                </a:solidFill>
              </a:rPr>
              <a:t>Vermögens-aufbau kann täglich nach-vollzogen werden</a:t>
            </a:r>
          </a:p>
        </p:txBody>
      </p:sp>
      <p:pic>
        <p:nvPicPr>
          <p:cNvPr id="76" name="Picture 4"/>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8318775" y="2169800"/>
            <a:ext cx="1971493" cy="1305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feld 4"/>
          <p:cNvSpPr txBox="1">
            <a:spLocks noChangeArrowheads="1"/>
          </p:cNvSpPr>
          <p:nvPr/>
        </p:nvSpPr>
        <p:spPr bwMode="auto">
          <a:xfrm>
            <a:off x="4483489" y="2169800"/>
            <a:ext cx="1440000" cy="1305645"/>
          </a:xfrm>
          <a:prstGeom prst="rect">
            <a:avLst/>
          </a:prstGeom>
          <a:solidFill>
            <a:schemeClr val="bg1"/>
          </a:solidFill>
          <a:ln>
            <a:noFill/>
          </a:ln>
        </p:spPr>
        <p:txBody>
          <a:bodyPr wrap="square" lIns="0" tIns="0" rIns="0" bIns="0" anchor="ctr">
            <a:noAutofit/>
          </a:bodyPr>
          <a:lstStyle>
            <a:lvl1pPr eaLnBrk="0" hangingPunct="0">
              <a:spcBef>
                <a:spcPts val="1200"/>
              </a:spcBef>
              <a:buClr>
                <a:srgbClr val="E12A22"/>
              </a:buClr>
              <a:buFont typeface="Arial" pitchFamily="34" charset="0"/>
              <a:defRPr b="1">
                <a:solidFill>
                  <a:srgbClr val="004068"/>
                </a:solidFill>
                <a:latin typeface="Arial" charset="0"/>
              </a:defRPr>
            </a:lvl1pPr>
            <a:lvl2pPr marL="742950" indent="-285750" eaLnBrk="0" hangingPunct="0">
              <a:spcBef>
                <a:spcPts val="1200"/>
              </a:spcBef>
              <a:buClr>
                <a:schemeClr val="accent2"/>
              </a:buClr>
              <a:buFont typeface="Arial" pitchFamily="34" charset="0"/>
              <a:defRPr>
                <a:solidFill>
                  <a:srgbClr val="000000"/>
                </a:solidFill>
                <a:latin typeface="Arial" charset="0"/>
              </a:defRPr>
            </a:lvl2pPr>
            <a:lvl3pPr marL="1143000" indent="-228600" eaLnBrk="0" hangingPunct="0">
              <a:spcBef>
                <a:spcPts val="1200"/>
              </a:spcBef>
              <a:buClr>
                <a:schemeClr val="accent2"/>
              </a:buClr>
              <a:buFont typeface="Arial" pitchFamily="34" charset="0"/>
              <a:buChar char="‡"/>
              <a:defRPr>
                <a:solidFill>
                  <a:srgbClr val="000000"/>
                </a:solidFill>
                <a:latin typeface="Arial" charset="0"/>
              </a:defRPr>
            </a:lvl3pPr>
            <a:lvl4pPr marL="1600200" indent="-228600" eaLnBrk="0" hangingPunct="0">
              <a:buClr>
                <a:schemeClr val="tx1"/>
              </a:buClr>
              <a:buFont typeface="Arial" charset="0"/>
              <a:buChar char="–"/>
              <a:defRPr>
                <a:solidFill>
                  <a:srgbClr val="000000"/>
                </a:solidFill>
                <a:latin typeface="Arial" charset="0"/>
              </a:defRPr>
            </a:lvl4pPr>
            <a:lvl5pPr marL="2057400" indent="-228600" eaLnBrk="0" hangingPunct="0">
              <a:buClr>
                <a:schemeClr val="tx1"/>
              </a:buClr>
              <a:buFont typeface="Arial" charset="0"/>
              <a:buChar char="–"/>
              <a:defRPr>
                <a:solidFill>
                  <a:srgbClr val="000000"/>
                </a:solidFill>
                <a:latin typeface="Arial" charset="0"/>
              </a:defRPr>
            </a:lvl5pPr>
            <a:lvl6pPr marL="2514600" indent="-228600" eaLnBrk="0" fontAlgn="base" hangingPunct="0">
              <a:spcBef>
                <a:spcPct val="0"/>
              </a:spcBef>
              <a:spcAft>
                <a:spcPct val="0"/>
              </a:spcAft>
              <a:buClr>
                <a:schemeClr val="tx1"/>
              </a:buClr>
              <a:buFont typeface="Arial" charset="0"/>
              <a:buChar char="–"/>
              <a:defRPr>
                <a:solidFill>
                  <a:srgbClr val="000000"/>
                </a:solidFill>
                <a:latin typeface="Arial" charset="0"/>
              </a:defRPr>
            </a:lvl6pPr>
            <a:lvl7pPr marL="2971800" indent="-228600" eaLnBrk="0" fontAlgn="base" hangingPunct="0">
              <a:spcBef>
                <a:spcPct val="0"/>
              </a:spcBef>
              <a:spcAft>
                <a:spcPct val="0"/>
              </a:spcAft>
              <a:buClr>
                <a:schemeClr val="tx1"/>
              </a:buClr>
              <a:buFont typeface="Arial" charset="0"/>
              <a:buChar char="–"/>
              <a:defRPr>
                <a:solidFill>
                  <a:srgbClr val="000000"/>
                </a:solidFill>
                <a:latin typeface="Arial" charset="0"/>
              </a:defRPr>
            </a:lvl7pPr>
            <a:lvl8pPr marL="3429000" indent="-228600" eaLnBrk="0" fontAlgn="base" hangingPunct="0">
              <a:spcBef>
                <a:spcPct val="0"/>
              </a:spcBef>
              <a:spcAft>
                <a:spcPct val="0"/>
              </a:spcAft>
              <a:buClr>
                <a:schemeClr val="tx1"/>
              </a:buClr>
              <a:buFont typeface="Arial" charset="0"/>
              <a:buChar char="–"/>
              <a:defRPr>
                <a:solidFill>
                  <a:srgbClr val="000000"/>
                </a:solidFill>
                <a:latin typeface="Arial" charset="0"/>
              </a:defRPr>
            </a:lvl8pPr>
            <a:lvl9pPr marL="3886200" indent="-228600" eaLnBrk="0" fontAlgn="base" hangingPunct="0">
              <a:spcBef>
                <a:spcPct val="0"/>
              </a:spcBef>
              <a:spcAft>
                <a:spcPct val="0"/>
              </a:spcAft>
              <a:buClr>
                <a:schemeClr val="tx1"/>
              </a:buClr>
              <a:buFont typeface="Arial" charset="0"/>
              <a:buChar char="–"/>
              <a:defRPr>
                <a:solidFill>
                  <a:srgbClr val="000000"/>
                </a:solidFill>
                <a:latin typeface="Arial" charset="0"/>
              </a:defRPr>
            </a:lvl9pPr>
          </a:lstStyle>
          <a:p>
            <a:pPr algn="ctr">
              <a:spcBef>
                <a:spcPct val="50000"/>
              </a:spcBef>
              <a:buClrTx/>
              <a:buFontTx/>
              <a:buNone/>
            </a:pPr>
            <a:r>
              <a:rPr lang="de-DE" altLang="de-DE" sz="2400" dirty="0">
                <a:solidFill>
                  <a:schemeClr val="tx2"/>
                </a:solidFill>
              </a:rPr>
              <a:t> </a:t>
            </a:r>
          </a:p>
        </p:txBody>
      </p:sp>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99857" y="2286996"/>
            <a:ext cx="1407264" cy="104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echteck 78"/>
          <p:cNvSpPr/>
          <p:nvPr/>
        </p:nvSpPr>
        <p:spPr bwMode="gray">
          <a:xfrm>
            <a:off x="588963" y="4179448"/>
            <a:ext cx="3420000" cy="1611495"/>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54007" numCol="1" spcCol="0" rtlCol="0" fromWordArt="0" anchor="b" anchorCtr="0" forceAA="0" compatLnSpc="1">
            <a:prstTxWarp prst="textNoShape">
              <a:avLst/>
            </a:prstTxWarp>
            <a:noAutofit/>
          </a:bodyPr>
          <a:lstStyle/>
          <a:p>
            <a:pPr eaLnBrk="0" fontAlgn="base" hangingPunct="0">
              <a:spcAft>
                <a:spcPts val="600"/>
              </a:spcAft>
            </a:pPr>
            <a:endParaRPr lang="de-AT" sz="1400" dirty="0">
              <a:solidFill>
                <a:schemeClr val="tx2"/>
              </a:solidFill>
            </a:endParaRPr>
          </a:p>
        </p:txBody>
      </p:sp>
      <p:sp>
        <p:nvSpPr>
          <p:cNvPr id="80" name="Rechteck 79"/>
          <p:cNvSpPr/>
          <p:nvPr/>
        </p:nvSpPr>
        <p:spPr bwMode="gray">
          <a:xfrm>
            <a:off x="4386793" y="4179448"/>
            <a:ext cx="3420000" cy="1611495"/>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54007" numCol="1" spcCol="0" rtlCol="0" fromWordArt="0" anchor="b" anchorCtr="0" forceAA="0" compatLnSpc="1">
            <a:prstTxWarp prst="textNoShape">
              <a:avLst/>
            </a:prstTxWarp>
            <a:noAutofit/>
          </a:bodyPr>
          <a:lstStyle/>
          <a:p>
            <a:pPr eaLnBrk="0" fontAlgn="base" hangingPunct="0">
              <a:spcAft>
                <a:spcPts val="600"/>
              </a:spcAft>
            </a:pPr>
            <a:endParaRPr lang="de-AT" sz="1400" dirty="0">
              <a:solidFill>
                <a:schemeClr val="tx2"/>
              </a:solidFill>
            </a:endParaRPr>
          </a:p>
        </p:txBody>
      </p:sp>
      <p:sp>
        <p:nvSpPr>
          <p:cNvPr id="81" name="Rechteck 80"/>
          <p:cNvSpPr/>
          <p:nvPr/>
        </p:nvSpPr>
        <p:spPr bwMode="gray">
          <a:xfrm>
            <a:off x="8184625" y="4179448"/>
            <a:ext cx="3420000" cy="1611495"/>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54007" numCol="1" spcCol="0" rtlCol="0" fromWordArt="0" anchor="b" anchorCtr="0" forceAA="0" compatLnSpc="1">
            <a:prstTxWarp prst="textNoShape">
              <a:avLst/>
            </a:prstTxWarp>
            <a:noAutofit/>
          </a:bodyPr>
          <a:lstStyle/>
          <a:p>
            <a:pPr eaLnBrk="0" fontAlgn="base" hangingPunct="0">
              <a:spcAft>
                <a:spcPts val="600"/>
              </a:spcAft>
            </a:pPr>
            <a:endParaRPr lang="de-AT" sz="1400" dirty="0">
              <a:solidFill>
                <a:schemeClr val="tx2"/>
              </a:solidFill>
            </a:endParaRPr>
          </a:p>
        </p:txBody>
      </p:sp>
      <p:sp>
        <p:nvSpPr>
          <p:cNvPr id="73" name="Rechteck 72"/>
          <p:cNvSpPr/>
          <p:nvPr/>
        </p:nvSpPr>
        <p:spPr bwMode="gray">
          <a:xfrm>
            <a:off x="588963" y="4114132"/>
            <a:ext cx="3420000" cy="1538493"/>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108000" numCol="1" spcCol="0" rtlCol="0" fromWordArt="0" anchor="ctr" anchorCtr="0" forceAA="0" compatLnSpc="1">
            <a:prstTxWarp prst="textNoShape">
              <a:avLst/>
            </a:prstTxWarp>
            <a:noAutofit/>
          </a:bodyPr>
          <a:lstStyle/>
          <a:p>
            <a:pPr eaLnBrk="0" fontAlgn="base" hangingPunct="0">
              <a:spcAft>
                <a:spcPts val="600"/>
              </a:spcAft>
            </a:pPr>
            <a:endParaRPr lang="de-AT" sz="1400" dirty="0">
              <a:solidFill>
                <a:schemeClr val="tx2"/>
              </a:solidFill>
            </a:endParaRPr>
          </a:p>
        </p:txBody>
      </p:sp>
      <p:pic>
        <p:nvPicPr>
          <p:cNvPr id="82" name="Picture 2"/>
          <p:cNvPicPr>
            <a:picLocks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01118" y="4332924"/>
            <a:ext cx="1981198" cy="1304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Rechteck 82"/>
          <p:cNvSpPr/>
          <p:nvPr/>
        </p:nvSpPr>
        <p:spPr bwMode="gray">
          <a:xfrm>
            <a:off x="2682317" y="4179449"/>
            <a:ext cx="1326646" cy="1538493"/>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108000" numCol="1" spcCol="0" rtlCol="0" fromWordArt="0" anchor="ctr" anchorCtr="0" forceAA="0" compatLnSpc="1">
            <a:prstTxWarp prst="textNoShape">
              <a:avLst/>
            </a:prstTxWarp>
            <a:noAutofit/>
          </a:bodyPr>
          <a:lstStyle/>
          <a:p>
            <a:pPr eaLnBrk="0" fontAlgn="base" hangingPunct="0">
              <a:spcAft>
                <a:spcPts val="600"/>
              </a:spcAft>
            </a:pPr>
            <a:r>
              <a:rPr lang="de-AT" sz="1400" dirty="0">
                <a:solidFill>
                  <a:schemeClr val="tx2"/>
                </a:solidFill>
              </a:rPr>
              <a:t>Fonds-angebote gibt es passend für jeden Anlegertyp</a:t>
            </a:r>
          </a:p>
        </p:txBody>
      </p:sp>
      <p:sp>
        <p:nvSpPr>
          <p:cNvPr id="86" name="Rechteck 85"/>
          <p:cNvSpPr/>
          <p:nvPr/>
        </p:nvSpPr>
        <p:spPr bwMode="gray">
          <a:xfrm>
            <a:off x="6552692" y="4179449"/>
            <a:ext cx="1270509" cy="1538493"/>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108014" bIns="108000" numCol="1" spcCol="0" rtlCol="0" fromWordArt="0" anchor="ctr" anchorCtr="0" forceAA="0" compatLnSpc="1">
            <a:prstTxWarp prst="textNoShape">
              <a:avLst/>
            </a:prstTxWarp>
            <a:noAutofit/>
          </a:bodyPr>
          <a:lstStyle/>
          <a:p>
            <a:pPr eaLnBrk="0" fontAlgn="base" hangingPunct="0">
              <a:spcAft>
                <a:spcPts val="600"/>
              </a:spcAft>
            </a:pPr>
            <a:r>
              <a:rPr lang="de-AT" sz="1400" dirty="0">
                <a:solidFill>
                  <a:schemeClr val="tx2"/>
                </a:solidFill>
              </a:rPr>
              <a:t>Zahlreiche </a:t>
            </a:r>
            <a:r>
              <a:rPr lang="de-AT" sz="1400" dirty="0" err="1">
                <a:solidFill>
                  <a:schemeClr val="tx2"/>
                </a:solidFill>
              </a:rPr>
              <a:t>Auszeich-nungen</a:t>
            </a:r>
            <a:r>
              <a:rPr lang="de-AT" sz="1400" dirty="0">
                <a:solidFill>
                  <a:schemeClr val="tx2"/>
                </a:solidFill>
              </a:rPr>
              <a:t> belegen dies</a:t>
            </a:r>
          </a:p>
        </p:txBody>
      </p:sp>
      <p:pic>
        <p:nvPicPr>
          <p:cNvPr id="87"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315693" y="4337847"/>
            <a:ext cx="1975475" cy="1294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Rechteck 87"/>
          <p:cNvSpPr/>
          <p:nvPr/>
        </p:nvSpPr>
        <p:spPr bwMode="gray">
          <a:xfrm>
            <a:off x="10291167" y="4179449"/>
            <a:ext cx="1313457" cy="1538493"/>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108014" tIns="108014" rIns="72000" bIns="108000" numCol="1" spcCol="0" rtlCol="0" fromWordArt="0" anchor="ctr" anchorCtr="0" forceAA="0" compatLnSpc="1">
            <a:prstTxWarp prst="textNoShape">
              <a:avLst/>
            </a:prstTxWarp>
            <a:noAutofit/>
          </a:bodyPr>
          <a:lstStyle/>
          <a:p>
            <a:pPr eaLnBrk="0" fontAlgn="base" hangingPunct="0">
              <a:spcAft>
                <a:spcPts val="600"/>
              </a:spcAft>
            </a:pPr>
            <a:r>
              <a:rPr lang="de-AT" sz="1400" dirty="0">
                <a:solidFill>
                  <a:schemeClr val="tx2"/>
                </a:solidFill>
              </a:rPr>
              <a:t>Online-Depotführung im DekaBank Depot</a:t>
            </a:r>
          </a:p>
        </p:txBody>
      </p:sp>
      <p:sp>
        <p:nvSpPr>
          <p:cNvPr id="45" name="Textplatzhalter 2"/>
          <p:cNvSpPr txBox="1">
            <a:spLocks/>
          </p:cNvSpPr>
          <p:nvPr/>
        </p:nvSpPr>
        <p:spPr bwMode="auto">
          <a:xfrm>
            <a:off x="595049" y="3783476"/>
            <a:ext cx="3432175" cy="244800"/>
          </a:xfrm>
          <a:prstGeom prst="rect">
            <a:avLst/>
          </a:prstGeom>
          <a:noFill/>
          <a:ln>
            <a:noFill/>
          </a:ln>
          <a:effectLst/>
          <a:extLst>
            <a:ext uri="{909E8E84-426E-40DD-AFC4-6F175D3DCCD1}">
              <a14:hiddenFill xmlns:a14="http://schemas.microsoft.com/office/drawing/2010/main">
                <a:solidFill>
                  <a:srgbClr val="436A74"/>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prstShdw prst="shdw14" dist="35921" dir="2700000">
                    <a:scrgbClr r="0" g="0" b="0"/>
                  </a:prstShdw>
                </a:effectLst>
              </a14:hiddenEffects>
            </a:ext>
          </a:extLst>
        </p:spPr>
        <p:txBody>
          <a:bodyPr vert="horz" wrap="square" lIns="36000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a:buSzPct val="100000"/>
            </a:pPr>
            <a:r>
              <a:rPr lang="de-AT" kern="0" dirty="0">
                <a:solidFill>
                  <a:srgbClr val="003745"/>
                </a:solidFill>
                <a:latin typeface="Arial"/>
              </a:rPr>
              <a:t>Große Auswahl</a:t>
            </a:r>
          </a:p>
        </p:txBody>
      </p:sp>
      <p:cxnSp>
        <p:nvCxnSpPr>
          <p:cNvPr id="47" name="Gerade Verbindung 9"/>
          <p:cNvCxnSpPr>
            <a:cxnSpLocks/>
          </p:cNvCxnSpPr>
          <p:nvPr/>
        </p:nvCxnSpPr>
        <p:spPr bwMode="gray">
          <a:xfrm>
            <a:off x="595049" y="4114131"/>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48" name="Textplatzhalter 2"/>
          <p:cNvSpPr txBox="1">
            <a:spLocks/>
          </p:cNvSpPr>
          <p:nvPr/>
        </p:nvSpPr>
        <p:spPr bwMode="auto">
          <a:xfrm>
            <a:off x="4394486" y="3783476"/>
            <a:ext cx="3432175" cy="244800"/>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7357" dir="2700002" algn="ctr" rotWithShape="0">
                    <a:schemeClr val="bg2"/>
                  </a:outerShdw>
                </a:effectLst>
              </a14:hiddenEffects>
            </a:ext>
            <a:ext uri="{53640926-AAD7-44D8-BBD7-CCE9431645EC}">
              <a14:shadowObscured xmlns:a14="http://schemas.microsoft.com/office/drawing/2010/main"/>
            </a:ext>
          </a:extLst>
        </p:spPr>
        <p:txBody>
          <a:bodyPr vert="horz" wrap="square" lIns="36000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r>
              <a:rPr lang="de-AT" kern="0" dirty="0"/>
              <a:t>Hohe Qualität</a:t>
            </a:r>
          </a:p>
        </p:txBody>
      </p:sp>
      <p:cxnSp>
        <p:nvCxnSpPr>
          <p:cNvPr id="49" name="Gerade Verbindung 9"/>
          <p:cNvCxnSpPr>
            <a:cxnSpLocks/>
          </p:cNvCxnSpPr>
          <p:nvPr/>
        </p:nvCxnSpPr>
        <p:spPr bwMode="gray">
          <a:xfrm>
            <a:off x="4394486" y="4114131"/>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50" name="Textplatzhalter 2"/>
          <p:cNvSpPr txBox="1">
            <a:spLocks/>
          </p:cNvSpPr>
          <p:nvPr/>
        </p:nvSpPr>
        <p:spPr bwMode="auto">
          <a:xfrm>
            <a:off x="8190709" y="3783476"/>
            <a:ext cx="3420001" cy="244800"/>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7357" dir="2700002" algn="ctr" rotWithShape="0">
                    <a:schemeClr val="bg2"/>
                  </a:outerShdw>
                </a:effectLst>
              </a14:hiddenEffects>
            </a:ext>
            <a:ext uri="{53640926-AAD7-44D8-BBD7-CCE9431645EC}">
              <a14:shadowObscured xmlns:a14="http://schemas.microsoft.com/office/drawing/2010/main"/>
            </a:ext>
          </a:extLst>
        </p:spPr>
        <p:txBody>
          <a:bodyPr vert="horz" wrap="square" lIns="360000" tIns="0" rIns="0" bIns="0" numCol="1" anchor="b" anchorCtr="0" compatLnSpc="1">
            <a:prstTxWarp prst="textNoShape">
              <a:avLst/>
            </a:prstTxWarp>
            <a:noAutofit/>
          </a:bodyPr>
          <a:lstStyle>
            <a:lvl1pPr algn="l" rtl="0" eaLnBrk="1" fontAlgn="base" hangingPunct="1">
              <a:lnSpc>
                <a:spcPct val="100000"/>
              </a:lnSpc>
              <a:spcBef>
                <a:spcPts val="0"/>
              </a:spcBef>
              <a:spcAft>
                <a:spcPts val="600"/>
              </a:spcAft>
              <a:buClr>
                <a:srgbClr val="E12A22"/>
              </a:buClr>
              <a:buFont typeface="Arial" pitchFamily="34" charset="0"/>
              <a:defRPr lang="de-DE" sz="1600" b="1" dirty="0" smtClean="0">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r>
              <a:rPr lang="de-AT" kern="0" dirty="0"/>
              <a:t>Bequem</a:t>
            </a:r>
          </a:p>
        </p:txBody>
      </p:sp>
      <p:cxnSp>
        <p:nvCxnSpPr>
          <p:cNvPr id="51" name="Gerade Verbindung 9"/>
          <p:cNvCxnSpPr>
            <a:cxnSpLocks/>
          </p:cNvCxnSpPr>
          <p:nvPr/>
        </p:nvCxnSpPr>
        <p:spPr bwMode="gray">
          <a:xfrm>
            <a:off x="8190710" y="4114131"/>
            <a:ext cx="342000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52" name="Rectangle 1274"/>
          <p:cNvSpPr>
            <a:spLocks noChangeAspect="1" noChangeArrowheads="1"/>
          </p:cNvSpPr>
          <p:nvPr/>
        </p:nvSpPr>
        <p:spPr bwMode="gray">
          <a:xfrm>
            <a:off x="595049" y="3779112"/>
            <a:ext cx="287999" cy="286488"/>
          </a:xfrm>
          <a:prstGeom prst="rect">
            <a:avLst/>
          </a:prstGeom>
          <a:solidFill>
            <a:schemeClr val="tx2"/>
          </a:solidFill>
          <a:ln w="9525" cap="flat" cmpd="sng" algn="ctr">
            <a:noFill/>
            <a:prstDash val="solid"/>
            <a:miter lim="800000"/>
            <a:headEnd type="none" w="med" len="med"/>
            <a:tailEnd type="none" w="med" len="med"/>
          </a:ln>
        </p:spPr>
        <p:txBody>
          <a:bodyPr lIns="0" tIns="0" rIns="0" bIns="0" anchor="ctr"/>
          <a:lstStyle/>
          <a:p>
            <a:pPr marL="0" marR="0" lvl="0" indent="0" algn="ctr" defTabSz="914400" eaLnBrk="0" fontAlgn="auto" latinLnBrk="0" hangingPunct="0">
              <a:lnSpc>
                <a:spcPct val="100000"/>
              </a:lnSpc>
              <a:spcBef>
                <a:spcPct val="50000"/>
              </a:spcBef>
              <a:spcAft>
                <a:spcPts val="0"/>
              </a:spcAft>
              <a:buClrTx/>
              <a:buSzPct val="115000"/>
              <a:buFont typeface="Symbol" pitchFamily="18" charset="2"/>
              <a:buNone/>
              <a:tabLst/>
              <a:defRPr/>
            </a:pPr>
            <a:r>
              <a:rPr kumimoji="0" lang="en-US" sz="1600" b="1" i="0" u="none" strike="noStrike" kern="0" cap="none" spc="0" normalizeH="0" baseline="0" noProof="0" dirty="0">
                <a:ln>
                  <a:noFill/>
                </a:ln>
                <a:solidFill>
                  <a:srgbClr val="FFFFFF"/>
                </a:solidFill>
                <a:effectLst/>
                <a:uLnTx/>
                <a:uFillTx/>
              </a:rPr>
              <a:t>4</a:t>
            </a:r>
          </a:p>
        </p:txBody>
      </p:sp>
      <p:sp>
        <p:nvSpPr>
          <p:cNvPr id="53" name="Rectangle 1274"/>
          <p:cNvSpPr>
            <a:spLocks noChangeAspect="1" noChangeArrowheads="1"/>
          </p:cNvSpPr>
          <p:nvPr/>
        </p:nvSpPr>
        <p:spPr bwMode="gray">
          <a:xfrm>
            <a:off x="4394486" y="3779112"/>
            <a:ext cx="287999" cy="286488"/>
          </a:xfrm>
          <a:prstGeom prst="rect">
            <a:avLst/>
          </a:prstGeom>
          <a:solidFill>
            <a:schemeClr val="tx2"/>
          </a:solidFill>
          <a:ln w="9525" cap="flat" cmpd="sng" algn="ctr">
            <a:noFill/>
            <a:prstDash val="solid"/>
            <a:miter lim="800000"/>
            <a:headEnd type="none" w="med" len="med"/>
            <a:tailEnd type="none" w="med" len="med"/>
          </a:ln>
        </p:spPr>
        <p:txBody>
          <a:bodyPr lIns="0" tIns="0" rIns="0" bIns="0" anchor="ctr"/>
          <a:lstStyle/>
          <a:p>
            <a:pPr marL="0" marR="0" lvl="0" indent="0" algn="ctr" defTabSz="914400" eaLnBrk="0" fontAlgn="auto" latinLnBrk="0" hangingPunct="0">
              <a:lnSpc>
                <a:spcPct val="100000"/>
              </a:lnSpc>
              <a:spcBef>
                <a:spcPct val="50000"/>
              </a:spcBef>
              <a:spcAft>
                <a:spcPts val="0"/>
              </a:spcAft>
              <a:buClrTx/>
              <a:buSzPct val="115000"/>
              <a:buFont typeface="Symbol" pitchFamily="18" charset="2"/>
              <a:buNone/>
              <a:tabLst/>
              <a:defRPr/>
            </a:pPr>
            <a:r>
              <a:rPr kumimoji="0" lang="en-US" sz="1600" b="1" i="0" u="none" strike="noStrike" kern="0" cap="none" spc="0" normalizeH="0" baseline="0" noProof="0" dirty="0">
                <a:ln>
                  <a:noFill/>
                </a:ln>
                <a:solidFill>
                  <a:srgbClr val="FFFFFF"/>
                </a:solidFill>
                <a:effectLst/>
                <a:uLnTx/>
                <a:uFillTx/>
              </a:rPr>
              <a:t>5</a:t>
            </a:r>
          </a:p>
        </p:txBody>
      </p:sp>
      <p:sp>
        <p:nvSpPr>
          <p:cNvPr id="54" name="Rectangle 1274"/>
          <p:cNvSpPr>
            <a:spLocks noChangeAspect="1" noChangeArrowheads="1"/>
          </p:cNvSpPr>
          <p:nvPr/>
        </p:nvSpPr>
        <p:spPr bwMode="gray">
          <a:xfrm>
            <a:off x="8190709" y="3779112"/>
            <a:ext cx="287999" cy="286488"/>
          </a:xfrm>
          <a:prstGeom prst="rect">
            <a:avLst/>
          </a:prstGeom>
          <a:solidFill>
            <a:schemeClr val="tx2"/>
          </a:solidFill>
          <a:ln w="9525" cap="flat" cmpd="sng" algn="ctr">
            <a:noFill/>
            <a:prstDash val="solid"/>
            <a:miter lim="800000"/>
            <a:headEnd type="none" w="med" len="med"/>
            <a:tailEnd type="none" w="med" len="med"/>
          </a:ln>
        </p:spPr>
        <p:txBody>
          <a:bodyPr lIns="0" tIns="0" rIns="0" bIns="0" anchor="ctr"/>
          <a:lstStyle/>
          <a:p>
            <a:pPr marL="0" marR="0" lvl="0" indent="0" algn="ctr" defTabSz="914400" eaLnBrk="0" fontAlgn="auto" latinLnBrk="0" hangingPunct="0">
              <a:lnSpc>
                <a:spcPct val="100000"/>
              </a:lnSpc>
              <a:spcBef>
                <a:spcPct val="50000"/>
              </a:spcBef>
              <a:spcAft>
                <a:spcPts val="0"/>
              </a:spcAft>
              <a:buClrTx/>
              <a:buSzPct val="115000"/>
              <a:buFont typeface="Symbol" pitchFamily="18" charset="2"/>
              <a:buNone/>
              <a:tabLst/>
              <a:defRPr/>
            </a:pPr>
            <a:r>
              <a:rPr kumimoji="0" lang="en-US" sz="1600" b="1" i="0" u="none" strike="noStrike" kern="0" cap="none" spc="0" normalizeH="0" baseline="0" noProof="0" dirty="0">
                <a:ln>
                  <a:noFill/>
                </a:ln>
                <a:solidFill>
                  <a:srgbClr val="FFFFFF"/>
                </a:solidFill>
                <a:effectLst/>
                <a:uLnTx/>
                <a:uFillTx/>
              </a:rPr>
              <a:t>6</a:t>
            </a:r>
          </a:p>
        </p:txBody>
      </p:sp>
      <p:pic>
        <p:nvPicPr>
          <p:cNvPr id="46" name="Grafik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2581" y="4318695"/>
            <a:ext cx="639130" cy="1260000"/>
          </a:xfrm>
          <a:prstGeom prst="rect">
            <a:avLst/>
          </a:prstGeom>
        </p:spPr>
      </p:pic>
      <p:pic>
        <p:nvPicPr>
          <p:cNvPr id="56" name="Grafik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5975" y="4318625"/>
            <a:ext cx="1047072" cy="1260140"/>
          </a:xfrm>
          <a:prstGeom prst="rect">
            <a:avLst/>
          </a:prstGeom>
        </p:spPr>
      </p:pic>
    </p:spTree>
    <p:custDataLst>
      <p:tags r:id="rId1"/>
    </p:custDataLst>
    <p:extLst>
      <p:ext uri="{BB962C8B-B14F-4D97-AF65-F5344CB8AC3E}">
        <p14:creationId xmlns:p14="http://schemas.microsoft.com/office/powerpoint/2010/main" val="289725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c_4403">
    <p:spTree>
      <p:nvGrpSpPr>
        <p:cNvPr id="1" name=""/>
        <p:cNvGrpSpPr/>
        <p:nvPr/>
      </p:nvGrpSpPr>
      <p:grpSpPr>
        <a:xfrm>
          <a:off x="0" y="0"/>
          <a:ext cx="0" cy="0"/>
          <a:chOff x="0" y="0"/>
          <a:chExt cx="0" cy="0"/>
        </a:xfrm>
      </p:grpSpPr>
      <p:sp>
        <p:nvSpPr>
          <p:cNvPr id="5" name="Titel 4"/>
          <p:cNvSpPr>
            <a:spLocks noGrp="1"/>
          </p:cNvSpPr>
          <p:nvPr>
            <p:ph type="title"/>
          </p:nvPr>
        </p:nvSpPr>
        <p:spPr bwMode="gray"/>
        <p:txBody>
          <a:bodyPr/>
          <a:lstStyle/>
          <a:p>
            <a:r>
              <a:rPr lang="de-DE" dirty="0"/>
              <a:t>Fondsbasiert </a:t>
            </a:r>
            <a:r>
              <a:rPr lang="de-DE" dirty="0" err="1"/>
              <a:t>riestern</a:t>
            </a:r>
            <a:r>
              <a:rPr lang="de-DE" dirty="0"/>
              <a:t> mit Deka-ZukunftsPlan Classic…</a:t>
            </a:r>
            <a:br>
              <a:rPr lang="de-DE" dirty="0"/>
            </a:br>
            <a:r>
              <a:rPr lang="de-DE" b="0" dirty="0"/>
              <a:t>…wahrt die Chancen auf ein attraktive Rendite</a:t>
            </a:r>
          </a:p>
        </p:txBody>
      </p:sp>
      <p:sp>
        <p:nvSpPr>
          <p:cNvPr id="6" name="Textplatzhalter 5"/>
          <p:cNvSpPr>
            <a:spLocks noGrp="1"/>
          </p:cNvSpPr>
          <p:nvPr>
            <p:ph type="body" sz="quarter" idx="13"/>
          </p:nvPr>
        </p:nvSpPr>
        <p:spPr/>
        <p:txBody>
          <a:bodyPr/>
          <a:lstStyle/>
          <a:p>
            <a:r>
              <a:rPr lang="de-DE"/>
              <a:t>Jährliche Renditen Sparplan ZukunftsPlan I – IV seit Auflegung (02.02.2009 – 28.12.2018)</a:t>
            </a:r>
            <a:endParaRPr lang="de-DE" dirty="0"/>
          </a:p>
        </p:txBody>
      </p:sp>
      <p:sp>
        <p:nvSpPr>
          <p:cNvPr id="8" name="Textplatzhalter 7"/>
          <p:cNvSpPr>
            <a:spLocks noGrp="1"/>
          </p:cNvSpPr>
          <p:nvPr>
            <p:ph type="body" sz="quarter" idx="15"/>
          </p:nvPr>
        </p:nvSpPr>
        <p:spPr/>
        <p:txBody>
          <a:bodyPr/>
          <a:lstStyle/>
          <a:p>
            <a:r>
              <a:rPr lang="de-DE" dirty="0"/>
              <a:t>In den dargestellten Wertentwicklungen sind neben den auf Fondsebene anfallenden Kosten (Management- und Depotbankgebühren) die auf Kundenebene anfallenden Kosten (Ausgabeaufschlag) berücksichtigt. Zusätzlich können Depotkosten anfallen, die die Wertentwicklung mindern. Bitte vergleichen Sie hierzu das Preisverzeichnis der depotführenden Stelle. </a:t>
            </a:r>
            <a:br>
              <a:rPr lang="de-DE" dirty="0"/>
            </a:br>
            <a:r>
              <a:rPr lang="de-DE" altLang="de-DE" b="1" dirty="0"/>
              <a:t>Bitte beachten Sie: Die frühere Wertentwicklung ist kein verlässlicher Indikator für die künftige Wertentwicklung.</a:t>
            </a:r>
          </a:p>
          <a:p>
            <a:r>
              <a:rPr lang="de-DE" dirty="0"/>
              <a:t>Stand: Februar 2019 // OE 52 0201 03-10</a:t>
            </a:r>
          </a:p>
        </p:txBody>
      </p:sp>
      <p:sp>
        <p:nvSpPr>
          <p:cNvPr id="2" name="Fußzeilenplatzhalter 1"/>
          <p:cNvSpPr>
            <a:spLocks noGrp="1"/>
          </p:cNvSpPr>
          <p:nvPr>
            <p:ph type="ftr" sz="quarter" idx="3"/>
          </p:nvPr>
        </p:nvSpPr>
        <p:spPr/>
        <p:txBody>
          <a:bodyPr/>
          <a:lstStyle/>
          <a:p>
            <a:endParaRPr lang="de-DE"/>
          </a:p>
        </p:txBody>
      </p:sp>
      <p:sp>
        <p:nvSpPr>
          <p:cNvPr id="11" name="Inhaltsplatzhalter 6"/>
          <p:cNvSpPr txBox="1">
            <a:spLocks/>
          </p:cNvSpPr>
          <p:nvPr/>
        </p:nvSpPr>
        <p:spPr bwMode="gray">
          <a:xfrm>
            <a:off x="588963" y="5588363"/>
            <a:ext cx="11016000" cy="360000"/>
          </a:xfrm>
          <a:prstGeom prst="rect">
            <a:avLst/>
          </a:prstGeom>
          <a:solidFill>
            <a:srgbClr val="DAD2BA"/>
          </a:solid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53640926-AAD7-44D8-BBD7-CCE9431645EC}">
              <a14:shadowObscured xmlns:a14="http://schemas.microsoft.com/office/drawing/2010/main"/>
            </a:ext>
          </a:extLst>
        </p:spPr>
        <p:txBody>
          <a:bodyPr vert="horz" wrap="square" lIns="108000" tIns="108000" rIns="108000" bIns="108000" anchor="ctr" anchorCtr="0">
            <a:noAutofit/>
          </a:bodyPr>
          <a:lstStyle>
            <a:defPPr>
              <a:defRPr lang="de-DE"/>
            </a:defPPr>
            <a:lvl1pPr fontAlgn="base">
              <a:lnSpc>
                <a:spcPct val="100000"/>
              </a:lnSpc>
              <a:spcBef>
                <a:spcPts val="0"/>
              </a:spcBef>
              <a:spcAft>
                <a:spcPts val="600"/>
              </a:spcAft>
              <a:buClr>
                <a:srgbClr val="E12A22"/>
              </a:buClr>
              <a:buFont typeface="Arial" pitchFamily="34" charset="0"/>
              <a:defRPr sz="1600" b="1">
                <a:solidFill>
                  <a:schemeClr val="tx2"/>
                </a:solidFill>
                <a:latin typeface="Arial" pitchFamily="34" charset="0"/>
                <a:cs typeface="Arial" pitchFamily="34" charset="0"/>
              </a:defRPr>
            </a:lvl1pPr>
            <a:lvl2pPr marL="1588" lvl="1" fontAlgn="base">
              <a:lnSpc>
                <a:spcPct val="100000"/>
              </a:lnSpc>
              <a:spcBef>
                <a:spcPts val="0"/>
              </a:spcBef>
              <a:spcAft>
                <a:spcPts val="600"/>
              </a:spcAft>
              <a:buClr>
                <a:schemeClr val="accent2"/>
              </a:buClr>
              <a:buFont typeface="Arial" pitchFamily="34" charset="0"/>
              <a:defRPr sz="1400" kern="0">
                <a:solidFill>
                  <a:schemeClr val="tx2"/>
                </a:solidFill>
                <a:latin typeface="Arial" pitchFamily="34" charset="0"/>
                <a:cs typeface="Arial" pitchFamily="34" charset="0"/>
              </a:defRPr>
            </a:lvl2pPr>
            <a:lvl3pPr marL="179388" indent="-179388" fontAlgn="base">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fontAlgn="base">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fontAlgn="base">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fontAlgn="base">
              <a:spcBef>
                <a:spcPct val="0"/>
              </a:spcBef>
              <a:spcAft>
                <a:spcPts val="600"/>
              </a:spcAft>
              <a:buClr>
                <a:srgbClr val="FF0000"/>
              </a:buClr>
              <a:buSzPct val="70000"/>
              <a:buFont typeface="Arial" panose="020B0604020202020204" pitchFamily="34" charset="0"/>
              <a:buChar char="►"/>
              <a:defRPr sz="1400">
                <a:solidFill>
                  <a:schemeClr val="tx2"/>
                </a:solidFill>
              </a:defRPr>
            </a:lvl6pPr>
            <a:lvl7pPr marL="180000" indent="-180000" fontAlgn="base">
              <a:spcBef>
                <a:spcPct val="0"/>
              </a:spcBef>
              <a:spcAft>
                <a:spcPts val="600"/>
              </a:spcAft>
              <a:buClr>
                <a:srgbClr val="FF0000"/>
              </a:buClr>
              <a:buSzPct val="70000"/>
              <a:buFont typeface="Arial" panose="020B0604020202020204" pitchFamily="34" charset="0"/>
              <a:buChar char="►"/>
              <a:defRPr sz="1400">
                <a:solidFill>
                  <a:schemeClr val="tx2"/>
                </a:solidFill>
              </a:defRPr>
            </a:lvl7pPr>
            <a:lvl8pPr marL="180000" indent="-180000" fontAlgn="base">
              <a:spcBef>
                <a:spcPct val="0"/>
              </a:spcBef>
              <a:spcAft>
                <a:spcPts val="600"/>
              </a:spcAft>
              <a:buClr>
                <a:srgbClr val="FF0000"/>
              </a:buClr>
              <a:buSzPct val="70000"/>
              <a:buFont typeface="Arial" panose="020B0604020202020204" pitchFamily="34" charset="0"/>
              <a:buChar char="►"/>
              <a:defRPr sz="1400">
                <a:solidFill>
                  <a:schemeClr val="tx2"/>
                </a:solidFill>
              </a:defRPr>
            </a:lvl8pPr>
            <a:lvl9pPr marL="180000" indent="-180000" fontAlgn="base">
              <a:spcBef>
                <a:spcPct val="0"/>
              </a:spcBef>
              <a:spcAft>
                <a:spcPts val="600"/>
              </a:spcAft>
              <a:buClr>
                <a:srgbClr val="FF0000"/>
              </a:buClr>
              <a:buSzPct val="70000"/>
              <a:buFont typeface="Arial" panose="020B0604020202020204" pitchFamily="34" charset="0"/>
              <a:buChar char="►"/>
              <a:defRPr sz="1400">
                <a:solidFill>
                  <a:schemeClr val="tx2"/>
                </a:solidFill>
              </a:defRPr>
            </a:lvl9pPr>
          </a:lstStyle>
          <a:p>
            <a:pPr lvl="1" algn="ctr"/>
            <a:r>
              <a:rPr lang="de-DE" b="1" dirty="0"/>
              <a:t>Beispiel: Sparplan 100 EUR monatlich </a:t>
            </a:r>
            <a:r>
              <a:rPr lang="de-DE" b="1" dirty="0" err="1"/>
              <a:t>inDeka-ZukunftsPlan</a:t>
            </a:r>
            <a:r>
              <a:rPr lang="de-DE" b="1" dirty="0"/>
              <a:t> Classic, Rendite p. a. seit Auflegung (</a:t>
            </a:r>
            <a:r>
              <a:rPr lang="de-DE" altLang="de-DE" b="1" dirty="0"/>
              <a:t>02.02.2009</a:t>
            </a:r>
            <a:r>
              <a:rPr lang="de-DE" altLang="de-DE" b="1" spc="-150" dirty="0"/>
              <a:t> </a:t>
            </a:r>
            <a:r>
              <a:rPr lang="de-DE" altLang="de-DE" b="1" dirty="0"/>
              <a:t>–</a:t>
            </a:r>
            <a:r>
              <a:rPr lang="de-DE" altLang="de-DE" b="1" spc="-150" dirty="0"/>
              <a:t> </a:t>
            </a:r>
            <a:r>
              <a:rPr lang="de-DE" altLang="de-DE" b="1" dirty="0"/>
              <a:t>28.12.2018</a:t>
            </a:r>
            <a:r>
              <a:rPr lang="de-DE" b="1" dirty="0"/>
              <a:t>)</a:t>
            </a:r>
          </a:p>
        </p:txBody>
      </p:sp>
      <p:sp>
        <p:nvSpPr>
          <p:cNvPr id="12" name="Rechteck 11"/>
          <p:cNvSpPr/>
          <p:nvPr/>
        </p:nvSpPr>
        <p:spPr bwMode="gray">
          <a:xfrm>
            <a:off x="1892935" y="2996951"/>
            <a:ext cx="1125855" cy="2467595"/>
          </a:xfrm>
          <a:prstGeom prst="rect">
            <a:avLst/>
          </a:prstGeom>
          <a:solidFill>
            <a:schemeClr val="accent4">
              <a:alpha val="59000"/>
            </a:schemeClr>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eaLnBrk="0" fontAlgn="base" hangingPunct="0">
              <a:spcAft>
                <a:spcPts val="600"/>
              </a:spcAft>
            </a:pPr>
            <a:endParaRPr lang="de-DE" sz="1400" dirty="0" err="1">
              <a:solidFill>
                <a:schemeClr val="tx2"/>
              </a:solidFill>
            </a:endParaRPr>
          </a:p>
        </p:txBody>
      </p:sp>
      <p:graphicFrame>
        <p:nvGraphicFramePr>
          <p:cNvPr id="14" name="Inhaltsplatzhalter 1"/>
          <p:cNvGraphicFramePr>
            <a:graphicFrameLocks noGrp="1" noChangeAspect="1"/>
          </p:cNvGraphicFramePr>
          <p:nvPr>
            <p:ph sz="quarter" idx="14"/>
            <p:extLst>
              <p:ext uri="{D42A27DB-BD31-4B8C-83A1-F6EECF244321}">
                <p14:modId xmlns:p14="http://schemas.microsoft.com/office/powerpoint/2010/main" val="606581323"/>
              </p:ext>
            </p:extLst>
          </p:nvPr>
        </p:nvGraphicFramePr>
        <p:xfrm>
          <a:off x="588962" y="2186137"/>
          <a:ext cx="10008000" cy="3290887"/>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 Box 38"/>
          <p:cNvSpPr txBox="1">
            <a:spLocks noChangeArrowheads="1"/>
          </p:cNvSpPr>
          <p:nvPr/>
        </p:nvSpPr>
        <p:spPr bwMode="auto">
          <a:xfrm>
            <a:off x="4194810" y="2914751"/>
            <a:ext cx="1200150" cy="355276"/>
          </a:xfrm>
          <a:prstGeom prst="rect">
            <a:avLst/>
          </a:prstGeom>
          <a:noFill/>
          <a:ln>
            <a:noFill/>
          </a:ln>
        </p:spPr>
        <p:txBody>
          <a:bodyPr wrap="square" lIns="54000" tIns="54000" rIns="54000" bIns="540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fontAlgn="auto" hangingPunct="1">
              <a:lnSpc>
                <a:spcPct val="100000"/>
              </a:lnSpc>
              <a:spcBef>
                <a:spcPts val="0"/>
              </a:spcBef>
              <a:spcAft>
                <a:spcPct val="0"/>
              </a:spcAft>
              <a:buClrTx/>
              <a:buFontTx/>
              <a:buNone/>
            </a:pPr>
            <a:r>
              <a:rPr lang="de-DE" altLang="de-DE" sz="1600">
                <a:solidFill>
                  <a:schemeClr val="tx2"/>
                </a:solidFill>
              </a:rPr>
              <a:t>4,18 % </a:t>
            </a:r>
            <a:r>
              <a:rPr lang="de-DE" altLang="de-DE" sz="1600" dirty="0">
                <a:solidFill>
                  <a:schemeClr val="tx2"/>
                </a:solidFill>
              </a:rPr>
              <a:t>p.a.</a:t>
            </a:r>
          </a:p>
        </p:txBody>
      </p:sp>
      <p:sp>
        <p:nvSpPr>
          <p:cNvPr id="16" name="Text Box 38"/>
          <p:cNvSpPr txBox="1">
            <a:spLocks noChangeArrowheads="1"/>
          </p:cNvSpPr>
          <p:nvPr/>
        </p:nvSpPr>
        <p:spPr bwMode="auto">
          <a:xfrm>
            <a:off x="1832927" y="2654185"/>
            <a:ext cx="1245870" cy="355276"/>
          </a:xfrm>
          <a:prstGeom prst="rect">
            <a:avLst/>
          </a:prstGeom>
          <a:noFill/>
          <a:ln>
            <a:noFill/>
          </a:ln>
        </p:spPr>
        <p:txBody>
          <a:bodyPr wrap="square" lIns="54000" tIns="54000" rIns="54000" bIns="540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fontAlgn="auto" hangingPunct="1">
              <a:lnSpc>
                <a:spcPct val="100000"/>
              </a:lnSpc>
              <a:spcBef>
                <a:spcPts val="0"/>
              </a:spcBef>
              <a:spcAft>
                <a:spcPct val="0"/>
              </a:spcAft>
              <a:buClrTx/>
              <a:buFontTx/>
              <a:buNone/>
            </a:pPr>
            <a:r>
              <a:rPr lang="de-DE" altLang="de-DE" sz="1600">
                <a:solidFill>
                  <a:schemeClr val="tx2"/>
                </a:solidFill>
              </a:rPr>
              <a:t>5,59 </a:t>
            </a:r>
            <a:r>
              <a:rPr lang="de-DE" altLang="de-DE" sz="1600" dirty="0">
                <a:solidFill>
                  <a:schemeClr val="tx2"/>
                </a:solidFill>
              </a:rPr>
              <a:t>% p.a.</a:t>
            </a:r>
          </a:p>
        </p:txBody>
      </p:sp>
      <p:sp>
        <p:nvSpPr>
          <p:cNvPr id="17" name="Text Box 38"/>
          <p:cNvSpPr txBox="1">
            <a:spLocks noChangeArrowheads="1"/>
          </p:cNvSpPr>
          <p:nvPr/>
        </p:nvSpPr>
        <p:spPr bwMode="auto">
          <a:xfrm>
            <a:off x="6572250" y="2918021"/>
            <a:ext cx="1154430" cy="355276"/>
          </a:xfrm>
          <a:prstGeom prst="rect">
            <a:avLst/>
          </a:prstGeom>
          <a:noFill/>
          <a:ln>
            <a:noFill/>
          </a:ln>
        </p:spPr>
        <p:txBody>
          <a:bodyPr wrap="square" lIns="54000" tIns="54000" rIns="54000" bIns="540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fontAlgn="auto" hangingPunct="1">
              <a:lnSpc>
                <a:spcPct val="100000"/>
              </a:lnSpc>
              <a:spcBef>
                <a:spcPts val="0"/>
              </a:spcBef>
              <a:spcAft>
                <a:spcPct val="0"/>
              </a:spcAft>
              <a:buClrTx/>
              <a:buFontTx/>
              <a:buNone/>
            </a:pPr>
            <a:r>
              <a:rPr lang="de-DE" altLang="de-DE" sz="1600">
                <a:solidFill>
                  <a:schemeClr val="tx2"/>
                </a:solidFill>
              </a:rPr>
              <a:t>4,33 % </a:t>
            </a:r>
            <a:r>
              <a:rPr lang="de-DE" altLang="de-DE" sz="1600" dirty="0">
                <a:solidFill>
                  <a:schemeClr val="tx2"/>
                </a:solidFill>
              </a:rPr>
              <a:t>p.a.</a:t>
            </a:r>
          </a:p>
        </p:txBody>
      </p:sp>
      <p:sp>
        <p:nvSpPr>
          <p:cNvPr id="18" name="Text Box 38"/>
          <p:cNvSpPr txBox="1">
            <a:spLocks noChangeArrowheads="1"/>
          </p:cNvSpPr>
          <p:nvPr/>
        </p:nvSpPr>
        <p:spPr bwMode="auto">
          <a:xfrm>
            <a:off x="8892540" y="3234002"/>
            <a:ext cx="1165860" cy="355276"/>
          </a:xfrm>
          <a:prstGeom prst="rect">
            <a:avLst/>
          </a:prstGeom>
          <a:noFill/>
          <a:ln>
            <a:noFill/>
          </a:ln>
        </p:spPr>
        <p:txBody>
          <a:bodyPr wrap="square" lIns="54000" tIns="54000" rIns="54000" bIns="540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fontAlgn="auto" hangingPunct="1">
              <a:lnSpc>
                <a:spcPct val="100000"/>
              </a:lnSpc>
              <a:spcBef>
                <a:spcPts val="0"/>
              </a:spcBef>
              <a:spcAft>
                <a:spcPct val="0"/>
              </a:spcAft>
              <a:buClrTx/>
              <a:buFontTx/>
              <a:buNone/>
            </a:pPr>
            <a:r>
              <a:rPr lang="de-DE" altLang="de-DE" sz="1600">
                <a:solidFill>
                  <a:schemeClr val="tx2"/>
                </a:solidFill>
              </a:rPr>
              <a:t>0,61 % </a:t>
            </a:r>
            <a:r>
              <a:rPr lang="de-DE" altLang="de-DE" sz="1600" dirty="0">
                <a:solidFill>
                  <a:schemeClr val="tx2"/>
                </a:solidFill>
              </a:rPr>
              <a:t>p.a.</a:t>
            </a:r>
          </a:p>
        </p:txBody>
      </p:sp>
      <p:sp>
        <p:nvSpPr>
          <p:cNvPr id="19" name="Rechteckige Legende 18"/>
          <p:cNvSpPr/>
          <p:nvPr/>
        </p:nvSpPr>
        <p:spPr bwMode="gray">
          <a:xfrm>
            <a:off x="1866795" y="2179977"/>
            <a:ext cx="3672807" cy="440122"/>
          </a:xfrm>
          <a:prstGeom prst="wedgeRectCallout">
            <a:avLst>
              <a:gd name="adj1" fmla="val 7128"/>
              <a:gd name="adj2" fmla="val 47432"/>
            </a:avLst>
          </a:prstGeom>
          <a:solidFill>
            <a:schemeClr val="bg2"/>
          </a:solidFill>
          <a:ln w="3175" cap="flat" cmpd="sng" algn="ctr">
            <a:solidFill>
              <a:schemeClr val="accent5"/>
            </a:solid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230188" indent="-230188">
              <a:spcBef>
                <a:spcPts val="300"/>
              </a:spcBef>
              <a:buClr>
                <a:srgbClr val="E12A22"/>
              </a:buClr>
              <a:buFont typeface="DKFrutiger-Bold80HL" pitchFamily="34" charset="0"/>
            </a:pPr>
            <a:r>
              <a:rPr lang="de-DE" sz="1400" b="1" dirty="0">
                <a:solidFill>
                  <a:srgbClr val="FF0000"/>
                </a:solidFill>
                <a:cs typeface="Arial"/>
                <a:sym typeface="Wingdings"/>
              </a:rPr>
              <a:t>►</a:t>
            </a:r>
            <a:r>
              <a:rPr lang="de-DE" sz="1400" b="1" dirty="0">
                <a:solidFill>
                  <a:srgbClr val="003745"/>
                </a:solidFill>
                <a:cs typeface="Arial"/>
                <a:sym typeface="Wingdings"/>
              </a:rPr>
              <a:t> </a:t>
            </a:r>
            <a:r>
              <a:rPr lang="de-DE" sz="1400" dirty="0">
                <a:solidFill>
                  <a:schemeClr val="tx2"/>
                </a:solidFill>
                <a:sym typeface="Wingdings"/>
              </a:rPr>
              <a:t>3 von 4 Verträgen sind in ZUP I investiert</a:t>
            </a:r>
          </a:p>
        </p:txBody>
      </p:sp>
    </p:spTree>
    <p:custDataLst>
      <p:tags r:id="rId1"/>
    </p:custDataLst>
    <p:extLst>
      <p:ext uri="{BB962C8B-B14F-4D97-AF65-F5344CB8AC3E}">
        <p14:creationId xmlns:p14="http://schemas.microsoft.com/office/powerpoint/2010/main" val="3578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LANGUAGE" val="german"/>
  <p:tag name="MASTER" val=""/>
  <p:tag name="AGENDAPIC" val=""/>
  <p:tag name="NOAGENDA" val="0"/>
</p:tagLst>
</file>

<file path=ppt/tags/tag10.xml><?xml version="1.0" encoding="utf-8"?>
<p:tagLst xmlns:a="http://schemas.openxmlformats.org/drawingml/2006/main" xmlns:r="http://schemas.openxmlformats.org/officeDocument/2006/relationships" xmlns:p="http://schemas.openxmlformats.org/presentationml/2006/main">
  <p:tag name="SLIDENAME" val="c_5182"/>
</p:tagLst>
</file>

<file path=ppt/tags/tag11.xml><?xml version="1.0" encoding="utf-8"?>
<p:tagLst xmlns:a="http://schemas.openxmlformats.org/drawingml/2006/main" xmlns:r="http://schemas.openxmlformats.org/officeDocument/2006/relationships" xmlns:p="http://schemas.openxmlformats.org/presentationml/2006/main">
  <p:tag name="SLIDENAME" val="c_5183"/>
</p:tagLst>
</file>

<file path=ppt/tags/tag12.xml><?xml version="1.0" encoding="utf-8"?>
<p:tagLst xmlns:a="http://schemas.openxmlformats.org/drawingml/2006/main" xmlns:r="http://schemas.openxmlformats.org/officeDocument/2006/relationships" xmlns:p="http://schemas.openxmlformats.org/presentationml/2006/main">
  <p:tag name="SLIDENAME" val="c_4405"/>
</p:tagLst>
</file>

<file path=ppt/tags/tag13.xml><?xml version="1.0" encoding="utf-8"?>
<p:tagLst xmlns:a="http://schemas.openxmlformats.org/drawingml/2006/main" xmlns:r="http://schemas.openxmlformats.org/officeDocument/2006/relationships" xmlns:p="http://schemas.openxmlformats.org/presentationml/2006/main">
  <p:tag name="SLIDENAME" val="c_4403"/>
</p:tagLst>
</file>

<file path=ppt/tags/tag14.xml><?xml version="1.0" encoding="utf-8"?>
<p:tagLst xmlns:a="http://schemas.openxmlformats.org/drawingml/2006/main" xmlns:r="http://schemas.openxmlformats.org/officeDocument/2006/relationships" xmlns:p="http://schemas.openxmlformats.org/presentationml/2006/main">
  <p:tag name="SLIDENAME" val="c_4401"/>
</p:tagLst>
</file>

<file path=ppt/tags/tag15.xml><?xml version="1.0" encoding="utf-8"?>
<p:tagLst xmlns:a="http://schemas.openxmlformats.org/drawingml/2006/main" xmlns:r="http://schemas.openxmlformats.org/officeDocument/2006/relationships" xmlns:p="http://schemas.openxmlformats.org/presentationml/2006/main">
  <p:tag name="SLIDENAME" val="c_4402"/>
</p:tagLst>
</file>

<file path=ppt/tags/tag16.xml><?xml version="1.0" encoding="utf-8"?>
<p:tagLst xmlns:a="http://schemas.openxmlformats.org/drawingml/2006/main" xmlns:r="http://schemas.openxmlformats.org/officeDocument/2006/relationships" xmlns:p="http://schemas.openxmlformats.org/presentationml/2006/main">
  <p:tag name="SLIDENAME" val="c_5046"/>
</p:tagLst>
</file>

<file path=ppt/tags/tag2.xml><?xml version="1.0" encoding="utf-8"?>
<p:tagLst xmlns:a="http://schemas.openxmlformats.org/drawingml/2006/main" xmlns:r="http://schemas.openxmlformats.org/officeDocument/2006/relationships" xmlns:p="http://schemas.openxmlformats.org/presentationml/2006/main">
  <p:tag name="TWNOCDCHECK" val="-1"/>
</p:tagLst>
</file>

<file path=ppt/tags/tag3.xml><?xml version="1.0" encoding="utf-8"?>
<p:tagLst xmlns:a="http://schemas.openxmlformats.org/drawingml/2006/main" xmlns:r="http://schemas.openxmlformats.org/officeDocument/2006/relationships" xmlns:p="http://schemas.openxmlformats.org/presentationml/2006/main">
  <p:tag name="SLIDENAME" val="c_4398"/>
</p:tagLst>
</file>

<file path=ppt/tags/tag4.xml><?xml version="1.0" encoding="utf-8"?>
<p:tagLst xmlns:a="http://schemas.openxmlformats.org/drawingml/2006/main" xmlns:r="http://schemas.openxmlformats.org/officeDocument/2006/relationships" xmlns:p="http://schemas.openxmlformats.org/presentationml/2006/main">
  <p:tag name="TWNOCDCHECK" val="-1"/>
</p:tagLst>
</file>

<file path=ppt/tags/tag5.xml><?xml version="1.0" encoding="utf-8"?>
<p:tagLst xmlns:a="http://schemas.openxmlformats.org/drawingml/2006/main" xmlns:r="http://schemas.openxmlformats.org/officeDocument/2006/relationships" xmlns:p="http://schemas.openxmlformats.org/presentationml/2006/main">
  <p:tag name="SLIDENAME" val="c_5237"/>
</p:tagLst>
</file>

<file path=ppt/tags/tag6.xml><?xml version="1.0" encoding="utf-8"?>
<p:tagLst xmlns:a="http://schemas.openxmlformats.org/drawingml/2006/main" xmlns:r="http://schemas.openxmlformats.org/officeDocument/2006/relationships" xmlns:p="http://schemas.openxmlformats.org/presentationml/2006/main">
  <p:tag name="SLIDENAME" val="c_4767"/>
</p:tagLst>
</file>

<file path=ppt/tags/tag7.xml><?xml version="1.0" encoding="utf-8"?>
<p:tagLst xmlns:a="http://schemas.openxmlformats.org/drawingml/2006/main" xmlns:r="http://schemas.openxmlformats.org/officeDocument/2006/relationships" xmlns:p="http://schemas.openxmlformats.org/presentationml/2006/main">
  <p:tag name="SLIDENAME" val="c_4399"/>
</p:tagLst>
</file>

<file path=ppt/tags/tag8.xml><?xml version="1.0" encoding="utf-8"?>
<p:tagLst xmlns:a="http://schemas.openxmlformats.org/drawingml/2006/main" xmlns:r="http://schemas.openxmlformats.org/officeDocument/2006/relationships" xmlns:p="http://schemas.openxmlformats.org/presentationml/2006/main">
  <p:tag name="SLIDENAME" val="c_4400"/>
</p:tagLst>
</file>

<file path=ppt/tags/tag9.xml><?xml version="1.0" encoding="utf-8"?>
<p:tagLst xmlns:a="http://schemas.openxmlformats.org/drawingml/2006/main" xmlns:r="http://schemas.openxmlformats.org/officeDocument/2006/relationships" xmlns:p="http://schemas.openxmlformats.org/presentationml/2006/main">
  <p:tag name="TWNOCDCHECK" val="-1"/>
</p:tagLst>
</file>

<file path=ppt/theme/theme1.xml><?xml version="1.0" encoding="utf-8"?>
<a:theme xmlns:a="http://schemas.openxmlformats.org/drawingml/2006/main" name="© Deka">
  <a:themeElements>
    <a:clrScheme name="© Deka Investments">
      <a:dk1>
        <a:srgbClr val="000000"/>
      </a:dk1>
      <a:lt1>
        <a:srgbClr val="FFFFFF"/>
      </a:lt1>
      <a:dk2>
        <a:srgbClr val="003745"/>
      </a:dk2>
      <a:lt2>
        <a:srgbClr val="DAD2BA"/>
      </a:lt2>
      <a:accent1>
        <a:srgbClr val="436A74"/>
      </a:accent1>
      <a:accent2>
        <a:srgbClr val="92A736"/>
      </a:accent2>
      <a:accent3>
        <a:srgbClr val="829CA4"/>
      </a:accent3>
      <a:accent4>
        <a:srgbClr val="BFCCCF"/>
      </a:accent4>
      <a:accent5>
        <a:srgbClr val="E5EAEA"/>
      </a:accent5>
      <a:accent6>
        <a:srgbClr val="685D57"/>
      </a:accent6>
      <a:hlink>
        <a:srgbClr val="436A74"/>
      </a:hlink>
      <a:folHlink>
        <a:srgbClr val="829CA4"/>
      </a:folHlink>
    </a:clrScheme>
    <a:fontScheme name="© Deka Investment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C6C0"/>
        </a:solidFill>
        <a:ln w="3175" cap="flat" cmpd="sng" algn="ctr">
          <a:noFill/>
          <a:prstDash val="solid"/>
          <a:round/>
          <a:headEnd type="none" w="med" len="med"/>
          <a:tailEnd type="none" w="med" len="med"/>
        </a:ln>
        <a:effectLst/>
      </a:spPr>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defPPr algn="ctr" eaLnBrk="0" fontAlgn="base" hangingPunct="0">
          <a:spcAft>
            <a:spcPts val="600"/>
          </a:spcAft>
          <a:defRPr sz="1400" dirty="0" err="1" smtClean="0">
            <a:solidFill>
              <a:schemeClr val="tx2"/>
            </a:solidFill>
          </a:defRPr>
        </a:defPPr>
      </a:lstStyle>
    </a:spDef>
    <a:lnDef>
      <a:spPr bwMode="gray">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0" marR="0" indent="0" defTabSz="914400" eaLnBrk="1" fontAlgn="auto" latinLnBrk="0" hangingPunct="1">
          <a:lnSpc>
            <a:spcPct val="100000"/>
          </a:lnSpc>
          <a:spcBef>
            <a:spcPts val="0"/>
          </a:spcBef>
          <a:spcAft>
            <a:spcPts val="600"/>
          </a:spcAft>
          <a:buClrTx/>
          <a:buSzTx/>
          <a:buFontTx/>
          <a:buNone/>
          <a:tabLst/>
          <a:defRPr kumimoji="0" sz="1400" b="0" i="0" u="none" strike="noStrike" kern="0" cap="none" spc="0" normalizeH="0" baseline="0" noProof="0" dirty="0" err="1" smtClean="0">
            <a:ln>
              <a:noFill/>
            </a:ln>
            <a:solidFill>
              <a:schemeClr val="tx2"/>
            </a:solidFill>
            <a:effectLst/>
            <a:uLnTx/>
            <a:uFillTx/>
            <a:latin typeface="Arial" pitchFamily="34" charset="0"/>
            <a:cs typeface="Arial" pitchFamily="34" charset="0"/>
          </a:defRPr>
        </a:defPPr>
      </a:lstStyle>
    </a:txDef>
  </a:objectDefaults>
  <a:extraClrSchemeLst/>
  <a:custClrLst>
    <a:custClr name="Trüffelgrau">
      <a:srgbClr val="685D57"/>
    </a:custClr>
    <a:custClr name="Trüffelgrau 60%">
      <a:srgbClr val="9D958D"/>
    </a:custClr>
    <a:custClr name="Trüffelgrau 30%">
      <a:srgbClr val="CCC6C0"/>
    </a:custClr>
    <a:custClr name="Champagner">
      <a:srgbClr val="DAD2BA"/>
    </a:custClr>
    <a:custClr name="Champagner Dunkel">
      <a:srgbClr val="B6AD8A"/>
    </a:custClr>
    <a:custClr name="Rot">
      <a:srgbClr val="FF0000"/>
    </a:custClr>
    <a:custClr name="Amethyst">
      <a:srgbClr val="78629C"/>
    </a:custClr>
    <a:custClr name="Orange">
      <a:srgbClr val="ED9F2E"/>
    </a:custClr>
  </a:custClrLst>
</a:theme>
</file>

<file path=ppt/theme/theme2.xml><?xml version="1.0" encoding="utf-8"?>
<a:theme xmlns:a="http://schemas.openxmlformats.org/drawingml/2006/main" name="Larissa">
  <a:themeElements>
    <a:clrScheme name="Deka Investments">
      <a:dk1>
        <a:srgbClr val="000000"/>
      </a:dk1>
      <a:lt1>
        <a:srgbClr val="FFFFFF"/>
      </a:lt1>
      <a:dk2>
        <a:srgbClr val="003745"/>
      </a:dk2>
      <a:lt2>
        <a:srgbClr val="DAD2BA"/>
      </a:lt2>
      <a:accent1>
        <a:srgbClr val="436A74"/>
      </a:accent1>
      <a:accent2>
        <a:srgbClr val="92A736"/>
      </a:accent2>
      <a:accent3>
        <a:srgbClr val="829CA4"/>
      </a:accent3>
      <a:accent4>
        <a:srgbClr val="BFCCCF"/>
      </a:accent4>
      <a:accent5>
        <a:srgbClr val="E5EAEA"/>
      </a:accent5>
      <a:accent6>
        <a:srgbClr val="685D57"/>
      </a:accent6>
      <a:hlink>
        <a:srgbClr val="436A74"/>
      </a:hlink>
      <a:folHlink>
        <a:srgbClr val="829CA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deka_investments</Template>
  <TotalTime>0</TotalTime>
  <Words>1627</Words>
  <Application>Microsoft Office PowerPoint</Application>
  <PresentationFormat>Benutzerdefiniert</PresentationFormat>
  <Paragraphs>200</Paragraphs>
  <Slides>12</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DKFrutiger-Bold80HL</vt:lpstr>
      <vt:lpstr>Symbol</vt:lpstr>
      <vt:lpstr>© Deka</vt:lpstr>
      <vt:lpstr>Das anhaltende Negativ-Zinsumfeld erfordert ein Umdenken Auch für Sparer und die Altersvorsorge</vt:lpstr>
      <vt:lpstr>Rendite statt Zinsen – so spart man heute. Vorsorge und Sparen mit Wertpapieren.</vt:lpstr>
      <vt:lpstr>Je länger die Spardauer, desto stabiler die langfristige Rendite eines Aktiensparplans.</vt:lpstr>
      <vt:lpstr>Sparen mit Investmentfonds bietet attraktive Möglichkeiten,  um dem Zinstief zu entgehen</vt:lpstr>
      <vt:lpstr>Deka Wertpapierlösungen sind fester Bestandteil  im Sparkassen-Finanzkonzept</vt:lpstr>
      <vt:lpstr>Neukundengewinnungsstrategie mit Wertpapiersparplänen einfach umsetzen – in allen Kundensegmenten</vt:lpstr>
      <vt:lpstr>Bestandskundenpotenzial im ratierlichen Sparplangeschäft nutzen – mit Riester-JahresCheck und Deka-FondsSparplan Check  </vt:lpstr>
      <vt:lpstr>Ein Deka-FondsSparplan bietet besondere Vorteile</vt:lpstr>
      <vt:lpstr>Fondsbasiert riestern mit Deka-ZukunftsPlan Classic… …wahrt die Chancen auf ein attraktive Rendite</vt:lpstr>
      <vt:lpstr>Deka-ZukunftsPlan  Weiterhin gute Aussichten für eine chancenreiche Allokation</vt:lpstr>
      <vt:lpstr>Deka-ZukunftsPlan Alle Vorteile auf einen Blick</vt:lpstr>
      <vt:lpstr>Mehr Schwung für Ihre Erträge Mit Deka-FondsSparplan und Deka-ZukunftsPlan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2021-09-22T13:57:45Z</dcterms:created>
  <dcterms:modified xsi:type="dcterms:W3CDTF">2021-09-23T11:08:16Z</dcterms:modified>
</cp:coreProperties>
</file>