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1" r:id="rId1"/>
  </p:sldMasterIdLst>
  <p:notesMasterIdLst>
    <p:notesMasterId r:id="rId9"/>
  </p:notesMasterIdLst>
  <p:handoutMasterIdLst>
    <p:handoutMasterId r:id="rId10"/>
  </p:handoutMasterIdLst>
  <p:sldIdLst>
    <p:sldId id="277" r:id="rId2"/>
    <p:sldId id="278" r:id="rId3"/>
    <p:sldId id="279" r:id="rId4"/>
    <p:sldId id="280" r:id="rId5"/>
    <p:sldId id="281" r:id="rId6"/>
    <p:sldId id="282" r:id="rId7"/>
    <p:sldId id="283" r:id="rId8"/>
  </p:sldIdLst>
  <p:sldSz cx="12195175" cy="6858000"/>
  <p:notesSz cx="6797675" cy="9926638"/>
  <p:custDataLst>
    <p:tags r:id="rId1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4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pos="7313">
          <p15:clr>
            <a:srgbClr val="A4A3A4"/>
          </p15:clr>
        </p15:guide>
        <p15:guide id="4" pos="3959">
          <p15:clr>
            <a:srgbClr val="A4A3A4"/>
          </p15:clr>
        </p15:guide>
        <p15:guide id="5" pos="3729">
          <p15:clr>
            <a:srgbClr val="A4A3A4"/>
          </p15:clr>
        </p15:guide>
        <p15:guide id="6" pos="376">
          <p15:clr>
            <a:srgbClr val="A4A3A4"/>
          </p15:clr>
        </p15:guide>
        <p15:guide id="7" pos="2771">
          <p15:clr>
            <a:srgbClr val="A4A3A4"/>
          </p15:clr>
        </p15:guide>
        <p15:guide id="8" pos="2533">
          <p15:clr>
            <a:srgbClr val="A4A3A4"/>
          </p15:clr>
        </p15:guide>
        <p15:guide id="9" pos="4928">
          <p15:clr>
            <a:srgbClr val="A4A3A4"/>
          </p15:clr>
        </p15:guide>
        <p15:guide id="10" pos="51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D57"/>
    <a:srgbClr val="9D958D"/>
    <a:srgbClr val="CCC6C0"/>
    <a:srgbClr val="DAD2BA"/>
    <a:srgbClr val="B6AD8A"/>
    <a:srgbClr val="FF0000"/>
    <a:srgbClr val="78629C"/>
    <a:srgbClr val="ED9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2" autoAdjust="0"/>
    <p:restoredTop sz="96686" autoAdjust="0"/>
  </p:normalViewPr>
  <p:slideViewPr>
    <p:cSldViewPr snapToGrid="0" snapToObjects="1">
      <p:cViewPr varScale="1">
        <p:scale>
          <a:sx n="110" d="100"/>
          <a:sy n="110" d="100"/>
        </p:scale>
        <p:origin x="864" y="108"/>
      </p:cViewPr>
      <p:guideLst>
        <p:guide orient="horz" pos="1034"/>
        <p:guide orient="horz" pos="3758"/>
        <p:guide pos="7313"/>
        <p:guide pos="3959"/>
        <p:guide pos="3729"/>
        <p:guide pos="376"/>
        <p:guide pos="2771"/>
        <p:guide pos="2533"/>
        <p:guide pos="4928"/>
        <p:guide pos="51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714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9891-150F-43FF-9B81-597D3F9E0976}" type="datetimeFigureOut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22.09.2021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07C88-AC26-4FB9-AD76-FF9A82C14D30}" type="slidenum">
              <a:rPr lang="de-DE" smtClean="0"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86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9888B592-4988-4068-AC3A-E1539BCA9C6A}" type="datetimeFigureOut">
              <a:rPr lang="de-DE" smtClean="0"/>
              <a:pPr/>
              <a:t>22.09.2021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180000" y="744538"/>
            <a:ext cx="6480000" cy="3645778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fld id="{E5D6FF10-B940-4D4F-B97B-B9475F2D3A57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Notizenplatzhalter 7"/>
          <p:cNvSpPr>
            <a:spLocks noGrp="1"/>
          </p:cNvSpPr>
          <p:nvPr>
            <p:ph type="body" sz="quarter" idx="3"/>
          </p:nvPr>
        </p:nvSpPr>
        <p:spPr bwMode="gray">
          <a:xfrm>
            <a:off x="179999" y="4555386"/>
            <a:ext cx="6480000" cy="468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</p:txBody>
      </p:sp>
    </p:spTree>
    <p:extLst>
      <p:ext uri="{BB962C8B-B14F-4D97-AF65-F5344CB8AC3E}">
        <p14:creationId xmlns:p14="http://schemas.microsoft.com/office/powerpoint/2010/main" val="252014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fontAlgn="base" latinLnBrk="0" hangingPunct="1">
      <a:lnSpc>
        <a:spcPct val="100000"/>
      </a:lnSpc>
      <a:spcAft>
        <a:spcPts val="300"/>
      </a:spcAft>
      <a:buFont typeface="Arial" pitchFamily="34" charset="0"/>
      <a:defRPr lang="de-DE" sz="1200" b="1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1pPr>
    <a:lvl2pPr marL="0" indent="0" algn="l" defTabSz="914400" rtl="0" eaLnBrk="1" fontAlgn="base" latinLnBrk="0" hangingPunct="1">
      <a:lnSpc>
        <a:spcPct val="100000"/>
      </a:lnSpc>
      <a:spcAft>
        <a:spcPts val="300"/>
      </a:spcAft>
      <a:buFont typeface="Arial" pitchFamily="34" charset="0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2pPr>
    <a:lvl3pPr marL="144000" indent="-144000" algn="l" defTabSz="914400" rtl="0" eaLnBrk="1" fontAlgn="base" latinLnBrk="0" hangingPunct="1">
      <a:lnSpc>
        <a:spcPct val="100000"/>
      </a:lnSpc>
      <a:spcAft>
        <a:spcPts val="300"/>
      </a:spcAft>
      <a:buClr>
        <a:schemeClr val="tx2"/>
      </a:buClr>
      <a:buSzPct val="150000"/>
      <a:buFont typeface="Arial" panose="020B0604020202020204" pitchFamily="34" charset="0"/>
      <a:buChar char="▪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3pPr>
    <a:lvl4pPr marL="288000" indent="-144000" algn="l" defTabSz="914400" rtl="0" eaLnBrk="1" fontAlgn="base" latinLnBrk="0" hangingPunct="1">
      <a:lnSpc>
        <a:spcPct val="100000"/>
      </a:lnSpc>
      <a:spcAft>
        <a:spcPts val="300"/>
      </a:spcAft>
      <a:buClr>
        <a:srgbClr val="9D958D"/>
      </a:buClr>
      <a:buSzPct val="150000"/>
      <a:buFont typeface="Arial" panose="020B0604020202020204" pitchFamily="34" charset="0"/>
      <a:buChar char="▪"/>
      <a:defRPr lang="de-DE" sz="1200" b="0" kern="120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4pPr>
    <a:lvl5pPr marL="432000" indent="-144000" algn="l" defTabSz="914400" rtl="0" eaLnBrk="1" fontAlgn="base" latinLnBrk="0" hangingPunct="1">
      <a:lnSpc>
        <a:spcPct val="100000"/>
      </a:lnSpc>
      <a:spcAft>
        <a:spcPts val="300"/>
      </a:spcAft>
      <a:buClr>
        <a:schemeClr val="tx2"/>
      </a:buClr>
      <a:buFont typeface="Arial" panose="020B0604020202020204" pitchFamily="34" charset="0"/>
      <a:buChar char="–"/>
      <a:defRPr lang="de-DE" sz="1200" b="0" kern="1200" baseline="0" dirty="0" smtClean="0">
        <a:solidFill>
          <a:schemeClr val="tx2"/>
        </a:solidFill>
        <a:latin typeface="Arial" panose="020B0604020202020204" pitchFamily="34" charset="0"/>
        <a:ea typeface="+mn-ea"/>
        <a:cs typeface="Arial" pitchFamily="34" charset="0"/>
      </a:defRPr>
    </a:lvl5pPr>
    <a:lvl6pPr marL="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lang="de-DE" sz="1200" kern="1200" baseline="0" dirty="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144000" indent="-144000" algn="l" defTabSz="914400" rtl="0" eaLnBrk="1" latinLnBrk="0" hangingPunct="1">
      <a:spcAft>
        <a:spcPts val="300"/>
      </a:spcAft>
      <a:buClr>
        <a:srgbClr val="FF0000"/>
      </a:buClr>
      <a:buSzPct val="70000"/>
      <a:buFont typeface="Arial" panose="020B0604020202020204" pitchFamily="34" charset="0"/>
      <a:buChar char="►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7800" y="744538"/>
            <a:ext cx="6483350" cy="36464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51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CDD1DF-292D-4D57-95A7-F9AE2E64F0BF}" type="slidenum">
              <a:rPr lang="de-DE"/>
              <a:pPr/>
              <a:t>2</a:t>
            </a:fld>
            <a:endParaRPr lang="de-DE"/>
          </a:p>
        </p:txBody>
      </p:sp>
      <p:sp>
        <p:nvSpPr>
          <p:cNvPr id="157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ln/>
        </p:spPr>
      </p:sp>
      <p:sp>
        <p:nvSpPr>
          <p:cNvPr id="157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7800" y="744538"/>
            <a:ext cx="6483350" cy="36464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5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7800" y="744538"/>
            <a:ext cx="6483350" cy="36464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51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7800" y="744538"/>
            <a:ext cx="6483350" cy="36464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51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77800" y="744538"/>
            <a:ext cx="6483350" cy="36464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>
          <a:xfrm>
            <a:off x="180000" y="4555387"/>
            <a:ext cx="6480000" cy="556662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6FF10-B940-4D4F-B97B-B9475F2D3A57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8081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0399" y="334961"/>
            <a:ext cx="8892000" cy="262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 userDrawn="1">
            <p:ph type="ctrTitle"/>
          </p:nvPr>
        </p:nvSpPr>
        <p:spPr bwMode="gray">
          <a:xfrm>
            <a:off x="828000" y="558058"/>
            <a:ext cx="7992000" cy="828000"/>
          </a:xfrm>
        </p:spPr>
        <p:txBody>
          <a:bodyPr bIns="0" anchor="b" anchorCtr="0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00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/>
          </p:nvPr>
        </p:nvSpPr>
        <p:spPr bwMode="gray">
          <a:xfrm>
            <a:off x="828000" y="1445920"/>
            <a:ext cx="7992000" cy="828000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9567174" y="334961"/>
            <a:ext cx="2628000" cy="2628000"/>
          </a:xfrm>
          <a:prstGeom prst="rect">
            <a:avLst/>
          </a:prstGeom>
        </p:spPr>
      </p:pic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7997" y="2456380"/>
            <a:ext cx="7992000" cy="288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lvl1pPr>
              <a:defRPr lang="de-DE" sz="1800" kern="0">
                <a:cs typeface="Arial" pitchFamily="34" charset="0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201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532765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5328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276625" y="1627188"/>
            <a:ext cx="532765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276625" y="2024363"/>
            <a:ext cx="5328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6276625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645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342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342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388400" y="1627188"/>
            <a:ext cx="342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388400" y="2024363"/>
            <a:ext cx="342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8184624" y="1627188"/>
            <a:ext cx="342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8"/>
          </p:nvPr>
        </p:nvSpPr>
        <p:spPr>
          <a:xfrm>
            <a:off x="8184624" y="2024363"/>
            <a:ext cx="342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342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4388400" y="1956635"/>
            <a:ext cx="342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cxnSp>
        <p:nvCxnSpPr>
          <p:cNvPr id="16" name="Gerade Verbindung 15"/>
          <p:cNvCxnSpPr/>
          <p:nvPr userDrawn="1"/>
        </p:nvCxnSpPr>
        <p:spPr bwMode="gray">
          <a:xfrm>
            <a:off x="8184624" y="1956635"/>
            <a:ext cx="342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947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7"/>
          </p:nvPr>
        </p:nvSpPr>
        <p:spPr bwMode="gray">
          <a:xfrm>
            <a:off x="6276625" y="1627188"/>
            <a:ext cx="5327650" cy="244800"/>
          </a:xfrm>
        </p:spPr>
        <p:txBody>
          <a:bodyPr anchor="b"/>
          <a:lstStyle/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6276625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 bwMode="gray">
          <a:xfrm>
            <a:off x="6276625" y="2024363"/>
            <a:ext cx="5328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546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Grafik mit Überschrift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5327650" cy="244800"/>
          </a:xfrm>
        </p:spPr>
        <p:txBody>
          <a:bodyPr anchor="b"/>
          <a:lstStyle/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532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5328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04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36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4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26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1000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12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466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516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Bild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726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11015662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90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0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4062963" y="1627188"/>
            <a:ext cx="3060000" cy="432117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 bwMode="gray">
          <a:xfrm>
            <a:off x="7536963" y="1627188"/>
            <a:ext cx="306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76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3 Text,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06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4062963" y="1627188"/>
            <a:ext cx="6534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0605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6534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7536963" y="1627188"/>
            <a:ext cx="3060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70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10008000" cy="244800"/>
          </a:xfrm>
        </p:spPr>
        <p:txBody>
          <a:bodyPr tIns="0" bIns="0" anchor="b"/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10008000" cy="392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588963" y="1956635"/>
            <a:ext cx="10008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0792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Zw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48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48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736963" y="1627188"/>
            <a:ext cx="48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736963" y="2024363"/>
            <a:ext cx="48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5736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5110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 - Drei Grafiken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8963" y="1625981"/>
            <a:ext cx="30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8963" y="2024363"/>
            <a:ext cx="30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062963" y="1627188"/>
            <a:ext cx="30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062963" y="2024363"/>
            <a:ext cx="30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7"/>
          </p:nvPr>
        </p:nvSpPr>
        <p:spPr>
          <a:xfrm>
            <a:off x="7536963" y="1627188"/>
            <a:ext cx="3060000" cy="24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Inhaltsplatzhalter 5"/>
          <p:cNvSpPr>
            <a:spLocks noGrp="1"/>
          </p:cNvSpPr>
          <p:nvPr>
            <p:ph sz="quarter" idx="18"/>
          </p:nvPr>
        </p:nvSpPr>
        <p:spPr>
          <a:xfrm>
            <a:off x="7536963" y="2024363"/>
            <a:ext cx="3060000" cy="3924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smtClean="0"/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30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Gerade Verbindung 10"/>
          <p:cNvCxnSpPr/>
          <p:nvPr userDrawn="1"/>
        </p:nvCxnSpPr>
        <p:spPr bwMode="gray">
          <a:xfrm>
            <a:off x="4062963" y="1956635"/>
            <a:ext cx="30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Fußzeilenplatzhalter 5"/>
          <p:cNvSpPr>
            <a:spLocks noGrp="1"/>
          </p:cNvSpPr>
          <p:nvPr>
            <p:ph type="ftr" sz="quarter" idx="16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cxnSp>
        <p:nvCxnSpPr>
          <p:cNvPr id="16" name="Gerade Verbindung 15"/>
          <p:cNvCxnSpPr/>
          <p:nvPr userDrawn="1"/>
        </p:nvCxnSpPr>
        <p:spPr bwMode="gray">
          <a:xfrm>
            <a:off x="7536963" y="1956635"/>
            <a:ext cx="30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0302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Text, 1/2 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486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7"/>
          </p:nvPr>
        </p:nvSpPr>
        <p:spPr bwMode="gray">
          <a:xfrm>
            <a:off x="5736963" y="1627188"/>
            <a:ext cx="4860000" cy="244800"/>
          </a:xfrm>
        </p:spPr>
        <p:txBody>
          <a:bodyPr anchor="b"/>
          <a:lstStyle/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736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5"/>
          </p:nvPr>
        </p:nvSpPr>
        <p:spPr bwMode="gray">
          <a:xfrm>
            <a:off x="5736963" y="2024363"/>
            <a:ext cx="4860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75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t Störer- 1/2 Grafik mit Überschrift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4860000" cy="244800"/>
          </a:xfrm>
        </p:spPr>
        <p:txBody>
          <a:bodyPr anchor="b"/>
          <a:lstStyle/>
          <a:p>
            <a:pPr lvl="0"/>
            <a:r>
              <a:rPr lang="de-DE"/>
              <a:t>Textmasterformat bearbeiten</a:t>
            </a:r>
          </a:p>
        </p:txBody>
      </p:sp>
      <p:cxnSp>
        <p:nvCxnSpPr>
          <p:cNvPr id="10" name="Gerade Verbindung 9"/>
          <p:cNvCxnSpPr/>
          <p:nvPr userDrawn="1"/>
        </p:nvCxnSpPr>
        <p:spPr bwMode="gray">
          <a:xfrm>
            <a:off x="588963" y="1956635"/>
            <a:ext cx="48600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4860000" cy="39240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sz="quarter" idx="15"/>
          </p:nvPr>
        </p:nvSpPr>
        <p:spPr bwMode="gray">
          <a:xfrm>
            <a:off x="5736963" y="1627188"/>
            <a:ext cx="486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1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13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37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, 1/2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478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Bild,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 bwMode="gray">
          <a:xfrm>
            <a:off x="588963" y="1627188"/>
            <a:ext cx="5328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6276625" y="1627188"/>
            <a:ext cx="532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004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42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 bwMode="gray">
          <a:xfrm>
            <a:off x="4388400" y="1627188"/>
            <a:ext cx="3420000" cy="4321175"/>
          </a:xfrm>
        </p:spPr>
        <p:txBody>
          <a:bodyPr/>
          <a:lstStyle>
            <a:lvl5pPr>
              <a:defRPr baseline="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5"/>
          </p:nvPr>
        </p:nvSpPr>
        <p:spPr bwMode="gray">
          <a:xfrm>
            <a:off x="8184624" y="1627188"/>
            <a:ext cx="3420000" cy="432117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1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81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Text, 2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3420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4386625" y="1627188"/>
            <a:ext cx="7218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839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, 1/3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88963" y="1627188"/>
            <a:ext cx="7218000" cy="43211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4"/>
          </p:nvPr>
        </p:nvSpPr>
        <p:spPr bwMode="gray">
          <a:xfrm>
            <a:off x="8184624" y="1627188"/>
            <a:ext cx="3420000" cy="4321175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6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02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gray">
          <a:xfrm>
            <a:off x="588963" y="1625981"/>
            <a:ext cx="11016000" cy="244800"/>
          </a:xfrm>
        </p:spPr>
        <p:txBody>
          <a:bodyPr tIns="0" bIns="0" anchor="b"/>
          <a:lstStyle>
            <a:lvl1pPr>
              <a:spcAft>
                <a:spcPts val="600"/>
              </a:spcAft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/>
          </p:nvPr>
        </p:nvSpPr>
        <p:spPr bwMode="gray">
          <a:xfrm>
            <a:off x="588963" y="2024363"/>
            <a:ext cx="11015662" cy="39240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 bwMode="gray">
          <a:xfrm>
            <a:off x="588963" y="1956635"/>
            <a:ext cx="11015662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platzhalter 1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8963" y="6364608"/>
            <a:ext cx="11015662" cy="180000"/>
          </a:xfrm>
        </p:spPr>
        <p:txBody>
          <a:bodyPr anchor="b"/>
          <a:lstStyle>
            <a:lvl1pPr>
              <a:spcAft>
                <a:spcPts val="0"/>
              </a:spcAft>
              <a:defRPr sz="900" b="0"/>
            </a:lvl1pPr>
          </a:lstStyle>
          <a:p>
            <a:pPr lvl="0"/>
            <a:r>
              <a:rPr lang="de-DE" dirty="0"/>
              <a:t>Quellangabe</a:t>
            </a:r>
          </a:p>
        </p:txBody>
      </p:sp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900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/>
          <p:cNvGrpSpPr/>
          <p:nvPr>
            <p:custDataLst>
              <p:tags r:id="rId29"/>
            </p:custDataLst>
          </p:nvPr>
        </p:nvGrpSpPr>
        <p:grpSpPr bwMode="gray">
          <a:xfrm>
            <a:off x="-162606" y="-115266"/>
            <a:ext cx="12505987" cy="6063629"/>
            <a:chOff x="-162606" y="-115266"/>
            <a:chExt cx="12505987" cy="6063629"/>
          </a:xfrm>
        </p:grpSpPr>
        <p:grpSp>
          <p:nvGrpSpPr>
            <p:cNvPr id="3" name="Gruppieren 2"/>
            <p:cNvGrpSpPr/>
            <p:nvPr userDrawn="1"/>
          </p:nvGrpSpPr>
          <p:grpSpPr bwMode="gray">
            <a:xfrm>
              <a:off x="-162606" y="1627189"/>
              <a:ext cx="131873" cy="4321174"/>
              <a:chOff x="-162606" y="1627189"/>
              <a:chExt cx="131873" cy="4321174"/>
            </a:xfrm>
          </p:grpSpPr>
          <p:cxnSp>
            <p:nvCxnSpPr>
              <p:cNvPr id="65" name="Gerade Verbindung 68"/>
              <p:cNvCxnSpPr/>
              <p:nvPr userDrawn="1"/>
            </p:nvCxnSpPr>
            <p:spPr bwMode="gray">
              <a:xfrm rot="16200000" flipV="1">
                <a:off x="-96669" y="1561253"/>
                <a:ext cx="0" cy="13187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76"/>
              <p:cNvCxnSpPr/>
              <p:nvPr userDrawn="1"/>
            </p:nvCxnSpPr>
            <p:spPr bwMode="gray">
              <a:xfrm rot="16200000" flipV="1">
                <a:off x="-96670" y="5882427"/>
                <a:ext cx="0" cy="13187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uppieren 3"/>
            <p:cNvGrpSpPr/>
            <p:nvPr userDrawn="1"/>
          </p:nvGrpSpPr>
          <p:grpSpPr bwMode="gray">
            <a:xfrm>
              <a:off x="12211509" y="1627189"/>
              <a:ext cx="131872" cy="4321174"/>
              <a:chOff x="12211509" y="1627189"/>
              <a:chExt cx="131872" cy="4321174"/>
            </a:xfrm>
          </p:grpSpPr>
          <p:cxnSp>
            <p:nvCxnSpPr>
              <p:cNvPr id="61" name="Gerade Verbindung 82"/>
              <p:cNvCxnSpPr/>
              <p:nvPr userDrawn="1"/>
            </p:nvCxnSpPr>
            <p:spPr bwMode="gray">
              <a:xfrm rot="5400000" flipH="1" flipV="1">
                <a:off x="12277446" y="1561253"/>
                <a:ext cx="0" cy="131871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84"/>
              <p:cNvCxnSpPr/>
              <p:nvPr userDrawn="1"/>
            </p:nvCxnSpPr>
            <p:spPr bwMode="gray">
              <a:xfrm rot="5400000" flipH="1" flipV="1">
                <a:off x="12277445" y="5882427"/>
                <a:ext cx="0" cy="131871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uppieren 1"/>
            <p:cNvGrpSpPr/>
            <p:nvPr userDrawn="1"/>
          </p:nvGrpSpPr>
          <p:grpSpPr bwMode="gray">
            <a:xfrm>
              <a:off x="588963" y="-115266"/>
              <a:ext cx="11015662" cy="99392"/>
              <a:chOff x="588963" y="-115266"/>
              <a:chExt cx="11015662" cy="99392"/>
            </a:xfrm>
          </p:grpSpPr>
          <p:cxnSp>
            <p:nvCxnSpPr>
              <p:cNvPr id="42" name="Gerade Verbindung 65"/>
              <p:cNvCxnSpPr/>
              <p:nvPr userDrawn="1"/>
            </p:nvCxnSpPr>
            <p:spPr bwMode="gray">
              <a:xfrm flipV="1">
                <a:off x="588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 Verbindung 73"/>
              <p:cNvCxnSpPr/>
              <p:nvPr userDrawn="1"/>
            </p:nvCxnSpPr>
            <p:spPr bwMode="gray">
              <a:xfrm flipV="1">
                <a:off x="11604625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 Verbindung 73"/>
              <p:cNvCxnSpPr/>
              <p:nvPr userDrawn="1"/>
            </p:nvCxnSpPr>
            <p:spPr bwMode="gray">
              <a:xfrm flipV="1">
                <a:off x="5916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73"/>
              <p:cNvCxnSpPr/>
              <p:nvPr userDrawn="1"/>
            </p:nvCxnSpPr>
            <p:spPr bwMode="gray">
              <a:xfrm flipV="1">
                <a:off x="6276625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73"/>
              <p:cNvCxnSpPr/>
              <p:nvPr userDrawn="1"/>
            </p:nvCxnSpPr>
            <p:spPr bwMode="gray">
              <a:xfrm flipV="1">
                <a:off x="10596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73"/>
              <p:cNvCxnSpPr/>
              <p:nvPr userDrawn="1"/>
            </p:nvCxnSpPr>
            <p:spPr bwMode="gray">
              <a:xfrm flipV="1">
                <a:off x="7808400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73"/>
              <p:cNvCxnSpPr/>
              <p:nvPr userDrawn="1"/>
            </p:nvCxnSpPr>
            <p:spPr bwMode="gray">
              <a:xfrm flipV="1">
                <a:off x="8184624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73"/>
              <p:cNvCxnSpPr/>
              <p:nvPr userDrawn="1"/>
            </p:nvCxnSpPr>
            <p:spPr bwMode="gray">
              <a:xfrm flipV="1">
                <a:off x="4008963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 Verbindung 73"/>
              <p:cNvCxnSpPr/>
              <p:nvPr userDrawn="1"/>
            </p:nvCxnSpPr>
            <p:spPr bwMode="gray">
              <a:xfrm flipV="1">
                <a:off x="4388400" y="-115266"/>
                <a:ext cx="0" cy="99392"/>
              </a:xfrm>
              <a:prstGeom prst="line">
                <a:avLst/>
              </a:prstGeom>
              <a:ln w="9525">
                <a:solidFill>
                  <a:srgbClr val="FFFF00"/>
                </a:solidFill>
                <a:headEnd type="none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73" name="Rectangle 101"/>
          <p:cNvSpPr>
            <a:spLocks noGrp="1" noChangeArrowheads="1"/>
          </p:cNvSpPr>
          <p:nvPr>
            <p:ph type="title"/>
          </p:nvPr>
        </p:nvSpPr>
        <p:spPr bwMode="gray">
          <a:xfrm>
            <a:off x="588963" y="270144"/>
            <a:ext cx="10008000" cy="10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um das Titelformat zu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88963" y="1627188"/>
            <a:ext cx="11015662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8" name="Foliennummernplatzhalter 3"/>
          <p:cNvSpPr txBox="1">
            <a:spLocks/>
          </p:cNvSpPr>
          <p:nvPr/>
        </p:nvSpPr>
        <p:spPr bwMode="gray">
          <a:xfrm>
            <a:off x="11065126" y="6575918"/>
            <a:ext cx="540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r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A272836-2535-48A0-AB7E-123EA519F312}" type="slidenum">
              <a:rPr lang="de-DE" smtClean="0">
                <a:solidFill>
                  <a:srgbClr val="003745"/>
                </a:solidFill>
              </a:rPr>
              <a:pPr/>
              <a:t>‹Nr.›</a:t>
            </a:fld>
            <a:endParaRPr lang="de-DE" dirty="0">
              <a:solidFill>
                <a:srgbClr val="003745"/>
              </a:solidFill>
            </a:endParaRPr>
          </a:p>
        </p:txBody>
      </p:sp>
      <p:pic>
        <p:nvPicPr>
          <p:cNvPr id="71" name="Grafik 70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11115175" y="270144"/>
            <a:ext cx="1080000" cy="1080000"/>
          </a:xfrm>
          <a:prstGeom prst="rect">
            <a:avLst/>
          </a:prstGeom>
        </p:spPr>
      </p:pic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588963" y="6575918"/>
            <a:ext cx="532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900" dirty="0">
                <a:solidFill>
                  <a:srgbClr val="003745"/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62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7" r:id="rId10"/>
    <p:sldLayoutId id="2147483772" r:id="rId11"/>
    <p:sldLayoutId id="2147483743" r:id="rId12"/>
    <p:sldLayoutId id="2147483744" r:id="rId13"/>
    <p:sldLayoutId id="2147483745" r:id="rId14"/>
    <p:sldLayoutId id="2147483746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3" r:id="rId25"/>
    <p:sldLayoutId id="2147483770" r:id="rId26"/>
    <p:sldLayoutId id="214748377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fontAlgn="base" hangingPunct="1">
        <a:lnSpc>
          <a:spcPct val="95000"/>
        </a:lnSpc>
        <a:spcBef>
          <a:spcPts val="0"/>
        </a:spcBef>
        <a:spcAft>
          <a:spcPts val="0"/>
        </a:spcAft>
        <a:defRPr sz="2600" b="1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600">
          <a:solidFill>
            <a:schemeClr val="tx2"/>
          </a:solidFill>
          <a:latin typeface="Arial" pitchFamily="34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rgbClr val="E12A22"/>
        </a:buClr>
        <a:buFont typeface="Arial" pitchFamily="34" charset="0"/>
        <a:defRPr sz="16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15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2pPr>
      <a:lvl3pPr marL="179388" indent="-179388" algn="l" rtl="0" eaLnBrk="1" fontAlgn="base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150000"/>
        <a:buFont typeface="Arial" panose="020B0604020202020204" pitchFamily="34" charset="0"/>
        <a:buChar char="▪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3pPr>
      <a:lvl4pPr marL="360000" indent="-1800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rgbClr val="9D958D"/>
        </a:buClr>
        <a:buSzPct val="150000"/>
        <a:buFont typeface="Arial" panose="020B0604020202020204" pitchFamily="34" charset="0"/>
        <a:buChar char="▪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4pPr>
      <a:lvl5pPr marL="540000" indent="-180000" algn="l" rtl="0" eaLnBrk="1" fontAlgn="base" hangingPunct="1">
        <a:lnSpc>
          <a:spcPct val="100000"/>
        </a:lnSpc>
        <a:spcBef>
          <a:spcPct val="0"/>
        </a:spcBef>
        <a:spcAft>
          <a:spcPts val="60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6pPr>
      <a:lvl7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7pPr>
      <a:lvl8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8pPr>
      <a:lvl9pPr marL="180000" indent="-180000" algn="l" rtl="0" eaLnBrk="1" fontAlgn="base" hangingPunct="1">
        <a:spcBef>
          <a:spcPct val="0"/>
        </a:spcBef>
        <a:spcAft>
          <a:spcPts val="600"/>
        </a:spcAft>
        <a:buClr>
          <a:srgbClr val="FF0000"/>
        </a:buClr>
        <a:buSzPct val="70000"/>
        <a:buFont typeface="Arial" panose="020B0604020202020204" pitchFamily="34" charset="0"/>
        <a:buChar char="►"/>
        <a:defRPr sz="1400">
          <a:solidFill>
            <a:schemeClr val="tx2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4" Type="http://schemas.openxmlformats.org/officeDocument/2006/relationships/hyperlink" Target="http://www.deka.d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Regulatorische Änderungen der Kostendarstellung benötigen klare Argumente im Vertrieb</a:t>
            </a:r>
            <a:endParaRPr lang="de-DE" b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Januar 2019</a:t>
            </a:r>
            <a:br>
              <a:rPr lang="de-DE" dirty="0"/>
            </a:br>
            <a:r>
              <a:rPr lang="de-DE" dirty="0"/>
              <a:t>OE 520101 - 10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6276625" y="2143869"/>
            <a:ext cx="5328000" cy="2658716"/>
          </a:xfrm>
          <a:prstGeom prst="rect">
            <a:avLst/>
          </a:prstGeom>
          <a:noFill/>
          <a:ln w="38100" cap="sq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588" lvl="1">
              <a:spcAft>
                <a:spcPts val="600"/>
              </a:spcAft>
              <a:buClr>
                <a:srgbClr val="92A736"/>
              </a:buClr>
              <a:buSzPct val="100000"/>
            </a:pPr>
            <a:r>
              <a:rPr lang="de-DE" sz="1400" kern="0" dirty="0">
                <a:solidFill>
                  <a:srgbClr val="003745"/>
                </a:solidFill>
                <a:latin typeface="Arial"/>
              </a:rPr>
              <a:t>Im Rahmen der Transparenz sind Anlegern vor Abschluss einer Transaktion die ex-ante Kosten (</a:t>
            </a:r>
            <a:r>
              <a:rPr lang="de-DE" sz="1400" kern="0" dirty="0" err="1">
                <a:solidFill>
                  <a:srgbClr val="003745"/>
                </a:solidFill>
                <a:latin typeface="Arial"/>
              </a:rPr>
              <a:t>MiFID</a:t>
            </a:r>
            <a:r>
              <a:rPr lang="de-DE" sz="1400" kern="0" dirty="0">
                <a:solidFill>
                  <a:srgbClr val="003745"/>
                </a:solidFill>
                <a:latin typeface="Arial"/>
              </a:rPr>
              <a:t> II) und Basisinformationsblätter (PRIIPs) verpflichtend zur Verfügung zu stellen. Diese weisen in Bezug auf die Darstellungsform </a:t>
            </a:r>
            <a:r>
              <a:rPr lang="de-DE" sz="1400" b="1" kern="0" dirty="0">
                <a:solidFill>
                  <a:srgbClr val="003745"/>
                </a:solidFill>
                <a:latin typeface="Arial"/>
              </a:rPr>
              <a:t>unterschiedliche Kosteninhalte </a:t>
            </a:r>
            <a:r>
              <a:rPr lang="de-DE" sz="1400" kern="0" dirty="0">
                <a:solidFill>
                  <a:srgbClr val="003745"/>
                </a:solidFill>
                <a:latin typeface="Arial"/>
              </a:rPr>
              <a:t>aus.</a:t>
            </a:r>
          </a:p>
          <a:p>
            <a:pPr marL="1588" lvl="1">
              <a:spcAft>
                <a:spcPts val="600"/>
              </a:spcAft>
              <a:buClr>
                <a:srgbClr val="92A736"/>
              </a:buClr>
              <a:buSzPct val="100000"/>
            </a:pPr>
            <a:r>
              <a:rPr lang="de-DE" sz="1400" kern="0" dirty="0">
                <a:solidFill>
                  <a:srgbClr val="003745"/>
                </a:solidFill>
                <a:latin typeface="Arial"/>
              </a:rPr>
              <a:t>Im Rahmen der </a:t>
            </a:r>
            <a:r>
              <a:rPr lang="de-DE" sz="1400" kern="0" dirty="0" err="1">
                <a:solidFill>
                  <a:srgbClr val="003745"/>
                </a:solidFill>
                <a:latin typeface="Arial"/>
              </a:rPr>
              <a:t>MiFID</a:t>
            </a:r>
            <a:r>
              <a:rPr lang="de-DE" sz="1400" kern="0" dirty="0">
                <a:solidFill>
                  <a:srgbClr val="003745"/>
                </a:solidFill>
                <a:latin typeface="Arial"/>
              </a:rPr>
              <a:t> II ex-ante Kostentransparenz ist die kundenindividuelle Darstellung der Kosten über den Anlagehorizont des Kunden (bzw. 5 Jahre) maßgeblich. Die </a:t>
            </a:r>
            <a:r>
              <a:rPr lang="de-DE" sz="1400" b="1" kern="0" dirty="0">
                <a:solidFill>
                  <a:srgbClr val="003745"/>
                </a:solidFill>
                <a:latin typeface="Arial"/>
              </a:rPr>
              <a:t>absolute Höhe der Kosten </a:t>
            </a:r>
            <a:r>
              <a:rPr lang="de-DE" sz="1400" kern="0" dirty="0">
                <a:solidFill>
                  <a:srgbClr val="003745"/>
                </a:solidFill>
                <a:latin typeface="Arial"/>
              </a:rPr>
              <a:t>kann zu Rückfragen führen.</a:t>
            </a:r>
          </a:p>
          <a:p>
            <a:pPr marL="1588" lvl="1">
              <a:spcAft>
                <a:spcPts val="600"/>
              </a:spcAft>
              <a:buClr>
                <a:srgbClr val="92A736"/>
              </a:buClr>
              <a:buSzPct val="100000"/>
            </a:pPr>
            <a:r>
              <a:rPr lang="de-DE" sz="1400" kern="0" dirty="0">
                <a:solidFill>
                  <a:srgbClr val="003745"/>
                </a:solidFill>
                <a:latin typeface="Arial"/>
              </a:rPr>
              <a:t>Die erweiterte Transparenz führt in der Regel zum Ausweis </a:t>
            </a:r>
            <a:r>
              <a:rPr lang="de-DE" sz="1400" b="1" kern="0" dirty="0">
                <a:solidFill>
                  <a:srgbClr val="003745"/>
                </a:solidFill>
                <a:latin typeface="Arial"/>
              </a:rPr>
              <a:t>höherer laufender Kosten</a:t>
            </a:r>
            <a:r>
              <a:rPr lang="de-DE" sz="1400" kern="0" dirty="0">
                <a:solidFill>
                  <a:srgbClr val="003745"/>
                </a:solidFill>
                <a:latin typeface="Arial"/>
              </a:rPr>
              <a:t>.</a:t>
            </a:r>
          </a:p>
        </p:txBody>
      </p:sp>
      <p:grpSp>
        <p:nvGrpSpPr>
          <p:cNvPr id="43" name="Gruppieren 42"/>
          <p:cNvGrpSpPr/>
          <p:nvPr/>
        </p:nvGrpSpPr>
        <p:grpSpPr bwMode="gray">
          <a:xfrm>
            <a:off x="5792439" y="2067493"/>
            <a:ext cx="144001" cy="2658716"/>
            <a:chOff x="6045401" y="1970977"/>
            <a:chExt cx="144001" cy="3276000"/>
          </a:xfrm>
        </p:grpSpPr>
        <p:cxnSp>
          <p:nvCxnSpPr>
            <p:cNvPr id="44" name="Gerader Verbinder 23"/>
            <p:cNvCxnSpPr/>
            <p:nvPr/>
          </p:nvCxnSpPr>
          <p:spPr bwMode="gray">
            <a:xfrm>
              <a:off x="6045401" y="1970977"/>
              <a:ext cx="0" cy="3276000"/>
            </a:xfrm>
            <a:prstGeom prst="lin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5" name="Gleichschenkliges Dreieck 44"/>
            <p:cNvSpPr/>
            <p:nvPr/>
          </p:nvSpPr>
          <p:spPr bwMode="gray">
            <a:xfrm rot="5400000" flipH="1">
              <a:off x="5937401" y="3657698"/>
              <a:ext cx="360001" cy="144000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>
                <a:solidFill>
                  <a:schemeClr val="tx2"/>
                </a:solidFill>
              </a:endParaRPr>
            </a:p>
          </p:txBody>
        </p:sp>
      </p:grpSp>
      <p:sp>
        <p:nvSpPr>
          <p:cNvPr id="47" name="Rectangle 3"/>
          <p:cNvSpPr>
            <a:spLocks noChangeArrowheads="1"/>
          </p:cNvSpPr>
          <p:nvPr/>
        </p:nvSpPr>
        <p:spPr bwMode="gray">
          <a:xfrm>
            <a:off x="588963" y="2143869"/>
            <a:ext cx="5084500" cy="684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288000" tIns="72000" rIns="72000" bIns="7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None/>
            </a:pPr>
            <a:r>
              <a:rPr lang="de-DE" altLang="de-DE" sz="1600" b="1" dirty="0">
                <a:solidFill>
                  <a:schemeClr val="tx2"/>
                </a:solidFill>
              </a:rPr>
              <a:t>Stärkung des Anlegerschutzes</a:t>
            </a:r>
          </a:p>
        </p:txBody>
      </p:sp>
      <p:sp>
        <p:nvSpPr>
          <p:cNvPr id="48" name="Num_Kasten_Gelb"/>
          <p:cNvSpPr>
            <a:spLocks noChangeAspect="1" noChangeArrowheads="1"/>
          </p:cNvSpPr>
          <p:nvPr/>
        </p:nvSpPr>
        <p:spPr bwMode="gray">
          <a:xfrm>
            <a:off x="5988340" y="2322069"/>
            <a:ext cx="327600" cy="3276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>
                <a:srgbClr val="FFCC00"/>
              </a:buClr>
              <a:buSzPct val="130000"/>
              <a:buFontTx/>
              <a:buNone/>
            </a:pPr>
            <a:r>
              <a:rPr lang="de-DE" altLang="de-DE" sz="1400" b="1" dirty="0">
                <a:solidFill>
                  <a:schemeClr val="bg1"/>
                </a:solidFill>
              </a:rPr>
              <a:t>1</a:t>
            </a:r>
            <a:endParaRPr lang="de-DE" altLang="de-DE" sz="1600" b="1" dirty="0">
              <a:solidFill>
                <a:schemeClr val="bg1"/>
              </a:solidFill>
            </a:endParaRPr>
          </a:p>
        </p:txBody>
      </p:sp>
      <p:sp>
        <p:nvSpPr>
          <p:cNvPr id="51" name="Num_Kasten_Gelb"/>
          <p:cNvSpPr>
            <a:spLocks noChangeAspect="1" noChangeArrowheads="1"/>
          </p:cNvSpPr>
          <p:nvPr/>
        </p:nvSpPr>
        <p:spPr bwMode="gray">
          <a:xfrm>
            <a:off x="5987945" y="3343520"/>
            <a:ext cx="327995" cy="327995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>
                <a:srgbClr val="FFCC00"/>
              </a:buClr>
              <a:buSzPct val="130000"/>
              <a:buFontTx/>
              <a:buNone/>
            </a:pPr>
            <a:r>
              <a:rPr lang="de-DE" altLang="de-DE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gray">
          <a:xfrm>
            <a:off x="588963" y="4118585"/>
            <a:ext cx="5084500" cy="684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lIns="288000" tIns="72000" rIns="72000" bIns="7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None/>
            </a:pPr>
            <a:r>
              <a:rPr lang="de-DE" altLang="de-DE" sz="1600" b="1" dirty="0">
                <a:solidFill>
                  <a:schemeClr val="tx2"/>
                </a:solidFill>
              </a:rPr>
              <a:t>Einheitliche Darstellung</a:t>
            </a:r>
          </a:p>
        </p:txBody>
      </p:sp>
      <p:sp>
        <p:nvSpPr>
          <p:cNvPr id="54" name="Num_Kasten_Gelb"/>
          <p:cNvSpPr>
            <a:spLocks noChangeAspect="1" noChangeArrowheads="1"/>
          </p:cNvSpPr>
          <p:nvPr/>
        </p:nvSpPr>
        <p:spPr bwMode="gray">
          <a:xfrm>
            <a:off x="5988340" y="4296785"/>
            <a:ext cx="327600" cy="327600"/>
          </a:xfrm>
          <a:prstGeom prst="rect">
            <a:avLst/>
          </a:prstGeom>
          <a:solidFill>
            <a:schemeClr val="accent1"/>
          </a:solidFill>
          <a:ln w="2857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>
                <a:srgbClr val="FFCC00"/>
              </a:buClr>
              <a:buSzPct val="130000"/>
              <a:buFontTx/>
              <a:buNone/>
            </a:pPr>
            <a:r>
              <a:rPr lang="de-DE" altLang="de-DE" sz="1400" b="1" dirty="0">
                <a:solidFill>
                  <a:schemeClr val="bg1"/>
                </a:solidFill>
              </a:rPr>
              <a:t>3</a:t>
            </a:r>
            <a:endParaRPr lang="de-DE" altLang="de-DE" sz="1600" b="1" dirty="0">
              <a:solidFill>
                <a:schemeClr val="bg1"/>
              </a:solidFill>
            </a:endParaRPr>
          </a:p>
        </p:txBody>
      </p:sp>
      <p:cxnSp>
        <p:nvCxnSpPr>
          <p:cNvPr id="55" name="Gerade Verbindung 54"/>
          <p:cNvCxnSpPr/>
          <p:nvPr/>
        </p:nvCxnSpPr>
        <p:spPr bwMode="gray">
          <a:xfrm>
            <a:off x="5788315" y="2182169"/>
            <a:ext cx="0" cy="2654706"/>
          </a:xfrm>
          <a:prstGeom prst="line">
            <a:avLst/>
          </a:prstGeom>
          <a:solidFill>
            <a:schemeClr val="bg1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6" name="Inhaltsplatzhalter 3"/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588963" y="5228363"/>
            <a:ext cx="11016000" cy="720000"/>
          </a:xfrm>
          <a:prstGeom prst="rect">
            <a:avLst/>
          </a:prstGeom>
          <a:solidFill>
            <a:srgbClr val="DAD2BA"/>
          </a:solidFill>
          <a:ln w="3175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108000" tIns="108000" rIns="108000" bIns="10800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200" b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itchFamily="34" charset="0"/>
              <a:buChar char="▪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0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–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9pPr>
          </a:lstStyle>
          <a:p>
            <a:pPr lvl="5"/>
            <a:r>
              <a:rPr lang="de-DE" sz="1400" dirty="0"/>
              <a:t>Die Umsetzung von MiFID II und PRIIPs erfolgt per Anfang </a:t>
            </a:r>
            <a:r>
              <a:rPr lang="de-DE" sz="1400" b="1" dirty="0"/>
              <a:t>Januar 2018</a:t>
            </a:r>
            <a:r>
              <a:rPr lang="de-DE" sz="1400" dirty="0"/>
              <a:t>.</a:t>
            </a:r>
          </a:p>
          <a:p>
            <a:pPr lvl="5"/>
            <a:r>
              <a:rPr lang="de-DE" sz="1400" dirty="0"/>
              <a:t>Das zur Verfügung stellen der Ex-ante-Kostenübersicht (MiFID II) sowie der Basisinformationsblätter (PRIIPs) ist </a:t>
            </a:r>
            <a:r>
              <a:rPr lang="de-DE" sz="1400" b="1" dirty="0"/>
              <a:t>verpflichtend</a:t>
            </a:r>
            <a:endParaRPr lang="de-DE" altLang="de-DE" sz="1400" b="1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276625" y="1627188"/>
            <a:ext cx="5328000" cy="329448"/>
            <a:chOff x="6276625" y="1627188"/>
            <a:chExt cx="5328000" cy="329448"/>
          </a:xfrm>
        </p:grpSpPr>
        <p:sp>
          <p:nvSpPr>
            <p:cNvPr id="42" name="Textplatzhalter 10"/>
            <p:cNvSpPr txBox="1">
              <a:spLocks/>
            </p:cNvSpPr>
            <p:nvPr/>
          </p:nvSpPr>
          <p:spPr bwMode="auto">
            <a:xfrm>
              <a:off x="6276625" y="1627188"/>
              <a:ext cx="5327650" cy="24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36A74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hemeClr val="bg2"/>
                    </a:prstShdw>
                  </a:effectLst>
                </a14:hiddenEffects>
              </a:ext>
            </a:extLst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lang="de-DE" sz="900" kern="1200" dirty="0">
                  <a:solidFill>
                    <a:srgbClr val="003745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600"/>
                </a:spcAft>
                <a:buClr>
                  <a:srgbClr val="E12A22"/>
                </a:buClr>
                <a:buSzPct val="100000"/>
              </a:pPr>
              <a:r>
                <a:rPr lang="de-DE" sz="1600" b="1" dirty="0">
                  <a:latin typeface="Arial"/>
                </a:rPr>
                <a:t>Herausforderungen für den Vertrieb</a:t>
              </a:r>
            </a:p>
          </p:txBody>
        </p:sp>
        <p:cxnSp>
          <p:nvCxnSpPr>
            <p:cNvPr id="15" name="Gerade Verbindung 14"/>
            <p:cNvCxnSpPr>
              <a:cxnSpLocks/>
            </p:cNvCxnSpPr>
            <p:nvPr/>
          </p:nvCxnSpPr>
          <p:spPr bwMode="gray">
            <a:xfrm>
              <a:off x="6276625" y="1956636"/>
              <a:ext cx="5328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374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</a:extLst>
          </p:spPr>
        </p:cxnSp>
      </p:grpSp>
      <p:grpSp>
        <p:nvGrpSpPr>
          <p:cNvPr id="17" name="Gruppieren 16"/>
          <p:cNvGrpSpPr/>
          <p:nvPr/>
        </p:nvGrpSpPr>
        <p:grpSpPr>
          <a:xfrm>
            <a:off x="588963" y="1625981"/>
            <a:ext cx="5328000" cy="330655"/>
            <a:chOff x="588963" y="1625981"/>
            <a:chExt cx="5328000" cy="330655"/>
          </a:xfrm>
        </p:grpSpPr>
        <p:sp>
          <p:nvSpPr>
            <p:cNvPr id="40" name="Textplatzhalter 4"/>
            <p:cNvSpPr txBox="1">
              <a:spLocks/>
            </p:cNvSpPr>
            <p:nvPr/>
          </p:nvSpPr>
          <p:spPr bwMode="auto">
            <a:xfrm>
              <a:off x="588963" y="1625981"/>
              <a:ext cx="5327650" cy="24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36A74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hemeClr val="bg2"/>
                    </a:prstShdw>
                  </a:effectLst>
                </a14:hiddenEffects>
              </a:ext>
            </a:extLst>
          </p:spPr>
          <p:txBody>
            <a:bodyPr vert="horz" wrap="square" lIns="0" tIns="0" rIns="0" bIns="0" anchor="b" anchorCtr="0">
              <a:noAutofit/>
            </a:bodyPr>
            <a:lstStyle>
              <a:lvl1pPr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E12A22"/>
                </a:buClr>
                <a:buFont typeface="Arial" pitchFamily="34" charset="0"/>
                <a:defRPr sz="1600" b="1">
                  <a:solidFill>
                    <a:schemeClr val="tx2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15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2"/>
                </a:buClr>
                <a:buFont typeface="Arial" pitchFamily="34" charset="0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2pPr>
              <a:lvl3pPr marL="179388" indent="-17938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tx2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3pPr>
              <a:lvl4pPr marL="36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rgbClr val="9D958D"/>
                </a:buClr>
                <a:buSzPct val="150000"/>
                <a:buFont typeface="Arial" panose="020B0604020202020204" pitchFamily="34" charset="0"/>
                <a:buChar char="▪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4pPr>
              <a:lvl5pPr marL="540000" indent="-180000" algn="l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>
                  <a:schemeClr val="tx2"/>
                </a:buClr>
                <a:buSzPct val="100000"/>
                <a:buFont typeface="Arial" panose="020B0604020202020204" pitchFamily="34" charset="0"/>
                <a:buChar char="–"/>
                <a:defRPr sz="140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defRPr>
              </a:lvl5pPr>
              <a:lvl6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6pPr>
              <a:lvl7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7pPr>
              <a:lvl8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8pPr>
              <a:lvl9pPr marL="180000" indent="-180000" algn="l" rtl="0" eaLnBrk="1" fontAlgn="base" hangingPunct="1">
                <a:spcBef>
                  <a:spcPct val="0"/>
                </a:spcBef>
                <a:spcAft>
                  <a:spcPts val="600"/>
                </a:spcAft>
                <a:buClr>
                  <a:srgbClr val="FF0000"/>
                </a:buClr>
                <a:buSzPct val="70000"/>
                <a:buFont typeface="Arial" panose="020B0604020202020204" pitchFamily="34" charset="0"/>
                <a:buChar char="►"/>
                <a:defRPr sz="1400">
                  <a:solidFill>
                    <a:schemeClr val="tx2"/>
                  </a:solidFill>
                  <a:latin typeface="+mn-lt"/>
                </a:defRPr>
              </a:lvl9pPr>
            </a:lstStyle>
            <a:p>
              <a:pPr>
                <a:buSzPct val="100000"/>
              </a:pPr>
              <a:r>
                <a:rPr lang="de-DE" kern="0" dirty="0">
                  <a:solidFill>
                    <a:srgbClr val="003745"/>
                  </a:solidFill>
                  <a:latin typeface="Arial"/>
                </a:rPr>
                <a:t>Zielsetzung der </a:t>
              </a:r>
              <a:r>
                <a:rPr lang="de-DE" kern="0" dirty="0" err="1">
                  <a:solidFill>
                    <a:srgbClr val="003745"/>
                  </a:solidFill>
                  <a:latin typeface="Arial"/>
                </a:rPr>
                <a:t>MiFID</a:t>
              </a:r>
              <a:r>
                <a:rPr lang="de-DE" kern="0" dirty="0">
                  <a:solidFill>
                    <a:srgbClr val="003745"/>
                  </a:solidFill>
                  <a:latin typeface="Arial"/>
                </a:rPr>
                <a:t> II und PRIIPs</a:t>
              </a:r>
            </a:p>
          </p:txBody>
        </p:sp>
        <p:cxnSp>
          <p:nvCxnSpPr>
            <p:cNvPr id="58" name="Gerade Verbindung 57"/>
            <p:cNvCxnSpPr>
              <a:cxnSpLocks/>
            </p:cNvCxnSpPr>
            <p:nvPr/>
          </p:nvCxnSpPr>
          <p:spPr bwMode="gray">
            <a:xfrm>
              <a:off x="588963" y="1956636"/>
              <a:ext cx="5328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374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rgbClr r="0" g="0" b="0"/>
                    </a:prstShdw>
                  </a:effectLst>
                </a14:hiddenEffects>
              </a:ext>
            </a:extLst>
          </p:spPr>
        </p:cxnSp>
      </p:grpSp>
      <p:sp>
        <p:nvSpPr>
          <p:cNvPr id="18" name="Fußzeilenplatzhalter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gray">
          <a:xfrm>
            <a:off x="588963" y="3165517"/>
            <a:ext cx="5084500" cy="684000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accent2"/>
            </a:solidFill>
          </a:ln>
          <a:effectLst/>
        </p:spPr>
        <p:txBody>
          <a:bodyPr lIns="288000" tIns="72000" rIns="72000" bIns="7200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Clr>
                <a:schemeClr val="tx1"/>
              </a:buClr>
              <a:buSzPct val="110000"/>
              <a:buFont typeface="Arial" charset="0"/>
              <a:buNone/>
            </a:pPr>
            <a:r>
              <a:rPr lang="de-DE" altLang="de-DE" sz="1600" b="1" dirty="0">
                <a:solidFill>
                  <a:schemeClr val="tx2"/>
                </a:solidFill>
              </a:rPr>
              <a:t>Erhöhung der Transparenz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7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62" name="Titel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Stichworte zu den unterschiedlichen Kosteninhalten</a:t>
            </a:r>
            <a:br>
              <a:rPr lang="de-DE" dirty="0"/>
            </a:br>
            <a:r>
              <a:rPr lang="de-DE" b="0" dirty="0"/>
              <a:t>in BIB (nach PRIIPs) und ex ante Kostentransparenz (nach MiFID II)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Januar 2019</a:t>
            </a:r>
            <a:br>
              <a:rPr lang="de-DE" dirty="0"/>
            </a:br>
            <a:r>
              <a:rPr lang="de-DE" dirty="0"/>
              <a:t>OE 520101 - 10</a:t>
            </a:r>
          </a:p>
        </p:txBody>
      </p:sp>
      <p:sp>
        <p:nvSpPr>
          <p:cNvPr id="9" name="Inhaltsplatzhalter 3"/>
          <p:cNvSpPr txBox="1">
            <a:spLocks/>
          </p:cNvSpPr>
          <p:nvPr>
            <p:custDataLst>
              <p:tags r:id="rId2"/>
            </p:custDataLst>
          </p:nvPr>
        </p:nvSpPr>
        <p:spPr bwMode="gray">
          <a:xfrm>
            <a:off x="588963" y="5228363"/>
            <a:ext cx="11016000" cy="720000"/>
          </a:xfrm>
          <a:prstGeom prst="rect">
            <a:avLst/>
          </a:prstGeom>
          <a:solidFill>
            <a:srgbClr val="DAD2BA"/>
          </a:solidFill>
          <a:ln w="3175">
            <a:noFill/>
            <a:miter lim="800000"/>
          </a:ln>
          <a:effectLst/>
          <a:extLs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square" lIns="108000" tIns="108000" rIns="108000" bIns="108000" anchor="ctr" anchorCtr="0">
            <a:noAutofit/>
          </a:bodyPr>
          <a:lstStyle>
            <a:lvl1pPr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E12A22"/>
              </a:buClr>
              <a:buFont typeface="Arial" pitchFamily="34" charset="0"/>
              <a:defRPr sz="1200" b="0">
                <a:solidFill>
                  <a:schemeClr val="tx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000" indent="-1800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150000"/>
              <a:buFont typeface="Arial" pitchFamily="34" charset="0"/>
              <a:buChar char="▪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marL="360000" indent="-17938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9D958D"/>
              </a:buClr>
              <a:buSzPct val="150000"/>
              <a:buFont typeface="Arial" panose="020B0604020202020204" pitchFamily="34" charset="0"/>
              <a:buChar char="▪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marL="54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tx2"/>
              </a:buClr>
              <a:buSzPct val="100000"/>
              <a:buFont typeface="Arial" pitchFamily="34" charset="0"/>
              <a:buChar char="–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marL="180000" indent="-18000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itchFamily="34" charset="0"/>
              <a:buChar char="►"/>
              <a:defRPr sz="12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6pPr>
            <a:lvl7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7pPr>
            <a:lvl8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8pPr>
            <a:lvl9pPr marL="180000" indent="-180000" algn="l" rtl="0" eaLnBrk="1" fontAlgn="base" hangingPunct="1">
              <a:spcBef>
                <a:spcPct val="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►"/>
              <a:defRPr sz="1200">
                <a:solidFill>
                  <a:schemeClr val="tx2"/>
                </a:solidFill>
                <a:latin typeface="+mn-lt"/>
              </a:defRPr>
            </a:lvl9pPr>
          </a:lstStyle>
          <a:p>
            <a:pPr>
              <a:buClr>
                <a:srgbClr val="000000"/>
              </a:buClr>
              <a:buSzPct val="100000"/>
              <a:buFontTx/>
            </a:pPr>
            <a:r>
              <a:rPr lang="de-DE" sz="1600" b="1" dirty="0">
                <a:solidFill>
                  <a:srgbClr val="003745"/>
                </a:solidFill>
                <a:latin typeface="Arial"/>
              </a:rPr>
              <a:t>Exkurs: Ausweis von Ausgabeaufschlägen</a:t>
            </a:r>
          </a:p>
          <a:p>
            <a:pPr lvl="5"/>
            <a:r>
              <a:rPr lang="de-DE" sz="1400" dirty="0"/>
              <a:t>Im standardisierten BIB wird der volle Ausgabeaufschlag, sofern er als Produktkosten zu klassifizieren ist, berücksichtigt</a:t>
            </a:r>
          </a:p>
        </p:txBody>
      </p:sp>
      <p:grpSp>
        <p:nvGrpSpPr>
          <p:cNvPr id="22" name="Gruppieren 21"/>
          <p:cNvGrpSpPr/>
          <p:nvPr/>
        </p:nvGrpSpPr>
        <p:grpSpPr>
          <a:xfrm>
            <a:off x="7735577" y="2024363"/>
            <a:ext cx="160262" cy="2700000"/>
            <a:chOff x="7754014" y="2024363"/>
            <a:chExt cx="160262" cy="2700000"/>
          </a:xfrm>
        </p:grpSpPr>
        <p:sp>
          <p:nvSpPr>
            <p:cNvPr id="10" name="Gleichschenkliges Dreieck 9"/>
            <p:cNvSpPr/>
            <p:nvPr/>
          </p:nvSpPr>
          <p:spPr bwMode="gray">
            <a:xfrm rot="5400000" flipV="1">
              <a:off x="7544386" y="3294232"/>
              <a:ext cx="579517" cy="160262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1" name="Gerade Verbindung 10"/>
            <p:cNvCxnSpPr/>
            <p:nvPr/>
          </p:nvCxnSpPr>
          <p:spPr bwMode="gray">
            <a:xfrm>
              <a:off x="7914276" y="2024363"/>
              <a:ext cx="0" cy="27000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" name="Rechteck 11"/>
          <p:cNvSpPr/>
          <p:nvPr/>
        </p:nvSpPr>
        <p:spPr bwMode="gray">
          <a:xfrm>
            <a:off x="4566793" y="1625981"/>
            <a:ext cx="3060000" cy="3351772"/>
          </a:xfrm>
          <a:prstGeom prst="rect">
            <a:avLst/>
          </a:prstGeom>
          <a:solidFill>
            <a:schemeClr val="accent1"/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9388" lvl="2" indent="-179388" fontAlgn="base">
              <a:spcAft>
                <a:spcPts val="600"/>
              </a:spcAft>
              <a:buClr>
                <a:schemeClr val="bg1"/>
              </a:buClr>
              <a:buSzPct val="150000"/>
              <a:buFont typeface="Arial"/>
              <a:buChar char="▪"/>
            </a:pPr>
            <a:r>
              <a:rPr lang="de-DE" sz="1400" dirty="0">
                <a:solidFill>
                  <a:schemeClr val="bg1"/>
                </a:solidFill>
                <a:latin typeface="Arial"/>
                <a:cs typeface="Arial" pitchFamily="34" charset="0"/>
              </a:rPr>
              <a:t>Verwendung identischer Ausgangsdaten</a:t>
            </a:r>
          </a:p>
          <a:p>
            <a:pPr marL="179388" lvl="2" indent="-179388" fontAlgn="base">
              <a:spcAft>
                <a:spcPts val="600"/>
              </a:spcAft>
              <a:buClr>
                <a:schemeClr val="bg1"/>
              </a:buClr>
              <a:buSzPct val="150000"/>
              <a:buFont typeface="Arial"/>
              <a:buChar char="▪"/>
            </a:pPr>
            <a:r>
              <a:rPr lang="de-DE" sz="1400" dirty="0">
                <a:solidFill>
                  <a:schemeClr val="bg1"/>
                </a:solidFill>
                <a:latin typeface="Arial"/>
                <a:cs typeface="Arial" pitchFamily="34" charset="0"/>
              </a:rPr>
              <a:t>Kosteninformationen weichen in ihrer Darstellung voneinander ab</a:t>
            </a:r>
          </a:p>
          <a:p>
            <a:pPr marL="179388" lvl="2" indent="-179388" fontAlgn="base">
              <a:spcAft>
                <a:spcPts val="600"/>
              </a:spcAft>
              <a:buClr>
                <a:schemeClr val="bg1"/>
              </a:buClr>
              <a:buSzPct val="150000"/>
              <a:buFont typeface="Arial"/>
              <a:buChar char="▪"/>
            </a:pPr>
            <a:r>
              <a:rPr lang="de-DE" sz="1400" dirty="0">
                <a:solidFill>
                  <a:schemeClr val="bg1"/>
                </a:solidFill>
                <a:latin typeface="Arial"/>
                <a:cs typeface="Arial" pitchFamily="34" charset="0"/>
              </a:rPr>
              <a:t>Ex ante Kostenausweis ist spezifischer</a:t>
            </a:r>
          </a:p>
          <a:p>
            <a:pPr marL="179388" lvl="2" indent="-179388" fontAlgn="base">
              <a:spcAft>
                <a:spcPts val="600"/>
              </a:spcAft>
              <a:buClr>
                <a:schemeClr val="bg1"/>
              </a:buClr>
              <a:buSzPct val="150000"/>
              <a:buFont typeface="Arial"/>
              <a:buChar char="▪"/>
            </a:pPr>
            <a:r>
              <a:rPr lang="de-DE" sz="1400" dirty="0">
                <a:solidFill>
                  <a:schemeClr val="bg1"/>
                </a:solidFill>
                <a:latin typeface="Arial"/>
                <a:cs typeface="Arial" pitchFamily="34" charset="0"/>
              </a:rPr>
              <a:t>Abweichungen sind in der abstrakten / individuellen Aufbereitung begründet.</a:t>
            </a:r>
          </a:p>
          <a:p>
            <a:pPr marL="179388" lvl="2" indent="-179388" fontAlgn="base">
              <a:spcAft>
                <a:spcPts val="600"/>
              </a:spcAft>
              <a:buClr>
                <a:schemeClr val="bg1"/>
              </a:buClr>
              <a:buSzPct val="150000"/>
              <a:buFont typeface="Arial"/>
              <a:buChar char="▪"/>
            </a:pPr>
            <a:r>
              <a:rPr lang="de-DE" sz="1400" dirty="0">
                <a:solidFill>
                  <a:schemeClr val="bg1"/>
                </a:solidFill>
                <a:latin typeface="Arial"/>
                <a:cs typeface="Arial" pitchFamily="34" charset="0"/>
              </a:rPr>
              <a:t>Unterschiede in der Berücksichtigung der Dienstleistungskosten</a:t>
            </a:r>
          </a:p>
        </p:txBody>
      </p:sp>
      <p:sp>
        <p:nvSpPr>
          <p:cNvPr id="13" name="Textfeld 12"/>
          <p:cNvSpPr txBox="1"/>
          <p:nvPr/>
        </p:nvSpPr>
        <p:spPr bwMode="gray">
          <a:xfrm>
            <a:off x="11046356" y="4080524"/>
            <a:ext cx="171522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de-DE" sz="4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!</a:t>
            </a:r>
          </a:p>
        </p:txBody>
      </p:sp>
      <p:sp>
        <p:nvSpPr>
          <p:cNvPr id="14" name="Num_Kasten_Gelb"/>
          <p:cNvSpPr>
            <a:spLocks noChangeAspect="1" noChangeArrowheads="1"/>
          </p:cNvSpPr>
          <p:nvPr/>
        </p:nvSpPr>
        <p:spPr bwMode="gray">
          <a:xfrm>
            <a:off x="588963" y="270144"/>
            <a:ext cx="360000" cy="360000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>
                <a:srgbClr val="FFCC00"/>
              </a:buClr>
              <a:buSzPct val="130000"/>
              <a:buFontTx/>
              <a:buNone/>
            </a:pPr>
            <a:r>
              <a:rPr lang="de-DE" altLang="de-DE" sz="1400" b="1" dirty="0">
                <a:solidFill>
                  <a:schemeClr val="bg1"/>
                </a:solidFill>
              </a:rPr>
              <a:t>1</a:t>
            </a:r>
            <a:endParaRPr lang="de-DE" altLang="de-DE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0155356"/>
              </p:ext>
            </p:extLst>
          </p:nvPr>
        </p:nvGraphicFramePr>
        <p:xfrm>
          <a:off x="8004624" y="2024363"/>
          <a:ext cx="3600000" cy="2700000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Standardisierter / abstrakter Kostenausweis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Anlagebetrag: 10.000 EUR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Nur </a:t>
                      </a: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Produktkosten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Eintritts-, Austritts- und laufende Kosten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Kein gesonderter Ausweis von Zuwendungen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Vertriebskosten ggf. unvollständig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3" name="Gruppieren 22"/>
          <p:cNvGrpSpPr/>
          <p:nvPr/>
        </p:nvGrpSpPr>
        <p:grpSpPr>
          <a:xfrm>
            <a:off x="4297746" y="2024363"/>
            <a:ext cx="160263" cy="2700000"/>
            <a:chOff x="4455647" y="2024363"/>
            <a:chExt cx="160263" cy="2700000"/>
          </a:xfrm>
        </p:grpSpPr>
        <p:sp>
          <p:nvSpPr>
            <p:cNvPr id="17" name="Gleichschenkliges Dreieck 16"/>
            <p:cNvSpPr/>
            <p:nvPr/>
          </p:nvSpPr>
          <p:spPr bwMode="gray">
            <a:xfrm rot="5400000" flipH="1">
              <a:off x="4246020" y="3294232"/>
              <a:ext cx="579517" cy="160262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8" name="Gerade Verbindung 17"/>
            <p:cNvCxnSpPr/>
            <p:nvPr/>
          </p:nvCxnSpPr>
          <p:spPr bwMode="gray">
            <a:xfrm>
              <a:off x="4455647" y="2024363"/>
              <a:ext cx="0" cy="27000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9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8415893"/>
              </p:ext>
            </p:extLst>
          </p:nvPr>
        </p:nvGraphicFramePr>
        <p:xfrm>
          <a:off x="588962" y="2024363"/>
          <a:ext cx="3600000" cy="2699998"/>
        </p:xfrm>
        <a:graphic>
          <a:graphicData uri="http://schemas.openxmlformats.org/drawingml/2006/table">
            <a:tbl>
              <a:tblPr/>
              <a:tblGrid>
                <a:gridCol w="36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9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Kundenindividueller Kostenausweis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9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Konkreter Anlagebetrag des Kunden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Produktkosten und  </a:t>
                      </a: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Wertpapier(neben)dienstleistungskosten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4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  <a:defRPr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Eintritts-, Austritts- und laufende Kosten sowie </a:t>
                      </a: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Dienstleistungskosten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9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Gesonderter Ausweis von </a:t>
                      </a:r>
                      <a:r>
                        <a:rPr kumimoji="0" lang="de-DE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Zuwendungen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797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E12A22"/>
                        </a:buClr>
                        <a:buSzTx/>
                        <a:buFont typeface="DKFrutiger-Bold80HL" pitchFamily="34" charset="0"/>
                        <a:buNone/>
                        <a:tabLst/>
                      </a:pPr>
                      <a:r>
                        <a:rPr kumimoji="0" lang="de-DE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Vertriebskosten vollständig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" name="Gruppieren 5"/>
          <p:cNvGrpSpPr/>
          <p:nvPr/>
        </p:nvGrpSpPr>
        <p:grpSpPr>
          <a:xfrm>
            <a:off x="8004624" y="1625981"/>
            <a:ext cx="3600000" cy="330655"/>
            <a:chOff x="8004624" y="1625981"/>
            <a:chExt cx="3600000" cy="330655"/>
          </a:xfrm>
        </p:grpSpPr>
        <p:sp>
          <p:nvSpPr>
            <p:cNvPr id="3" name="Rechteck 2"/>
            <p:cNvSpPr>
              <a:spLocks/>
            </p:cNvSpPr>
            <p:nvPr/>
          </p:nvSpPr>
          <p:spPr bwMode="auto">
            <a:xfrm>
              <a:off x="8004624" y="1625981"/>
              <a:ext cx="3600000" cy="244800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38100" cap="flat" cmpd="sng" algn="ctr">
                  <a:solidFill>
                    <a:srgbClr val="FFFFFF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7357" dir="2700002">
                      <a:schemeClr val="bg2"/>
                    </a:prstShdw>
                  </a:effectLst>
                </a14:hiddenEffects>
              </a:ext>
              <a:ext uri="{53640926-AAD7-44D8-BBD7-CCE9431645EC}">
                <a14:shadowObscured xmlns:a14="http://schemas.microsoft.com/office/drawing/2010/main"/>
              </a:ext>
            </a:extLst>
          </p:spPr>
          <p:txBody>
            <a:bodyPr vert="horz" wrap="square" lIns="0" tIns="0" rIns="0" bIns="0" anchor="b" anchorCtr="0">
              <a:noAutofit/>
            </a:bodyPr>
            <a:lstStyle/>
            <a:p>
              <a:pPr lvl="0" eaLnBrk="0" fontAlgn="b" hangingPunct="0">
                <a:spcAft>
                  <a:spcPts val="600"/>
                </a:spcAft>
                <a:buClr>
                  <a:srgbClr val="E12A22"/>
                </a:buClr>
                <a:buSzPct val="100000"/>
              </a:pPr>
              <a:r>
                <a:rPr lang="de-DE" sz="1600" b="1" dirty="0">
                  <a:solidFill>
                    <a:srgbClr val="003745"/>
                  </a:solidFill>
                  <a:latin typeface="Arial"/>
                  <a:cs typeface="Arial" charset="0"/>
                </a:rPr>
                <a:t>BIB (nach PRIIPs)</a:t>
              </a:r>
            </a:p>
          </p:txBody>
        </p:sp>
        <p:cxnSp>
          <p:nvCxnSpPr>
            <p:cNvPr id="20" name="Gerade Verbindung 19"/>
            <p:cNvCxnSpPr>
              <a:cxnSpLocks/>
            </p:cNvCxnSpPr>
            <p:nvPr/>
          </p:nvCxnSpPr>
          <p:spPr bwMode="gray">
            <a:xfrm>
              <a:off x="8004624" y="1956636"/>
              <a:ext cx="3600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374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prstShdw prst="shdw14" dist="35921" dir="2700001">
                      <a:scrgbClr r="0" g="0" b="0"/>
                    </a:prstShdw>
                  </a:effectLst>
                </a14:hiddenEffects>
              </a:ext>
            </a:extLst>
          </p:spPr>
        </p:cxnSp>
      </p:grpSp>
      <p:grpSp>
        <p:nvGrpSpPr>
          <p:cNvPr id="8" name="Gruppieren 7"/>
          <p:cNvGrpSpPr/>
          <p:nvPr/>
        </p:nvGrpSpPr>
        <p:grpSpPr>
          <a:xfrm>
            <a:off x="588962" y="1625981"/>
            <a:ext cx="3600000" cy="330655"/>
            <a:chOff x="588962" y="1625981"/>
            <a:chExt cx="3600000" cy="330655"/>
          </a:xfrm>
        </p:grpSpPr>
        <p:sp>
          <p:nvSpPr>
            <p:cNvPr id="2" name="Rechteck 1"/>
            <p:cNvSpPr>
              <a:spLocks/>
            </p:cNvSpPr>
            <p:nvPr/>
          </p:nvSpPr>
          <p:spPr bwMode="auto">
            <a:xfrm>
              <a:off x="588962" y="1625981"/>
              <a:ext cx="3600000" cy="2448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436A74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chemeClr val="bg2"/>
                    </a:prstShdw>
                  </a:effectLst>
                </a14:hiddenEffects>
              </a:ext>
            </a:extLst>
          </p:spPr>
          <p:txBody>
            <a:bodyPr vert="horz" wrap="square" lIns="0" tIns="0" rIns="0" bIns="0" anchor="b" anchorCtr="0">
              <a:noAutofit/>
            </a:bodyPr>
            <a:lstStyle/>
            <a:p>
              <a:pPr lvl="0" eaLnBrk="0" fontAlgn="b" hangingPunct="0">
                <a:spcAft>
                  <a:spcPts val="600"/>
                </a:spcAft>
                <a:buClr>
                  <a:srgbClr val="E12A22"/>
                </a:buClr>
                <a:buSzPct val="100000"/>
              </a:pPr>
              <a:r>
                <a:rPr lang="de-DE" sz="1600" b="1" dirty="0">
                  <a:solidFill>
                    <a:srgbClr val="003745"/>
                  </a:solidFill>
                  <a:latin typeface="Arial"/>
                  <a:cs typeface="Arial" charset="0"/>
                </a:rPr>
                <a:t>Ex ante Kostentransparenz (</a:t>
              </a:r>
              <a:r>
                <a:rPr lang="de-DE" sz="1600" b="1" dirty="0" err="1">
                  <a:solidFill>
                    <a:srgbClr val="003745"/>
                  </a:solidFill>
                  <a:latin typeface="Arial"/>
                  <a:cs typeface="Arial" charset="0"/>
                </a:rPr>
                <a:t>MiFID</a:t>
              </a:r>
              <a:r>
                <a:rPr lang="de-DE" sz="1600" b="1" dirty="0">
                  <a:solidFill>
                    <a:srgbClr val="003745"/>
                  </a:solidFill>
                  <a:latin typeface="Arial"/>
                  <a:cs typeface="Arial" charset="0"/>
                </a:rPr>
                <a:t> II)</a:t>
              </a:r>
            </a:p>
          </p:txBody>
        </p:sp>
        <p:cxnSp>
          <p:nvCxnSpPr>
            <p:cNvPr id="21" name="Gerade Verbindung 20"/>
            <p:cNvCxnSpPr>
              <a:cxnSpLocks/>
            </p:cNvCxnSpPr>
            <p:nvPr/>
          </p:nvCxnSpPr>
          <p:spPr bwMode="gray">
            <a:xfrm>
              <a:off x="588962" y="1956636"/>
              <a:ext cx="3600000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374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prstShdw prst="shdw14" dist="35921" dir="2700001">
                      <a:scrgbClr r="0" g="0" b="0"/>
                    </a:prstShdw>
                  </a:effectLst>
                </a14:hiddenEffects>
              </a:ext>
            </a:extLst>
          </p:spPr>
        </p:cxnSp>
      </p:grpSp>
      <p:sp>
        <p:nvSpPr>
          <p:cNvPr id="16" name="Rechteck 15"/>
          <p:cNvSpPr/>
          <p:nvPr/>
        </p:nvSpPr>
        <p:spPr bwMode="gray">
          <a:xfrm>
            <a:off x="546627" y="2379133"/>
            <a:ext cx="3672000" cy="1566842"/>
          </a:xfrm>
          <a:prstGeom prst="rect">
            <a:avLst/>
          </a:prstGeom>
          <a:noFill/>
          <a:ln w="38100" cap="sq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dirty="0" err="1">
              <a:solidFill>
                <a:schemeClr val="tx2"/>
              </a:solidFill>
            </a:endParaRPr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667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9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     Stichpunkte im Vertrieb zur absoluten Höhe der Kosten</a:t>
            </a:r>
            <a:br>
              <a:rPr lang="de-DE" dirty="0"/>
            </a:br>
            <a:endParaRPr lang="de-DE" b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r>
              <a:rPr lang="de-DE" dirty="0"/>
              <a:t>Kostendarstellung nach MiFID II</a:t>
            </a:r>
          </a:p>
        </p:txBody>
      </p:sp>
      <p:sp>
        <p:nvSpPr>
          <p:cNvPr id="12" name="Inhaltsplatzhalt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DE" b="1" dirty="0"/>
              <a:t>Beispiel: Investmentfonds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sz="1000" b="1" dirty="0"/>
              <a:t>Erläuterungen:</a:t>
            </a:r>
          </a:p>
          <a:p>
            <a:pPr lvl="2"/>
            <a:r>
              <a:rPr lang="de-DE" sz="800" dirty="0"/>
              <a:t>Im ersten Jahr machen sich vor allem die Einstiegskosten bemerkbar, d.h. die Kosten für den Erwerb des Produkts.</a:t>
            </a:r>
          </a:p>
          <a:p>
            <a:pPr lvl="2"/>
            <a:r>
              <a:rPr lang="de-DE" sz="800" dirty="0"/>
              <a:t>Die laufenden Kosten fallen in jedem Jahr in gleicher Höhe an.</a:t>
            </a:r>
          </a:p>
          <a:p>
            <a:pPr lvl="1"/>
            <a:r>
              <a:rPr lang="de-DE" sz="800" dirty="0"/>
              <a:t>Die Darstellung beschränkt sich auf die Auswirkungen der Kosten und enthält keine Aussagen über die Höhe der Rendite, da diese nicht prognostiziert werden kann.</a:t>
            </a:r>
          </a:p>
          <a:p>
            <a:pPr lvl="1"/>
            <a:endParaRPr lang="de-DE" sz="1200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 bwMode="gray"/>
        <p:txBody>
          <a:bodyPr/>
          <a:lstStyle/>
          <a:p>
            <a:r>
              <a:rPr lang="de-DE" dirty="0"/>
              <a:t>Stichpunkte / Argumente im Vertrieb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2"/>
            <a:r>
              <a:rPr lang="de-DE" dirty="0"/>
              <a:t>Die Darstellung des </a:t>
            </a:r>
            <a:r>
              <a:rPr lang="de-DE" b="1" dirty="0"/>
              <a:t>Kostenausweises über den Anlagehorizont des Kunden (bzw. 5 Jahre) </a:t>
            </a:r>
            <a:r>
              <a:rPr lang="de-DE" dirty="0"/>
              <a:t>ist neu und formell festgelegt.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Durch die mehrjährige Form der Darstellung hat der Kunde den Eindruck als ob ihm </a:t>
            </a:r>
            <a:r>
              <a:rPr lang="de-DE" b="1" dirty="0"/>
              <a:t>teils sehr hohe Kosten </a:t>
            </a:r>
            <a:r>
              <a:rPr lang="de-DE" dirty="0"/>
              <a:t>belastet werden (siehe links Beispiel eines Investmentfonds).</a:t>
            </a:r>
          </a:p>
          <a:p>
            <a:pPr lvl="2"/>
            <a:endParaRPr lang="de-DE" dirty="0"/>
          </a:p>
          <a:p>
            <a:pPr lvl="2"/>
            <a:r>
              <a:rPr lang="de-DE" b="1" dirty="0"/>
              <a:t>Unsere Argumente:</a:t>
            </a:r>
          </a:p>
          <a:p>
            <a:pPr lvl="3"/>
            <a:r>
              <a:rPr lang="de-DE" dirty="0"/>
              <a:t>„Im Rahmen der erweiterten Transparenz gehen für den Anleger </a:t>
            </a:r>
            <a:r>
              <a:rPr lang="de-DE" b="1" dirty="0"/>
              <a:t>keine neuen Kosten bzw. keine Kostenerhöhungen </a:t>
            </a:r>
            <a:r>
              <a:rPr lang="de-DE" dirty="0"/>
              <a:t>einher.“</a:t>
            </a:r>
          </a:p>
          <a:p>
            <a:pPr lvl="3"/>
            <a:r>
              <a:rPr lang="de-DE" dirty="0"/>
              <a:t>„Es ändert sich lediglich die Darstellung.“</a:t>
            </a:r>
          </a:p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Januar 2019</a:t>
            </a:r>
            <a:br>
              <a:rPr lang="de-DE" dirty="0"/>
            </a:br>
            <a:r>
              <a:rPr lang="de-DE" dirty="0"/>
              <a:t>OE 520101 - 10</a:t>
            </a:r>
          </a:p>
        </p:txBody>
      </p:sp>
      <p:sp>
        <p:nvSpPr>
          <p:cNvPr id="17" name="Num_Kasten_Gelb"/>
          <p:cNvSpPr>
            <a:spLocks noChangeAspect="1" noChangeArrowheads="1"/>
          </p:cNvSpPr>
          <p:nvPr/>
        </p:nvSpPr>
        <p:spPr bwMode="gray">
          <a:xfrm>
            <a:off x="588963" y="270144"/>
            <a:ext cx="360000" cy="360000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>
                <a:srgbClr val="FFCC00"/>
              </a:buClr>
              <a:buSzPct val="130000"/>
              <a:buFontTx/>
              <a:buNone/>
            </a:pPr>
            <a:r>
              <a:rPr lang="de-DE" altLang="de-DE" sz="1400" b="1" dirty="0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2336428"/>
            <a:ext cx="5328000" cy="1526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Rechteck 19"/>
          <p:cNvSpPr/>
          <p:nvPr/>
        </p:nvSpPr>
        <p:spPr bwMode="gray">
          <a:xfrm>
            <a:off x="2928963" y="3592138"/>
            <a:ext cx="2988000" cy="144000"/>
          </a:xfrm>
          <a:prstGeom prst="rect">
            <a:avLst/>
          </a:prstGeom>
          <a:noFill/>
          <a:ln w="28575" cap="sq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dirty="0" err="1">
              <a:solidFill>
                <a:schemeClr val="tx2"/>
              </a:solidFill>
            </a:endParaRPr>
          </a:p>
        </p:txBody>
      </p:sp>
      <p:sp>
        <p:nvSpPr>
          <p:cNvPr id="18" name="Rechteck 17"/>
          <p:cNvSpPr/>
          <p:nvPr/>
        </p:nvSpPr>
        <p:spPr bwMode="gray">
          <a:xfrm>
            <a:off x="2928963" y="2745818"/>
            <a:ext cx="2988000" cy="180000"/>
          </a:xfrm>
          <a:prstGeom prst="rect">
            <a:avLst/>
          </a:prstGeom>
          <a:noFill/>
          <a:ln w="28575" cap="sq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Aft>
                <a:spcPts val="600"/>
              </a:spcAft>
            </a:pPr>
            <a:endParaRPr lang="de-DE" dirty="0" err="1">
              <a:solidFill>
                <a:schemeClr val="tx2"/>
              </a:solidFill>
            </a:endParaRPr>
          </a:p>
        </p:txBody>
      </p:sp>
      <p:grpSp>
        <p:nvGrpSpPr>
          <p:cNvPr id="31" name="Gruppieren 30"/>
          <p:cNvGrpSpPr/>
          <p:nvPr/>
        </p:nvGrpSpPr>
        <p:grpSpPr>
          <a:xfrm>
            <a:off x="6038925" y="2024363"/>
            <a:ext cx="160872" cy="3924000"/>
            <a:chOff x="6038925" y="2024363"/>
            <a:chExt cx="160872" cy="3924000"/>
          </a:xfrm>
        </p:grpSpPr>
        <p:sp>
          <p:nvSpPr>
            <p:cNvPr id="38" name="Gleichschenkliges Dreieck 37"/>
            <p:cNvSpPr/>
            <p:nvPr/>
          </p:nvSpPr>
          <p:spPr bwMode="gray">
            <a:xfrm rot="5400000" flipH="1">
              <a:off x="5829907" y="2290164"/>
              <a:ext cx="579517" cy="160262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>
                <a:solidFill>
                  <a:schemeClr val="tx2"/>
                </a:solidFill>
              </a:endParaRPr>
            </a:p>
          </p:txBody>
        </p:sp>
        <p:sp>
          <p:nvSpPr>
            <p:cNvPr id="39" name="Gleichschenkliges Dreieck 38"/>
            <p:cNvSpPr/>
            <p:nvPr/>
          </p:nvSpPr>
          <p:spPr bwMode="gray">
            <a:xfrm rot="5400000" flipH="1">
              <a:off x="5829907" y="3288398"/>
              <a:ext cx="579517" cy="160262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36" name="Gerade Verbindung 35"/>
            <p:cNvCxnSpPr/>
            <p:nvPr/>
          </p:nvCxnSpPr>
          <p:spPr bwMode="gray">
            <a:xfrm>
              <a:off x="6038925" y="2024363"/>
              <a:ext cx="0" cy="39240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Fußzeilenplatzhalt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25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9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/>
          <p:cNvGrpSpPr/>
          <p:nvPr/>
        </p:nvGrpSpPr>
        <p:grpSpPr>
          <a:xfrm>
            <a:off x="588963" y="2273202"/>
            <a:ext cx="5328000" cy="1909419"/>
            <a:chOff x="588963" y="2273202"/>
            <a:chExt cx="5328000" cy="1909419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8963" y="2273202"/>
              <a:ext cx="5328000" cy="1909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hteck 14"/>
            <p:cNvSpPr/>
            <p:nvPr/>
          </p:nvSpPr>
          <p:spPr bwMode="gray">
            <a:xfrm>
              <a:off x="588963" y="3163675"/>
              <a:ext cx="5328000" cy="612000"/>
            </a:xfrm>
            <a:prstGeom prst="rect">
              <a:avLst/>
            </a:prstGeom>
            <a:noFill/>
            <a:ln w="28575" cap="sq" cmpd="sng" algn="ctr">
              <a:solidFill>
                <a:schemeClr val="accent2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dirty="0" err="1">
                <a:solidFill>
                  <a:schemeClr val="tx2"/>
                </a:solidFill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     Stichworte im Vertrieb zu höheren laufenden Kosten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Kostendarstellung nach </a:t>
            </a:r>
            <a:r>
              <a:rPr lang="de-DE" dirty="0" err="1"/>
              <a:t>MiFID</a:t>
            </a:r>
            <a:r>
              <a:rPr lang="de-DE" dirty="0"/>
              <a:t> II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 lang="de-DE" b="1" dirty="0"/>
              <a:t>Beispiel: Investmentfonds</a:t>
            </a:r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endParaRPr lang="de-DE" b="1" dirty="0"/>
          </a:p>
          <a:p>
            <a:pPr lvl="1"/>
            <a:r>
              <a:rPr lang="de-DE" sz="1000" b="1" dirty="0"/>
              <a:t>Erläuterungen:</a:t>
            </a:r>
          </a:p>
          <a:p>
            <a:pPr marL="182563" lvl="1" indent="-180975">
              <a:spcAft>
                <a:spcPts val="0"/>
              </a:spcAft>
              <a:buClr>
                <a:schemeClr val="tx2"/>
              </a:buClr>
              <a:buFont typeface="+mj-lt"/>
              <a:buAutoNum type="arabicParenR"/>
            </a:pPr>
            <a:r>
              <a:rPr lang="de-DE" sz="800" dirty="0"/>
              <a:t>Auf den Abrechnungsbetrag.</a:t>
            </a:r>
          </a:p>
          <a:p>
            <a:pPr marL="182563" lvl="1" indent="-180975">
              <a:spcAft>
                <a:spcPts val="0"/>
              </a:spcAft>
              <a:buClr>
                <a:schemeClr val="tx2"/>
              </a:buClr>
              <a:buFont typeface="+mj-lt"/>
              <a:buAutoNum type="arabicParenR"/>
            </a:pPr>
            <a:r>
              <a:rPr lang="de-DE" sz="800" dirty="0"/>
              <a:t>Für die Verwahrung von Produkten im </a:t>
            </a:r>
            <a:r>
              <a:rPr lang="de-DE" sz="800" dirty="0" err="1"/>
              <a:t>DekaBank</a:t>
            </a:r>
            <a:r>
              <a:rPr lang="de-DE" sz="800" dirty="0"/>
              <a:t> Depot fällt eine Gebühr, der Depotpreis, an. Dieser wird unabhängig von der Höhe des Depotbestands erhoben und beträgt bei Nutzung des </a:t>
            </a:r>
            <a:r>
              <a:rPr lang="de-DE" sz="800" dirty="0" err="1"/>
              <a:t>DekaBank</a:t>
            </a:r>
            <a:r>
              <a:rPr lang="de-DE" sz="800" dirty="0"/>
              <a:t> Depots 19,50 EUR jährlich. Bei ausschließlicher Nutzung des </a:t>
            </a:r>
            <a:r>
              <a:rPr lang="de-DE" sz="800" dirty="0" err="1"/>
              <a:t>DekaBank</a:t>
            </a:r>
            <a:r>
              <a:rPr lang="de-DE" sz="800" dirty="0"/>
              <a:t> Depots für Vermögenswirksame Leistungen und Vermögensbeteiligung nach § 19a EStG sowie bei Nutzung des elektronischen Postkorbs (e-Postfach) fällt ein Depotpreis in Höhe von 12,50 EUR jährlich an. Der Depotpreisentfällt bei einem minderjährigen Depotinhaber. Einzelheiten zum Depotpreis entnehmen Sie bitte dem Preis- und Leistungsverzeichnis der </a:t>
            </a:r>
            <a:r>
              <a:rPr lang="de-DE" sz="800" dirty="0" err="1"/>
              <a:t>DekaBank</a:t>
            </a:r>
            <a:r>
              <a:rPr lang="de-DE" sz="800" dirty="0"/>
              <a:t> unter </a:t>
            </a:r>
            <a:r>
              <a:rPr lang="de-DE" sz="800" dirty="0">
                <a:hlinkClick r:id="rId4"/>
              </a:rPr>
              <a:t>www.deka.de</a:t>
            </a:r>
            <a:r>
              <a:rPr lang="de-DE" sz="800" dirty="0"/>
              <a:t>.</a:t>
            </a:r>
          </a:p>
          <a:p>
            <a:pPr marL="182563" lvl="1" indent="-180975">
              <a:spcAft>
                <a:spcPts val="0"/>
              </a:spcAft>
              <a:buClr>
                <a:schemeClr val="tx2"/>
              </a:buClr>
              <a:buFont typeface="+mj-lt"/>
              <a:buAutoNum type="arabicParenR"/>
            </a:pPr>
            <a:r>
              <a:rPr lang="de-DE" sz="800" dirty="0"/>
              <a:t>Auf den Abrechnungsbetrag abzgl. der einmaligen Dienstleistungskosten.</a:t>
            </a:r>
          </a:p>
          <a:p>
            <a:pPr marL="182563" lvl="1" indent="-180975">
              <a:spcAft>
                <a:spcPts val="0"/>
              </a:spcAft>
              <a:buClr>
                <a:schemeClr val="tx2"/>
              </a:buClr>
              <a:buFont typeface="+mj-lt"/>
              <a:buAutoNum type="arabicParenR"/>
            </a:pPr>
            <a:r>
              <a:rPr lang="de-DE" sz="800" dirty="0"/>
              <a:t>Bei dem als Zuwendung an die Sparkasse / </a:t>
            </a:r>
            <a:r>
              <a:rPr lang="de-DE" sz="800" dirty="0" err="1"/>
              <a:t>DekaBank</a:t>
            </a:r>
            <a:r>
              <a:rPr lang="de-DE" sz="800" dirty="0"/>
              <a:t> ausgewiesenen Betrag handelt es sich um die Vergütung, die die Sparkasse / Unternehmen der </a:t>
            </a:r>
            <a:r>
              <a:rPr lang="de-DE" sz="800" dirty="0" err="1"/>
              <a:t>DekaBank</a:t>
            </a:r>
            <a:r>
              <a:rPr lang="de-DE" sz="800" dirty="0"/>
              <a:t> </a:t>
            </a:r>
            <a:r>
              <a:rPr lang="de-DE" sz="800" dirty="0" err="1"/>
              <a:t>Gruppevon</a:t>
            </a:r>
            <a:r>
              <a:rPr lang="de-DE" sz="800" dirty="0"/>
              <a:t> ihren Vertriebspartnern für den Vertrieb des Produkts erhält / erhalten.</a:t>
            </a:r>
          </a:p>
          <a:p>
            <a:pPr marL="182563" lvl="1" indent="-180975">
              <a:spcAft>
                <a:spcPts val="0"/>
              </a:spcAft>
              <a:buClr>
                <a:schemeClr val="tx2"/>
              </a:buClr>
              <a:buFont typeface="+mj-lt"/>
              <a:buAutoNum type="arabicParenR"/>
            </a:pPr>
            <a:r>
              <a:rPr lang="de-DE" sz="800" dirty="0"/>
              <a:t>Zuwendung an die </a:t>
            </a:r>
            <a:r>
              <a:rPr lang="de-DE" sz="800" dirty="0" err="1"/>
              <a:t>DekaBank</a:t>
            </a:r>
            <a:r>
              <a:rPr lang="de-DE" sz="800" dirty="0"/>
              <a:t>: </a:t>
            </a:r>
            <a:r>
              <a:rPr lang="de-DE" sz="800" dirty="0" err="1"/>
              <a:t>DekaBank</a:t>
            </a:r>
            <a:r>
              <a:rPr lang="de-DE" sz="800" dirty="0"/>
              <a:t> Frankfurt oder </a:t>
            </a:r>
            <a:r>
              <a:rPr lang="de-DE" sz="800" dirty="0" err="1"/>
              <a:t>DekaBank</a:t>
            </a:r>
            <a:r>
              <a:rPr lang="de-DE" sz="800" dirty="0"/>
              <a:t> Luxembourg.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Stichpunkte im Vertrieb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2"/>
            <a:r>
              <a:rPr lang="de-DE" dirty="0"/>
              <a:t>Die Darstellung des </a:t>
            </a:r>
            <a:r>
              <a:rPr lang="de-DE" b="1" dirty="0"/>
              <a:t>Kostenausweises in Dienstleistungs-kosten und Produktkosten</a:t>
            </a:r>
            <a:r>
              <a:rPr lang="de-DE" dirty="0"/>
              <a:t> ist neu und in seiner Form festgelegt.</a:t>
            </a:r>
          </a:p>
          <a:p>
            <a:pPr lvl="2"/>
            <a:endParaRPr lang="de-DE" dirty="0"/>
          </a:p>
          <a:p>
            <a:pPr lvl="2"/>
            <a:r>
              <a:rPr lang="de-DE" dirty="0"/>
              <a:t>In die </a:t>
            </a:r>
            <a:r>
              <a:rPr lang="de-DE" b="1" dirty="0"/>
              <a:t>laufenden Produkt- /Kosten </a:t>
            </a:r>
            <a:r>
              <a:rPr lang="de-DE" dirty="0"/>
              <a:t>werden folgende Bestandteile neu aufgenommen</a:t>
            </a:r>
            <a:br>
              <a:rPr lang="de-DE" dirty="0"/>
            </a:br>
            <a:r>
              <a:rPr lang="de-DE" dirty="0"/>
              <a:t>(Hinweis: Keine zusätzliche Kostenbelastung!)</a:t>
            </a:r>
          </a:p>
          <a:p>
            <a:pPr lvl="3"/>
            <a:r>
              <a:rPr lang="de-DE" b="1" dirty="0"/>
              <a:t>Transaktionskosten</a:t>
            </a:r>
            <a:r>
              <a:rPr lang="de-DE" dirty="0"/>
              <a:t> (z.B. Maklerprovisionen, Kosten aus         An- und Verkauf von Wertpapieren, </a:t>
            </a:r>
            <a:r>
              <a:rPr lang="de-DE" dirty="0" err="1"/>
              <a:t>Spreads</a:t>
            </a:r>
            <a:r>
              <a:rPr lang="de-DE" dirty="0"/>
              <a:t>)</a:t>
            </a:r>
          </a:p>
          <a:p>
            <a:pPr lvl="3"/>
            <a:r>
              <a:rPr lang="de-DE" b="1" dirty="0"/>
              <a:t>Entgangene Erträge</a:t>
            </a:r>
            <a:r>
              <a:rPr lang="de-DE" dirty="0"/>
              <a:t> (z.B. Wertpapierleiheerträge, die nicht komplett dem Anleger zugehen)</a:t>
            </a:r>
          </a:p>
          <a:p>
            <a:pPr lvl="3"/>
            <a:r>
              <a:rPr lang="de-DE" b="1" dirty="0"/>
              <a:t>Steuern</a:t>
            </a:r>
            <a:r>
              <a:rPr lang="de-DE" dirty="0"/>
              <a:t> auf Kosten (z.B. Mehrwertsteuer auf für den Fonds erbrachte Dienstleistungen; Börsensteuern)</a:t>
            </a:r>
          </a:p>
          <a:p>
            <a:pPr lvl="1"/>
            <a:endParaRPr lang="de-DE" sz="1200" dirty="0"/>
          </a:p>
          <a:p>
            <a:pPr lvl="1"/>
            <a:r>
              <a:rPr lang="de-DE" sz="1200" b="1" dirty="0"/>
              <a:t>Hinweis:</a:t>
            </a:r>
            <a:br>
              <a:rPr lang="de-DE" sz="1200" dirty="0"/>
            </a:br>
            <a:r>
              <a:rPr lang="de-DE" sz="1200" dirty="0"/>
              <a:t>Nach Auslegung der Verbände keine Berücksichtigung von Quellensteuern</a:t>
            </a:r>
          </a:p>
          <a:p>
            <a:pPr lvl="3"/>
            <a:endParaRPr lang="de-DE" dirty="0"/>
          </a:p>
          <a:p>
            <a:pPr lvl="2"/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Januar 2019</a:t>
            </a:r>
            <a:br>
              <a:rPr lang="de-DE" dirty="0"/>
            </a:br>
            <a:r>
              <a:rPr lang="de-DE" dirty="0"/>
              <a:t>OE 520101 - 10</a:t>
            </a:r>
          </a:p>
        </p:txBody>
      </p:sp>
      <p:sp>
        <p:nvSpPr>
          <p:cNvPr id="9" name="Num_Kasten_Gelb"/>
          <p:cNvSpPr>
            <a:spLocks noChangeAspect="1" noChangeArrowheads="1"/>
          </p:cNvSpPr>
          <p:nvPr/>
        </p:nvSpPr>
        <p:spPr bwMode="gray">
          <a:xfrm>
            <a:off x="588963" y="270144"/>
            <a:ext cx="360000" cy="360000"/>
          </a:xfrm>
          <a:prstGeom prst="rect">
            <a:avLst/>
          </a:prstGeom>
          <a:solidFill>
            <a:schemeClr val="accent1"/>
          </a:solidFill>
          <a:ln w="28575" algn="ctr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buClr>
                <a:srgbClr val="FFCC00"/>
              </a:buClr>
              <a:buSzPct val="130000"/>
              <a:buFontTx/>
              <a:buNone/>
            </a:pPr>
            <a:r>
              <a:rPr lang="de-DE" altLang="de-DE" sz="1400" b="1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6038925" y="2024363"/>
            <a:ext cx="160872" cy="3924000"/>
            <a:chOff x="6038925" y="2024363"/>
            <a:chExt cx="160872" cy="3924000"/>
          </a:xfrm>
        </p:grpSpPr>
        <p:sp>
          <p:nvSpPr>
            <p:cNvPr id="12" name="Gleichschenkliges Dreieck 11"/>
            <p:cNvSpPr/>
            <p:nvPr/>
          </p:nvSpPr>
          <p:spPr bwMode="gray">
            <a:xfrm rot="5400000" flipH="1">
              <a:off x="5829907" y="3389544"/>
              <a:ext cx="579517" cy="160262"/>
            </a:xfrm>
            <a:prstGeom prst="triangl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Aft>
                  <a:spcPts val="600"/>
                </a:spcAft>
              </a:pPr>
              <a:endParaRPr lang="de-DE" sz="1400" dirty="0" err="1">
                <a:solidFill>
                  <a:schemeClr val="tx2"/>
                </a:solidFill>
              </a:endParaRPr>
            </a:p>
          </p:txBody>
        </p:sp>
        <p:cxnSp>
          <p:nvCxnSpPr>
            <p:cNvPr id="13" name="Gerade Verbindung 12"/>
            <p:cNvCxnSpPr/>
            <p:nvPr/>
          </p:nvCxnSpPr>
          <p:spPr bwMode="gray">
            <a:xfrm>
              <a:off x="6038925" y="2024363"/>
              <a:ext cx="0" cy="3924000"/>
            </a:xfrm>
            <a:prstGeom prst="line">
              <a:avLst/>
            </a:prstGeom>
            <a:solidFill>
              <a:schemeClr val="bg1"/>
            </a:solidFill>
            <a:ln w="31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15035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Unsere Kostenargumente im Vertrieb</a:t>
            </a:r>
            <a:br>
              <a:rPr lang="de-DE" dirty="0"/>
            </a:br>
            <a:r>
              <a:rPr lang="de-DE" b="0" dirty="0"/>
              <a:t>Was bieten wir unseren Kunden?</a:t>
            </a:r>
            <a:br>
              <a:rPr lang="de-DE" dirty="0"/>
            </a:br>
            <a:endParaRPr lang="de-DE" b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  <a:p>
            <a:r>
              <a:rPr lang="de-DE" dirty="0"/>
              <a:t>I. Produktdienstleistungen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2"/>
            <a:r>
              <a:rPr lang="de-DE" b="1" dirty="0"/>
              <a:t>Professionelles Management von Produkten und Lösungen </a:t>
            </a:r>
            <a:r>
              <a:rPr lang="de-DE" dirty="0"/>
              <a:t>zur Partizipation an der Wertentwicklung der Kapitalmärkte</a:t>
            </a:r>
          </a:p>
          <a:p>
            <a:pPr lvl="3"/>
            <a:r>
              <a:rPr lang="de-DE" dirty="0"/>
              <a:t>Breites Spektrum an Publikumsfonds und Zertifikaten</a:t>
            </a:r>
          </a:p>
          <a:p>
            <a:pPr lvl="3"/>
            <a:r>
              <a:rPr lang="de-DE" dirty="0"/>
              <a:t>Kooperation mit Verbundpartnern</a:t>
            </a:r>
          </a:p>
          <a:p>
            <a:pPr lvl="3"/>
            <a:r>
              <a:rPr lang="de-DE" dirty="0"/>
              <a:t>Vorsorge &amp; Sparen: Vorsorgemanagement</a:t>
            </a:r>
          </a:p>
          <a:p>
            <a:pPr lvl="3"/>
            <a:r>
              <a:rPr lang="de-DE" dirty="0"/>
              <a:t>Geld anlegen und Vermögen managen</a:t>
            </a:r>
          </a:p>
          <a:p>
            <a:pPr lvl="3"/>
            <a:r>
              <a:rPr lang="de-DE" dirty="0"/>
              <a:t>Produktspezifische und kapitalmarktbasierte Unterstützung</a:t>
            </a:r>
          </a:p>
          <a:p>
            <a:pPr lvl="2"/>
            <a:r>
              <a:rPr lang="de-DE" b="1" dirty="0"/>
              <a:t>Dienstleistung Investmentfonds</a:t>
            </a:r>
          </a:p>
          <a:p>
            <a:pPr lvl="3"/>
            <a:r>
              <a:rPr lang="de-DE" dirty="0"/>
              <a:t>Professionelles Management von Produkten, das für Anleger zu gleichen Kosten nicht darstellbar wäre</a:t>
            </a:r>
          </a:p>
          <a:p>
            <a:pPr lvl="2"/>
            <a:r>
              <a:rPr lang="de-DE" b="1" dirty="0"/>
              <a:t>Dienstleistung Zertifikate</a:t>
            </a:r>
          </a:p>
          <a:p>
            <a:pPr lvl="3"/>
            <a:r>
              <a:rPr lang="de-DE" dirty="0"/>
              <a:t>Strukturierung und Entwicklung von Auszahlungsprofilen</a:t>
            </a:r>
          </a:p>
          <a:p>
            <a:pPr lvl="2"/>
            <a:r>
              <a:rPr lang="de-DE" b="1" dirty="0"/>
              <a:t>Dienstleistung FVV (z.B. DVK)</a:t>
            </a:r>
          </a:p>
          <a:p>
            <a:pPr lvl="3"/>
            <a:r>
              <a:rPr lang="de-DE" dirty="0"/>
              <a:t>Professionelle Verwaltung mit individualisierter Depotstrukturierung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Januar 2019</a:t>
            </a:r>
            <a:br>
              <a:rPr lang="de-DE" dirty="0"/>
            </a:br>
            <a:r>
              <a:rPr lang="de-DE" dirty="0"/>
              <a:t>OE 520101 - 10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449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9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 dirty="0"/>
              <a:t>Unsere Kostenargumente im Vertrieb</a:t>
            </a:r>
            <a:br>
              <a:rPr lang="de-DE" dirty="0"/>
            </a:br>
            <a:r>
              <a:rPr lang="de-DE" b="0" dirty="0"/>
              <a:t>Was bieten wir unseren Kunden? </a:t>
            </a:r>
            <a:r>
              <a:rPr lang="de-DE" b="0" dirty="0">
                <a:solidFill>
                  <a:schemeClr val="bg1"/>
                </a:solidFill>
              </a:rPr>
              <a:t>2</a:t>
            </a:r>
            <a:br>
              <a:rPr lang="de-DE" dirty="0"/>
            </a:br>
            <a:endParaRPr lang="de-DE" b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endParaRPr lang="de-DE" dirty="0"/>
          </a:p>
          <a:p>
            <a:r>
              <a:rPr lang="de-DE" dirty="0"/>
              <a:t>II. Die Qualität  der Sparkassenfinanzgruppe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lvl="2"/>
            <a:r>
              <a:rPr lang="de-DE" b="1" dirty="0"/>
              <a:t>Kundenservice</a:t>
            </a:r>
          </a:p>
          <a:p>
            <a:pPr lvl="3"/>
            <a:r>
              <a:rPr lang="de-DE" dirty="0"/>
              <a:t>Partner für gesamtheitliche Anlageberatung in den Bereichen Vermögensaufbau und Altersvorsorge</a:t>
            </a:r>
          </a:p>
          <a:p>
            <a:pPr lvl="3"/>
            <a:r>
              <a:rPr lang="de-DE" dirty="0"/>
              <a:t>Vermögensstrukturierung „Geldanlage in 5 Schritten“</a:t>
            </a:r>
          </a:p>
          <a:p>
            <a:pPr lvl="3"/>
            <a:r>
              <a:rPr lang="de-DE" dirty="0"/>
              <a:t>Kostenloses jährliches Depotgespräch zur Geeignetheit und Anlagestrategie unserer Kunden</a:t>
            </a:r>
          </a:p>
          <a:p>
            <a:pPr lvl="2"/>
            <a:r>
              <a:rPr lang="de-DE" b="1" dirty="0"/>
              <a:t>Dienstleistungskosten (inkl. Zuwendungen)</a:t>
            </a:r>
          </a:p>
          <a:p>
            <a:pPr lvl="3"/>
            <a:r>
              <a:rPr lang="de-DE" dirty="0"/>
              <a:t>Anlegern werden nur Kosten in Rechnung gestellt, die zu einer nachgewiesenen Qualitätsverbesserung führen</a:t>
            </a:r>
          </a:p>
          <a:p>
            <a:pPr lvl="2"/>
            <a:r>
              <a:rPr lang="de-DE" dirty="0"/>
              <a:t>Umfassendes und kostenloses </a:t>
            </a:r>
            <a:r>
              <a:rPr lang="de-DE" b="1" dirty="0"/>
              <a:t>Informationsangebot</a:t>
            </a:r>
          </a:p>
          <a:p>
            <a:pPr lvl="3"/>
            <a:r>
              <a:rPr lang="de-DE" dirty="0"/>
              <a:t>Regelmäßige Informationen zur individuellen Wertentwicklung, dem Depotjahresauszug sowie Produkt- und Kapitalmarktinformationen</a:t>
            </a:r>
          </a:p>
          <a:p>
            <a:pPr lvl="3"/>
            <a:r>
              <a:rPr lang="de-DE" dirty="0"/>
              <a:t>Online-Tools (z.B. Wertentwicklungsrechner oder </a:t>
            </a:r>
            <a:r>
              <a:rPr lang="de-DE" dirty="0" err="1"/>
              <a:t>DekaBank</a:t>
            </a:r>
            <a:r>
              <a:rPr lang="de-DE" dirty="0"/>
              <a:t>-Anlagefinder) stehen 24h kostenfrei zur Verfügung</a:t>
            </a:r>
          </a:p>
          <a:p>
            <a:pPr lvl="3"/>
            <a:r>
              <a:rPr lang="de-DE" dirty="0"/>
              <a:t>Deka Anlegerakademie</a:t>
            </a:r>
          </a:p>
          <a:p>
            <a:pPr lvl="3"/>
            <a:r>
              <a:rPr lang="de-DE" dirty="0"/>
              <a:t>Newsletter</a:t>
            </a:r>
          </a:p>
          <a:p>
            <a:pPr lvl="3"/>
            <a:r>
              <a:rPr lang="de-DE" dirty="0"/>
              <a:t>Mediathek</a:t>
            </a:r>
          </a:p>
          <a:p>
            <a:pPr lvl="2"/>
            <a:r>
              <a:rPr lang="de-DE" dirty="0"/>
              <a:t>Über das </a:t>
            </a:r>
            <a:r>
              <a:rPr lang="de-DE" b="1" dirty="0"/>
              <a:t>breite Filialnetz </a:t>
            </a:r>
            <a:r>
              <a:rPr lang="de-DE" dirty="0"/>
              <a:t>der Sparkassenfinanzgruppe steht unseren Anlegern kostenlose qualifizierte Anlageberatung sowie Finanzdienstleistungen </a:t>
            </a:r>
            <a:r>
              <a:rPr lang="de-DE" b="1" dirty="0"/>
              <a:t>in der Fläche </a:t>
            </a:r>
            <a:r>
              <a:rPr lang="de-DE" dirty="0"/>
              <a:t>zur Verfügung.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Stand: Januar 2019</a:t>
            </a:r>
            <a:br>
              <a:rPr lang="de-DE" dirty="0"/>
            </a:br>
            <a:r>
              <a:rPr lang="de-DE" dirty="0"/>
              <a:t>OE 520101 - 10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25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_529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Appendix</a:t>
            </a:r>
            <a:br>
              <a:rPr lang="de-DE" dirty="0"/>
            </a:br>
            <a:r>
              <a:rPr lang="de-DE" b="0" dirty="0"/>
              <a:t>Zahlreiche Unterschiede zwischen Bestimmung und Ausweis der Kosten in den unterschiedlichen Publikationen</a:t>
            </a:r>
          </a:p>
        </p:txBody>
      </p:sp>
      <p:graphicFrame>
        <p:nvGraphicFramePr>
          <p:cNvPr id="6" name="Inhaltsplatzhalter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16615581"/>
              </p:ext>
            </p:extLst>
          </p:nvPr>
        </p:nvGraphicFramePr>
        <p:xfrm>
          <a:off x="588962" y="1627189"/>
          <a:ext cx="11015661" cy="415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1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4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43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8583">
                <a:tc gridSpan="2">
                  <a:txBody>
                    <a:bodyPr/>
                    <a:lstStyle/>
                    <a:p>
                      <a:pPr eaLnBrk="1">
                        <a:lnSpc>
                          <a:spcPct val="90000"/>
                        </a:lnSpc>
                      </a:pPr>
                      <a:endParaRPr kumimoji="0" lang="de-DE" sz="9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0" marR="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kumimoji="0" lang="de-DE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 ante Kostentransparenz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(nach </a:t>
                      </a:r>
                      <a:r>
                        <a:rPr kumimoji="0" lang="de-DE" sz="900" b="1" i="0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MiFID</a:t>
                      </a:r>
                      <a:r>
                        <a:rPr kumimoji="0" lang="de-DE" sz="9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Arial" charset="0"/>
                        </a:rPr>
                        <a:t> II)</a:t>
                      </a:r>
                    </a:p>
                  </a:txBody>
                  <a:tcPr marL="36000" marR="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9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Basisinformationsblatt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(nach PRIIPs)</a:t>
                      </a:r>
                    </a:p>
                  </a:txBody>
                  <a:tcPr marL="0" marR="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Wesentliche Anlegerinformationen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(nach KIID-VO)</a:t>
                      </a:r>
                    </a:p>
                  </a:txBody>
                  <a:tcPr marL="0" marR="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83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Art des Kostenausweises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Kundenbezogene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Kostenausweis (individuell) in Beratung und/oder Order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Produktbezogener Kostenausweis (standardisiert/abstrakt)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Anlagebetrag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Konkreter Anlagebetrag des Kunden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Anlagebetrag: 10.000 EUR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k.A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583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Laufzeit/Haltedauer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 Jahre oder individuelle Haltedauer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Mind.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 Jahr und empfohlene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Haltedauer (=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Rückzahlungstermin, Fälligkeit)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k.A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Gesamtkosten in</a:t>
                      </a:r>
                      <a:r>
                        <a:rPr lang="de-DE" sz="900" b="1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% (einmalige und laufende Kosten)</a:t>
                      </a:r>
                      <a:endParaRPr lang="de-DE" sz="900" b="1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de-DE" sz="1200" b="1" noProof="0" dirty="0">
                        <a:solidFill>
                          <a:srgbClr val="FF0000"/>
                        </a:solidFill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58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noProof="0" dirty="0">
                          <a:solidFill>
                            <a:schemeClr val="tx2"/>
                          </a:solidFill>
                        </a:rPr>
                        <a:t>Gesamtkosten in Euro </a:t>
                      </a:r>
                      <a:r>
                        <a:rPr lang="de-DE" sz="900" b="1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(einmalige und laufende Kosten)</a:t>
                      </a:r>
                      <a:endParaRPr lang="de-DE" sz="900" b="1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noProof="0" dirty="0">
                        <a:solidFill>
                          <a:srgbClr val="008000"/>
                        </a:solidFill>
                        <a:latin typeface="Wingdings" panose="05000000000000000000" pitchFamily="2" charset="2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Auswirkungen auf die Rendite in %</a:t>
                      </a:r>
                      <a:endParaRPr lang="de-DE" sz="900" b="1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ohne Berücksichtigung einer Wertentwicklung)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noProof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lang="de-DE" sz="900" noProof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de-DE" sz="900" noProof="0" dirty="0">
                          <a:solidFill>
                            <a:schemeClr val="tx2"/>
                          </a:solidFill>
                        </a:rPr>
                        <a:t>(Kenngröße</a:t>
                      </a:r>
                      <a:r>
                        <a:rPr lang="de-DE" sz="900" baseline="0" noProof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de-DE" sz="900" baseline="0" noProof="0" dirty="0" err="1">
                          <a:solidFill>
                            <a:schemeClr val="tx2"/>
                          </a:solidFill>
                        </a:rPr>
                        <a:t>Reduction</a:t>
                      </a:r>
                      <a:r>
                        <a:rPr lang="de-DE" sz="900" baseline="0" noProof="0" dirty="0">
                          <a:solidFill>
                            <a:schemeClr val="tx2"/>
                          </a:solidFill>
                        </a:rPr>
                        <a:t> in </a:t>
                      </a:r>
                      <a:r>
                        <a:rPr lang="de-DE" sz="900" baseline="0" noProof="0" dirty="0" err="1">
                          <a:solidFill>
                            <a:schemeClr val="tx2"/>
                          </a:solidFill>
                        </a:rPr>
                        <a:t>Yield</a:t>
                      </a:r>
                      <a:r>
                        <a:rPr lang="de-DE" sz="900" baseline="0" noProof="0" dirty="0">
                          <a:solidFill>
                            <a:schemeClr val="tx2"/>
                          </a:solidFill>
                        </a:rPr>
                        <a:t>)</a:t>
                      </a:r>
                      <a:r>
                        <a:rPr lang="de-DE" sz="900" baseline="30000" noProof="0" dirty="0">
                          <a:solidFill>
                            <a:schemeClr val="tx2"/>
                          </a:solidFill>
                        </a:rPr>
                        <a:t> 1</a:t>
                      </a:r>
                      <a:endParaRPr lang="de-DE" sz="900" noProof="0" dirty="0">
                        <a:solidFill>
                          <a:schemeClr val="tx2"/>
                        </a:solidFill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Kostenarten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Produktkosten, Dienstleistungskosten,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Zuwendungen</a:t>
                      </a: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Produktkosten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596">
                <a:tc row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Einmalige Kosten</a:t>
                      </a:r>
                      <a:br>
                        <a:rPr lang="de-DE" sz="9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de-DE" sz="900" b="1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Ausgabeaufschlag/Rücknahmeabschlag in %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de-DE" sz="1000" b="1" kern="1200" noProof="0" dirty="0">
                        <a:solidFill>
                          <a:srgbClr val="008000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8583">
                <a:tc vMerge="1">
                  <a:txBody>
                    <a:bodyPr/>
                    <a:lstStyle/>
                    <a:p>
                      <a:endParaRPr lang="de-DE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Ausgabeaufschlag/Rücknahmeabschlag in Euro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de-DE" sz="10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Laufende Kosten</a:t>
                      </a:r>
                      <a:br>
                        <a:rPr lang="de-DE" sz="9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900" b="1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8000" marR="18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Dienstleistungskosten³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0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Portfoliotransaktionskosten (Schätzwert)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 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(Bestandteil der lfd. Kosten)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(separater Ausweis)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09">
                <a:tc vMerge="1"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Sonstige laufende Kosten/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ereignisbezogene Kosten</a:t>
                      </a: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Laufende Kosten des letzten GJ in % </a:t>
                      </a:r>
                      <a:b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e-DE" sz="900" kern="1200" noProof="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inkl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bspw. Research-Kosten, Kosten WP-Leihe, Finanzierungskosten, Zielfonds- bzw. PRIIPs-Durchschau)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Laufenden Kosten letztes GJ in % </a:t>
                      </a:r>
                      <a:b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(inkl. Research-Kosten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und Zielfonds ab einem Anteil von 20%)</a:t>
                      </a:r>
                      <a:endParaRPr lang="de-DE" sz="90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8583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eaLnBrk="1">
                        <a:lnSpc>
                          <a:spcPct val="90000"/>
                        </a:lnSpc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Durchschnitt der erfolgsbezogenen Vergütung der letzten 5 GJ in %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noProof="0" dirty="0">
                          <a:solidFill>
                            <a:schemeClr val="tx2"/>
                          </a:solidFill>
                        </a:rPr>
                        <a:t>Durchschnitt der erfolgsbezogenen Vergütung der letzten 5 GJ in % 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Erfolgsbezogene Vergütung letztes GJ in %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8583">
                <a:tc gridSpan="2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Zuwendungen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chemeClr val="accent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  <a:r>
                        <a:rPr lang="de-DE" sz="900" b="1" kern="1200" noProof="0" dirty="0">
                          <a:solidFill>
                            <a:schemeClr val="tx2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(gesonderter Ausweis unter</a:t>
                      </a:r>
                      <a:r>
                        <a:rPr lang="de-DE" sz="900" kern="1200" baseline="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Dienstleistungskosten</a:t>
                      </a:r>
                      <a:r>
                        <a:rPr lang="de-DE" sz="90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–²</a:t>
                      </a: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de-DE" sz="1200" b="1" kern="1200" noProof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–</a:t>
                      </a:r>
                      <a:endParaRPr lang="de-DE" sz="900" b="1" kern="1200" noProof="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000" marR="18000" marT="18000" marB="1800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defTabSz="177800">
              <a:buClr>
                <a:schemeClr val="tx2"/>
              </a:buClr>
            </a:pPr>
            <a:r>
              <a:rPr lang="de-DE" baseline="30000" dirty="0"/>
              <a:t>1</a:t>
            </a:r>
            <a:r>
              <a:rPr lang="de-DE" dirty="0"/>
              <a:t>Der Einfluss der Kosten wird über die </a:t>
            </a:r>
            <a:r>
              <a:rPr lang="de-DE" dirty="0" err="1"/>
              <a:t>Reduction</a:t>
            </a:r>
            <a:r>
              <a:rPr lang="de-DE" dirty="0"/>
              <a:t> in </a:t>
            </a:r>
            <a:r>
              <a:rPr lang="de-DE" dirty="0" err="1"/>
              <a:t>Yield</a:t>
            </a:r>
            <a:r>
              <a:rPr lang="de-DE" dirty="0"/>
              <a:t> (RIY) als jährliche Kostenquote ausgedrückt. Die RIY ist der prozentuale Unterschied zwischen einem Szenario  unter Berücksichtigung der Kosten und einem kostenfreien Szenario. Dabei wird das mittlere Performanceszenario der Berechnung zugrunde gelegt</a:t>
            </a:r>
          </a:p>
          <a:p>
            <a:pPr defTabSz="177800">
              <a:buClr>
                <a:schemeClr val="tx2"/>
              </a:buClr>
            </a:pPr>
            <a:r>
              <a:rPr lang="de-DE" baseline="30000" dirty="0"/>
              <a:t>2</a:t>
            </a:r>
            <a:r>
              <a:rPr lang="de-DE" dirty="0"/>
              <a:t>Zuwendungen sind in Produktkosten enthalten</a:t>
            </a:r>
          </a:p>
          <a:p>
            <a:pPr defTabSz="177800">
              <a:buClr>
                <a:schemeClr val="tx2"/>
              </a:buClr>
            </a:pPr>
            <a:r>
              <a:rPr lang="de-DE" baseline="30000" dirty="0"/>
              <a:t>3</a:t>
            </a:r>
            <a:r>
              <a:rPr lang="de-DE" dirty="0"/>
              <a:t>Depotentgelt ist als Fußnote im ex-ante Kostenausweis ausgegeben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63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NGUAGE" val="german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9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8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9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WNOCDCHECK" val="-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NAME" val="c_5293"/>
</p:tagLst>
</file>

<file path=ppt/theme/theme1.xml><?xml version="1.0" encoding="utf-8"?>
<a:theme xmlns:a="http://schemas.openxmlformats.org/drawingml/2006/main" name="blank">
  <a:themeElements>
    <a:clrScheme name="© Deka Investments">
      <a:dk1>
        <a:srgbClr val="000000"/>
      </a:dk1>
      <a:lt1>
        <a:srgbClr val="FFFFFF"/>
      </a:lt1>
      <a:dk2>
        <a:srgbClr val="003745"/>
      </a:dk2>
      <a:lt2>
        <a:srgbClr val="DAD2BA"/>
      </a:lt2>
      <a:accent1>
        <a:srgbClr val="436A74"/>
      </a:accent1>
      <a:accent2>
        <a:srgbClr val="92A736"/>
      </a:accent2>
      <a:accent3>
        <a:srgbClr val="829CA4"/>
      </a:accent3>
      <a:accent4>
        <a:srgbClr val="BFCCCF"/>
      </a:accent4>
      <a:accent5>
        <a:srgbClr val="E5EAEA"/>
      </a:accent5>
      <a:accent6>
        <a:srgbClr val="685D57"/>
      </a:accent6>
      <a:hlink>
        <a:srgbClr val="436A74"/>
      </a:hlink>
      <a:folHlink>
        <a:srgbClr val="829CA4"/>
      </a:folHlink>
    </a:clrScheme>
    <a:fontScheme name="© Deka Investme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CCC6C0"/>
        </a:solidFill>
        <a:ln w="317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eaLnBrk="0" fontAlgn="base" hangingPunct="0">
          <a:spcAft>
            <a:spcPts val="600"/>
          </a:spcAft>
          <a:defRPr sz="1400" dirty="0" err="1" smtClean="0">
            <a:solidFill>
              <a:schemeClr val="tx2"/>
            </a:solidFill>
          </a:defRPr>
        </a:defPPr>
      </a:lstStyle>
    </a:spDef>
    <a:lnDef>
      <a:spPr bwMode="gray">
        <a:solidFill>
          <a:schemeClr val="bg1"/>
        </a:solidFill>
        <a:ln w="31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 bwMode="gray">
        <a:noFill/>
      </a:spPr>
      <a:bodyPr wrap="square" lIns="0" tIns="0" rIns="0" bIns="0" rtlCol="0">
        <a:spAutoFit/>
      </a:bodyPr>
      <a:lstStyle>
        <a:defPPr marL="0" marR="0" indent="0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Tx/>
          <a:buSzTx/>
          <a:buFontTx/>
          <a:buNone/>
          <a:tabLst/>
          <a:defRPr kumimoji="0" sz="1400" b="0" i="0" u="none" strike="noStrike" kern="0" cap="none" spc="0" normalizeH="0" baseline="0" noProof="0" dirty="0" err="1" smtClean="0">
            <a:ln>
              <a:noFill/>
            </a:ln>
            <a:solidFill>
              <a:schemeClr val="tx2"/>
            </a:solidFill>
            <a:effectLst/>
            <a:uLnTx/>
            <a:uFillTx/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Trüffelgrau">
      <a:srgbClr val="685D57"/>
    </a:custClr>
    <a:custClr name="Trüffelgrau 60%">
      <a:srgbClr val="9D958D"/>
    </a:custClr>
    <a:custClr name="Trüffelgrau 30%">
      <a:srgbClr val="CCC6C0"/>
    </a:custClr>
    <a:custClr name="Champagner">
      <a:srgbClr val="DAD2BA"/>
    </a:custClr>
    <a:custClr name="Champagner Dunkel">
      <a:srgbClr val="B6AD8A"/>
    </a:custClr>
    <a:custClr name="Rot">
      <a:srgbClr val="FF0000"/>
    </a:custClr>
    <a:custClr name="Amethyst">
      <a:srgbClr val="78629C"/>
    </a:custClr>
    <a:custClr name="Orange">
      <a:srgbClr val="ED9F2E"/>
    </a:custClr>
  </a:custClrLst>
</a:theme>
</file>

<file path=ppt/theme/theme2.xml><?xml version="1.0" encoding="utf-8"?>
<a:theme xmlns:a="http://schemas.openxmlformats.org/drawingml/2006/main" name="Larissa">
  <a:themeElements>
    <a:clrScheme name="Deka Investments">
      <a:dk1>
        <a:srgbClr val="000000"/>
      </a:dk1>
      <a:lt1>
        <a:srgbClr val="FFFFFF"/>
      </a:lt1>
      <a:dk2>
        <a:srgbClr val="003745"/>
      </a:dk2>
      <a:lt2>
        <a:srgbClr val="DAD2BA"/>
      </a:lt2>
      <a:accent1>
        <a:srgbClr val="436A74"/>
      </a:accent1>
      <a:accent2>
        <a:srgbClr val="92A736"/>
      </a:accent2>
      <a:accent3>
        <a:srgbClr val="829CA4"/>
      </a:accent3>
      <a:accent4>
        <a:srgbClr val="BFCCCF"/>
      </a:accent4>
      <a:accent5>
        <a:srgbClr val="E5EAEA"/>
      </a:accent5>
      <a:accent6>
        <a:srgbClr val="685D57"/>
      </a:accent6>
      <a:hlink>
        <a:srgbClr val="436A74"/>
      </a:hlink>
      <a:folHlink>
        <a:srgbClr val="829CA4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1335</Words>
  <Application>Microsoft Office PowerPoint</Application>
  <PresentationFormat>Benutzerdefiniert</PresentationFormat>
  <Paragraphs>194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DKFrutiger-Bold80HL</vt:lpstr>
      <vt:lpstr>Wingdings</vt:lpstr>
      <vt:lpstr>blank</vt:lpstr>
      <vt:lpstr>Regulatorische Änderungen der Kostendarstellung benötigen klare Argumente im Vertrieb</vt:lpstr>
      <vt:lpstr>     Stichworte zu den unterschiedlichen Kosteninhalten in BIB (nach PRIIPs) und ex ante Kostentransparenz (nach MiFID II)</vt:lpstr>
      <vt:lpstr>     Stichpunkte im Vertrieb zur absoluten Höhe der Kosten </vt:lpstr>
      <vt:lpstr>     Stichworte im Vertrieb zu höheren laufenden Kosten </vt:lpstr>
      <vt:lpstr>Unsere Kostenargumente im Vertrieb Was bieten wir unseren Kunden? </vt:lpstr>
      <vt:lpstr>Unsere Kostenargumente im Vertrieb Was bieten wir unseren Kunden? 2 </vt:lpstr>
      <vt:lpstr>Appendix Zahlreiche Unterschiede zwischen Bestimmung und Ausweis der Kosten in den unterschiedlichen Publikationen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2021-09-22T13:57:19Z</dcterms:created>
  <dcterms:modified xsi:type="dcterms:W3CDTF">2021-09-22T13:57:30Z</dcterms:modified>
</cp:coreProperties>
</file>