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5"/>
  </p:notesMasterIdLst>
  <p:handoutMasterIdLst>
    <p:handoutMasterId r:id="rId6"/>
  </p:handoutMasterIdLst>
  <p:sldIdLst>
    <p:sldId id="274" r:id="rId2"/>
    <p:sldId id="275" r:id="rId3"/>
    <p:sldId id="279" r:id="rId4"/>
  </p:sldIdLst>
  <p:sldSz cx="12195175" cy="6858000"/>
  <p:notesSz cx="6797675" cy="9872663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4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pos="7313">
          <p15:clr>
            <a:srgbClr val="A4A3A4"/>
          </p15:clr>
        </p15:guide>
        <p15:guide id="4" pos="3959">
          <p15:clr>
            <a:srgbClr val="A4A3A4"/>
          </p15:clr>
        </p15:guide>
        <p15:guide id="5" pos="3729">
          <p15:clr>
            <a:srgbClr val="A4A3A4"/>
          </p15:clr>
        </p15:guide>
        <p15:guide id="6" pos="376">
          <p15:clr>
            <a:srgbClr val="A4A3A4"/>
          </p15:clr>
        </p15:guide>
        <p15:guide id="7" pos="2771">
          <p15:clr>
            <a:srgbClr val="A4A3A4"/>
          </p15:clr>
        </p15:guide>
        <p15:guide id="8" pos="2533">
          <p15:clr>
            <a:srgbClr val="A4A3A4"/>
          </p15:clr>
        </p15:guide>
        <p15:guide id="9" pos="4928">
          <p15:clr>
            <a:srgbClr val="A4A3A4"/>
          </p15:clr>
        </p15:guide>
        <p15:guide id="10" pos="5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B18"/>
    <a:srgbClr val="7E0000"/>
    <a:srgbClr val="950F35"/>
    <a:srgbClr val="ED9F2E"/>
    <a:srgbClr val="685D57"/>
    <a:srgbClr val="9D958D"/>
    <a:srgbClr val="CCC6C0"/>
    <a:srgbClr val="DAD2BA"/>
    <a:srgbClr val="B6AD8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13" autoAdjust="0"/>
    <p:restoredTop sz="88442" autoAdjust="0"/>
  </p:normalViewPr>
  <p:slideViewPr>
    <p:cSldViewPr snapToGrid="0" snapToObjects="1">
      <p:cViewPr varScale="1">
        <p:scale>
          <a:sx n="114" d="100"/>
          <a:sy n="114" d="100"/>
        </p:scale>
        <p:origin x="1056" y="120"/>
      </p:cViewPr>
      <p:guideLst>
        <p:guide orient="horz" pos="1034"/>
        <p:guide orient="horz" pos="3758"/>
        <p:guide pos="7313"/>
        <p:guide pos="3959"/>
        <p:guide pos="3729"/>
        <p:guide pos="376"/>
        <p:guide pos="2771"/>
        <p:guide pos="2533"/>
        <p:guide pos="4928"/>
        <p:guide pos="51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714" y="-114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9891-150F-43FF-9B81-597D3F9E0976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23.09.2021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376901"/>
            <a:ext cx="294640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76901"/>
            <a:ext cx="294640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07C88-AC26-4FB9-AD76-FF9A82C14D30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86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1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9888B592-4988-4068-AC3A-E1539BCA9C6A}" type="datetimeFigureOut">
              <a:rPr lang="de-DE" smtClean="0"/>
              <a:pPr/>
              <a:t>23.09.2021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93675" y="739775"/>
            <a:ext cx="6451600" cy="362743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E5D6FF10-B940-4D4F-B97B-B9475F2D3A5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Notizenplatzhalter 7"/>
          <p:cNvSpPr>
            <a:spLocks noGrp="1"/>
          </p:cNvSpPr>
          <p:nvPr>
            <p:ph type="body" sz="quarter" idx="3"/>
          </p:nvPr>
        </p:nvSpPr>
        <p:spPr bwMode="gray">
          <a:xfrm>
            <a:off x="179999" y="4530618"/>
            <a:ext cx="6480000" cy="465455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5201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fontAlgn="base" latinLnBrk="0" hangingPunct="1">
      <a:lnSpc>
        <a:spcPct val="100000"/>
      </a:lnSpc>
      <a:spcAft>
        <a:spcPts val="300"/>
      </a:spcAft>
      <a:buFont typeface="Arial" pitchFamily="34" charset="0"/>
      <a:defRPr lang="de-DE" sz="1200" b="1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1pPr>
    <a:lvl2pPr marL="0" indent="0" algn="l" defTabSz="914400" rtl="0" eaLnBrk="1" fontAlgn="base" latinLnBrk="0" hangingPunct="1">
      <a:lnSpc>
        <a:spcPct val="100000"/>
      </a:lnSpc>
      <a:spcAft>
        <a:spcPts val="300"/>
      </a:spcAft>
      <a:buFont typeface="Arial" pitchFamily="34" charset="0"/>
      <a:defRPr lang="de-DE" sz="1200" b="0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2pPr>
    <a:lvl3pPr marL="144000" indent="-144000" algn="l" defTabSz="914400" rtl="0" eaLnBrk="1" fontAlgn="base" latinLnBrk="0" hangingPunct="1">
      <a:lnSpc>
        <a:spcPct val="100000"/>
      </a:lnSpc>
      <a:spcAft>
        <a:spcPts val="300"/>
      </a:spcAft>
      <a:buClr>
        <a:schemeClr val="tx2"/>
      </a:buClr>
      <a:buSzPct val="150000"/>
      <a:buFont typeface="Arial" panose="020B0604020202020204" pitchFamily="34" charset="0"/>
      <a:buChar char="▪"/>
      <a:defRPr lang="de-DE" sz="1200" b="0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3pPr>
    <a:lvl4pPr marL="288000" indent="-144000" algn="l" defTabSz="914400" rtl="0" eaLnBrk="1" fontAlgn="base" latinLnBrk="0" hangingPunct="1">
      <a:lnSpc>
        <a:spcPct val="100000"/>
      </a:lnSpc>
      <a:spcAft>
        <a:spcPts val="300"/>
      </a:spcAft>
      <a:buClr>
        <a:srgbClr val="9D958D"/>
      </a:buClr>
      <a:buSzPct val="150000"/>
      <a:buFont typeface="Arial" panose="020B0604020202020204" pitchFamily="34" charset="0"/>
      <a:buChar char="▪"/>
      <a:defRPr lang="de-DE" sz="1200" b="0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4pPr>
    <a:lvl5pPr marL="432000" indent="-144000" algn="l" defTabSz="914400" rtl="0" eaLnBrk="1" fontAlgn="base" latinLnBrk="0" hangingPunct="1">
      <a:lnSpc>
        <a:spcPct val="100000"/>
      </a:lnSpc>
      <a:spcAft>
        <a:spcPts val="300"/>
      </a:spcAft>
      <a:buClr>
        <a:schemeClr val="tx2"/>
      </a:buClr>
      <a:buFont typeface="Arial" panose="020B0604020202020204" pitchFamily="34" charset="0"/>
      <a:buChar char="–"/>
      <a:defRPr lang="de-DE" sz="1200" b="0" kern="1200" baseline="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5pPr>
    <a:lvl6pPr marL="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lang="de-DE" sz="1200" kern="1200" baseline="0" dirty="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14400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14400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14400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783">
              <a:defRPr sz="1500">
                <a:solidFill>
                  <a:schemeClr val="tx1"/>
                </a:solidFill>
                <a:latin typeface="Arial" charset="0"/>
              </a:defRPr>
            </a:lvl1pPr>
            <a:lvl2pPr marL="769993" indent="-296151" defTabSz="965783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84605" indent="-236921" defTabSz="965783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58447" indent="-236921" defTabSz="965783">
              <a:defRPr sz="1500">
                <a:solidFill>
                  <a:schemeClr val="tx1"/>
                </a:solidFill>
                <a:latin typeface="Arial" charset="0"/>
              </a:defRPr>
            </a:lvl4pPr>
            <a:lvl5pPr marL="2132289" indent="-236921" defTabSz="965783">
              <a:defRPr sz="1500">
                <a:solidFill>
                  <a:schemeClr val="tx1"/>
                </a:solidFill>
                <a:latin typeface="Arial" charset="0"/>
              </a:defRPr>
            </a:lvl5pPr>
            <a:lvl6pPr marL="2606131" indent="-236921" algn="ctr" defTabSz="965783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3079974" indent="-236921" algn="ctr" defTabSz="965783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553816" indent="-236921" algn="ctr" defTabSz="965783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4027658" indent="-236921" algn="ctr" defTabSz="965783" eaLnBrk="0" fontAlgn="base" hangingPunct="0">
              <a:spcBef>
                <a:spcPct val="5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D3330DE-6622-403A-A648-6F7DE2F34912}" type="slidenum">
              <a:rPr lang="de-DE" sz="1300"/>
              <a:pPr/>
              <a:t>1</a:t>
            </a:fld>
            <a:endParaRPr lang="de-DE" sz="13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74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263" y="739775"/>
            <a:ext cx="6450012" cy="3627438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:\VS_52\520103\52010302_Produktmarketing\Award-Management\Auszeichnungen\ZertifikateAwards\2018\ab Verleihung\Einsatzmittel\Bildzuschnitte\ZertifikateAwards_Haus_des_Jahres_PPT_Visual_16zu9_sRGB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80"/>
            <a:ext cx="12195175" cy="6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90399" y="334961"/>
            <a:ext cx="8892000" cy="262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828000" y="558058"/>
            <a:ext cx="7992000" cy="828000"/>
          </a:xfrm>
        </p:spPr>
        <p:txBody>
          <a:bodyPr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828000" y="1445920"/>
            <a:ext cx="7992000" cy="828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7997" y="2456380"/>
            <a:ext cx="7992000" cy="288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>
              <a:defRPr lang="de-DE" sz="1800" kern="0">
                <a:cs typeface="Arial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7174" y="334961"/>
            <a:ext cx="2628000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Grafiken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963" y="1625981"/>
            <a:ext cx="532765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8963" y="2024363"/>
            <a:ext cx="5328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76625" y="1627188"/>
            <a:ext cx="532765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76625" y="2024363"/>
            <a:ext cx="5328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 userDrawn="1"/>
        </p:nvCxnSpPr>
        <p:spPr bwMode="gray">
          <a:xfrm>
            <a:off x="6276625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64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Grafiken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963" y="1625981"/>
            <a:ext cx="342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8963" y="2024363"/>
            <a:ext cx="342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8400" y="1627188"/>
            <a:ext cx="342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8400" y="2024363"/>
            <a:ext cx="342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8184624" y="1627188"/>
            <a:ext cx="342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8"/>
          </p:nvPr>
        </p:nvSpPr>
        <p:spPr>
          <a:xfrm>
            <a:off x="8184624" y="2024363"/>
            <a:ext cx="342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342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 userDrawn="1"/>
        </p:nvCxnSpPr>
        <p:spPr bwMode="gray">
          <a:xfrm>
            <a:off x="4388400" y="1956635"/>
            <a:ext cx="342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 bwMode="gray">
          <a:xfrm>
            <a:off x="8184624" y="1956635"/>
            <a:ext cx="342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89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7"/>
          </p:nvPr>
        </p:nvSpPr>
        <p:spPr bwMode="gray">
          <a:xfrm>
            <a:off x="6276625" y="1627188"/>
            <a:ext cx="5327650" cy="244800"/>
          </a:xfrm>
        </p:spPr>
        <p:txBody>
          <a:bodyPr anchor="b"/>
          <a:lstStyle/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6276625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 bwMode="gray">
          <a:xfrm>
            <a:off x="6276625" y="2024363"/>
            <a:ext cx="5328000" cy="392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Grafik mit Überschrift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5327650" cy="244800"/>
          </a:xfrm>
        </p:spPr>
        <p:txBody>
          <a:bodyPr anchor="b"/>
          <a:lstStyle/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5328000" cy="392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5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0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10008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64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73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71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Bild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11015662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0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4062963" y="1627188"/>
            <a:ext cx="3060000" cy="4321175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 bwMode="gray">
          <a:xfrm>
            <a:off x="7536963" y="1627188"/>
            <a:ext cx="30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1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3 Text, 2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060000" cy="43211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4062963" y="1627188"/>
            <a:ext cx="6534000" cy="4321175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8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6534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7536963" y="1627188"/>
            <a:ext cx="3060000" cy="4321175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9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10008000" cy="244800"/>
          </a:xfrm>
        </p:spPr>
        <p:txBody>
          <a:bodyPr tIns="0" bIns="0" anchor="b"/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10008000" cy="3924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588963" y="1956635"/>
            <a:ext cx="1000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72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Zwei Grafiken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963" y="1625981"/>
            <a:ext cx="48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8963" y="2024363"/>
            <a:ext cx="48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36963" y="1627188"/>
            <a:ext cx="48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36963" y="2024363"/>
            <a:ext cx="48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 userDrawn="1"/>
        </p:nvCxnSpPr>
        <p:spPr bwMode="gray">
          <a:xfrm>
            <a:off x="5736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62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 - Drei Grafiken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963" y="1625981"/>
            <a:ext cx="30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8963" y="2024363"/>
            <a:ext cx="30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062963" y="1627188"/>
            <a:ext cx="30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062963" y="2024363"/>
            <a:ext cx="30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7536963" y="1627188"/>
            <a:ext cx="30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8"/>
          </p:nvPr>
        </p:nvSpPr>
        <p:spPr>
          <a:xfrm>
            <a:off x="7536963" y="2024363"/>
            <a:ext cx="30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30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 userDrawn="1"/>
        </p:nvCxnSpPr>
        <p:spPr bwMode="gray">
          <a:xfrm>
            <a:off x="4062963" y="1956635"/>
            <a:ext cx="30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 bwMode="gray">
          <a:xfrm>
            <a:off x="7536963" y="1956635"/>
            <a:ext cx="30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86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Text, 1/2 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7"/>
          </p:nvPr>
        </p:nvSpPr>
        <p:spPr bwMode="gray">
          <a:xfrm>
            <a:off x="5736963" y="1627188"/>
            <a:ext cx="4860000" cy="244800"/>
          </a:xfrm>
        </p:spPr>
        <p:txBody>
          <a:bodyPr anchor="b"/>
          <a:lstStyle/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736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 bwMode="gray">
          <a:xfrm>
            <a:off x="5736963" y="2024363"/>
            <a:ext cx="4860000" cy="392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14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Grafik mit Überschrift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4860000" cy="244800"/>
          </a:xfrm>
        </p:spPr>
        <p:txBody>
          <a:bodyPr anchor="b"/>
          <a:lstStyle/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4860000" cy="3924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5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41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7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7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Bild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0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42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4388400" y="1627188"/>
            <a:ext cx="3420000" cy="4321175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 bwMode="gray">
          <a:xfrm>
            <a:off x="8184624" y="1627188"/>
            <a:ext cx="342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xt, 2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420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4386625" y="1627188"/>
            <a:ext cx="7218000" cy="4321175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3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7218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8184624" y="1627188"/>
            <a:ext cx="3420000" cy="4321175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11016000" cy="244800"/>
          </a:xfrm>
        </p:spPr>
        <p:txBody>
          <a:bodyPr tIns="0" bIns="0" anchor="b"/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11015662" cy="3924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588963" y="1956635"/>
            <a:ext cx="11015662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0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>
            <p:custDataLst>
              <p:tags r:id="rId29"/>
            </p:custDataLst>
          </p:nvPr>
        </p:nvGrpSpPr>
        <p:grpSpPr bwMode="gray">
          <a:xfrm>
            <a:off x="-162606" y="-115266"/>
            <a:ext cx="12505987" cy="6063629"/>
            <a:chOff x="-162606" y="-115266"/>
            <a:chExt cx="12505987" cy="6063629"/>
          </a:xfrm>
        </p:grpSpPr>
        <p:grpSp>
          <p:nvGrpSpPr>
            <p:cNvPr id="3" name="Gruppieren 2"/>
            <p:cNvGrpSpPr/>
            <p:nvPr userDrawn="1"/>
          </p:nvGrpSpPr>
          <p:grpSpPr bwMode="gray">
            <a:xfrm>
              <a:off x="-162606" y="1627189"/>
              <a:ext cx="131873" cy="4321174"/>
              <a:chOff x="-162606" y="1627189"/>
              <a:chExt cx="131873" cy="4321174"/>
            </a:xfrm>
          </p:grpSpPr>
          <p:cxnSp>
            <p:nvCxnSpPr>
              <p:cNvPr id="65" name="Gerade Verbindung 68"/>
              <p:cNvCxnSpPr/>
              <p:nvPr userDrawn="1"/>
            </p:nvCxnSpPr>
            <p:spPr bwMode="gray">
              <a:xfrm rot="16200000" flipV="1">
                <a:off x="-96669" y="1561253"/>
                <a:ext cx="0" cy="13187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76"/>
              <p:cNvCxnSpPr/>
              <p:nvPr userDrawn="1"/>
            </p:nvCxnSpPr>
            <p:spPr bwMode="gray">
              <a:xfrm rot="16200000" flipV="1">
                <a:off x="-96670" y="5882427"/>
                <a:ext cx="0" cy="13187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pieren 3"/>
            <p:cNvGrpSpPr/>
            <p:nvPr userDrawn="1"/>
          </p:nvGrpSpPr>
          <p:grpSpPr bwMode="gray">
            <a:xfrm>
              <a:off x="12211509" y="1627189"/>
              <a:ext cx="131872" cy="4321174"/>
              <a:chOff x="12211509" y="1627189"/>
              <a:chExt cx="131872" cy="4321174"/>
            </a:xfrm>
          </p:grpSpPr>
          <p:cxnSp>
            <p:nvCxnSpPr>
              <p:cNvPr id="61" name="Gerade Verbindung 82"/>
              <p:cNvCxnSpPr/>
              <p:nvPr userDrawn="1"/>
            </p:nvCxnSpPr>
            <p:spPr bwMode="gray">
              <a:xfrm rot="5400000" flipH="1" flipV="1">
                <a:off x="12277446" y="1561253"/>
                <a:ext cx="0" cy="131871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84"/>
              <p:cNvCxnSpPr/>
              <p:nvPr userDrawn="1"/>
            </p:nvCxnSpPr>
            <p:spPr bwMode="gray">
              <a:xfrm rot="5400000" flipH="1" flipV="1">
                <a:off x="12277445" y="5882427"/>
                <a:ext cx="0" cy="131871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pieren 1"/>
            <p:cNvGrpSpPr/>
            <p:nvPr userDrawn="1"/>
          </p:nvGrpSpPr>
          <p:grpSpPr bwMode="gray">
            <a:xfrm>
              <a:off x="588963" y="-115266"/>
              <a:ext cx="11015662" cy="99392"/>
              <a:chOff x="588963" y="-115266"/>
              <a:chExt cx="11015662" cy="99392"/>
            </a:xfrm>
          </p:grpSpPr>
          <p:cxnSp>
            <p:nvCxnSpPr>
              <p:cNvPr id="42" name="Gerade Verbindung 65"/>
              <p:cNvCxnSpPr/>
              <p:nvPr userDrawn="1"/>
            </p:nvCxnSpPr>
            <p:spPr bwMode="gray">
              <a:xfrm flipV="1">
                <a:off x="588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73"/>
              <p:cNvCxnSpPr/>
              <p:nvPr userDrawn="1"/>
            </p:nvCxnSpPr>
            <p:spPr bwMode="gray">
              <a:xfrm flipV="1">
                <a:off x="11604625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73"/>
              <p:cNvCxnSpPr/>
              <p:nvPr userDrawn="1"/>
            </p:nvCxnSpPr>
            <p:spPr bwMode="gray">
              <a:xfrm flipV="1">
                <a:off x="5916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73"/>
              <p:cNvCxnSpPr/>
              <p:nvPr userDrawn="1"/>
            </p:nvCxnSpPr>
            <p:spPr bwMode="gray">
              <a:xfrm flipV="1">
                <a:off x="6276625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73"/>
              <p:cNvCxnSpPr/>
              <p:nvPr userDrawn="1"/>
            </p:nvCxnSpPr>
            <p:spPr bwMode="gray">
              <a:xfrm flipV="1">
                <a:off x="10596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73"/>
              <p:cNvCxnSpPr/>
              <p:nvPr userDrawn="1"/>
            </p:nvCxnSpPr>
            <p:spPr bwMode="gray">
              <a:xfrm flipV="1">
                <a:off x="7808400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73"/>
              <p:cNvCxnSpPr/>
              <p:nvPr userDrawn="1"/>
            </p:nvCxnSpPr>
            <p:spPr bwMode="gray">
              <a:xfrm flipV="1">
                <a:off x="8184624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73"/>
              <p:cNvCxnSpPr/>
              <p:nvPr userDrawn="1"/>
            </p:nvCxnSpPr>
            <p:spPr bwMode="gray">
              <a:xfrm flipV="1">
                <a:off x="4008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73"/>
              <p:cNvCxnSpPr/>
              <p:nvPr userDrawn="1"/>
            </p:nvCxnSpPr>
            <p:spPr bwMode="gray">
              <a:xfrm flipV="1">
                <a:off x="4388400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73" name="Rectangle 101"/>
          <p:cNvSpPr>
            <a:spLocks noGrp="1" noChangeArrowheads="1"/>
          </p:cNvSpPr>
          <p:nvPr>
            <p:ph type="title"/>
          </p:nvPr>
        </p:nvSpPr>
        <p:spPr bwMode="gray">
          <a:xfrm>
            <a:off x="588963" y="270144"/>
            <a:ext cx="10008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88963" y="1627188"/>
            <a:ext cx="110156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8" name="Foliennummernplatzhalter 3"/>
          <p:cNvSpPr txBox="1">
            <a:spLocks/>
          </p:cNvSpPr>
          <p:nvPr/>
        </p:nvSpPr>
        <p:spPr bwMode="gray">
          <a:xfrm>
            <a:off x="11065126" y="6575918"/>
            <a:ext cx="5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272836-2535-48A0-AB7E-123EA519F312}" type="slidenum">
              <a:rPr lang="de-DE" smtClean="0">
                <a:solidFill>
                  <a:srgbClr val="003745"/>
                </a:solidFill>
              </a:rPr>
              <a:pPr/>
              <a:t>‹Nr.›</a:t>
            </a:fld>
            <a:endParaRPr lang="de-DE" dirty="0">
              <a:solidFill>
                <a:srgbClr val="003745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5175" y="27014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7" r:id="rId10"/>
    <p:sldLayoutId id="2147483759" r:id="rId11"/>
    <p:sldLayoutId id="2147483743" r:id="rId12"/>
    <p:sldLayoutId id="2147483744" r:id="rId13"/>
    <p:sldLayoutId id="2147483745" r:id="rId14"/>
    <p:sldLayoutId id="2147483746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61" r:id="rId25"/>
    <p:sldLayoutId id="2147483757" r:id="rId26"/>
    <p:sldLayoutId id="2147483758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ct val="95000"/>
        </a:lnSpc>
        <a:spcBef>
          <a:spcPts val="0"/>
        </a:spcBef>
        <a:spcAft>
          <a:spcPts val="0"/>
        </a:spcAft>
        <a:defRPr sz="2600" b="1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E12A22"/>
        </a:buClr>
        <a:buFont typeface="Arial" pitchFamily="34" charset="0"/>
        <a:defRPr sz="16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15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2pPr>
      <a:lvl3pPr marL="179388" indent="-1793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50000"/>
        <a:buFont typeface="Arial" panose="020B0604020202020204" pitchFamily="34" charset="0"/>
        <a:buChar char="▪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3pPr>
      <a:lvl4pPr marL="360000" indent="-1800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rgbClr val="9D958D"/>
        </a:buClr>
        <a:buSzPct val="150000"/>
        <a:buFont typeface="Arial" panose="020B0604020202020204" pitchFamily="34" charset="0"/>
        <a:buChar char="▪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4pPr>
      <a:lvl5pPr marL="540000" indent="-1800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6pPr>
      <a:lvl7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7pPr>
      <a:lvl8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8pPr>
      <a:lvl9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hyperlink" Target="https://www.deka.de/privatkunden/auszeichnungen/scope-zertifikate-management-rating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://www.zertifikateawards.de/" TargetMode="External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18" Type="http://schemas.openxmlformats.org/officeDocument/2006/relationships/image" Target="../media/image2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17" Type="http://schemas.openxmlformats.org/officeDocument/2006/relationships/image" Target="../media/image25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4.jpeg"/><Relationship Id="rId1" Type="http://schemas.openxmlformats.org/officeDocument/2006/relationships/tags" Target="../tags/tag5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19" Type="http://schemas.openxmlformats.org/officeDocument/2006/relationships/image" Target="../media/image27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3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el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spc="-10" dirty="0">
                <a:solidFill>
                  <a:srgbClr val="003745"/>
                </a:solidFill>
                <a:latin typeface="Arial"/>
                <a:cs typeface="Arial"/>
              </a:rPr>
              <a:t>„Ausgezeichnete“ </a:t>
            </a:r>
            <a:r>
              <a:rPr lang="de-DE" sz="2800" spc="-5" dirty="0">
                <a:solidFill>
                  <a:srgbClr val="003745"/>
                </a:solidFill>
                <a:latin typeface="Arial"/>
                <a:cs typeface="Arial"/>
              </a:rPr>
              <a:t>Verstärker </a:t>
            </a:r>
            <a:r>
              <a:rPr lang="de-DE" sz="2800" spc="-10" dirty="0">
                <a:solidFill>
                  <a:srgbClr val="003745"/>
                </a:solidFill>
                <a:latin typeface="Arial"/>
                <a:cs typeface="Arial"/>
              </a:rPr>
              <a:t>für </a:t>
            </a:r>
            <a:r>
              <a:rPr lang="de-DE" sz="2800" spc="-5" dirty="0">
                <a:solidFill>
                  <a:srgbClr val="003745"/>
                </a:solidFill>
                <a:latin typeface="Arial"/>
                <a:cs typeface="Arial"/>
              </a:rPr>
              <a:t>den Vertrieb </a:t>
            </a:r>
            <a:r>
              <a:rPr lang="de-DE" sz="2800" spc="-20" dirty="0">
                <a:solidFill>
                  <a:srgbClr val="003745"/>
                </a:solidFill>
                <a:latin typeface="Arial"/>
                <a:cs typeface="Arial"/>
              </a:rPr>
              <a:t>von</a:t>
            </a:r>
            <a:r>
              <a:rPr lang="de-DE" sz="2800" spc="260" dirty="0">
                <a:solidFill>
                  <a:srgbClr val="003745"/>
                </a:solidFill>
                <a:latin typeface="Arial"/>
                <a:cs typeface="Arial"/>
              </a:rPr>
              <a:t> </a:t>
            </a:r>
            <a:r>
              <a:rPr lang="de-DE" sz="2800" spc="-5" dirty="0">
                <a:solidFill>
                  <a:srgbClr val="003745"/>
                </a:solidFill>
                <a:latin typeface="Arial"/>
                <a:cs typeface="Arial"/>
              </a:rPr>
              <a:t>DekaBank-Zertifikaten 2019</a:t>
            </a:r>
            <a:br>
              <a:rPr lang="de-DE" sz="2800" dirty="0">
                <a:latin typeface="Arial"/>
                <a:cs typeface="Arial"/>
              </a:rPr>
            </a:br>
            <a:br>
              <a:rPr lang="de-DE" sz="2800" dirty="0"/>
            </a:b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Top-Auszeichnungen unterstreichen die Qualität und Kompetenz der </a:t>
            </a:r>
            <a:r>
              <a:rPr lang="de-DE" dirty="0" err="1"/>
              <a:t>Zertifikategeschäfts</a:t>
            </a:r>
            <a:r>
              <a:rPr lang="de-DE" dirty="0"/>
              <a:t> der </a:t>
            </a:r>
            <a:r>
              <a:rPr lang="de-DE" dirty="0" err="1"/>
              <a:t>DekaBank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Mehr Informationen unter: </a:t>
            </a:r>
            <a:r>
              <a:rPr lang="de-DE" dirty="0">
                <a:hlinkClick r:id="rId4"/>
              </a:rPr>
              <a:t>www.zertifikateawards.de</a:t>
            </a:r>
            <a:r>
              <a:rPr lang="de-DE" dirty="0"/>
              <a:t>; </a:t>
            </a:r>
            <a:r>
              <a:rPr lang="de-DE" u="sng" dirty="0">
                <a:hlinkClick r:id="rId5"/>
              </a:rPr>
              <a:t>https://www.deka.de/privatkunden/auszeichnungen/scope-zertifikate-management-rating</a:t>
            </a:r>
            <a:endParaRPr lang="de-DE" dirty="0"/>
          </a:p>
          <a:p>
            <a:r>
              <a:rPr lang="de-DE" dirty="0"/>
              <a:t>Stand: Februar 2019</a:t>
            </a:r>
          </a:p>
          <a:p>
            <a:r>
              <a:rPr lang="de-DE" dirty="0"/>
              <a:t>OE 52010302-10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88963" y="5332810"/>
            <a:ext cx="5746118" cy="4616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lvl="1"/>
            <a:r>
              <a:rPr lang="de-DE" sz="1000" b="1" dirty="0">
                <a:solidFill>
                  <a:schemeClr val="tx2"/>
                </a:solidFill>
                <a:latin typeface="Arial"/>
              </a:rPr>
              <a:t>ZertifikateAwards 2018/2019:</a:t>
            </a:r>
            <a:br>
              <a:rPr lang="de-DE" sz="1000" dirty="0">
                <a:solidFill>
                  <a:schemeClr val="tx2"/>
                </a:solidFill>
                <a:latin typeface="Arial"/>
              </a:rPr>
            </a:br>
            <a:r>
              <a:rPr lang="de-DE" sz="1000" dirty="0">
                <a:solidFill>
                  <a:schemeClr val="tx2"/>
                </a:solidFill>
                <a:latin typeface="Arial"/>
              </a:rPr>
              <a:t>Die DekaBank steht insgesamt fünf Mal auf dem Treppchen: vier erste und ein dritter Platz </a:t>
            </a:r>
          </a:p>
          <a:p>
            <a:pPr marL="0" lvl="1"/>
            <a:r>
              <a:rPr lang="de-DE" sz="100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Der Titel für das Zertifikatehaus des Jahres geht damit erstmals in die Sparkassen-Finanzgruppe</a:t>
            </a:r>
            <a:endParaRPr lang="de-DE" sz="1000" dirty="0">
              <a:solidFill>
                <a:schemeClr val="tx2"/>
              </a:solidFill>
            </a:endParaRPr>
          </a:p>
        </p:txBody>
      </p:sp>
      <p:pic>
        <p:nvPicPr>
          <p:cNvPr id="19" name="Picture 4" descr="I:\VS_52\520103\52010302_Produktmarketing\Award-Management\Auszeichnungen\ZertifikateAwards\2018\ab Verleihung\Logosatz\ZAward_2018_Jury_Primaermarkt_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8406" y="2024363"/>
            <a:ext cx="1265213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:\VS_52\520103\52010302_Produktmarketing\Award-Management\Auszeichnungen\ZertifikateAwards\2018\ab Verleihung\Logosatz\ZAward_2018_Publikum_Zertifikatehaus_1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8817" y="2024363"/>
            <a:ext cx="1265095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:\VS_52\520103\52010302_Produktmarketing\Award-Management\Auszeichnungen\ZertifikateAwards\2018\ab Verleihung\Logosatz\ZAward_2018_Jury_Expresszertifikate_3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8259" y="3624559"/>
            <a:ext cx="1265215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I:\VS_52\520103\52010302_Produktmarketing\Award-Management\Auszeichnungen\ZertifikateAwards\2018\ab Verleihung\Logosatz\ZAward_2018_Jury_Kapitalschutz_1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63" y="3624559"/>
            <a:ext cx="1265215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I:\VS_52\520103\52010302_Produktmarketing\Award-Management\Auszeichnungen\ZertifikateAwards\2018\ab Verleihung\Logosatz\ZAward_2018_Publikum_Zertifikat_1.jp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8551" y="3624559"/>
            <a:ext cx="1265215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:\VS_52\520103\52010302_Produktmarketing\Zertifikate\Qualitätsbeweise\Scope ZMR\2017.03 Initial Rating\Logo\Scope_ZMR_AAA_cmyk mittlere Auflösung.jp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783" y="3108936"/>
            <a:ext cx="3229330" cy="117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7581348" y="5332810"/>
            <a:ext cx="3875545" cy="6155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buSzPct val="110000"/>
            </a:pPr>
            <a:r>
              <a:rPr lang="de-DE" sz="10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Scope Zertifikate Management Rating:</a:t>
            </a:r>
            <a:br>
              <a:rPr lang="de-DE" sz="1000" dirty="0">
                <a:solidFill>
                  <a:schemeClr val="tx2"/>
                </a:solidFill>
                <a:latin typeface="Arial"/>
              </a:rPr>
            </a:br>
            <a:r>
              <a:rPr lang="de-DE" sz="1000" dirty="0">
                <a:solidFill>
                  <a:schemeClr val="tx2"/>
                </a:solidFill>
                <a:latin typeface="Arial"/>
              </a:rPr>
              <a:t>Die DekaBank erhält </a:t>
            </a:r>
            <a:r>
              <a:rPr lang="de-DE" sz="1000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2018 erneut die Note AAA (ZMR) für exzellente Qualität und Kompetenz als Emittentin von Anlagezertifikaten im Primärmarkt</a:t>
            </a:r>
            <a:endParaRPr lang="de-DE" sz="10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7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3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Marktführer in der Sparkassen-Finanzgruppe bei Anlageprodukten </a:t>
            </a:r>
            <a:br>
              <a:rPr lang="de-DE" dirty="0"/>
            </a:br>
            <a:r>
              <a:rPr lang="de-DE" b="0" dirty="0"/>
              <a:t>Auch bei wichtigen Produktkategorien top platziert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Marktanteile Gesamtmarkt*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Top 3 bei ausgewählten Produktkategorien</a:t>
            </a:r>
          </a:p>
        </p:txBody>
      </p:sp>
      <p:graphicFrame>
        <p:nvGraphicFramePr>
          <p:cNvPr id="25" name="Inhaltsplatzhalter 2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08718294"/>
              </p:ext>
            </p:extLst>
          </p:nvPr>
        </p:nvGraphicFramePr>
        <p:xfrm>
          <a:off x="6276975" y="2024063"/>
          <a:ext cx="5327650" cy="407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0">
                <a:tc gridSpan="2"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Aktienanleihen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b="1" dirty="0" err="1">
                          <a:solidFill>
                            <a:srgbClr val="FF0000"/>
                          </a:solidFill>
                        </a:rPr>
                        <a:t>DekaBank</a:t>
                      </a:r>
                      <a:r>
                        <a:rPr lang="de-DE" sz="12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FF0000"/>
                          </a:solidFill>
                        </a:rPr>
                        <a:t>22,01 %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LBBW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15,74 %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HypoVereinsbank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12,69 %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50">
                <a:tc gridSpan="2"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tx2"/>
                          </a:solidFill>
                        </a:rPr>
                        <a:t>Express-Strukturen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DZ BANK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38,23 %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b="1" dirty="0" err="1">
                          <a:solidFill>
                            <a:srgbClr val="FF0000"/>
                          </a:solidFill>
                        </a:rPr>
                        <a:t>DekaBank</a:t>
                      </a:r>
                      <a:endParaRPr lang="de-DE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FF0000"/>
                          </a:solidFill>
                        </a:rPr>
                        <a:t>18,33 %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LBBW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18,04 %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250">
                <a:tc gridSpan="2"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tx2"/>
                          </a:solidFill>
                        </a:rPr>
                        <a:t>Strukturierte Anleihen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Helaba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36,25 %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b="1" dirty="0" err="1">
                          <a:solidFill>
                            <a:srgbClr val="FF0000"/>
                          </a:solidFill>
                        </a:rPr>
                        <a:t>DekaBank</a:t>
                      </a:r>
                      <a:endParaRPr lang="de-DE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FF0000"/>
                          </a:solidFill>
                        </a:rPr>
                        <a:t>24,92 %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b="0" dirty="0" err="1">
                          <a:solidFill>
                            <a:srgbClr val="436A74">
                              <a:lumMod val="50000"/>
                            </a:srgbClr>
                          </a:solidFill>
                        </a:rPr>
                        <a:t>BayernLB</a:t>
                      </a:r>
                      <a:endParaRPr lang="de-DE" sz="12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12,60 %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250">
                <a:tc gridSpan="2"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tx2"/>
                          </a:solidFill>
                        </a:rPr>
                        <a:t>Bonitätsabhängige Schuldverschreibungen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LBBW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47,12 %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b="1" dirty="0" err="1">
                          <a:solidFill>
                            <a:srgbClr val="FF0000"/>
                          </a:solidFill>
                        </a:rPr>
                        <a:t>DekaBank</a:t>
                      </a:r>
                      <a:endParaRPr lang="de-DE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FF0000"/>
                          </a:solidFill>
                        </a:rPr>
                        <a:t>38,66 %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HypoVereinsbank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2"/>
                          </a:solidFill>
                        </a:rPr>
                        <a:t>8,38 %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* Marktanteil nach Marktvolumen bei Anlageprodukten bzw. ausgewählten Produktkategorien; </a:t>
            </a:r>
            <a:br>
              <a:rPr lang="de-DE" dirty="0"/>
            </a:br>
            <a:r>
              <a:rPr lang="de-DE" dirty="0"/>
              <a:t>Quelle Deutscher Derivate Verband; Stand 30.09.2018</a:t>
            </a:r>
          </a:p>
        </p:txBody>
      </p:sp>
      <p:graphicFrame>
        <p:nvGraphicFramePr>
          <p:cNvPr id="39" name="Inhaltsplatzhalter 3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7674629"/>
              </p:ext>
            </p:extLst>
          </p:nvPr>
        </p:nvGraphicFramePr>
        <p:xfrm>
          <a:off x="588962" y="2024363"/>
          <a:ext cx="5328000" cy="392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5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DZ BANK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18,56 %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DekaBank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18,25 %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LBBW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12,74</a:t>
                      </a:r>
                      <a:r>
                        <a:rPr lang="de-DE" sz="1400" b="0" baseline="0" dirty="0">
                          <a:solidFill>
                            <a:schemeClr val="tx2"/>
                          </a:solidFill>
                          <a:latin typeface="+mn-lt"/>
                        </a:rPr>
                        <a:t> %</a:t>
                      </a:r>
                      <a:endParaRPr lang="de-DE" sz="14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Helaba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12,74 %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5.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Deutsche Bank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7,96 %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6.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HypoVereinsbank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7,68 %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7.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Commerzbank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4,91 %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8.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BayernLB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4,90 %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9.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BNP Paribas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2,80 %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10.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Vontobel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>
                          <a:solidFill>
                            <a:schemeClr val="tx2"/>
                          </a:solidFill>
                          <a:latin typeface="+mn-lt"/>
                        </a:rPr>
                        <a:t>2,68 %</a:t>
                      </a:r>
                    </a:p>
                  </a:txBody>
                  <a:tcPr marL="72000" marR="72000" marT="72000" marB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7162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3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Zertifikate der </a:t>
            </a:r>
            <a:r>
              <a:rPr lang="de-DE" dirty="0" err="1"/>
              <a:t>DekaBank</a:t>
            </a:r>
            <a:r>
              <a:rPr lang="de-DE" dirty="0"/>
              <a:t> – Vermarktung 2019</a:t>
            </a:r>
            <a:br>
              <a:rPr lang="de-DE" dirty="0"/>
            </a:br>
            <a:r>
              <a:rPr lang="de-DE" b="0" dirty="0"/>
              <a:t>Jahreszeiten- und Themen-Marketing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 s. Marketinginformation 2019: „Erste Wahl für Ihr </a:t>
            </a:r>
            <a:r>
              <a:rPr lang="de-DE" dirty="0" err="1"/>
              <a:t>Zertifikategeschäft</a:t>
            </a:r>
            <a:r>
              <a:rPr lang="de-DE" dirty="0"/>
              <a:t> 2019: Zertifikate vom </a:t>
            </a:r>
            <a:r>
              <a:rPr lang="de-DE" dirty="0" err="1"/>
              <a:t>Zertifikatehaus</a:t>
            </a:r>
            <a:r>
              <a:rPr lang="de-DE" dirty="0"/>
              <a:t> des Jahres.“, S. 9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588963" y="3535939"/>
            <a:ext cx="11015662" cy="503673"/>
            <a:chOff x="657214" y="3822529"/>
            <a:chExt cx="11049521" cy="503673"/>
          </a:xfrm>
        </p:grpSpPr>
        <p:sp>
          <p:nvSpPr>
            <p:cNvPr id="9" name="Eingekerbter Richtungspfeil 8"/>
            <p:cNvSpPr/>
            <p:nvPr/>
          </p:nvSpPr>
          <p:spPr bwMode="auto">
            <a:xfrm>
              <a:off x="657214" y="3822529"/>
              <a:ext cx="1080000" cy="503673"/>
            </a:xfrm>
            <a:prstGeom prst="chevron">
              <a:avLst/>
            </a:prstGeom>
            <a:solidFill>
              <a:schemeClr val="accent5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30" name="Eingekerbter Richtungspfeil 29"/>
            <p:cNvSpPr/>
            <p:nvPr/>
          </p:nvSpPr>
          <p:spPr bwMode="auto">
            <a:xfrm>
              <a:off x="1566807" y="3822529"/>
              <a:ext cx="1080000" cy="503673"/>
            </a:xfrm>
            <a:prstGeom prst="chevron">
              <a:avLst/>
            </a:prstGeom>
            <a:solidFill>
              <a:schemeClr val="accent5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Eingekerbter Richtungspfeil 30"/>
            <p:cNvSpPr/>
            <p:nvPr/>
          </p:nvSpPr>
          <p:spPr bwMode="auto">
            <a:xfrm>
              <a:off x="2476400" y="3822529"/>
              <a:ext cx="1080000" cy="503673"/>
            </a:xfrm>
            <a:prstGeom prst="chevron">
              <a:avLst/>
            </a:prstGeom>
            <a:solidFill>
              <a:schemeClr val="accent4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33" name="Eingekerbter Richtungspfeil 32"/>
            <p:cNvSpPr/>
            <p:nvPr/>
          </p:nvSpPr>
          <p:spPr bwMode="auto">
            <a:xfrm>
              <a:off x="3385993" y="3822529"/>
              <a:ext cx="1080000" cy="503673"/>
            </a:xfrm>
            <a:prstGeom prst="chevron">
              <a:avLst/>
            </a:prstGeom>
            <a:solidFill>
              <a:schemeClr val="accent4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34" name="Eingekerbter Richtungspfeil 33"/>
            <p:cNvSpPr/>
            <p:nvPr/>
          </p:nvSpPr>
          <p:spPr bwMode="auto">
            <a:xfrm>
              <a:off x="4295586" y="3822529"/>
              <a:ext cx="1080000" cy="503673"/>
            </a:xfrm>
            <a:prstGeom prst="chevron">
              <a:avLst/>
            </a:prstGeom>
            <a:solidFill>
              <a:schemeClr val="accent4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Eingekerbter Richtungspfeil 34"/>
            <p:cNvSpPr/>
            <p:nvPr/>
          </p:nvSpPr>
          <p:spPr bwMode="auto">
            <a:xfrm>
              <a:off x="5205179" y="3822529"/>
              <a:ext cx="1080000" cy="503673"/>
            </a:xfrm>
            <a:prstGeom prst="chevron">
              <a:avLst/>
            </a:prstGeom>
            <a:solidFill>
              <a:schemeClr val="accent3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36" name="Eingekerbter Richtungspfeil 35"/>
            <p:cNvSpPr/>
            <p:nvPr/>
          </p:nvSpPr>
          <p:spPr bwMode="auto">
            <a:xfrm>
              <a:off x="6114772" y="3822529"/>
              <a:ext cx="1080000" cy="503673"/>
            </a:xfrm>
            <a:prstGeom prst="chevron">
              <a:avLst/>
            </a:prstGeom>
            <a:solidFill>
              <a:schemeClr val="accent3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Eingekerbter Richtungspfeil 36"/>
            <p:cNvSpPr/>
            <p:nvPr/>
          </p:nvSpPr>
          <p:spPr bwMode="auto">
            <a:xfrm>
              <a:off x="7024365" y="3822529"/>
              <a:ext cx="1080000" cy="503673"/>
            </a:xfrm>
            <a:prstGeom prst="chevron">
              <a:avLst/>
            </a:prstGeom>
            <a:solidFill>
              <a:schemeClr val="accent3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38" name="Eingekerbter Richtungspfeil 37"/>
            <p:cNvSpPr/>
            <p:nvPr/>
          </p:nvSpPr>
          <p:spPr bwMode="auto">
            <a:xfrm>
              <a:off x="7933958" y="3822529"/>
              <a:ext cx="1080000" cy="503673"/>
            </a:xfrm>
            <a:prstGeom prst="chevron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Eingekerbter Richtungspfeil 38"/>
            <p:cNvSpPr/>
            <p:nvPr/>
          </p:nvSpPr>
          <p:spPr bwMode="auto">
            <a:xfrm>
              <a:off x="8843551" y="3822529"/>
              <a:ext cx="1080000" cy="503673"/>
            </a:xfrm>
            <a:prstGeom prst="chevron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Eingekerbter Richtungspfeil 39"/>
            <p:cNvSpPr/>
            <p:nvPr/>
          </p:nvSpPr>
          <p:spPr bwMode="auto">
            <a:xfrm>
              <a:off x="9753144" y="3822529"/>
              <a:ext cx="1080000" cy="503673"/>
            </a:xfrm>
            <a:prstGeom prst="chevron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41" name="Eingekerbter Richtungspfeil 40"/>
            <p:cNvSpPr/>
            <p:nvPr/>
          </p:nvSpPr>
          <p:spPr bwMode="auto">
            <a:xfrm>
              <a:off x="10662735" y="3822529"/>
              <a:ext cx="1044000" cy="503673"/>
            </a:xfrm>
            <a:prstGeom prst="chevron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 bwMode="gray">
            <a:xfrm>
              <a:off x="944094" y="3996193"/>
              <a:ext cx="46326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Januar</a:t>
              </a:r>
            </a:p>
          </p:txBody>
        </p:sp>
        <p:sp>
          <p:nvSpPr>
            <p:cNvPr id="27" name="Textfeld 26"/>
            <p:cNvSpPr txBox="1"/>
            <p:nvPr/>
          </p:nvSpPr>
          <p:spPr bwMode="gray">
            <a:xfrm>
              <a:off x="1874552" y="3993690"/>
              <a:ext cx="52578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 err="1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Febru</a:t>
              </a:r>
              <a:r>
                <a:rPr kumimoji="0" lang="de-DE" sz="11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ar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 bwMode="gray">
            <a:xfrm>
              <a:off x="2819828" y="4003198"/>
              <a:ext cx="3206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März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 bwMode="gray">
            <a:xfrm>
              <a:off x="3750890" y="3996193"/>
              <a:ext cx="32060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April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 bwMode="gray">
            <a:xfrm>
              <a:off x="4729770" y="3988684"/>
              <a:ext cx="23403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Mai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 bwMode="gray">
            <a:xfrm>
              <a:off x="5597550" y="3981679"/>
              <a:ext cx="29014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Juni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 bwMode="gray">
            <a:xfrm>
              <a:off x="6455496" y="3982032"/>
              <a:ext cx="53588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Juli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 bwMode="gray">
            <a:xfrm>
              <a:off x="7315600" y="3959303"/>
              <a:ext cx="487313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August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feld 44"/>
            <p:cNvSpPr txBox="1"/>
            <p:nvPr/>
          </p:nvSpPr>
          <p:spPr bwMode="gray">
            <a:xfrm>
              <a:off x="8178386" y="3974170"/>
              <a:ext cx="81760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September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 bwMode="gray">
            <a:xfrm>
              <a:off x="9139530" y="3981077"/>
              <a:ext cx="54021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Oktober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 bwMode="gray">
            <a:xfrm>
              <a:off x="10022876" y="3981430"/>
              <a:ext cx="8892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November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 bwMode="gray">
            <a:xfrm>
              <a:off x="10932661" y="3974170"/>
              <a:ext cx="7200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de-DE" sz="11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Dezember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0" name="Textfeld 69"/>
          <p:cNvSpPr txBox="1"/>
          <p:nvPr/>
        </p:nvSpPr>
        <p:spPr bwMode="gray">
          <a:xfrm rot="16200000">
            <a:off x="-131036" y="2347188"/>
            <a:ext cx="1800000" cy="3600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Jahreszeitenvermarktung</a:t>
            </a:r>
          </a:p>
        </p:txBody>
      </p:sp>
      <p:sp>
        <p:nvSpPr>
          <p:cNvPr id="72" name="Textfeld 71"/>
          <p:cNvSpPr txBox="1"/>
          <p:nvPr/>
        </p:nvSpPr>
        <p:spPr bwMode="gray">
          <a:xfrm rot="16200000">
            <a:off x="-131036" y="4868363"/>
            <a:ext cx="1800000" cy="3600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Themenvermarktung</a:t>
            </a:r>
          </a:p>
        </p:txBody>
      </p:sp>
      <p:sp>
        <p:nvSpPr>
          <p:cNvPr id="73" name="Textfeld 72"/>
          <p:cNvSpPr txBox="1"/>
          <p:nvPr/>
        </p:nvSpPr>
        <p:spPr bwMode="gray">
          <a:xfrm>
            <a:off x="1113605" y="1627188"/>
            <a:ext cx="13678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000" dirty="0">
                <a:solidFill>
                  <a:srgbClr val="003745"/>
                </a:solidFill>
              </a:rPr>
              <a:t>Winter</a:t>
            </a:r>
            <a:br>
              <a:rPr lang="de-DE" sz="1000" dirty="0">
                <a:solidFill>
                  <a:srgbClr val="003745"/>
                </a:solidFill>
              </a:rPr>
            </a:br>
            <a:r>
              <a:rPr lang="de-DE" sz="1000" dirty="0">
                <a:solidFill>
                  <a:srgbClr val="003745"/>
                </a:solidFill>
              </a:rPr>
              <a:t>Januar – März</a:t>
            </a:r>
          </a:p>
        </p:txBody>
      </p: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5127" y="2001970"/>
            <a:ext cx="813414" cy="11520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605" y="2001970"/>
            <a:ext cx="818243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0744" y="2270825"/>
            <a:ext cx="813600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5022" y="2136397"/>
            <a:ext cx="817200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2771" y="2270825"/>
            <a:ext cx="813972" cy="11520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9120" y="2001970"/>
            <a:ext cx="811066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496" y="2001970"/>
            <a:ext cx="815702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4756" y="2270825"/>
            <a:ext cx="811065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" name="Picture 10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5924" y="2001970"/>
            <a:ext cx="820800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3" name="Textfeld 82"/>
          <p:cNvSpPr txBox="1"/>
          <p:nvPr/>
        </p:nvSpPr>
        <p:spPr bwMode="gray">
          <a:xfrm>
            <a:off x="2947177" y="1642577"/>
            <a:ext cx="1367879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000" dirty="0">
                <a:solidFill>
                  <a:srgbClr val="003745"/>
                </a:solidFill>
              </a:rPr>
              <a:t>Frühling/Ostern</a:t>
            </a:r>
            <a:br>
              <a:rPr lang="de-DE" sz="1000" dirty="0">
                <a:solidFill>
                  <a:srgbClr val="003745"/>
                </a:solidFill>
              </a:rPr>
            </a:br>
            <a:r>
              <a:rPr lang="de-DE" sz="900" dirty="0">
                <a:solidFill>
                  <a:srgbClr val="003745"/>
                </a:solidFill>
              </a:rPr>
              <a:t>März – Mai</a:t>
            </a:r>
          </a:p>
        </p:txBody>
      </p:sp>
      <p:sp>
        <p:nvSpPr>
          <p:cNvPr id="84" name="Textfeld 83"/>
          <p:cNvSpPr txBox="1"/>
          <p:nvPr/>
        </p:nvSpPr>
        <p:spPr bwMode="gray">
          <a:xfrm>
            <a:off x="5567293" y="1642577"/>
            <a:ext cx="1367879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000" dirty="0">
                <a:solidFill>
                  <a:srgbClr val="003745"/>
                </a:solidFill>
              </a:rPr>
              <a:t>Sommer</a:t>
            </a:r>
            <a:br>
              <a:rPr lang="de-DE" sz="1000" dirty="0">
                <a:solidFill>
                  <a:srgbClr val="003745"/>
                </a:solidFill>
              </a:rPr>
            </a:br>
            <a:r>
              <a:rPr lang="de-DE" sz="900" dirty="0">
                <a:solidFill>
                  <a:srgbClr val="003745"/>
                </a:solidFill>
              </a:rPr>
              <a:t>Juni – August</a:t>
            </a:r>
          </a:p>
        </p:txBody>
      </p:sp>
      <p:sp>
        <p:nvSpPr>
          <p:cNvPr id="85" name="Textfeld 84"/>
          <p:cNvSpPr txBox="1"/>
          <p:nvPr/>
        </p:nvSpPr>
        <p:spPr bwMode="gray">
          <a:xfrm>
            <a:off x="7984774" y="1642577"/>
            <a:ext cx="1367879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000" dirty="0">
                <a:solidFill>
                  <a:srgbClr val="003745"/>
                </a:solidFill>
              </a:rPr>
              <a:t>Herbst</a:t>
            </a:r>
            <a:br>
              <a:rPr lang="de-DE" sz="1000" dirty="0">
                <a:solidFill>
                  <a:srgbClr val="003745"/>
                </a:solidFill>
              </a:rPr>
            </a:br>
            <a:r>
              <a:rPr lang="de-DE" sz="900" dirty="0">
                <a:solidFill>
                  <a:srgbClr val="003745"/>
                </a:solidFill>
              </a:rPr>
              <a:t>September – November</a:t>
            </a:r>
          </a:p>
        </p:txBody>
      </p:sp>
      <p:pic>
        <p:nvPicPr>
          <p:cNvPr id="86" name="Picture 11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4748" y="2270825"/>
            <a:ext cx="811066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7" name="Textfeld 86"/>
          <p:cNvSpPr txBox="1"/>
          <p:nvPr/>
        </p:nvSpPr>
        <p:spPr bwMode="gray">
          <a:xfrm>
            <a:off x="9789356" y="1642577"/>
            <a:ext cx="1367879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000" dirty="0">
                <a:solidFill>
                  <a:srgbClr val="003745"/>
                </a:solidFill>
              </a:rPr>
              <a:t>Advent/Weihnachten</a:t>
            </a:r>
            <a:br>
              <a:rPr lang="de-DE" sz="1000" dirty="0">
                <a:solidFill>
                  <a:srgbClr val="003745"/>
                </a:solidFill>
              </a:rPr>
            </a:br>
            <a:r>
              <a:rPr lang="de-DE" sz="900" dirty="0">
                <a:solidFill>
                  <a:srgbClr val="003745"/>
                </a:solidFill>
              </a:rPr>
              <a:t>November – Dezember</a:t>
            </a: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9607" y="2270825"/>
            <a:ext cx="818990" cy="11520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9" name="Textfeld 88"/>
          <p:cNvSpPr txBox="1"/>
          <p:nvPr/>
        </p:nvSpPr>
        <p:spPr bwMode="gray">
          <a:xfrm>
            <a:off x="8127668" y="4111357"/>
            <a:ext cx="1441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000" dirty="0">
                <a:solidFill>
                  <a:srgbClr val="003745"/>
                </a:solidFill>
              </a:rPr>
              <a:t>Weltsparwochen</a:t>
            </a:r>
            <a:br>
              <a:rPr lang="de-DE" sz="1000" dirty="0">
                <a:solidFill>
                  <a:srgbClr val="003745"/>
                </a:solidFill>
              </a:rPr>
            </a:br>
            <a:r>
              <a:rPr lang="de-DE" sz="900" dirty="0">
                <a:solidFill>
                  <a:srgbClr val="003745"/>
                </a:solidFill>
              </a:rPr>
              <a:t>September – November</a:t>
            </a:r>
          </a:p>
        </p:txBody>
      </p:sp>
      <p:sp>
        <p:nvSpPr>
          <p:cNvPr id="90" name="Textfeld 89"/>
          <p:cNvSpPr txBox="1"/>
          <p:nvPr/>
        </p:nvSpPr>
        <p:spPr bwMode="gray">
          <a:xfrm>
            <a:off x="1113605" y="4111357"/>
            <a:ext cx="1171439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000" dirty="0">
                <a:solidFill>
                  <a:srgbClr val="003745"/>
                </a:solidFill>
              </a:rPr>
              <a:t>Jahresstart</a:t>
            </a:r>
            <a:br>
              <a:rPr lang="de-DE" sz="1000" dirty="0">
                <a:solidFill>
                  <a:srgbClr val="003745"/>
                </a:solidFill>
              </a:rPr>
            </a:br>
            <a:r>
              <a:rPr lang="de-DE" sz="900" dirty="0">
                <a:solidFill>
                  <a:srgbClr val="003745"/>
                </a:solidFill>
              </a:rPr>
              <a:t>Januar – Februar</a:t>
            </a:r>
          </a:p>
        </p:txBody>
      </p:sp>
      <p:sp>
        <p:nvSpPr>
          <p:cNvPr id="91" name="Textfeld 90"/>
          <p:cNvSpPr txBox="1"/>
          <p:nvPr/>
        </p:nvSpPr>
        <p:spPr bwMode="gray">
          <a:xfrm>
            <a:off x="9841699" y="4111357"/>
            <a:ext cx="1517383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000" dirty="0">
                <a:solidFill>
                  <a:srgbClr val="003745"/>
                </a:solidFill>
              </a:rPr>
              <a:t>Awardvermarktung (neu)</a:t>
            </a:r>
            <a:br>
              <a:rPr lang="de-DE" sz="1000" dirty="0">
                <a:solidFill>
                  <a:srgbClr val="003745"/>
                </a:solidFill>
              </a:rPr>
            </a:br>
            <a:r>
              <a:rPr lang="de-DE" sz="900" dirty="0">
                <a:solidFill>
                  <a:srgbClr val="003745"/>
                </a:solidFill>
              </a:rPr>
              <a:t>ab November</a:t>
            </a: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1699" y="4495653"/>
            <a:ext cx="814430" cy="11520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3" name="Textfeld 92"/>
          <p:cNvSpPr txBox="1"/>
          <p:nvPr/>
        </p:nvSpPr>
        <p:spPr bwMode="gray">
          <a:xfrm>
            <a:off x="3115401" y="4111357"/>
            <a:ext cx="1658789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000" dirty="0">
                <a:solidFill>
                  <a:srgbClr val="003745"/>
                </a:solidFill>
              </a:rPr>
              <a:t>Zertifikatehaus des Jahres</a:t>
            </a:r>
            <a:br>
              <a:rPr lang="de-DE" sz="1000" dirty="0">
                <a:solidFill>
                  <a:srgbClr val="003745"/>
                </a:solidFill>
              </a:rPr>
            </a:br>
            <a:r>
              <a:rPr lang="de-DE" sz="900" dirty="0">
                <a:solidFill>
                  <a:srgbClr val="003745"/>
                </a:solidFill>
              </a:rPr>
              <a:t>Februar – November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605" y="4495653"/>
            <a:ext cx="810000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7668" y="4495653"/>
            <a:ext cx="819762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5401" y="4495653"/>
            <a:ext cx="813252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9" name="Textfeld 98"/>
          <p:cNvSpPr txBox="1"/>
          <p:nvPr/>
        </p:nvSpPr>
        <p:spPr bwMode="gray">
          <a:xfrm>
            <a:off x="2970459" y="5708260"/>
            <a:ext cx="11031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900" dirty="0">
                <a:solidFill>
                  <a:srgbClr val="003745"/>
                </a:solidFill>
              </a:rPr>
              <a:t>(zentrales Angebot)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3301" y="4495653"/>
            <a:ext cx="816056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0" name="Textfeld 99"/>
          <p:cNvSpPr txBox="1"/>
          <p:nvPr/>
        </p:nvSpPr>
        <p:spPr bwMode="gray">
          <a:xfrm>
            <a:off x="4209282" y="5708260"/>
            <a:ext cx="13040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900" dirty="0">
                <a:solidFill>
                  <a:srgbClr val="003745"/>
                </a:solidFill>
              </a:rPr>
              <a:t>(mit Sparkassenbezug)</a:t>
            </a: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0923" y="4495653"/>
            <a:ext cx="810747" cy="11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1" name="Textfeld 100"/>
          <p:cNvSpPr txBox="1"/>
          <p:nvPr/>
        </p:nvSpPr>
        <p:spPr bwMode="gray">
          <a:xfrm>
            <a:off x="5649063" y="5708260"/>
            <a:ext cx="11944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900" dirty="0">
                <a:solidFill>
                  <a:srgbClr val="003745"/>
                </a:solidFill>
              </a:rPr>
              <a:t>(komplett individuell)</a:t>
            </a:r>
          </a:p>
        </p:txBody>
      </p:sp>
      <p:sp>
        <p:nvSpPr>
          <p:cNvPr id="102" name="Textfeld 101"/>
          <p:cNvSpPr txBox="1"/>
          <p:nvPr/>
        </p:nvSpPr>
        <p:spPr bwMode="gray">
          <a:xfrm rot="20808582">
            <a:off x="9889293" y="5043538"/>
            <a:ext cx="760191" cy="19924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solidFill>
              <a:schemeClr val="accent6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MUSTER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50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" val="deka_investments.potx"/>
  <p:tag name="CREATEDBY" val="TW_CP"/>
  <p:tag name="LANGUAGE" val="germa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3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3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340"/>
</p:tagLst>
</file>

<file path=ppt/theme/theme1.xml><?xml version="1.0" encoding="utf-8"?>
<a:theme xmlns:a="http://schemas.openxmlformats.org/drawingml/2006/main" name="© Deka">
  <a:themeElements>
    <a:clrScheme name="© Deka Investments">
      <a:dk1>
        <a:srgbClr val="000000"/>
      </a:dk1>
      <a:lt1>
        <a:srgbClr val="FFFFFF"/>
      </a:lt1>
      <a:dk2>
        <a:srgbClr val="003745"/>
      </a:dk2>
      <a:lt2>
        <a:srgbClr val="DAD2BA"/>
      </a:lt2>
      <a:accent1>
        <a:srgbClr val="436A74"/>
      </a:accent1>
      <a:accent2>
        <a:srgbClr val="92A736"/>
      </a:accent2>
      <a:accent3>
        <a:srgbClr val="829CA4"/>
      </a:accent3>
      <a:accent4>
        <a:srgbClr val="BFCCCF"/>
      </a:accent4>
      <a:accent5>
        <a:srgbClr val="E5EAEA"/>
      </a:accent5>
      <a:accent6>
        <a:srgbClr val="685D57"/>
      </a:accent6>
      <a:hlink>
        <a:srgbClr val="436A74"/>
      </a:hlink>
      <a:folHlink>
        <a:srgbClr val="829CA4"/>
      </a:folHlink>
    </a:clrScheme>
    <a:fontScheme name="© Deka Investme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C6C0"/>
        </a:soli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fontAlgn="base" hangingPunct="0">
          <a:spcAft>
            <a:spcPts val="600"/>
          </a:spcAft>
          <a:defRPr sz="1400" dirty="0" err="1" smtClean="0">
            <a:solidFill>
              <a:schemeClr val="tx2"/>
            </a:solidFill>
          </a:defRPr>
        </a:defPPr>
      </a:lstStyle>
    </a:spDef>
    <a:lnDef>
      <a:spPr bwMode="gray">
        <a:solidFill>
          <a:schemeClr val="bg1"/>
        </a:solidFill>
        <a:ln w="31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2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Trüffelgrau">
      <a:srgbClr val="685D57"/>
    </a:custClr>
    <a:custClr name="Trüffelgrau 60%">
      <a:srgbClr val="9D958D"/>
    </a:custClr>
    <a:custClr name="Trüffelgrau 30%">
      <a:srgbClr val="CCC6C0"/>
    </a:custClr>
    <a:custClr name="Champagner">
      <a:srgbClr val="DAD2BA"/>
    </a:custClr>
    <a:custClr name="Champagner Dunkel">
      <a:srgbClr val="B6AD8A"/>
    </a:custClr>
    <a:custClr name="Rot">
      <a:srgbClr val="FF0000"/>
    </a:custClr>
    <a:custClr name="Amethyst">
      <a:srgbClr val="78629C"/>
    </a:custClr>
    <a:custClr name="Orange">
      <a:srgbClr val="ED9F2E"/>
    </a:custClr>
  </a:custClrLst>
</a:theme>
</file>

<file path=ppt/theme/theme2.xml><?xml version="1.0" encoding="utf-8"?>
<a:theme xmlns:a="http://schemas.openxmlformats.org/drawingml/2006/main" name="Larissa">
  <a:themeElements>
    <a:clrScheme name="Deka Investments">
      <a:dk1>
        <a:srgbClr val="000000"/>
      </a:dk1>
      <a:lt1>
        <a:srgbClr val="FFFFFF"/>
      </a:lt1>
      <a:dk2>
        <a:srgbClr val="003745"/>
      </a:dk2>
      <a:lt2>
        <a:srgbClr val="DAD2BA"/>
      </a:lt2>
      <a:accent1>
        <a:srgbClr val="436A74"/>
      </a:accent1>
      <a:accent2>
        <a:srgbClr val="92A736"/>
      </a:accent2>
      <a:accent3>
        <a:srgbClr val="829CA4"/>
      </a:accent3>
      <a:accent4>
        <a:srgbClr val="BFCCCF"/>
      </a:accent4>
      <a:accent5>
        <a:srgbClr val="E5EAEA"/>
      </a:accent5>
      <a:accent6>
        <a:srgbClr val="685D57"/>
      </a:accent6>
      <a:hlink>
        <a:srgbClr val="436A74"/>
      </a:hlink>
      <a:folHlink>
        <a:srgbClr val="829CA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Office PowerPoint</Application>
  <PresentationFormat>Benutzerdefiniert</PresentationFormat>
  <Paragraphs>101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© Deka</vt:lpstr>
      <vt:lpstr>„Ausgezeichnete“ Verstärker für den Vertrieb von DekaBank-Zertifikaten 2019  </vt:lpstr>
      <vt:lpstr>Marktführer in der Sparkassen-Finanzgruppe bei Anlageprodukten  Auch bei wichtigen Produktkategorien top platziert</vt:lpstr>
      <vt:lpstr>Zertifikate der DekaBank – Vermarktung 2019 Jahreszeiten- und Themen-Marketing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Referent</dc:creator>
  <cp:lastModifiedBy>secondemail@web.de</cp:lastModifiedBy>
  <cp:revision>113</cp:revision>
  <cp:lastPrinted>2019-02-04T14:44:34Z</cp:lastPrinted>
  <dcterms:created xsi:type="dcterms:W3CDTF">2015-08-25T08:12:14Z</dcterms:created>
  <dcterms:modified xsi:type="dcterms:W3CDTF">2021-09-23T11:15:15Z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>Titel</vt:lpwstr>
  </property>
  <property fmtid="{D5CDD505-2E9C-101B-9397-08002B2CF9AE}" pid="3" name="tw_theme">
    <vt:lpwstr/>
  </property>
  <property fmtid="{D5CDD505-2E9C-101B-9397-08002B2CF9AE}" pid="4" name="tw_company">
    <vt:lpwstr/>
  </property>
  <property fmtid="{D5CDD505-2E9C-101B-9397-08002B2CF9AE}" pid="5" name="tw_unit">
    <vt:lpwstr>Abteilung</vt:lpwstr>
  </property>
  <property fmtid="{D5CDD505-2E9C-101B-9397-08002B2CF9AE}" pid="6" name="tw_speaker">
    <vt:lpwstr>Referent</vt:lpwstr>
  </property>
  <property fmtid="{D5CDD505-2E9C-101B-9397-08002B2CF9AE}" pid="7" name="tw_function">
    <vt:lpwstr/>
  </property>
  <property fmtid="{D5CDD505-2E9C-101B-9397-08002B2CF9AE}" pid="8" name="tw_location">
    <vt:lpwstr/>
  </property>
  <property fmtid="{D5CDD505-2E9C-101B-9397-08002B2CF9AE}" pid="9" name="tw_date">
    <vt:lpwstr>27.11.2017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>cover_word_bulle_baer_01.jpg</vt:lpwstr>
  </property>
  <property fmtid="{D5CDD505-2E9C-101B-9397-08002B2CF9AE}" pid="19" name="tw_Confidential">
    <vt:lpwstr>-1</vt:lpwstr>
  </property>
</Properties>
</file>