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2" r:id="rId14"/>
    <p:sldId id="270" r:id="rId15"/>
    <p:sldId id="273" r:id="rId16"/>
    <p:sldId id="274" r:id="rId17"/>
    <p:sldId id="275" r:id="rId18"/>
    <p:sldId id="276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14" autoAdjust="0"/>
    <p:restoredTop sz="94660"/>
  </p:normalViewPr>
  <p:slideViewPr>
    <p:cSldViewPr snapToGrid="0">
      <p:cViewPr>
        <p:scale>
          <a:sx n="80" d="100"/>
          <a:sy n="80" d="100"/>
        </p:scale>
        <p:origin x="-492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8A764ED-9645-44AE-99A3-2C1023D49681}" type="datetimeFigureOut">
              <a:rPr lang="en-GB" smtClean="0"/>
              <a:t>04/06/2015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B749521-BDE7-4122-AC24-533E679EDDBF}" type="slidenum">
              <a:rPr lang="en-GB" smtClean="0"/>
              <a:t>‹№›</a:t>
            </a:fld>
            <a:endParaRPr lang="en-GB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355450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64ED-9645-44AE-99A3-2C1023D49681}" type="datetimeFigureOut">
              <a:rPr lang="en-GB" smtClean="0"/>
              <a:t>04/06/2015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9521-BDE7-4122-AC24-533E679EDDBF}" type="slidenum">
              <a:rPr lang="en-GB" smtClean="0"/>
              <a:t>‹№›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857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64ED-9645-44AE-99A3-2C1023D49681}" type="datetimeFigureOut">
              <a:rPr lang="en-GB" smtClean="0"/>
              <a:t>04/06/2015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9521-BDE7-4122-AC24-533E679EDDBF}" type="slidenum">
              <a:rPr lang="en-GB" smtClean="0"/>
              <a:t>‹№›</a:t>
            </a:fld>
            <a:endParaRPr lang="en-GB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346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64ED-9645-44AE-99A3-2C1023D49681}" type="datetimeFigureOut">
              <a:rPr lang="en-GB" smtClean="0"/>
              <a:t>04/06/2015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9521-BDE7-4122-AC24-533E679EDDBF}" type="slidenum">
              <a:rPr lang="en-GB" smtClean="0"/>
              <a:t>‹№›</a:t>
            </a:fld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544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64ED-9645-44AE-99A3-2C1023D49681}" type="datetimeFigureOut">
              <a:rPr lang="en-GB" smtClean="0"/>
              <a:t>04/06/2015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9521-BDE7-4122-AC24-533E679EDDBF}" type="slidenum">
              <a:rPr lang="en-GB" smtClean="0"/>
              <a:t>‹№›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9753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64ED-9645-44AE-99A3-2C1023D49681}" type="datetimeFigureOut">
              <a:rPr lang="en-GB" smtClean="0"/>
              <a:t>04/06/2015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9521-BDE7-4122-AC24-533E679EDDBF}" type="slidenum">
              <a:rPr lang="en-GB" smtClean="0"/>
              <a:t>‹№›</a:t>
            </a:fld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39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64ED-9645-44AE-99A3-2C1023D49681}" type="datetimeFigureOut">
              <a:rPr lang="en-GB" smtClean="0"/>
              <a:t>04/06/2015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9521-BDE7-4122-AC24-533E679EDDBF}" type="slidenum">
              <a:rPr lang="en-GB" smtClean="0"/>
              <a:t>‹№›</a:t>
            </a:fld>
            <a:endParaRPr lang="en-GB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68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64ED-9645-44AE-99A3-2C1023D49681}" type="datetimeFigureOut">
              <a:rPr lang="en-GB" smtClean="0"/>
              <a:t>04/06/2015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9521-BDE7-4122-AC24-533E679EDDBF}" type="slidenum">
              <a:rPr lang="en-GB" smtClean="0"/>
              <a:t>‹№›</a:t>
            </a:fld>
            <a:endParaRPr lang="en-GB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879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64ED-9645-44AE-99A3-2C1023D49681}" type="datetimeFigureOut">
              <a:rPr lang="en-GB" smtClean="0"/>
              <a:t>04/06/2015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9521-BDE7-4122-AC24-533E679EDDBF}" type="slidenum">
              <a:rPr lang="en-GB" smtClean="0"/>
              <a:t>‹№›</a:t>
            </a:fld>
            <a:endParaRPr lang="en-GB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679800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64ED-9645-44AE-99A3-2C1023D49681}" type="datetimeFigureOut">
              <a:rPr lang="en-GB" smtClean="0"/>
              <a:t>04/06/2015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9521-BDE7-4122-AC24-533E679EDDBF}" type="slidenum">
              <a:rPr lang="en-GB" smtClean="0"/>
              <a:t>‹№›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229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64ED-9645-44AE-99A3-2C1023D49681}" type="datetimeFigureOut">
              <a:rPr lang="en-GB" smtClean="0"/>
              <a:t>04/06/2015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9521-BDE7-4122-AC24-533E679EDDBF}" type="slidenum">
              <a:rPr lang="en-GB" smtClean="0"/>
              <a:t>‹№›</a:t>
            </a:fld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413012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64ED-9645-44AE-99A3-2C1023D49681}" type="datetimeFigureOut">
              <a:rPr lang="en-GB" smtClean="0"/>
              <a:t>04/06/2015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9521-BDE7-4122-AC24-533E679EDDBF}" type="slidenum">
              <a:rPr lang="en-GB" smtClean="0"/>
              <a:t>‹№›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3887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64ED-9645-44AE-99A3-2C1023D49681}" type="datetimeFigureOut">
              <a:rPr lang="en-GB" smtClean="0"/>
              <a:t>04/06/2015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9521-BDE7-4122-AC24-533E679EDDBF}" type="slidenum">
              <a:rPr lang="en-GB" smtClean="0"/>
              <a:t>‹№›</a:t>
            </a:fld>
            <a:endParaRPr lang="en-GB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047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64ED-9645-44AE-99A3-2C1023D49681}" type="datetimeFigureOut">
              <a:rPr lang="en-GB" smtClean="0"/>
              <a:t>04/06/2015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9521-BDE7-4122-AC24-533E679EDDBF}" type="slidenum">
              <a:rPr lang="en-GB" smtClean="0"/>
              <a:t>‹№›</a:t>
            </a:fld>
            <a:endParaRPr lang="en-GB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03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64ED-9645-44AE-99A3-2C1023D49681}" type="datetimeFigureOut">
              <a:rPr lang="en-GB" smtClean="0"/>
              <a:t>04/06/2015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9521-BDE7-4122-AC24-533E679EDDBF}" type="slidenum">
              <a:rPr lang="en-GB" smtClean="0"/>
              <a:t>‹№›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97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64ED-9645-44AE-99A3-2C1023D49681}" type="datetimeFigureOut">
              <a:rPr lang="en-GB" smtClean="0"/>
              <a:t>04/06/2015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9521-BDE7-4122-AC24-533E679EDDBF}" type="slidenum">
              <a:rPr lang="en-GB" smtClean="0"/>
              <a:t>‹№›</a:t>
            </a:fld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23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764ED-9645-44AE-99A3-2C1023D49681}" type="datetimeFigureOut">
              <a:rPr lang="en-GB" smtClean="0"/>
              <a:t>04/06/2015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49521-BDE7-4122-AC24-533E679EDDBF}" type="slidenum">
              <a:rPr lang="en-GB" smtClean="0"/>
              <a:t>‹№›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9957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A764ED-9645-44AE-99A3-2C1023D49681}" type="datetimeFigureOut">
              <a:rPr lang="en-GB" smtClean="0"/>
              <a:t>04/06/2015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749521-BDE7-4122-AC24-533E679EDDBF}" type="slidenum">
              <a:rPr lang="en-GB" smtClean="0"/>
              <a:t>‹№›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337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83" r:id="rId1"/>
    <p:sldLayoutId id="2147484584" r:id="rId2"/>
    <p:sldLayoutId id="2147484585" r:id="rId3"/>
    <p:sldLayoutId id="2147484586" r:id="rId4"/>
    <p:sldLayoutId id="2147484587" r:id="rId5"/>
    <p:sldLayoutId id="2147484588" r:id="rId6"/>
    <p:sldLayoutId id="2147484589" r:id="rId7"/>
    <p:sldLayoutId id="2147484590" r:id="rId8"/>
    <p:sldLayoutId id="2147484591" r:id="rId9"/>
    <p:sldLayoutId id="2147484592" r:id="rId10"/>
    <p:sldLayoutId id="2147484593" r:id="rId11"/>
    <p:sldLayoutId id="2147484594" r:id="rId12"/>
    <p:sldLayoutId id="2147484595" r:id="rId13"/>
    <p:sldLayoutId id="2147484596" r:id="rId14"/>
    <p:sldLayoutId id="2147484597" r:id="rId15"/>
    <p:sldLayoutId id="2147484598" r:id="rId16"/>
    <p:sldLayoutId id="214748459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8810" y="1425038"/>
            <a:ext cx="7814150" cy="2103975"/>
          </a:xfrm>
        </p:spPr>
        <p:txBody>
          <a:bodyPr anchor="ctr">
            <a:noAutofit/>
          </a:bodyPr>
          <a:lstStyle/>
          <a:p>
            <a:r>
              <a:rPr lang="uk-UA" sz="3200" cap="all" dirty="0"/>
              <a:t>Трикроковий рекурсивний метод Ньютона</a:t>
            </a:r>
            <a:br>
              <a:rPr lang="uk-UA" sz="3200" cap="all" dirty="0"/>
            </a:br>
            <a:r>
              <a:rPr lang="uk-UA" sz="3200" cap="all" dirty="0"/>
              <a:t>розв</a:t>
            </a:r>
            <a:r>
              <a:rPr lang="ru-RU" sz="3200" cap="all" dirty="0"/>
              <a:t>’</a:t>
            </a:r>
            <a:r>
              <a:rPr lang="uk-UA" sz="3200" cap="all" dirty="0"/>
              <a:t>язування задач МІНІМІЗАЦІЇ</a:t>
            </a:r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14515" y="3852425"/>
            <a:ext cx="5569528" cy="1443965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uk-UA" dirty="0" smtClean="0"/>
              <a:t>Підготувала:</a:t>
            </a:r>
            <a:br>
              <a:rPr lang="uk-UA" dirty="0" smtClean="0"/>
            </a:br>
            <a:r>
              <a:rPr lang="uk-UA" dirty="0" smtClean="0"/>
              <a:t>магістр </a:t>
            </a:r>
            <a:r>
              <a:rPr lang="uk-UA" dirty="0" smtClean="0"/>
              <a:t>5 курсу</a:t>
            </a:r>
            <a:br>
              <a:rPr lang="uk-UA" dirty="0" smtClean="0"/>
            </a:br>
            <a:r>
              <a:rPr lang="uk-UA" dirty="0" smtClean="0"/>
              <a:t>факультету прикладної математики та інформатики</a:t>
            </a:r>
            <a:br>
              <a:rPr lang="uk-UA" dirty="0" smtClean="0"/>
            </a:br>
            <a:r>
              <a:rPr lang="uk-UA" dirty="0" smtClean="0"/>
              <a:t>Грицик Юлія</a:t>
            </a:r>
          </a:p>
          <a:p>
            <a:pPr algn="l"/>
            <a:r>
              <a:rPr lang="uk-UA" dirty="0" smtClean="0"/>
              <a:t>Науковий керівник:</a:t>
            </a:r>
            <a:br>
              <a:rPr lang="uk-UA" dirty="0" smtClean="0"/>
            </a:br>
            <a:r>
              <a:rPr lang="ru-RU" dirty="0"/>
              <a:t>доктор </a:t>
            </a:r>
            <a:r>
              <a:rPr lang="ru-RU" dirty="0" err="1"/>
              <a:t>фіз</a:t>
            </a:r>
            <a:r>
              <a:rPr lang="ru-RU" dirty="0"/>
              <a:t>.-мат. наук, </a:t>
            </a:r>
            <a:r>
              <a:rPr lang="ru-RU" dirty="0" smtClean="0"/>
              <a:t>проф. </a:t>
            </a:r>
            <a:r>
              <a:rPr lang="uk-UA" dirty="0" err="1" smtClean="0"/>
              <a:t>Бартіш</a:t>
            </a:r>
            <a:r>
              <a:rPr lang="uk-UA" dirty="0" smtClean="0"/>
              <a:t> </a:t>
            </a:r>
            <a:r>
              <a:rPr lang="uk-UA" dirty="0"/>
              <a:t>М</a:t>
            </a:r>
            <a:r>
              <a:rPr lang="uk-UA" dirty="0" smtClean="0"/>
              <a:t>ихайло Ярославович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364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800" dirty="0"/>
              <a:t>Рекурсивний аналог трикрокового методу </a:t>
            </a:r>
            <a:r>
              <a:rPr lang="uk-UA" sz="2800" dirty="0" smtClean="0"/>
              <a:t>Ньютона</a:t>
            </a:r>
            <a:r>
              <a:rPr lang="uk-UA" sz="3600" dirty="0" smtClean="0"/>
              <a:t/>
            </a:r>
            <a:br>
              <a:rPr lang="uk-UA" sz="3600" dirty="0" smtClean="0"/>
            </a:br>
            <a:r>
              <a:rPr lang="uk-UA" sz="3600" dirty="0" smtClean="0"/>
              <a:t>Вибір глибини рекурсії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2950" y="2357437"/>
                <a:ext cx="10944225" cy="3924000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uk-UA" sz="1800" dirty="0" smtClean="0"/>
                  <a:t>Глибину </a:t>
                </a:r>
                <a14:m>
                  <m:oMath xmlns:m="http://schemas.openxmlformats.org/officeDocument/2006/math">
                    <m:r>
                      <a:rPr lang="uk-UA" sz="1800" i="1">
                        <a:latin typeface="Cambria Math"/>
                      </a:rPr>
                      <m:t>𝑝</m:t>
                    </m:r>
                  </m:oMath>
                </a14:m>
                <a:r>
                  <a:rPr lang="uk-UA" sz="1800" dirty="0" smtClean="0"/>
                  <a:t> можна шукати </a:t>
                </a:r>
                <a:r>
                  <a:rPr lang="uk-UA" sz="1800" dirty="0"/>
                  <a:t>як розв</a:t>
                </a:r>
                <a:r>
                  <a:rPr lang="en-US" sz="1800" dirty="0"/>
                  <a:t>’</a:t>
                </a:r>
                <a:r>
                  <a:rPr lang="uk-UA" sz="1800" dirty="0" err="1"/>
                  <a:t>язок</a:t>
                </a:r>
                <a:r>
                  <a:rPr lang="uk-UA" sz="1800" dirty="0"/>
                  <a:t> задачі</a:t>
                </a:r>
                <a:endParaRPr lang="en-GB" sz="1800" dirty="0"/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1600" i="1">
                          <a:latin typeface="Cambria Math"/>
                        </a:rPr>
                        <m:t>𝑘</m:t>
                      </m:r>
                      <m:d>
                        <m:dPr>
                          <m:ctrlPr>
                            <a:rPr lang="en-GB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sz="1600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uk-UA" sz="16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uk-UA" sz="1600" i="1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uk-UA" sz="1600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sSub>
                            <m:sSub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sz="1600" i="1">
                                  <a:latin typeface="Cambria Math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uk-UA" sz="16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uk-UA" sz="1600" i="1">
                          <a:latin typeface="Cambria Math"/>
                        </a:rPr>
                        <m:t>→</m:t>
                      </m:r>
                      <m:func>
                        <m:funcPr>
                          <m:ctrlPr>
                            <a:rPr lang="en-GB" sz="16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uk-UA" sz="160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uk-UA" sz="1600" i="1">
                                  <a:latin typeface="Cambria Math"/>
                                </a:rPr>
                                <m:t>𝑝</m:t>
                              </m:r>
                            </m:lim>
                          </m:limLow>
                        </m:fName>
                        <m:e/>
                      </m:func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uk-UA" sz="1600" i="1">
                              <a:latin typeface="Cambria Math"/>
                            </a:rPr>
                            <m:t>𝜇</m:t>
                          </m:r>
                        </m:e>
                        <m:sup>
                          <m:sSup>
                            <m:sSup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uk-UA" sz="1600" i="1">
                                      <a:latin typeface="Cambria Math"/>
                                    </a:rPr>
                                    <m:t>𝑝</m:t>
                                  </m:r>
                                  <m:r>
                                    <a:rPr lang="uk-UA" sz="1600" i="1"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uk-UA" sz="1600" i="1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  <m:r>
                            <a:rPr lang="uk-UA" sz="16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GB" sz="1600" i="1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limLoc m:val="undOvr"/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uk-UA" sz="16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uk-UA" sz="16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uk-UA" sz="1600" i="1">
                                  <a:latin typeface="Cambria Math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16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∏"/>
                                          <m:limLoc m:val="undOvr"/>
                                          <m:ctrlPr>
                                            <a:rPr lang="en-GB" sz="1600" i="1">
                                              <a:latin typeface="Cambria Math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uk-UA" sz="16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uk-UA" sz="1600" i="1">
                                              <a:latin typeface="Cambria Math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uk-UA" sz="1600" i="1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GB" sz="1600" i="1"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uk-UA" sz="1600" i="1">
                                                  <a:latin typeface="Cambria Math"/>
                                                </a:rPr>
                                                <m:t>𝛾</m:t>
                                              </m:r>
                                            </m:e>
                                            <m:sub>
                                              <m:r>
                                                <a:rPr lang="uk-UA" sz="1600" i="1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GB" sz="1600" i="1">
                                                      <a:latin typeface="Cambria Math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uk-UA" sz="1600" i="1">
                                                      <a:latin typeface="Cambria Math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sSup>
                                    <m:sSupPr>
                                      <m:ctrlPr>
                                        <a:rPr lang="en-GB" sz="1600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GB" sz="16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uk-UA" sz="1600" i="1">
                                              <a:latin typeface="Cambria Math"/>
                                            </a:rPr>
                                            <m:t>𝑝</m:t>
                                          </m:r>
                                          <m:r>
                                            <a:rPr lang="uk-UA" sz="1600" i="1">
                                              <a:latin typeface="Cambria Math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uk-UA" sz="1600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uk-UA" sz="1600" i="1">
                                          <a:latin typeface="Cambria Math"/>
                                        </a:rPr>
                                        <m:t>−1−</m:t>
                                      </m:r>
                                      <m:r>
                                        <a:rPr lang="uk-UA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nary>
                        </m:e>
                      </m:d>
                      <m:d>
                        <m:dPr>
                          <m:ctrlPr>
                            <a:rPr lang="en-GB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16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1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uk-UA" sz="16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uk-UA" sz="1600" i="1">
                              <a:latin typeface="Cambria Math"/>
                            </a:rPr>
                            <m:t>−</m:t>
                          </m:r>
                          <m:r>
                            <a:rPr lang="uk-UA" sz="16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1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1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uk-UA" sz="1600" i="1">
                                      <a:latin typeface="Cambria Math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uk-UA" sz="1600" i="1">
                          <a:latin typeface="Cambria Math"/>
                        </a:rPr>
                        <m:t>≤</m:t>
                      </m:r>
                      <m:r>
                        <a:rPr lang="uk-UA" sz="1600" i="1">
                          <a:latin typeface="Cambria Math"/>
                        </a:rPr>
                        <m:t>𝜀</m:t>
                      </m:r>
                      <m:r>
                        <a:rPr lang="uk-UA" sz="1600" b="0" i="1" smtClean="0">
                          <a:latin typeface="Cambria Math" panose="02040503050406030204" pitchFamily="18" charset="0"/>
                        </a:rPr>
                        <m:t>     (</m:t>
                      </m:r>
                      <m:r>
                        <a:rPr lang="uk-UA" sz="1600" b="0" i="1" smtClean="0">
                          <a:latin typeface="Cambria Math"/>
                        </a:rPr>
                        <m:t>4</m:t>
                      </m:r>
                      <m:r>
                        <a:rPr lang="uk-UA" sz="1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uk-UA" sz="160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uk-UA" sz="1600" dirty="0" smtClean="0"/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uk-UA" sz="1800" dirty="0" smtClean="0"/>
                  <a:t>Обчислення </a:t>
                </a:r>
                <a:r>
                  <a:rPr lang="uk-UA" sz="1800" dirty="0"/>
                  <a:t>в цій задачі є достатньо </a:t>
                </a:r>
                <a:r>
                  <a:rPr lang="uk-UA" sz="1800" dirty="0" smtClean="0"/>
                  <a:t>складними.</a:t>
                </a:r>
              </a:p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uk-UA" sz="1800" dirty="0" smtClean="0"/>
                  <a:t>Візьмемо </a:t>
                </a:r>
                <a:r>
                  <a:rPr lang="uk-UA" sz="1800" dirty="0"/>
                  <a:t>знаходження значення функції </a:t>
                </a:r>
                <a14:m>
                  <m:oMath xmlns:m="http://schemas.openxmlformats.org/officeDocument/2006/math">
                    <m:r>
                      <a:rPr lang="uk-UA" sz="1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8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uk-UA" sz="1800" dirty="0"/>
                  <a:t> </a:t>
                </a:r>
                <a:r>
                  <a:rPr lang="uk-UA" sz="1800" dirty="0" smtClean="0"/>
                  <a:t>за одиницю обчислення </a:t>
                </a:r>
                <a:r>
                  <a:rPr lang="uk-UA" sz="1800" dirty="0"/>
                  <a:t>і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uk-UA" sz="1800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uk-UA" sz="1800" i="1">
                            <a:latin typeface="Cambria Math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uk-UA" sz="1800" i="1">
                                <a:latin typeface="Cambria Math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uk-UA" sz="1800" i="1">
                        <a:latin typeface="Cambria Math"/>
                      </a:rPr>
                      <m:t>=1</m:t>
                    </m:r>
                  </m:oMath>
                </a14:m>
                <a:r>
                  <a:rPr lang="uk-UA" sz="1800" dirty="0"/>
                  <a:t>. Тоді можна вважати, що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18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uk-UA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uk-UA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  <m:d>
                          <m:d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1800" i="1">
                        <a:latin typeface="Cambria Math"/>
                      </a:rPr>
                      <m:t>+</m:t>
                    </m:r>
                    <m:r>
                      <a:rPr lang="en-US" sz="1800" i="1">
                        <a:latin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</a:rPr>
                      <m:t>+</m:t>
                    </m:r>
                    <m:r>
                      <a:rPr lang="en-US" sz="1800" i="1">
                        <a:latin typeface="Cambria Math"/>
                      </a:rPr>
                      <m:t>𝛿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1800" dirty="0"/>
                  <a:t> </a:t>
                </a:r>
                <a:r>
                  <a:rPr lang="uk-UA" sz="1800" dirty="0"/>
                  <a:t>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18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uk-UA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uk-UA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latin typeface="Cambria Math"/>
                      </a:rPr>
                      <m:t>𝑛</m:t>
                    </m:r>
                    <m:r>
                      <a:rPr lang="en-US" sz="1800" i="1">
                        <a:latin typeface="Cambria Math"/>
                      </a:rPr>
                      <m:t>+</m:t>
                    </m:r>
                    <m:r>
                      <a:rPr lang="en-US" sz="1800" i="1">
                        <a:latin typeface="Cambria Math"/>
                      </a:rPr>
                      <m:t>𝛿</m:t>
                    </m:r>
                  </m:oMath>
                </a14:m>
                <a:r>
                  <a:rPr lang="en-US" sz="1800" dirty="0"/>
                  <a:t> </a:t>
                </a:r>
                <a:r>
                  <a:rPr lang="uk-UA" sz="1800" dirty="0"/>
                  <a:t>обчислень.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𝛿</m:t>
                    </m:r>
                  </m:oMath>
                </a14:m>
                <a:r>
                  <a:rPr lang="uk-UA" sz="1800" dirty="0"/>
                  <a:t> – кількість обчислень функції </a:t>
                </a:r>
                <a14:m>
                  <m:oMath xmlns:m="http://schemas.openxmlformats.org/officeDocument/2006/math">
                    <m:r>
                      <a:rPr lang="uk-UA" sz="1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8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uk-UA" sz="1800" dirty="0"/>
                  <a:t> при одновимірній мінімізації. </a:t>
                </a:r>
                <a:r>
                  <a:rPr lang="uk-UA" sz="1800" dirty="0" smtClean="0"/>
                  <a:t>Візьмемо </a:t>
                </a:r>
                <a14:m>
                  <m:oMath xmlns:m="http://schemas.openxmlformats.org/officeDocument/2006/math">
                    <m:r>
                      <a:rPr lang="uk-UA" sz="1800" i="1">
                        <a:latin typeface="Cambria Math"/>
                      </a:rPr>
                      <m:t>10&lt;</m:t>
                    </m:r>
                    <m:r>
                      <a:rPr lang="en-US" sz="1800" i="1">
                        <a:latin typeface="Cambria Math"/>
                      </a:rPr>
                      <m:t>𝛿</m:t>
                    </m:r>
                    <m:r>
                      <a:rPr lang="en-US" sz="1800" i="1">
                        <a:latin typeface="Cambria Math"/>
                      </a:rPr>
                      <m:t>≤20</m:t>
                    </m:r>
                  </m:oMath>
                </a14:m>
                <a:r>
                  <a:rPr lang="uk-UA" sz="1800" dirty="0"/>
                  <a:t>. </a:t>
                </a:r>
                <a:r>
                  <a:rPr lang="uk-UA" sz="1800" dirty="0" smtClean="0"/>
                  <a:t>Тоді задача (</a:t>
                </a:r>
                <a:r>
                  <a:rPr lang="uk-UA" sz="1800" dirty="0"/>
                  <a:t>4</a:t>
                </a:r>
                <a:r>
                  <a:rPr lang="uk-UA" sz="1800" dirty="0" smtClean="0"/>
                  <a:t>) матиме вигляд:</a:t>
                </a:r>
                <a:endParaRPr lang="en-GB" sz="1800" dirty="0"/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8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8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GB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𝑛</m:t>
                                  </m:r>
                                  <m:r>
                                    <a:rPr lang="en-US" sz="1800" i="1"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18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800" i="1">
                              <a:latin typeface="Cambria Math"/>
                            </a:rPr>
                            <m:t>+</m:t>
                          </m:r>
                          <m:r>
                            <a:rPr lang="en-US" sz="1800" i="1">
                              <a:latin typeface="Cambria Math"/>
                            </a:rPr>
                            <m:t>𝑛</m:t>
                          </m:r>
                          <m:r>
                            <a:rPr lang="en-US" sz="1800" i="1">
                              <a:latin typeface="Cambria Math"/>
                            </a:rPr>
                            <m:t>+</m:t>
                          </m:r>
                          <m:r>
                            <a:rPr lang="en-US" sz="1800" i="1">
                              <a:latin typeface="Cambria Math"/>
                            </a:rPr>
                            <m:t>𝛿</m:t>
                          </m:r>
                          <m:r>
                            <a:rPr lang="uk-UA" sz="1800" i="1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GB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uk-UA" sz="1800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uk-UA" sz="1800" i="1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en-GB" sz="18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𝛿</m:t>
                              </m:r>
                            </m:e>
                          </m:d>
                        </m:e>
                      </m:d>
                      <m:r>
                        <a:rPr lang="uk-UA" sz="1800" i="1">
                          <a:latin typeface="Cambria Math"/>
                        </a:rPr>
                        <m:t>→</m:t>
                      </m:r>
                      <m:func>
                        <m:funcPr>
                          <m:ctrlPr>
                            <a:rPr lang="en-GB" sz="18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18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uk-UA" sz="180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uk-UA" sz="1800" i="1">
                                  <a:latin typeface="Cambria Math"/>
                                </a:rPr>
                                <m:t>𝑝</m:t>
                              </m:r>
                            </m:lim>
                          </m:limLow>
                        </m:fName>
                        <m:e/>
                      </m:func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sz="18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uk-UA" sz="1800" i="1">
                              <a:latin typeface="Cambria Math"/>
                            </a:rPr>
                            <m:t>𝜇</m:t>
                          </m:r>
                        </m:e>
                        <m:sup>
                          <m:sSup>
                            <m:sSupPr>
                              <m:ctrlPr>
                                <a:rPr lang="en-GB" sz="1800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8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uk-UA" sz="1800" i="1">
                                      <a:latin typeface="Cambria Math"/>
                                    </a:rPr>
                                    <m:t>𝑝</m:t>
                                  </m:r>
                                  <m:r>
                                    <a:rPr lang="uk-UA" sz="1800" i="1">
                                      <a:latin typeface="Cambria Math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uk-UA" sz="1800" i="1"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  <m:r>
                            <a:rPr lang="uk-UA" sz="18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GB" sz="18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18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1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1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uk-UA" sz="18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uk-UA" sz="1800" i="1">
                              <a:latin typeface="Cambria Math"/>
                            </a:rPr>
                            <m:t>−</m:t>
                          </m:r>
                          <m:r>
                            <a:rPr lang="uk-UA" sz="18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18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8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1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uk-UA" sz="1800" i="1">
                                      <a:latin typeface="Cambria Math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uk-UA" sz="1800" i="1">
                          <a:latin typeface="Cambria Math"/>
                        </a:rPr>
                        <m:t>≤</m:t>
                      </m:r>
                      <m:r>
                        <a:rPr lang="uk-UA" sz="1800" i="1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uk-UA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2950" y="2357437"/>
                <a:ext cx="10944225" cy="3924000"/>
              </a:xfrm>
              <a:blipFill rotWithShape="1">
                <a:blip r:embed="rId2"/>
                <a:stretch>
                  <a:fillRect l="-557" t="-1400" b="-279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34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344829" y="650908"/>
                <a:ext cx="9601196" cy="1534151"/>
              </a:xfrm>
            </p:spPr>
            <p:txBody>
              <a:bodyPr>
                <a:noAutofit/>
              </a:bodyPr>
              <a:lstStyle/>
              <a:p>
                <a:pPr/>
                <a:r>
                  <a:rPr lang="uk-UA" sz="2800" dirty="0" smtClean="0"/>
                  <a:t>Результати</a:t>
                </a:r>
                <a:br>
                  <a:rPr lang="uk-UA" sz="2800" dirty="0" smtClean="0"/>
                </a:br>
                <a:r>
                  <a:rPr lang="uk-UA" sz="2000" dirty="0" smtClean="0"/>
                  <a:t>Штрафна функція</a:t>
                </a:r>
                <a:br>
                  <a:rPr lang="uk-UA" sz="20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uk-UA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uk-UA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/>
                            </a:rPr>
                            <m:t>𝑖</m:t>
                          </m:r>
                          <m:r>
                            <a:rPr lang="en-US" sz="16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uk-UA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uk-UA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−1)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16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uk-UA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−3</m:t>
                          </m:r>
                        </m:sup>
                      </m:sSup>
                      <m:sSup>
                        <m:sSupPr>
                          <m:ctrlPr>
                            <a:rPr lang="uk-UA" sz="16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uk-UA" sz="1600" i="1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uk-UA" sz="16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uk-UA" sz="16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1600" i="1">
                                  <a:latin typeface="Cambria Math"/>
                                </a:rPr>
                                <m:t>−0,25</m:t>
                              </m:r>
                            </m:e>
                          </m:d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uk-UA" sz="2000" dirty="0"/>
                  <a:t/>
                </a:r>
                <a:br>
                  <a:rPr lang="uk-UA" sz="2000" dirty="0"/>
                </a:br>
                <a:endParaRPr lang="uk-UA" sz="2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44829" y="650908"/>
                <a:ext cx="9601196" cy="1534151"/>
              </a:xfrm>
              <a:blipFill rotWithShape="1">
                <a:blip r:embed="rId2"/>
                <a:stretch>
                  <a:fillRect t="-1434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" t="10252" r="6802" b="17450"/>
          <a:stretch/>
        </p:blipFill>
        <p:spPr bwMode="auto">
          <a:xfrm>
            <a:off x="843148" y="2030682"/>
            <a:ext cx="10200904" cy="419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9" t="10967" r="8412" b="17450"/>
          <a:stretch/>
        </p:blipFill>
        <p:spPr bwMode="auto">
          <a:xfrm>
            <a:off x="2315688" y="2041171"/>
            <a:ext cx="9369631" cy="4201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231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88770"/>
            <a:ext cx="9601196" cy="665017"/>
          </a:xfrm>
        </p:spPr>
        <p:txBody>
          <a:bodyPr>
            <a:normAutofit fontScale="90000"/>
          </a:bodyPr>
          <a:lstStyle/>
          <a:p>
            <a:r>
              <a:rPr lang="uk-UA" sz="3600" dirty="0"/>
              <a:t>Результати</a:t>
            </a:r>
            <a:br>
              <a:rPr lang="uk-UA" sz="3600" dirty="0"/>
            </a:br>
            <a:r>
              <a:rPr lang="uk-UA" sz="2200" dirty="0"/>
              <a:t>Штрафна </a:t>
            </a:r>
            <a:r>
              <a:rPr lang="uk-UA" sz="2200" dirty="0" smtClean="0"/>
              <a:t>функція</a:t>
            </a:r>
            <a:endParaRPr lang="uk-UA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" t="14654" r="10772" b="17091"/>
          <a:stretch/>
        </p:blipFill>
        <p:spPr bwMode="auto">
          <a:xfrm>
            <a:off x="795652" y="1876301"/>
            <a:ext cx="9334000" cy="411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6" t="6645" r="5535" b="21590"/>
          <a:stretch/>
        </p:blipFill>
        <p:spPr bwMode="auto">
          <a:xfrm>
            <a:off x="2401293" y="1555666"/>
            <a:ext cx="9790707" cy="477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44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366654" y="661498"/>
                <a:ext cx="9601196" cy="1345431"/>
              </a:xfrm>
            </p:spPr>
            <p:txBody>
              <a:bodyPr>
                <a:noAutofit/>
              </a:bodyPr>
              <a:lstStyle/>
              <a:p>
                <a:pPr/>
                <a:r>
                  <a:rPr lang="uk-UA" sz="2800" dirty="0"/>
                  <a:t>Результати</a:t>
                </a:r>
                <a:br>
                  <a:rPr lang="uk-UA" sz="2800" dirty="0"/>
                </a:br>
                <a:r>
                  <a:rPr lang="uk-UA" sz="1800" dirty="0" smtClean="0"/>
                  <a:t>Функція Розенброка</a:t>
                </a:r>
                <a:br>
                  <a:rPr lang="uk-UA" sz="18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uk-UA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uk-UA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Cambria Math"/>
                            </a:rPr>
                            <m:t>𝑖</m:t>
                          </m:r>
                          <m:r>
                            <a:rPr lang="en-US" sz="1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400" i="1">
                              <a:latin typeface="Cambria Math"/>
                            </a:rPr>
                            <m:t>𝑛</m:t>
                          </m:r>
                          <m:r>
                            <a:rPr lang="en-US" sz="1400" i="1">
                              <a:latin typeface="Cambria Math"/>
                            </a:rPr>
                            <m:t>/2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uk-UA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100</m:t>
                              </m:r>
                              <m:sSup>
                                <m:sSupPr>
                                  <m:ctrlPr>
                                    <a:rPr lang="uk-UA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uk-UA" sz="1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uk-UA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uk-UA" sz="14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sub>
                                        <m:sup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sz="1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uk-UA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uk-UA" sz="1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uk-UA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r>
                  <a:rPr lang="uk-UA" sz="1800" dirty="0"/>
                  <a:t/>
                </a:r>
                <a:br>
                  <a:rPr lang="uk-UA" sz="1800" dirty="0"/>
                </a:br>
                <a:endParaRPr lang="uk-UA" sz="1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66654" y="661498"/>
                <a:ext cx="9601196" cy="1345431"/>
              </a:xfrm>
              <a:blipFill rotWithShape="1">
                <a:blip r:embed="rId2"/>
                <a:stretch>
                  <a:fillRect t="-1727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7" t="5619" r="4183" b="24013"/>
          <a:stretch/>
        </p:blipFill>
        <p:spPr bwMode="auto">
          <a:xfrm>
            <a:off x="130634" y="1807173"/>
            <a:ext cx="9307651" cy="4829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Content Placeholder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4" t="5240" r="7181" b="22460"/>
          <a:stretch/>
        </p:blipFill>
        <p:spPr bwMode="auto">
          <a:xfrm>
            <a:off x="1650674" y="1888178"/>
            <a:ext cx="10385940" cy="4773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08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65019"/>
            <a:ext cx="9601196" cy="1163782"/>
          </a:xfrm>
        </p:spPr>
        <p:txBody>
          <a:bodyPr>
            <a:normAutofit/>
          </a:bodyPr>
          <a:lstStyle/>
          <a:p>
            <a:r>
              <a:rPr lang="uk-UA" sz="2700" dirty="0"/>
              <a:t>Результати</a:t>
            </a:r>
            <a:br>
              <a:rPr lang="uk-UA" sz="2700" dirty="0"/>
            </a:br>
            <a:r>
              <a:rPr lang="uk-UA" sz="2000" dirty="0"/>
              <a:t>Функція </a:t>
            </a:r>
            <a:r>
              <a:rPr lang="uk-UA" sz="2000" dirty="0" smtClean="0"/>
              <a:t>Розенброка</a:t>
            </a:r>
            <a:endParaRPr lang="uk-UA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6" t="7703" r="7105" b="22191"/>
          <a:stretch/>
        </p:blipFill>
        <p:spPr bwMode="auto">
          <a:xfrm>
            <a:off x="148331" y="1852550"/>
            <a:ext cx="9971295" cy="4762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5" t="17351" r="8080" b="10833"/>
          <a:stretch/>
        </p:blipFill>
        <p:spPr bwMode="auto">
          <a:xfrm>
            <a:off x="1799001" y="1900052"/>
            <a:ext cx="10310897" cy="4726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460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7" name="Picture 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3" t="13128" r="5074" b="14717"/>
          <a:stretch/>
        </p:blipFill>
        <p:spPr bwMode="auto">
          <a:xfrm>
            <a:off x="212263" y="1828091"/>
            <a:ext cx="11176174" cy="4975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295402" y="665019"/>
                <a:ext cx="9601196" cy="1163072"/>
              </a:xfrm>
            </p:spPr>
            <p:txBody>
              <a:bodyPr>
                <a:normAutofit fontScale="90000"/>
              </a:bodyPr>
              <a:lstStyle/>
              <a:p>
                <a:pPr/>
                <a:r>
                  <a:rPr lang="uk-UA" sz="2000" dirty="0"/>
                  <a:t>Результати </a:t>
                </a:r>
                <a:r>
                  <a:rPr lang="uk-UA" sz="2000" dirty="0" smtClean="0"/>
                  <a:t/>
                </a:r>
                <a:br>
                  <a:rPr lang="uk-UA" sz="2000" dirty="0" smtClean="0"/>
                </a:br>
                <a:r>
                  <a:rPr lang="uk-UA" sz="1800" dirty="0" smtClean="0"/>
                  <a:t>Функція Бейля</a:t>
                </a:r>
                <a:br>
                  <a:rPr lang="uk-UA" sz="18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13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uk-UA" sz="13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13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uk-UA" sz="13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uk-UA" sz="13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uk-UA" sz="1300" i="1">
                              <a:latin typeface="Cambria Math"/>
                            </a:rPr>
                            <m:t>𝑖</m:t>
                          </m:r>
                          <m:r>
                            <a:rPr lang="uk-UA" sz="13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uk-UA" sz="1300" i="1">
                              <a:latin typeface="Cambria Math"/>
                            </a:rPr>
                            <m:t>𝑛</m:t>
                          </m:r>
                          <m:r>
                            <a:rPr lang="uk-UA" sz="1300" i="1">
                              <a:latin typeface="Cambria Math"/>
                            </a:rPr>
                            <m:t>/2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uk-UA" sz="13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uk-UA" sz="13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uk-UA" sz="13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uk-UA" sz="1300" i="1">
                                          <a:latin typeface="Cambria Math"/>
                                        </a:rPr>
                                        <m:t>1.5−</m:t>
                                      </m:r>
                                      <m:sSub>
                                        <m:sSubPr>
                                          <m:ctrlPr>
                                            <a:rPr lang="uk-UA" sz="13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uk-UA" sz="13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uk-UA" sz="13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uk-UA" sz="13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uk-UA" sz="1300" i="1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uk-UA" sz="13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uk-UA" sz="1300" i="1">
                                              <a:latin typeface="Cambria Math"/>
                                            </a:rPr>
                                            <m:t>1−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uk-UA" sz="1300" i="1"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uk-UA" sz="1300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uk-UA" sz="13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uk-UA" sz="13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uk-UA" sz="1300" i="1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uk-UA" sz="13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uk-UA" sz="13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uk-UA" sz="13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uk-UA" sz="13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uk-UA" sz="1300" i="1">
                                          <a:latin typeface="Cambria Math"/>
                                        </a:rPr>
                                        <m:t>2.25−</m:t>
                                      </m:r>
                                      <m:sSub>
                                        <m:sSubPr>
                                          <m:ctrlPr>
                                            <a:rPr lang="uk-UA" sz="13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uk-UA" sz="13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uk-UA" sz="13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uk-UA" sz="13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uk-UA" sz="1300" i="1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uk-UA" sz="13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uk-UA" sz="1300" i="1">
                                              <a:latin typeface="Cambria Math"/>
                                            </a:rPr>
                                            <m:t>1−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uk-UA" sz="1300" i="1"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uk-UA" sz="1300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uk-UA" sz="13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uk-UA" sz="13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uk-UA" sz="13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uk-UA" sz="13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uk-UA" sz="13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uk-UA" sz="13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uk-UA" sz="13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uk-UA" sz="1300" i="1">
                                          <a:latin typeface="Cambria Math"/>
                                        </a:rPr>
                                        <m:t>2.625−</m:t>
                                      </m:r>
                                      <m:sSub>
                                        <m:sSubPr>
                                          <m:ctrlPr>
                                            <a:rPr lang="uk-UA" sz="13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uk-UA" sz="13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uk-UA" sz="13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uk-UA" sz="13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uk-UA" sz="1300" i="1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uk-UA" sz="13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uk-UA" sz="1300" i="1">
                                              <a:latin typeface="Cambria Math"/>
                                            </a:rPr>
                                            <m:t>1−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uk-UA" sz="1300" i="1"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uk-UA" sz="1300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uk-UA" sz="13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uk-UA" sz="13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uk-UA" sz="1300" i="1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uk-UA" sz="13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uk-UA" sz="1300" i="1">
                          <a:latin typeface="Cambria Math"/>
                        </a:rPr>
                        <m:t>;</m:t>
                      </m:r>
                    </m:oMath>
                  </m:oMathPara>
                </a14:m>
                <a:r>
                  <a:rPr lang="uk-UA" sz="1800" dirty="0"/>
                  <a:t/>
                </a:r>
                <a:br>
                  <a:rPr lang="uk-UA" sz="1800" dirty="0"/>
                </a:br>
                <a:endParaRPr lang="uk-UA" sz="1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95402" y="665019"/>
                <a:ext cx="9601196" cy="1163072"/>
              </a:xfrm>
              <a:blipFill rotWithShape="1">
                <a:blip r:embed="rId3"/>
                <a:stretch>
                  <a:fillRect t="-1151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6" t="14353" r="8684" b="15529"/>
          <a:stretch/>
        </p:blipFill>
        <p:spPr bwMode="auto">
          <a:xfrm>
            <a:off x="212263" y="1838844"/>
            <a:ext cx="10779483" cy="4827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7" t="14033" r="9209" b="15326"/>
          <a:stretch/>
        </p:blipFill>
        <p:spPr bwMode="auto">
          <a:xfrm>
            <a:off x="2019748" y="1828091"/>
            <a:ext cx="10256221" cy="495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9" t="13165" r="9611" b="14797"/>
          <a:stretch/>
        </p:blipFill>
        <p:spPr bwMode="auto">
          <a:xfrm>
            <a:off x="2019748" y="1828091"/>
            <a:ext cx="10088065" cy="4894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8" t="14208" r="9116" b="14566"/>
          <a:stretch/>
        </p:blipFill>
        <p:spPr bwMode="auto">
          <a:xfrm>
            <a:off x="212263" y="1949214"/>
            <a:ext cx="9515457" cy="4852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8" t="13043" r="9522" b="16051"/>
          <a:stretch/>
        </p:blipFill>
        <p:spPr bwMode="auto">
          <a:xfrm>
            <a:off x="2061732" y="1838844"/>
            <a:ext cx="10172252" cy="4873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364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295402" y="570016"/>
                <a:ext cx="9601196" cy="1068779"/>
              </a:xfrm>
            </p:spPr>
            <p:txBody>
              <a:bodyPr>
                <a:normAutofit fontScale="90000"/>
              </a:bodyPr>
              <a:lstStyle/>
              <a:p>
                <a:pPr/>
                <a:r>
                  <a:rPr lang="uk-UA" sz="1800" dirty="0" smtClean="0"/>
                  <a:t>Функція </a:t>
                </a:r>
                <a:r>
                  <a:rPr lang="uk-UA" sz="1800" dirty="0"/>
                  <a:t>Бейля</a:t>
                </a:r>
                <a:r>
                  <a:rPr lang="uk-UA" sz="7300" dirty="0"/>
                  <a:t/>
                </a:r>
                <a:br>
                  <a:rPr lang="uk-UA" sz="73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13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uk-UA" sz="13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13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uk-UA" sz="13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uk-UA" sz="13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uk-UA" sz="1300" i="1">
                              <a:latin typeface="Cambria Math"/>
                            </a:rPr>
                            <m:t>𝑖</m:t>
                          </m:r>
                          <m:r>
                            <a:rPr lang="uk-UA" sz="13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uk-UA" sz="1300" i="1">
                              <a:latin typeface="Cambria Math"/>
                            </a:rPr>
                            <m:t>𝑛</m:t>
                          </m:r>
                          <m:r>
                            <a:rPr lang="uk-UA" sz="1300" i="1">
                              <a:latin typeface="Cambria Math"/>
                            </a:rPr>
                            <m:t>/2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uk-UA" sz="1300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uk-UA" sz="13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uk-UA" sz="13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uk-UA" sz="1300" i="1">
                                          <a:latin typeface="Cambria Math"/>
                                        </a:rPr>
                                        <m:t>1.5−</m:t>
                                      </m:r>
                                      <m:sSub>
                                        <m:sSubPr>
                                          <m:ctrlPr>
                                            <a:rPr lang="uk-UA" sz="13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uk-UA" sz="13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uk-UA" sz="13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uk-UA" sz="13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uk-UA" sz="1300" i="1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uk-UA" sz="13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uk-UA" sz="1300" i="1">
                                              <a:latin typeface="Cambria Math"/>
                                            </a:rPr>
                                            <m:t>1−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uk-UA" sz="1300" i="1"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uk-UA" sz="1300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uk-UA" sz="13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uk-UA" sz="13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uk-UA" sz="1300" i="1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uk-UA" sz="13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uk-UA" sz="13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uk-UA" sz="13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uk-UA" sz="13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uk-UA" sz="1300" i="1">
                                          <a:latin typeface="Cambria Math"/>
                                        </a:rPr>
                                        <m:t>2.25−</m:t>
                                      </m:r>
                                      <m:sSub>
                                        <m:sSubPr>
                                          <m:ctrlPr>
                                            <a:rPr lang="uk-UA" sz="13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uk-UA" sz="13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uk-UA" sz="13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uk-UA" sz="13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uk-UA" sz="1300" i="1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uk-UA" sz="13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uk-UA" sz="1300" i="1">
                                              <a:latin typeface="Cambria Math"/>
                                            </a:rPr>
                                            <m:t>1−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uk-UA" sz="1300" i="1"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uk-UA" sz="1300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uk-UA" sz="13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uk-UA" sz="13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uk-UA" sz="13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uk-UA" sz="13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uk-UA" sz="13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uk-UA" sz="13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uk-UA" sz="13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uk-UA" sz="1300" i="1">
                                          <a:latin typeface="Cambria Math"/>
                                        </a:rPr>
                                        <m:t>2.625−</m:t>
                                      </m:r>
                                      <m:sSub>
                                        <m:sSubPr>
                                          <m:ctrlPr>
                                            <a:rPr lang="uk-UA" sz="13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uk-UA" sz="13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uk-UA" sz="13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uk-UA" sz="13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uk-UA" sz="1300" i="1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uk-UA" sz="1300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uk-UA" sz="1300" i="1">
                                              <a:latin typeface="Cambria Math"/>
                                            </a:rPr>
                                            <m:t>1−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uk-UA" sz="1300" i="1">
                                                  <a:latin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uk-UA" sz="1300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uk-UA" sz="13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uk-UA" sz="1300" i="1"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uk-UA" sz="1300" i="1">
                                                  <a:latin typeface="Cambria Math"/>
                                                </a:rPr>
                                                <m:t>3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uk-UA" sz="13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uk-UA" sz="1300" i="1">
                          <a:latin typeface="Cambria Math"/>
                        </a:rPr>
                        <m:t>;</m:t>
                      </m:r>
                    </m:oMath>
                  </m:oMathPara>
                </a14:m>
                <a:r>
                  <a:rPr lang="en-US" sz="1600" dirty="0" smtClean="0"/>
                  <a:t/>
                </a:r>
                <a:br>
                  <a:rPr lang="en-US" sz="1600" dirty="0" smtClean="0"/>
                </a:br>
                <a:r>
                  <a:rPr lang="uk-UA" altLang="uk-UA" sz="1300" dirty="0">
                    <a:ln>
                      <a:noFill/>
                    </a:ln>
                    <a:solidFill>
                      <a:schemeClr val="tx1"/>
                    </a:solidFill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а) </a:t>
                </a:r>
                <a:r>
                  <a:rPr lang="uk-UA" altLang="uk-UA" sz="1300" i="1" dirty="0">
                    <a:ln>
                      <a:noFill/>
                    </a:ln>
                    <a:solidFill>
                      <a:schemeClr val="tx1"/>
                    </a:solidFill>
                    <a:latin typeface="Cambria Math" pitchFamily="18" charset="0"/>
                    <a:ea typeface="Times New Roman" pitchFamily="18" charset="0"/>
                    <a:cs typeface="Arial" pitchFamily="34" charset="0"/>
                  </a:rPr>
                  <a:t>x0=</a:t>
                </a:r>
                <a:r>
                  <a:rPr lang="ru-RU" altLang="uk-UA" sz="1300" i="1" dirty="0">
                    <a:ln>
                      <a:noFill/>
                    </a:ln>
                    <a:solidFill>
                      <a:schemeClr val="tx1"/>
                    </a:solidFill>
                    <a:latin typeface="Cambria Math" pitchFamily="18" charset="0"/>
                    <a:ea typeface="Times New Roman" pitchFamily="18" charset="0"/>
                    <a:cs typeface="Arial" pitchFamily="34" charset="0"/>
                  </a:rPr>
                  <a:t>4.5, 6.5,…, 4.5, 6.5</a:t>
                </a:r>
                <a:r>
                  <a:rPr lang="uk-UA" altLang="uk-UA" sz="1300" i="1" dirty="0">
                    <a:ln>
                      <a:noFill/>
                    </a:ln>
                    <a:solidFill>
                      <a:schemeClr val="tx1"/>
                    </a:solidFill>
                    <a:latin typeface="Cambria Math" pitchFamily="18" charset="0"/>
                    <a:ea typeface="Times New Roman" pitchFamily="18" charset="0"/>
                    <a:cs typeface="Arial" pitchFamily="34" charset="0"/>
                  </a:rPr>
                  <a:t>,  n=2,4,…</a:t>
                </a:r>
                <a:r>
                  <a:rPr lang="ru-RU" altLang="uk-UA" sz="1300" dirty="0">
                    <a:ln>
                      <a:noFill/>
                    </a:ln>
                    <a:solidFill>
                      <a:schemeClr val="tx1"/>
                    </a:solidFill>
                    <a:latin typeface="Arial" pitchFamily="34" charset="0"/>
                    <a:ea typeface="Times New Roman" pitchFamily="18" charset="0"/>
                    <a:cs typeface="Arial" pitchFamily="34" charset="0"/>
                  </a:rPr>
                  <a:t>;</a:t>
                </a:r>
                <a:r>
                  <a:rPr lang="uk-UA" sz="1100" dirty="0"/>
                  <a:t/>
                </a:r>
                <a:br>
                  <a:rPr lang="uk-UA" sz="1100" dirty="0"/>
                </a:br>
                <a:endParaRPr lang="uk-UA" sz="11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95402" y="570016"/>
                <a:ext cx="9601196" cy="1068779"/>
              </a:xfrm>
              <a:blipFill rotWithShape="1">
                <a:blip r:embed="rId2"/>
                <a:stretch>
                  <a:fillRect t="-742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91680044"/>
                  </p:ext>
                </p:extLst>
              </p:nvPr>
            </p:nvGraphicFramePr>
            <p:xfrm>
              <a:off x="2365622" y="1359018"/>
              <a:ext cx="7740000" cy="50901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84748"/>
                    <a:gridCol w="795028"/>
                    <a:gridCol w="795028"/>
                    <a:gridCol w="795028"/>
                    <a:gridCol w="795028"/>
                    <a:gridCol w="795028"/>
                    <a:gridCol w="795028"/>
                    <a:gridCol w="795028"/>
                    <a:gridCol w="795028"/>
                    <a:gridCol w="795028"/>
                  </a:tblGrid>
                  <a:tr h="129689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n\p</a:t>
                          </a:r>
                          <a:endParaRPr lang="uk-UA" sz="1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790" marR="2779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400" dirty="0">
                              <a:effectLst/>
                            </a:rPr>
                            <a:t>(1)</a:t>
                          </a:r>
                          <a:endParaRPr lang="uk-UA" sz="1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790" marR="2779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790" marR="2779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790" marR="2779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790" marR="2779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790" marR="2779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790" marR="2779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790" marR="2779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790" marR="2779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790" marR="27790" marT="0" marB="0"/>
                    </a:tc>
                  </a:tr>
                  <a:tr h="71020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790" marR="2779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: </a:t>
                          </a:r>
                          <a:r>
                            <a:rPr lang="ru-RU" sz="1400" dirty="0">
                              <a:effectLst/>
                            </a:rPr>
                            <a:t>16</a:t>
                          </a:r>
                          <a:endParaRPr lang="uk-UA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: </a:t>
                          </a:r>
                          <a:r>
                            <a:rPr lang="ru-RU" sz="1400" dirty="0">
                              <a:effectLst/>
                            </a:rPr>
                            <a:t>0</a:t>
                          </a:r>
                          <a:endParaRPr lang="uk-UA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 dirty="0">
                              <a:effectLst/>
                            </a:rPr>
                            <a:t>: 16</a:t>
                          </a:r>
                          <a:endParaRPr lang="uk-UA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 dirty="0">
                              <a:effectLst/>
                            </a:rPr>
                            <a:t>:16</a:t>
                          </a:r>
                          <a:endParaRPr lang="uk-UA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 :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 80</a:t>
                          </a:r>
                          <a:endParaRPr lang="uk-UA" sz="1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790" marR="2779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384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 :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414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790" marR="2779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370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3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 :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391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790" marR="2779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: 6</a:t>
                          </a:r>
                          <a:endParaRPr lang="uk-UA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: 370</a:t>
                          </a:r>
                          <a:endParaRPr lang="uk-UA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 dirty="0">
                              <a:effectLst/>
                            </a:rPr>
                            <a:t>: </a:t>
                          </a:r>
                          <a:r>
                            <a:rPr lang="en-US" sz="1400" dirty="0">
                              <a:effectLst/>
                            </a:rPr>
                            <a:t>6</a:t>
                          </a:r>
                          <a:endParaRPr lang="uk-UA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 dirty="0">
                              <a:effectLst/>
                            </a:rPr>
                            <a:t>: </a:t>
                          </a:r>
                          <a:r>
                            <a:rPr lang="en-US" sz="1400" dirty="0">
                              <a:effectLst/>
                            </a:rPr>
                            <a:t>2</a:t>
                          </a:r>
                          <a:endParaRPr lang="uk-UA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 :</m:t>
                              </m:r>
                            </m:oMath>
                          </a14:m>
                          <a:r>
                            <a:rPr lang="uk-UA" sz="1400" dirty="0">
                              <a:effectLst/>
                            </a:rPr>
                            <a:t>388</a:t>
                          </a:r>
                          <a:endParaRPr lang="uk-UA" sz="1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790" marR="2779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: 6</a:t>
                          </a:r>
                          <a:endParaRPr lang="uk-UA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: 370</a:t>
                          </a:r>
                          <a:endParaRPr lang="uk-UA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 dirty="0">
                              <a:effectLst/>
                            </a:rPr>
                            <a:t>: </a:t>
                          </a:r>
                          <a:r>
                            <a:rPr lang="en-US" sz="1400" dirty="0">
                              <a:effectLst/>
                            </a:rPr>
                            <a:t>6</a:t>
                          </a:r>
                          <a:endParaRPr lang="uk-UA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 dirty="0">
                              <a:effectLst/>
                            </a:rPr>
                            <a:t>: </a:t>
                          </a:r>
                          <a:r>
                            <a:rPr lang="en-US" sz="1400" dirty="0">
                              <a:effectLst/>
                            </a:rPr>
                            <a:t>2</a:t>
                          </a:r>
                          <a:endParaRPr lang="uk-UA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 :</m:t>
                              </m:r>
                            </m:oMath>
                          </a14:m>
                          <a:r>
                            <a:rPr lang="uk-UA" sz="1400" dirty="0">
                              <a:effectLst/>
                            </a:rPr>
                            <a:t>388</a:t>
                          </a:r>
                          <a:endParaRPr lang="uk-UA" sz="1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790" marR="2779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: 6</a:t>
                          </a:r>
                          <a:endParaRPr lang="uk-UA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: 370</a:t>
                          </a:r>
                          <a:endParaRPr lang="uk-UA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 dirty="0">
                              <a:effectLst/>
                            </a:rPr>
                            <a:t>: </a:t>
                          </a:r>
                          <a:r>
                            <a:rPr lang="en-US" sz="1400" dirty="0">
                              <a:effectLst/>
                            </a:rPr>
                            <a:t>6</a:t>
                          </a:r>
                          <a:endParaRPr lang="uk-UA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 dirty="0">
                              <a:effectLst/>
                            </a:rPr>
                            <a:t>: </a:t>
                          </a:r>
                          <a:r>
                            <a:rPr lang="en-US" sz="1400" dirty="0">
                              <a:effectLst/>
                            </a:rPr>
                            <a:t>2</a:t>
                          </a:r>
                          <a:endParaRPr lang="uk-UA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 :</m:t>
                              </m:r>
                            </m:oMath>
                          </a14:m>
                          <a:r>
                            <a:rPr lang="uk-UA" sz="1400" dirty="0">
                              <a:effectLst/>
                            </a:rPr>
                            <a:t>388</a:t>
                          </a:r>
                          <a:endParaRPr lang="uk-UA" sz="1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790" marR="2779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: 6</a:t>
                          </a:r>
                          <a:endParaRPr lang="uk-UA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: 370</a:t>
                          </a:r>
                          <a:endParaRPr lang="uk-UA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 dirty="0">
                              <a:effectLst/>
                            </a:rPr>
                            <a:t>: </a:t>
                          </a:r>
                          <a:r>
                            <a:rPr lang="en-US" sz="1400" dirty="0">
                              <a:effectLst/>
                            </a:rPr>
                            <a:t>6</a:t>
                          </a:r>
                          <a:endParaRPr lang="uk-UA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 dirty="0">
                              <a:effectLst/>
                            </a:rPr>
                            <a:t>: </a:t>
                          </a:r>
                          <a:r>
                            <a:rPr lang="en-US" sz="1400" dirty="0">
                              <a:effectLst/>
                            </a:rPr>
                            <a:t>1</a:t>
                          </a:r>
                          <a:endParaRPr lang="uk-UA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 :</m:t>
                              </m:r>
                            </m:oMath>
                          </a14:m>
                          <a:r>
                            <a:rPr lang="uk-UA" sz="1400" dirty="0">
                              <a:effectLst/>
                            </a:rPr>
                            <a:t>385</a:t>
                          </a:r>
                          <a:endParaRPr lang="uk-UA" sz="1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790" marR="2779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370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1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 :</m:t>
                              </m:r>
                            </m:oMath>
                          </a14:m>
                          <a:r>
                            <a:rPr lang="uk-UA" sz="1400">
                              <a:effectLst/>
                            </a:rPr>
                            <a:t>385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790" marR="2779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370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1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 :</m:t>
                              </m:r>
                            </m:oMath>
                          </a14:m>
                          <a:r>
                            <a:rPr lang="uk-UA" sz="1400">
                              <a:effectLst/>
                            </a:rPr>
                            <a:t>385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790" marR="27790" marT="0" marB="0"/>
                    </a:tc>
                  </a:tr>
                  <a:tr h="71020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790" marR="2779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</a:t>
                          </a:r>
                          <a:r>
                            <a:rPr lang="ru-RU" sz="1400">
                              <a:effectLst/>
                            </a:rPr>
                            <a:t>16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</a:t>
                          </a:r>
                          <a:r>
                            <a:rPr lang="ru-RU" sz="1400">
                              <a:effectLst/>
                            </a:rPr>
                            <a:t>0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16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:16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uk-UA" sz="1400">
                              <a:effectLst/>
                            </a:rPr>
                            <a:t>1040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790" marR="2779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384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uk-UA" sz="1400">
                              <a:effectLst/>
                            </a:rPr>
                            <a:t>774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790" marR="2779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370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3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uk-UA" sz="1400">
                              <a:effectLst/>
                            </a:rPr>
                            <a:t>595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790" marR="2779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: 6</a:t>
                          </a:r>
                          <a:endParaRPr lang="uk-UA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: 370</a:t>
                          </a:r>
                          <a:endParaRPr lang="uk-UA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 dirty="0">
                              <a:effectLst/>
                            </a:rPr>
                            <a:t>: </a:t>
                          </a:r>
                          <a:r>
                            <a:rPr lang="en-US" sz="1400" dirty="0">
                              <a:effectLst/>
                            </a:rPr>
                            <a:t>6</a:t>
                          </a:r>
                          <a:endParaRPr lang="uk-UA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 dirty="0">
                              <a:effectLst/>
                            </a:rPr>
                            <a:t>: </a:t>
                          </a:r>
                          <a:r>
                            <a:rPr lang="en-US" sz="1400" dirty="0">
                              <a:effectLst/>
                            </a:rPr>
                            <a:t>2</a:t>
                          </a:r>
                          <a:endParaRPr lang="uk-UA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uk-UA" sz="1400" dirty="0">
                              <a:effectLst/>
                            </a:rPr>
                            <a:t>540</a:t>
                          </a:r>
                          <a:endParaRPr lang="uk-UA" sz="1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790" marR="2779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: 6</a:t>
                          </a:r>
                          <a:endParaRPr lang="uk-UA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: 370</a:t>
                          </a:r>
                          <a:endParaRPr lang="uk-UA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 dirty="0">
                              <a:effectLst/>
                            </a:rPr>
                            <a:t>: </a:t>
                          </a:r>
                          <a:r>
                            <a:rPr lang="en-US" sz="1400" dirty="0">
                              <a:effectLst/>
                            </a:rPr>
                            <a:t>6</a:t>
                          </a:r>
                          <a:endParaRPr lang="uk-UA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 dirty="0">
                              <a:effectLst/>
                            </a:rPr>
                            <a:t>: </a:t>
                          </a:r>
                          <a:r>
                            <a:rPr lang="en-US" sz="1400" dirty="0">
                              <a:effectLst/>
                            </a:rPr>
                            <a:t>2</a:t>
                          </a:r>
                          <a:endParaRPr lang="uk-UA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uk-UA" sz="1400" dirty="0">
                              <a:effectLst/>
                            </a:rPr>
                            <a:t>540</a:t>
                          </a:r>
                          <a:endParaRPr lang="uk-UA" sz="1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790" marR="2779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: 6</a:t>
                          </a:r>
                          <a:endParaRPr lang="uk-UA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: 370</a:t>
                          </a:r>
                          <a:endParaRPr lang="uk-UA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 dirty="0">
                              <a:effectLst/>
                            </a:rPr>
                            <a:t>: </a:t>
                          </a:r>
                          <a:r>
                            <a:rPr lang="en-US" sz="1400" dirty="0">
                              <a:effectLst/>
                            </a:rPr>
                            <a:t>6</a:t>
                          </a:r>
                          <a:endParaRPr lang="uk-UA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 dirty="0">
                              <a:effectLst/>
                            </a:rPr>
                            <a:t>: </a:t>
                          </a:r>
                          <a:r>
                            <a:rPr lang="en-US" sz="1400" dirty="0">
                              <a:effectLst/>
                            </a:rPr>
                            <a:t>2</a:t>
                          </a:r>
                          <a:endParaRPr lang="uk-UA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uk-UA" sz="1400" dirty="0">
                              <a:effectLst/>
                            </a:rPr>
                            <a:t>540</a:t>
                          </a:r>
                          <a:endParaRPr lang="uk-UA" sz="1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790" marR="2779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: 6</a:t>
                          </a:r>
                          <a:endParaRPr lang="uk-UA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: 370</a:t>
                          </a:r>
                          <a:endParaRPr lang="uk-UA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 dirty="0">
                              <a:effectLst/>
                            </a:rPr>
                            <a:t>: </a:t>
                          </a:r>
                          <a:r>
                            <a:rPr lang="en-US" sz="1400" dirty="0">
                              <a:effectLst/>
                            </a:rPr>
                            <a:t>6</a:t>
                          </a:r>
                          <a:endParaRPr lang="uk-UA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 dirty="0">
                              <a:effectLst/>
                            </a:rPr>
                            <a:t>: </a:t>
                          </a:r>
                          <a:r>
                            <a:rPr lang="en-US" sz="1400" dirty="0">
                              <a:effectLst/>
                            </a:rPr>
                            <a:t>1</a:t>
                          </a:r>
                          <a:endParaRPr lang="uk-UA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uk-UA" sz="1400" dirty="0">
                              <a:effectLst/>
                            </a:rPr>
                            <a:t>485</a:t>
                          </a:r>
                          <a:endParaRPr lang="uk-UA" sz="1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790" marR="2779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370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1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uk-UA" sz="1400">
                              <a:effectLst/>
                            </a:rPr>
                            <a:t>485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790" marR="2779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370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1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uk-UA" sz="1400">
                              <a:effectLst/>
                            </a:rPr>
                            <a:t>485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790" marR="27790" marT="0" marB="0"/>
                    </a:tc>
                  </a:tr>
                  <a:tr h="83989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50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790" marR="2779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</a:t>
                          </a:r>
                          <a:r>
                            <a:rPr lang="ru-RU" sz="1400">
                              <a:effectLst/>
                            </a:rPr>
                            <a:t>16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</a:t>
                          </a:r>
                          <a:r>
                            <a:rPr lang="ru-RU" sz="1400">
                              <a:effectLst/>
                            </a:rPr>
                            <a:t>0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16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:16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 indent="-68580"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uk-UA" sz="1400">
                              <a:effectLst/>
                            </a:rPr>
                            <a:t>21200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790" marR="2779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384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uk-UA" sz="1400">
                              <a:effectLst/>
                            </a:rPr>
                            <a:t>8334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790" marR="2779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370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3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uk-UA" sz="1400">
                              <a:effectLst/>
                            </a:rPr>
                            <a:t>4495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790" marR="2779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370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uk-UA" sz="1400">
                              <a:effectLst/>
                            </a:rPr>
                            <a:t>3220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790" marR="2779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370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uk-UA" sz="1400">
                              <a:effectLst/>
                            </a:rPr>
                            <a:t>3220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790" marR="2779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370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uk-UA" sz="1400">
                              <a:effectLst/>
                            </a:rPr>
                            <a:t>3220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790" marR="2779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: 6</a:t>
                          </a:r>
                          <a:endParaRPr lang="uk-UA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: 370</a:t>
                          </a:r>
                          <a:endParaRPr lang="uk-UA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 dirty="0">
                              <a:effectLst/>
                            </a:rPr>
                            <a:t>: </a:t>
                          </a:r>
                          <a:r>
                            <a:rPr lang="en-US" sz="1400" dirty="0">
                              <a:effectLst/>
                            </a:rPr>
                            <a:t>6</a:t>
                          </a:r>
                          <a:endParaRPr lang="uk-UA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 dirty="0">
                              <a:effectLst/>
                            </a:rPr>
                            <a:t>: </a:t>
                          </a:r>
                          <a:r>
                            <a:rPr lang="en-US" sz="1400" dirty="0">
                              <a:effectLst/>
                            </a:rPr>
                            <a:t>1</a:t>
                          </a:r>
                          <a:endParaRPr lang="uk-UA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uk-UA" sz="1400" dirty="0">
                              <a:effectLst/>
                            </a:rPr>
                            <a:t>1945</a:t>
                          </a:r>
                          <a:endParaRPr lang="uk-UA" sz="1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790" marR="2779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: 6</a:t>
                          </a:r>
                          <a:endParaRPr lang="uk-UA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: 370</a:t>
                          </a:r>
                          <a:endParaRPr lang="uk-UA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 dirty="0">
                              <a:effectLst/>
                            </a:rPr>
                            <a:t>: </a:t>
                          </a:r>
                          <a:r>
                            <a:rPr lang="en-US" sz="1400" dirty="0">
                              <a:effectLst/>
                            </a:rPr>
                            <a:t>6</a:t>
                          </a:r>
                          <a:endParaRPr lang="uk-UA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 dirty="0">
                              <a:effectLst/>
                            </a:rPr>
                            <a:t>: </a:t>
                          </a:r>
                          <a:r>
                            <a:rPr lang="en-US" sz="1400" dirty="0">
                              <a:effectLst/>
                            </a:rPr>
                            <a:t>1</a:t>
                          </a:r>
                          <a:endParaRPr lang="uk-UA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uk-UA" sz="1400" dirty="0">
                              <a:effectLst/>
                            </a:rPr>
                            <a:t>1945</a:t>
                          </a:r>
                          <a:endParaRPr lang="uk-UA" sz="1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790" marR="2779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370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1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uk-UA" sz="1400">
                              <a:effectLst/>
                            </a:rPr>
                            <a:t>1945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790" marR="27790" marT="0" marB="0"/>
                    </a:tc>
                  </a:tr>
                  <a:tr h="92789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100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790" marR="2779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</a:t>
                          </a:r>
                          <a:r>
                            <a:rPr lang="ru-RU" sz="1400">
                              <a:effectLst/>
                            </a:rPr>
                            <a:t>16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</a:t>
                          </a:r>
                          <a:r>
                            <a:rPr lang="ru-RU" sz="1400">
                              <a:effectLst/>
                            </a:rPr>
                            <a:t>0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16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:16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 indent="-68580"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uk-UA" sz="1400">
                              <a:effectLst/>
                            </a:rPr>
                            <a:t>82400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790" marR="2779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384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 indent="-50800"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uk-UA" sz="1400">
                              <a:effectLst/>
                            </a:rPr>
                            <a:t>31284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790" marR="2779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370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3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uk-UA" sz="1400">
                              <a:effectLst/>
                            </a:rPr>
                            <a:t>16120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790" marR="2779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370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 indent="-104775"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uk-UA" sz="1400">
                              <a:effectLst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uk-UA" sz="1400">
                              <a:effectLst/>
                            </a:rPr>
                            <a:t>11070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790" marR="2779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370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uk-UA" sz="1400">
                              <a:effectLst/>
                            </a:rPr>
                            <a:t>11070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790" marR="2779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370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uk-UA" sz="1400">
                              <a:effectLst/>
                            </a:rPr>
                            <a:t>11070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790" marR="2779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370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1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uk-UA" sz="1400">
                              <a:effectLst/>
                            </a:rPr>
                            <a:t>6020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790" marR="2779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: 6</a:t>
                          </a:r>
                          <a:endParaRPr lang="uk-UA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: 370</a:t>
                          </a:r>
                          <a:endParaRPr lang="uk-UA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 dirty="0">
                              <a:effectLst/>
                            </a:rPr>
                            <a:t>: </a:t>
                          </a:r>
                          <a:r>
                            <a:rPr lang="en-US" sz="1400" dirty="0">
                              <a:effectLst/>
                            </a:rPr>
                            <a:t>6</a:t>
                          </a:r>
                          <a:endParaRPr lang="uk-UA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 dirty="0">
                              <a:effectLst/>
                            </a:rPr>
                            <a:t>: </a:t>
                          </a:r>
                          <a:r>
                            <a:rPr lang="en-US" sz="1400" dirty="0">
                              <a:effectLst/>
                            </a:rPr>
                            <a:t>1</a:t>
                          </a:r>
                          <a:endParaRPr lang="uk-UA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uk-UA" sz="1400" dirty="0">
                              <a:effectLst/>
                            </a:rPr>
                            <a:t>6020</a:t>
                          </a:r>
                          <a:endParaRPr lang="uk-UA" sz="1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790" marR="2779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: 6</a:t>
                          </a:r>
                          <a:endParaRPr lang="uk-UA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: 370</a:t>
                          </a:r>
                          <a:endParaRPr lang="uk-UA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 dirty="0">
                              <a:effectLst/>
                            </a:rPr>
                            <a:t>: </a:t>
                          </a:r>
                          <a:r>
                            <a:rPr lang="en-US" sz="1400" dirty="0">
                              <a:effectLst/>
                            </a:rPr>
                            <a:t>6</a:t>
                          </a:r>
                          <a:endParaRPr lang="uk-UA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 dirty="0">
                              <a:effectLst/>
                            </a:rPr>
                            <a:t>: </a:t>
                          </a:r>
                          <a:r>
                            <a:rPr lang="en-US" sz="1400" dirty="0">
                              <a:effectLst/>
                            </a:rPr>
                            <a:t>1</a:t>
                          </a:r>
                          <a:endParaRPr lang="uk-UA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uk-UA" sz="1400" dirty="0">
                              <a:effectLst/>
                            </a:rPr>
                            <a:t>6020</a:t>
                          </a:r>
                          <a:endParaRPr lang="uk-UA" sz="1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790" marR="27790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91680044"/>
                  </p:ext>
                </p:extLst>
              </p:nvPr>
            </p:nvGraphicFramePr>
            <p:xfrm>
              <a:off x="2365622" y="1359018"/>
              <a:ext cx="7740000" cy="538022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84748"/>
                    <a:gridCol w="795028"/>
                    <a:gridCol w="795028"/>
                    <a:gridCol w="795028"/>
                    <a:gridCol w="795028"/>
                    <a:gridCol w="795028"/>
                    <a:gridCol w="795028"/>
                    <a:gridCol w="795028"/>
                    <a:gridCol w="795028"/>
                    <a:gridCol w="795028"/>
                  </a:tblGrid>
                  <a:tr h="2133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n\p</a:t>
                          </a:r>
                          <a:endParaRPr lang="uk-UA" sz="1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790" marR="2779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400" dirty="0">
                              <a:effectLst/>
                            </a:rPr>
                            <a:t>(1)</a:t>
                          </a:r>
                          <a:endParaRPr lang="uk-UA" sz="1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790" marR="2779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790" marR="2779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790" marR="2779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790" marR="2779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790" marR="2779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790" marR="2779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790" marR="2779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790" marR="2779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790" marR="27790" marT="0" marB="0"/>
                    </a:tc>
                  </a:tr>
                  <a:tr h="129171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790" marR="27790" marT="0" marB="0"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790" marR="27790" marT="0" marB="0">
                        <a:blipFill rotWithShape="1">
                          <a:blip r:embed="rId3"/>
                          <a:stretch>
                            <a:fillRect l="-73846" t="-20755" r="-803077" b="-3080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790" marR="27790" marT="0" marB="0">
                        <a:blipFill rotWithShape="1">
                          <a:blip r:embed="rId3"/>
                          <a:stretch>
                            <a:fillRect l="-172519" t="-20755" r="-696947" b="-3080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790" marR="27790" marT="0" marB="0">
                        <a:blipFill rotWithShape="1">
                          <a:blip r:embed="rId3"/>
                          <a:stretch>
                            <a:fillRect l="-274615" t="-20755" r="-602308" b="-3080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790" marR="27790" marT="0" marB="0">
                        <a:blipFill rotWithShape="1">
                          <a:blip r:embed="rId3"/>
                          <a:stretch>
                            <a:fillRect l="-371756" t="-20755" r="-497710" b="-3080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790" marR="27790" marT="0" marB="0">
                        <a:blipFill rotWithShape="1">
                          <a:blip r:embed="rId3"/>
                          <a:stretch>
                            <a:fillRect l="-475385" t="-20755" r="-401538" b="-3080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790" marR="27790" marT="0" marB="0">
                        <a:blipFill rotWithShape="1">
                          <a:blip r:embed="rId3"/>
                          <a:stretch>
                            <a:fillRect l="-570992" t="-20755" r="-298473" b="-3080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790" marR="27790" marT="0" marB="0">
                        <a:blipFill rotWithShape="1">
                          <a:blip r:embed="rId3"/>
                          <a:stretch>
                            <a:fillRect l="-676154" t="-20755" r="-200769" b="-3080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790" marR="27790" marT="0" marB="0">
                        <a:blipFill rotWithShape="1">
                          <a:blip r:embed="rId3"/>
                          <a:stretch>
                            <a:fillRect l="-770229" t="-20755" r="-99237" b="-3080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790" marR="27790" marT="0" marB="0">
                        <a:blipFill rotWithShape="1">
                          <a:blip r:embed="rId3"/>
                          <a:stretch>
                            <a:fillRect l="-876923" t="-20755" b="-308019"/>
                          </a:stretch>
                        </a:blipFill>
                      </a:tcPr>
                    </a:tc>
                  </a:tr>
                  <a:tr h="129171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790" marR="27790" marT="0" marB="0"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790" marR="27790" marT="0" marB="0">
                        <a:blipFill rotWithShape="1">
                          <a:blip r:embed="rId3"/>
                          <a:stretch>
                            <a:fillRect l="-73846" t="-120755" r="-803077" b="-2080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790" marR="27790" marT="0" marB="0">
                        <a:blipFill rotWithShape="1">
                          <a:blip r:embed="rId3"/>
                          <a:stretch>
                            <a:fillRect l="-172519" t="-120755" r="-696947" b="-2080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790" marR="27790" marT="0" marB="0">
                        <a:blipFill rotWithShape="1">
                          <a:blip r:embed="rId3"/>
                          <a:stretch>
                            <a:fillRect l="-274615" t="-120755" r="-602308" b="-2080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790" marR="27790" marT="0" marB="0">
                        <a:blipFill rotWithShape="1">
                          <a:blip r:embed="rId3"/>
                          <a:stretch>
                            <a:fillRect l="-371756" t="-120755" r="-497710" b="-2080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790" marR="27790" marT="0" marB="0">
                        <a:blipFill rotWithShape="1">
                          <a:blip r:embed="rId3"/>
                          <a:stretch>
                            <a:fillRect l="-475385" t="-120755" r="-401538" b="-2080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790" marR="27790" marT="0" marB="0">
                        <a:blipFill rotWithShape="1">
                          <a:blip r:embed="rId3"/>
                          <a:stretch>
                            <a:fillRect l="-570992" t="-120755" r="-298473" b="-2080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790" marR="27790" marT="0" marB="0">
                        <a:blipFill rotWithShape="1">
                          <a:blip r:embed="rId3"/>
                          <a:stretch>
                            <a:fillRect l="-676154" t="-120755" r="-200769" b="-2080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790" marR="27790" marT="0" marB="0">
                        <a:blipFill rotWithShape="1">
                          <a:blip r:embed="rId3"/>
                          <a:stretch>
                            <a:fillRect l="-770229" t="-120755" r="-99237" b="-2080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790" marR="27790" marT="0" marB="0">
                        <a:blipFill rotWithShape="1">
                          <a:blip r:embed="rId3"/>
                          <a:stretch>
                            <a:fillRect l="-876923" t="-120755" b="-208019"/>
                          </a:stretch>
                        </a:blipFill>
                      </a:tcPr>
                    </a:tc>
                  </a:tr>
                  <a:tr h="129171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50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790" marR="27790" marT="0" marB="0"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790" marR="27790" marT="0" marB="0">
                        <a:blipFill rotWithShape="1">
                          <a:blip r:embed="rId3"/>
                          <a:stretch>
                            <a:fillRect l="-73846" t="-220755" r="-803077" b="-1080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790" marR="27790" marT="0" marB="0">
                        <a:blipFill rotWithShape="1">
                          <a:blip r:embed="rId3"/>
                          <a:stretch>
                            <a:fillRect l="-172519" t="-220755" r="-696947" b="-1080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790" marR="27790" marT="0" marB="0">
                        <a:blipFill rotWithShape="1">
                          <a:blip r:embed="rId3"/>
                          <a:stretch>
                            <a:fillRect l="-274615" t="-220755" r="-602308" b="-1080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790" marR="27790" marT="0" marB="0">
                        <a:blipFill rotWithShape="1">
                          <a:blip r:embed="rId3"/>
                          <a:stretch>
                            <a:fillRect l="-371756" t="-220755" r="-497710" b="-1080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790" marR="27790" marT="0" marB="0">
                        <a:blipFill rotWithShape="1">
                          <a:blip r:embed="rId3"/>
                          <a:stretch>
                            <a:fillRect l="-475385" t="-220755" r="-401538" b="-1080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790" marR="27790" marT="0" marB="0">
                        <a:blipFill rotWithShape="1">
                          <a:blip r:embed="rId3"/>
                          <a:stretch>
                            <a:fillRect l="-570992" t="-220755" r="-298473" b="-1080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790" marR="27790" marT="0" marB="0">
                        <a:blipFill rotWithShape="1">
                          <a:blip r:embed="rId3"/>
                          <a:stretch>
                            <a:fillRect l="-676154" t="-220755" r="-200769" b="-1080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790" marR="27790" marT="0" marB="0">
                        <a:blipFill rotWithShape="1">
                          <a:blip r:embed="rId3"/>
                          <a:stretch>
                            <a:fillRect l="-770229" t="-220755" r="-99237" b="-1080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790" marR="27790" marT="0" marB="0">
                        <a:blipFill rotWithShape="1">
                          <a:blip r:embed="rId3"/>
                          <a:stretch>
                            <a:fillRect l="-876923" t="-220755" b="-108019"/>
                          </a:stretch>
                        </a:blipFill>
                      </a:tcPr>
                    </a:tc>
                  </a:tr>
                  <a:tr h="129171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100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790" marR="27790" marT="0" marB="0"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790" marR="27790" marT="0" marB="0">
                        <a:blipFill rotWithShape="1">
                          <a:blip r:embed="rId3"/>
                          <a:stretch>
                            <a:fillRect l="-73846" t="-320755" r="-803077" b="-80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790" marR="27790" marT="0" marB="0">
                        <a:blipFill rotWithShape="1">
                          <a:blip r:embed="rId3"/>
                          <a:stretch>
                            <a:fillRect l="-172519" t="-320755" r="-696947" b="-80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790" marR="27790" marT="0" marB="0">
                        <a:blipFill rotWithShape="1">
                          <a:blip r:embed="rId3"/>
                          <a:stretch>
                            <a:fillRect l="-274615" t="-320755" r="-602308" b="-80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790" marR="27790" marT="0" marB="0">
                        <a:blipFill rotWithShape="1">
                          <a:blip r:embed="rId3"/>
                          <a:stretch>
                            <a:fillRect l="-371756" t="-320755" r="-497710" b="-80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790" marR="27790" marT="0" marB="0">
                        <a:blipFill rotWithShape="1">
                          <a:blip r:embed="rId3"/>
                          <a:stretch>
                            <a:fillRect l="-475385" t="-320755" r="-401538" b="-80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790" marR="27790" marT="0" marB="0">
                        <a:blipFill rotWithShape="1">
                          <a:blip r:embed="rId3"/>
                          <a:stretch>
                            <a:fillRect l="-570992" t="-320755" r="-298473" b="-80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790" marR="27790" marT="0" marB="0">
                        <a:blipFill rotWithShape="1">
                          <a:blip r:embed="rId3"/>
                          <a:stretch>
                            <a:fillRect l="-676154" t="-320755" r="-200769" b="-80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790" marR="27790" marT="0" marB="0">
                        <a:blipFill rotWithShape="1">
                          <a:blip r:embed="rId3"/>
                          <a:stretch>
                            <a:fillRect l="-770229" t="-320755" r="-99237" b="-80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790" marR="27790" marT="0" marB="0">
                        <a:blipFill rotWithShape="1">
                          <a:blip r:embed="rId3"/>
                          <a:stretch>
                            <a:fillRect l="-876923" t="-320755" b="-801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27108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295402" y="982133"/>
                <a:ext cx="9601196" cy="775416"/>
              </a:xfrm>
            </p:spPr>
            <p:txBody>
              <a:bodyPr>
                <a:normAutofit fontScale="90000"/>
              </a:bodyPr>
              <a:lstStyle/>
              <a:p>
                <a:pPr/>
                <a:r>
                  <a:rPr lang="uk-UA" sz="2200" dirty="0"/>
                  <a:t>Штрафна функція</a:t>
                </a:r>
                <a:br>
                  <a:rPr lang="uk-UA" sz="22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uk-UA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uk-UA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/>
                            </a:rPr>
                            <m:t>𝑖</m:t>
                          </m:r>
                          <m:r>
                            <a:rPr lang="en-US" sz="16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uk-UA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uk-UA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−1)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1600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uk-UA" sz="1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−3</m:t>
                          </m:r>
                        </m:sup>
                      </m:sSup>
                      <m:sSup>
                        <m:sSupPr>
                          <m:ctrlPr>
                            <a:rPr lang="uk-UA" sz="1600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uk-UA" sz="1600" i="1">
                                  <a:latin typeface="Cambria Math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uk-UA" sz="16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uk-UA" sz="1600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sz="1600" i="1">
                                  <a:latin typeface="Cambria Math"/>
                                </a:rPr>
                                <m:t>−0,25</m:t>
                              </m:r>
                            </m:e>
                          </m:d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uk-UA" sz="5400" dirty="0"/>
                  <a:t/>
                </a:r>
                <a:br>
                  <a:rPr lang="uk-UA" sz="5400" dirty="0"/>
                </a:br>
                <a:endParaRPr lang="uk-UA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95402" y="982133"/>
                <a:ext cx="9601196" cy="775416"/>
              </a:xfrm>
              <a:blipFill rotWithShape="1">
                <a:blip r:embed="rId2"/>
                <a:stretch>
                  <a:fillRect t="-5905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5046284"/>
                  </p:ext>
                </p:extLst>
              </p:nvPr>
            </p:nvGraphicFramePr>
            <p:xfrm>
              <a:off x="2085343" y="1584103"/>
              <a:ext cx="7559999" cy="48869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3361"/>
                    <a:gridCol w="790135"/>
                    <a:gridCol w="837083"/>
                    <a:gridCol w="767060"/>
                    <a:gridCol w="767060"/>
                    <a:gridCol w="767060"/>
                    <a:gridCol w="767060"/>
                    <a:gridCol w="767060"/>
                    <a:gridCol w="767060"/>
                    <a:gridCol w="767060"/>
                  </a:tblGrid>
                  <a:tr h="12699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n\p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212" marR="2721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uk-UA" sz="1400">
                              <a:effectLst/>
                            </a:rPr>
                            <a:t>(1)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212" marR="2721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212" marR="2721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212" marR="2721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212" marR="2721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212" marR="2721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212" marR="2721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212" marR="2721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212" marR="2721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212" marR="27212" marT="0" marB="0"/>
                    </a:tc>
                  </a:tr>
                  <a:tr h="8022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212" marR="2721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</a:t>
                          </a:r>
                          <a:r>
                            <a:rPr lang="ru-RU" sz="1400">
                              <a:effectLst/>
                            </a:rPr>
                            <a:t>12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</a:t>
                          </a:r>
                          <a:r>
                            <a:rPr lang="ru-RU" sz="1400">
                              <a:effectLst/>
                            </a:rPr>
                            <a:t>0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12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12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 :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64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212" marR="2721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3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147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3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3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 158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212" marR="2721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3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156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3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 :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168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212" marR="2721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3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148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3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1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 :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157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212" marR="2721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3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148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3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1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 :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157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212" marR="2721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3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148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3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1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 :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157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212" marR="2721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3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148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3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1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 :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157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212" marR="2721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3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148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3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1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 :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157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212" marR="2721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3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148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3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1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 :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157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212" marR="27212" marT="0" marB="0"/>
                    </a:tc>
                  </a:tr>
                  <a:tr h="8022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212" marR="2721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</a:t>
                          </a:r>
                          <a:r>
                            <a:rPr lang="ru-RU" sz="1400">
                              <a:effectLst/>
                            </a:rPr>
                            <a:t>13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</a:t>
                          </a:r>
                          <a:r>
                            <a:rPr lang="ru-RU" sz="1400">
                              <a:effectLst/>
                            </a:rPr>
                            <a:t>0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13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13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 :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845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212" marR="2721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4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159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4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4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 :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419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212" marR="2721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4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170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4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 :</m:t>
                              </m:r>
                            </m:oMath>
                          </a14:m>
                          <a:r>
                            <a:rPr lang="uk-UA" sz="1400">
                              <a:effectLst/>
                            </a:rPr>
                            <a:t>3</a:t>
                          </a:r>
                          <a:r>
                            <a:rPr lang="en-US" sz="1400">
                              <a:effectLst/>
                            </a:rPr>
                            <a:t>20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212" marR="2721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5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188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5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 :</m:t>
                              </m:r>
                            </m:oMath>
                          </a14:m>
                          <a:r>
                            <a:rPr lang="uk-UA" sz="1400">
                              <a:effectLst/>
                            </a:rPr>
                            <a:t>3</a:t>
                          </a:r>
                          <a:r>
                            <a:rPr lang="en-US" sz="1400">
                              <a:effectLst/>
                            </a:rPr>
                            <a:t>48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212" marR="2721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174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 :</m:t>
                              </m:r>
                            </m:oMath>
                          </a14:m>
                          <a:r>
                            <a:rPr lang="uk-UA" sz="1400">
                              <a:effectLst/>
                            </a:rPr>
                            <a:t>3</a:t>
                          </a:r>
                          <a:r>
                            <a:rPr lang="en-US" sz="1400">
                              <a:effectLst/>
                            </a:rPr>
                            <a:t>44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212" marR="2721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171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 :</m:t>
                              </m:r>
                            </m:oMath>
                          </a14:m>
                          <a:r>
                            <a:rPr lang="uk-UA" sz="1400">
                              <a:effectLst/>
                            </a:rPr>
                            <a:t>3</a:t>
                          </a:r>
                          <a:r>
                            <a:rPr lang="en-US" sz="1400">
                              <a:effectLst/>
                            </a:rPr>
                            <a:t>41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212" marR="2721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166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1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 :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281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212" marR="2721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166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1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 :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281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212" marR="2721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166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1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 :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281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212" marR="27212" marT="0" marB="0"/>
                    </a:tc>
                  </a:tr>
                  <a:tr h="78411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50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212" marR="2721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</a:t>
                          </a:r>
                          <a:r>
                            <a:rPr lang="ru-RU" sz="1400">
                              <a:effectLst/>
                            </a:rPr>
                            <a:t>14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</a:t>
                          </a:r>
                          <a:r>
                            <a:rPr lang="ru-RU" sz="1400">
                              <a:effectLst/>
                            </a:rPr>
                            <a:t>0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14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14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18550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212" marR="2721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4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171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4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4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5471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212" marR="2721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3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172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3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2872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212" marR="2721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3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162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3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1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1587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212" marR="2721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3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162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3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1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1587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212" marR="2721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3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162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3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1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1587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212" marR="2721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3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162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3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1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1587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212" marR="2721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3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162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3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1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1587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212" marR="2721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3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162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3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1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1587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212" marR="27212" marT="0" marB="0"/>
                    </a:tc>
                  </a:tr>
                  <a:tr h="8022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100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212" marR="2721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</a:t>
                          </a:r>
                          <a:r>
                            <a:rPr lang="ru-RU" sz="1400">
                              <a:effectLst/>
                            </a:rPr>
                            <a:t>15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</a:t>
                          </a:r>
                          <a:r>
                            <a:rPr lang="ru-RU" sz="1400">
                              <a:effectLst/>
                            </a:rPr>
                            <a:t>0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15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15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77250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212" marR="2721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4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170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4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4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uk-UA" sz="1400">
                              <a:effectLst/>
                            </a:rPr>
                            <a:t>2</a:t>
                          </a:r>
                          <a:r>
                            <a:rPr lang="en-US" sz="1400">
                              <a:effectLst/>
                            </a:rPr>
                            <a:t>0770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212" marR="2721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5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176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5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3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15826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212" marR="2721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179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10879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212" marR="2721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7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201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7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 indent="-71120"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11001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212" marR="2721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𝟕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192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7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 indent="-52705"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10992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212" marR="2721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195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7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 indent="-34925"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10995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212" marR="2721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7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186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7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1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5936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212" marR="2721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: 7</a:t>
                          </a:r>
                          <a:endParaRPr lang="uk-UA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: 186</a:t>
                          </a:r>
                          <a:endParaRPr lang="uk-UA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 dirty="0">
                              <a:effectLst/>
                            </a:rPr>
                            <a:t>: </a:t>
                          </a:r>
                          <a:r>
                            <a:rPr lang="en-US" sz="1400" dirty="0">
                              <a:effectLst/>
                            </a:rPr>
                            <a:t>7</a:t>
                          </a:r>
                          <a:endParaRPr lang="uk-UA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 dirty="0">
                              <a:effectLst/>
                            </a:rPr>
                            <a:t>: </a:t>
                          </a:r>
                          <a:r>
                            <a:rPr lang="en-US" sz="1400" dirty="0">
                              <a:effectLst/>
                            </a:rPr>
                            <a:t>1</a:t>
                          </a:r>
                          <a:endParaRPr lang="uk-UA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5936</a:t>
                          </a:r>
                          <a:endParaRPr lang="uk-UA" sz="1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212" marR="27212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5046284"/>
                  </p:ext>
                </p:extLst>
              </p:nvPr>
            </p:nvGraphicFramePr>
            <p:xfrm>
              <a:off x="2085343" y="1584103"/>
              <a:ext cx="7559999" cy="517702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3361"/>
                    <a:gridCol w="790135"/>
                    <a:gridCol w="837083"/>
                    <a:gridCol w="767060"/>
                    <a:gridCol w="767060"/>
                    <a:gridCol w="767060"/>
                    <a:gridCol w="767060"/>
                    <a:gridCol w="767060"/>
                    <a:gridCol w="767060"/>
                    <a:gridCol w="767060"/>
                  </a:tblGrid>
                  <a:tr h="2133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n\p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212" marR="2721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uk-UA" sz="1400">
                              <a:effectLst/>
                            </a:rPr>
                            <a:t>(1)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212" marR="2721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212" marR="2721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212" marR="2721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212" marR="2721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212" marR="2721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212" marR="2721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212" marR="2721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212" marR="27212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212" marR="27212" marT="0" marB="0"/>
                    </a:tc>
                  </a:tr>
                  <a:tr h="124091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212" marR="27212" marT="0" marB="0"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212" marR="27212" marT="0" marB="0">
                        <a:blipFill rotWithShape="1">
                          <a:blip r:embed="rId3"/>
                          <a:stretch>
                            <a:fillRect l="-70769" t="-21675" r="-783846" b="-309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212" marR="27212" marT="0" marB="0">
                        <a:blipFill rotWithShape="1">
                          <a:blip r:embed="rId3"/>
                          <a:stretch>
                            <a:fillRect l="-162044" t="-21675" r="-643796" b="-309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212" marR="27212" marT="0" marB="0">
                        <a:blipFill rotWithShape="1">
                          <a:blip r:embed="rId3"/>
                          <a:stretch>
                            <a:fillRect l="-284921" t="-21675" r="-600000" b="-309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212" marR="27212" marT="0" marB="0">
                        <a:blipFill rotWithShape="1">
                          <a:blip r:embed="rId3"/>
                          <a:stretch>
                            <a:fillRect l="-384921" t="-21675" r="-500000" b="-309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212" marR="27212" marT="0" marB="0">
                        <a:blipFill rotWithShape="1">
                          <a:blip r:embed="rId3"/>
                          <a:stretch>
                            <a:fillRect l="-484921" t="-21675" r="-400000" b="-309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212" marR="27212" marT="0" marB="0">
                        <a:blipFill rotWithShape="1">
                          <a:blip r:embed="rId3"/>
                          <a:stretch>
                            <a:fillRect l="-584921" t="-21675" r="-300000" b="-309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212" marR="27212" marT="0" marB="0">
                        <a:blipFill rotWithShape="1">
                          <a:blip r:embed="rId3"/>
                          <a:stretch>
                            <a:fillRect l="-690400" t="-21675" r="-202400" b="-309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212" marR="27212" marT="0" marB="0">
                        <a:blipFill rotWithShape="1">
                          <a:blip r:embed="rId3"/>
                          <a:stretch>
                            <a:fillRect l="-784127" t="-21675" r="-100794" b="-309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212" marR="27212" marT="0" marB="0">
                        <a:blipFill rotWithShape="1">
                          <a:blip r:embed="rId3"/>
                          <a:stretch>
                            <a:fillRect l="-884127" t="-21675" r="-794" b="-309852"/>
                          </a:stretch>
                        </a:blipFill>
                      </a:tcPr>
                    </a:tc>
                  </a:tr>
                  <a:tr h="124091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212" marR="27212" marT="0" marB="0"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212" marR="27212" marT="0" marB="0">
                        <a:blipFill rotWithShape="1">
                          <a:blip r:embed="rId3"/>
                          <a:stretch>
                            <a:fillRect l="-70769" t="-121078" r="-783846" b="-2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212" marR="27212" marT="0" marB="0">
                        <a:blipFill rotWithShape="1">
                          <a:blip r:embed="rId3"/>
                          <a:stretch>
                            <a:fillRect l="-162044" t="-121078" r="-643796" b="-2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212" marR="27212" marT="0" marB="0">
                        <a:blipFill rotWithShape="1">
                          <a:blip r:embed="rId3"/>
                          <a:stretch>
                            <a:fillRect l="-284921" t="-121078" r="-600000" b="-2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212" marR="27212" marT="0" marB="0">
                        <a:blipFill rotWithShape="1">
                          <a:blip r:embed="rId3"/>
                          <a:stretch>
                            <a:fillRect l="-384921" t="-121078" r="-500000" b="-2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212" marR="27212" marT="0" marB="0">
                        <a:blipFill rotWithShape="1">
                          <a:blip r:embed="rId3"/>
                          <a:stretch>
                            <a:fillRect l="-484921" t="-121078" r="-400000" b="-2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212" marR="27212" marT="0" marB="0">
                        <a:blipFill rotWithShape="1">
                          <a:blip r:embed="rId3"/>
                          <a:stretch>
                            <a:fillRect l="-584921" t="-121078" r="-300000" b="-2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212" marR="27212" marT="0" marB="0">
                        <a:blipFill rotWithShape="1">
                          <a:blip r:embed="rId3"/>
                          <a:stretch>
                            <a:fillRect l="-690400" t="-121078" r="-202400" b="-2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212" marR="27212" marT="0" marB="0">
                        <a:blipFill rotWithShape="1">
                          <a:blip r:embed="rId3"/>
                          <a:stretch>
                            <a:fillRect l="-784127" t="-121078" r="-100794" b="-2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212" marR="27212" marT="0" marB="0">
                        <a:blipFill rotWithShape="1">
                          <a:blip r:embed="rId3"/>
                          <a:stretch>
                            <a:fillRect l="-884127" t="-121078" r="-794" b="-208333"/>
                          </a:stretch>
                        </a:blipFill>
                      </a:tcPr>
                    </a:tc>
                  </a:tr>
                  <a:tr h="124091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50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212" marR="27212" marT="0" marB="0"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212" marR="27212" marT="0" marB="0">
                        <a:blipFill rotWithShape="1">
                          <a:blip r:embed="rId3"/>
                          <a:stretch>
                            <a:fillRect l="-70769" t="-222167" r="-783846" b="-1093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212" marR="27212" marT="0" marB="0">
                        <a:blipFill rotWithShape="1">
                          <a:blip r:embed="rId3"/>
                          <a:stretch>
                            <a:fillRect l="-162044" t="-222167" r="-643796" b="-1093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212" marR="27212" marT="0" marB="0">
                        <a:blipFill rotWithShape="1">
                          <a:blip r:embed="rId3"/>
                          <a:stretch>
                            <a:fillRect l="-284921" t="-222167" r="-600000" b="-1093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212" marR="27212" marT="0" marB="0">
                        <a:blipFill rotWithShape="1">
                          <a:blip r:embed="rId3"/>
                          <a:stretch>
                            <a:fillRect l="-384921" t="-222167" r="-500000" b="-1093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212" marR="27212" marT="0" marB="0">
                        <a:blipFill rotWithShape="1">
                          <a:blip r:embed="rId3"/>
                          <a:stretch>
                            <a:fillRect l="-484921" t="-222167" r="-400000" b="-1093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212" marR="27212" marT="0" marB="0">
                        <a:blipFill rotWithShape="1">
                          <a:blip r:embed="rId3"/>
                          <a:stretch>
                            <a:fillRect l="-584921" t="-222167" r="-300000" b="-1093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212" marR="27212" marT="0" marB="0">
                        <a:blipFill rotWithShape="1">
                          <a:blip r:embed="rId3"/>
                          <a:stretch>
                            <a:fillRect l="-690400" t="-222167" r="-202400" b="-1093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212" marR="27212" marT="0" marB="0">
                        <a:blipFill rotWithShape="1">
                          <a:blip r:embed="rId3"/>
                          <a:stretch>
                            <a:fillRect l="-784127" t="-222167" r="-100794" b="-1093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212" marR="27212" marT="0" marB="0">
                        <a:blipFill rotWithShape="1">
                          <a:blip r:embed="rId3"/>
                          <a:stretch>
                            <a:fillRect l="-884127" t="-222167" r="-794" b="-109360"/>
                          </a:stretch>
                        </a:blipFill>
                      </a:tcPr>
                    </a:tc>
                  </a:tr>
                  <a:tr h="124091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100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7212" marR="27212" marT="0" marB="0"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212" marR="27212" marT="0" marB="0">
                        <a:blipFill rotWithShape="1">
                          <a:blip r:embed="rId3"/>
                          <a:stretch>
                            <a:fillRect l="-70769" t="-320588" r="-783846" b="-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212" marR="27212" marT="0" marB="0">
                        <a:blipFill rotWithShape="1">
                          <a:blip r:embed="rId3"/>
                          <a:stretch>
                            <a:fillRect l="-162044" t="-320588" r="-643796" b="-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212" marR="27212" marT="0" marB="0">
                        <a:blipFill rotWithShape="1">
                          <a:blip r:embed="rId3"/>
                          <a:stretch>
                            <a:fillRect l="-284921" t="-320588" r="-600000" b="-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212" marR="27212" marT="0" marB="0">
                        <a:blipFill rotWithShape="1">
                          <a:blip r:embed="rId3"/>
                          <a:stretch>
                            <a:fillRect l="-384921" t="-320588" r="-500000" b="-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212" marR="27212" marT="0" marB="0">
                        <a:blipFill rotWithShape="1">
                          <a:blip r:embed="rId3"/>
                          <a:stretch>
                            <a:fillRect l="-484921" t="-320588" r="-400000" b="-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212" marR="27212" marT="0" marB="0">
                        <a:blipFill rotWithShape="1">
                          <a:blip r:embed="rId3"/>
                          <a:stretch>
                            <a:fillRect l="-584921" t="-320588" r="-300000" b="-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212" marR="27212" marT="0" marB="0">
                        <a:blipFill rotWithShape="1">
                          <a:blip r:embed="rId3"/>
                          <a:stretch>
                            <a:fillRect l="-690400" t="-320588" r="-202400" b="-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212" marR="27212" marT="0" marB="0">
                        <a:blipFill rotWithShape="1">
                          <a:blip r:embed="rId3"/>
                          <a:stretch>
                            <a:fillRect l="-784127" t="-320588" r="-100794" b="-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7212" marR="27212" marT="0" marB="0">
                        <a:blipFill rotWithShape="1">
                          <a:blip r:embed="rId3"/>
                          <a:stretch>
                            <a:fillRect l="-884127" t="-320588" r="-794" b="-882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38842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319153" y="661499"/>
                <a:ext cx="9601196" cy="668538"/>
              </a:xfrm>
            </p:spPr>
            <p:txBody>
              <a:bodyPr>
                <a:normAutofit fontScale="90000"/>
              </a:bodyPr>
              <a:lstStyle/>
              <a:p>
                <a:pPr/>
                <a:r>
                  <a:rPr lang="uk-UA" sz="1400" dirty="0"/>
                  <a:t>Функція Розенброка</a:t>
                </a:r>
                <a:br>
                  <a:rPr lang="uk-UA" sz="1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uk-UA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1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uk-UA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Cambria Math"/>
                            </a:rPr>
                            <m:t>𝑖</m:t>
                          </m:r>
                          <m:r>
                            <a:rPr lang="en-US" sz="1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400" i="1">
                              <a:latin typeface="Cambria Math"/>
                            </a:rPr>
                            <m:t>𝑛</m:t>
                          </m:r>
                          <m:r>
                            <a:rPr lang="en-US" sz="1400" i="1">
                              <a:latin typeface="Cambria Math"/>
                            </a:rPr>
                            <m:t>/2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uk-UA" sz="1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100</m:t>
                              </m:r>
                              <m:sSup>
                                <m:sSupPr>
                                  <m:ctrlPr>
                                    <a:rPr lang="uk-UA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uk-UA" sz="1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uk-UA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uk-UA" sz="1400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sub>
                                        <m:sup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sz="1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uk-UA" sz="1400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uk-UA" sz="1400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uk-UA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uk-UA" sz="1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19153" y="661499"/>
                <a:ext cx="9601196" cy="668538"/>
              </a:xfrm>
              <a:blipFill rotWithShape="1">
                <a:blip r:embed="rId2"/>
                <a:stretch>
                  <a:fillRect t="-15596" b="-7339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38514602"/>
                  </p:ext>
                </p:extLst>
              </p:nvPr>
            </p:nvGraphicFramePr>
            <p:xfrm>
              <a:off x="2009595" y="1394397"/>
              <a:ext cx="7560002" cy="50901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37455"/>
                    <a:gridCol w="780283"/>
                    <a:gridCol w="780283"/>
                    <a:gridCol w="780283"/>
                    <a:gridCol w="780283"/>
                    <a:gridCol w="780283"/>
                    <a:gridCol w="780283"/>
                    <a:gridCol w="780283"/>
                    <a:gridCol w="780283"/>
                    <a:gridCol w="780283"/>
                  </a:tblGrid>
                  <a:tr h="9783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n\p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8027" marR="28027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400">
                              <a:effectLst/>
                            </a:rPr>
                            <a:t>(1)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8027" marR="28027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8027" marR="28027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8027" marR="28027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8027" marR="28027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8027" marR="28027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8027" marR="28027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8027" marR="28027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8027" marR="28027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8027" marR="28027" marT="0" marB="0"/>
                    </a:tc>
                  </a:tr>
                  <a:tr h="84705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8027" marR="28027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</a:t>
                          </a:r>
                          <a:r>
                            <a:rPr lang="ru-RU" sz="1400">
                              <a:effectLst/>
                            </a:rPr>
                            <a:t>5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</a:t>
                          </a:r>
                          <a:r>
                            <a:rPr lang="ru-RU" sz="1400">
                              <a:effectLst/>
                            </a:rPr>
                            <a:t>0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5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5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 :</m:t>
                              </m:r>
                            </m:oMath>
                          </a14:m>
                          <a:r>
                            <a:rPr lang="uk-UA" sz="1400">
                              <a:effectLst/>
                            </a:rPr>
                            <a:t>25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8027" marR="28027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94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 :</m:t>
                              </m:r>
                            </m:oMath>
                          </a14:m>
                          <a:r>
                            <a:rPr lang="uk-UA" sz="1400">
                              <a:effectLst/>
                            </a:rPr>
                            <a:t>124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8027" marR="28027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99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3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 :</m:t>
                              </m:r>
                            </m:oMath>
                          </a14:m>
                          <a:r>
                            <a:rPr lang="uk-UA" sz="1400">
                              <a:effectLst/>
                            </a:rPr>
                            <a:t>120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8027" marR="28027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5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85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5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 :</m:t>
                              </m:r>
                            </m:oMath>
                          </a14:m>
                          <a:r>
                            <a:rPr lang="uk-UA" sz="1400">
                              <a:effectLst/>
                            </a:rPr>
                            <a:t>101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8027" marR="28027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109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 :</m:t>
                              </m:r>
                            </m:oMath>
                          </a14:m>
                          <a:r>
                            <a:rPr lang="uk-UA" sz="1400">
                              <a:effectLst/>
                            </a:rPr>
                            <a:t>127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8027" marR="28027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7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138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7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 :</m:t>
                              </m:r>
                            </m:oMath>
                          </a14:m>
                          <a:r>
                            <a:rPr lang="uk-UA" sz="1400">
                              <a:effectLst/>
                            </a:rPr>
                            <a:t> 158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8027" marR="28027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8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162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8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 :</m:t>
                              </m:r>
                            </m:oMath>
                          </a14:m>
                          <a:r>
                            <a:rPr lang="uk-UA" sz="1400">
                              <a:effectLst/>
                            </a:rPr>
                            <a:t> 184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8027" marR="28027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9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191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9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 :</m:t>
                              </m:r>
                            </m:oMath>
                          </a14:m>
                          <a:r>
                            <a:rPr lang="uk-UA" sz="1400">
                              <a:effectLst/>
                            </a:rPr>
                            <a:t>215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8027" marR="28027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: 10</a:t>
                          </a:r>
                          <a:endParaRPr lang="uk-UA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: 215</a:t>
                          </a:r>
                          <a:endParaRPr lang="uk-UA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 dirty="0">
                              <a:effectLst/>
                            </a:rPr>
                            <a:t>: </a:t>
                          </a:r>
                          <a:r>
                            <a:rPr lang="en-US" sz="1400" dirty="0">
                              <a:effectLst/>
                            </a:rPr>
                            <a:t>10</a:t>
                          </a:r>
                          <a:endParaRPr lang="uk-UA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 dirty="0">
                              <a:effectLst/>
                            </a:rPr>
                            <a:t>: </a:t>
                          </a:r>
                          <a:r>
                            <a:rPr lang="en-US" sz="1400" dirty="0">
                              <a:effectLst/>
                            </a:rPr>
                            <a:t>2</a:t>
                          </a:r>
                          <a:endParaRPr lang="uk-UA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 :</m:t>
                              </m:r>
                            </m:oMath>
                          </a14:m>
                          <a:r>
                            <a:rPr lang="uk-UA" sz="1400" dirty="0">
                              <a:effectLst/>
                            </a:rPr>
                            <a:t>241</a:t>
                          </a:r>
                          <a:endParaRPr lang="uk-UA" sz="1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8027" marR="28027" marT="0" marB="0"/>
                    </a:tc>
                  </a:tr>
                  <a:tr h="71625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8027" marR="28027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</a:t>
                          </a:r>
                          <a:r>
                            <a:rPr lang="ru-RU" sz="1400">
                              <a:effectLst/>
                            </a:rPr>
                            <a:t>5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</a:t>
                          </a:r>
                          <a:r>
                            <a:rPr lang="ru-RU" sz="1400">
                              <a:effectLst/>
                            </a:rPr>
                            <a:t>0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5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5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 :</m:t>
                              </m:r>
                            </m:oMath>
                          </a14:m>
                          <a:r>
                            <a:rPr lang="uk-UA" sz="1400">
                              <a:effectLst/>
                            </a:rPr>
                            <a:t>3</a:t>
                          </a:r>
                          <a:r>
                            <a:rPr lang="en-US" sz="1400">
                              <a:effectLst/>
                            </a:rPr>
                            <a:t>25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8027" marR="28027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7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108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7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7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 :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563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8027" marR="28027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99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3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 :</m:t>
                              </m:r>
                            </m:oMath>
                          </a14:m>
                          <a:r>
                            <a:rPr lang="uk-UA" sz="1400">
                              <a:effectLst/>
                            </a:rPr>
                            <a:t>3</a:t>
                          </a:r>
                          <a:r>
                            <a:rPr lang="en-US" sz="1400">
                              <a:effectLst/>
                            </a:rPr>
                            <a:t>24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8027" marR="28027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5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85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5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 :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245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8027" marR="28027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109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 :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279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8027" marR="28027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7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138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7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 :</m:t>
                              </m:r>
                            </m:oMath>
                          </a14:m>
                          <a:r>
                            <a:rPr lang="uk-UA" sz="1400">
                              <a:effectLst/>
                            </a:rPr>
                            <a:t>3</a:t>
                          </a:r>
                          <a:r>
                            <a:rPr lang="en-US" sz="1400">
                              <a:effectLst/>
                            </a:rPr>
                            <a:t>18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8027" marR="28027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8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162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8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 :</m:t>
                              </m:r>
                            </m:oMath>
                          </a14:m>
                          <a:r>
                            <a:rPr lang="uk-UA" sz="1400">
                              <a:effectLst/>
                            </a:rPr>
                            <a:t>3</a:t>
                          </a:r>
                          <a:r>
                            <a:rPr lang="en-US" sz="1400">
                              <a:effectLst/>
                            </a:rPr>
                            <a:t>52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8027" marR="28027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9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191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9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 :</m:t>
                              </m:r>
                            </m:oMath>
                          </a14:m>
                          <a:r>
                            <a:rPr lang="uk-UA" sz="1400">
                              <a:effectLst/>
                            </a:rPr>
                            <a:t>3</a:t>
                          </a:r>
                          <a:r>
                            <a:rPr lang="en-US" sz="1400">
                              <a:effectLst/>
                            </a:rPr>
                            <a:t>91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8027" marR="28027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10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215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10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 :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425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8027" marR="28027" marT="0" marB="0"/>
                    </a:tc>
                  </a:tr>
                  <a:tr h="70691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50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8027" marR="28027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</a:t>
                          </a:r>
                          <a:r>
                            <a:rPr lang="ru-RU" sz="1400">
                              <a:effectLst/>
                            </a:rPr>
                            <a:t>5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</a:t>
                          </a:r>
                          <a:r>
                            <a:rPr lang="ru-RU" sz="1400">
                              <a:effectLst/>
                            </a:rPr>
                            <a:t>0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5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5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6625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8027" marR="28027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7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108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7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7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9383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8027" marR="28027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99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3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uk-UA" sz="1400">
                              <a:effectLst/>
                            </a:rPr>
                            <a:t>4224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8027" marR="28027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99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2959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8027" marR="28027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7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123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7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3023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8027" marR="28027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7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138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7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3038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8027" marR="28027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9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176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9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3176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8027" marR="28027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9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191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9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3191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8027" marR="28027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10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215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10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3265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8027" marR="28027" marT="0" marB="0"/>
                    </a:tc>
                  </a:tr>
                  <a:tr h="94981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100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8027" marR="28027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</a:t>
                          </a:r>
                          <a:r>
                            <a:rPr lang="ru-RU" sz="1400">
                              <a:effectLst/>
                            </a:rPr>
                            <a:t>5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</a:t>
                          </a:r>
                          <a:r>
                            <a:rPr lang="ru-RU" sz="1400">
                              <a:effectLst/>
                            </a:rPr>
                            <a:t>0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5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5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25750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8027" marR="28027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7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108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7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7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 indent="-50800"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36158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8027" marR="28027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99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3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 indent="-32385"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15849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8027" marR="28027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99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 indent="-104775"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10799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8027" marR="28027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7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123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7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 indent="-86995"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10923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8027" marR="28027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7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138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7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 indent="-68580"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10938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8027" marR="28027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9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176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9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 indent="-50800"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11176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8027" marR="28027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9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: 191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9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>
                              <a:effectLst/>
                            </a:rPr>
                            <a:t>: </a:t>
                          </a: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uk-UA" sz="1400">
                            <a:effectLst/>
                          </a:endParaRPr>
                        </a:p>
                        <a:p>
                          <a:pPr indent="-33020"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400">
                              <a:effectLst/>
                            </a:rPr>
                            <a:t>11191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8027" marR="28027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: 11</a:t>
                          </a:r>
                          <a:endParaRPr lang="uk-UA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: 229</a:t>
                          </a:r>
                          <a:endParaRPr lang="uk-UA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 dirty="0">
                              <a:effectLst/>
                            </a:rPr>
                            <a:t>: </a:t>
                          </a:r>
                          <a:r>
                            <a:rPr lang="en-US" sz="1400" dirty="0">
                              <a:effectLst/>
                            </a:rPr>
                            <a:t>11</a:t>
                          </a:r>
                          <a:endParaRPr lang="uk-UA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1400" i="1">
                                      <a:effectLst/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ru-RU" sz="1400">
                                      <a:effectLst/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sz="1400" dirty="0">
                              <a:effectLst/>
                            </a:rPr>
                            <a:t>: </a:t>
                          </a:r>
                          <a:r>
                            <a:rPr lang="en-US" sz="1400" dirty="0">
                              <a:effectLst/>
                            </a:rPr>
                            <a:t>2</a:t>
                          </a:r>
                          <a:endParaRPr lang="uk-UA" sz="1400" dirty="0">
                            <a:effectLst/>
                          </a:endParaRP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sz="1400">
                                  <a:effectLst/>
                                  <a:latin typeface="Cambria Math"/>
                                </a:rPr>
                                <m:t>:</m:t>
                              </m:r>
                            </m:oMath>
                          </a14:m>
                          <a:r>
                            <a:rPr lang="en-US" sz="1400" dirty="0">
                              <a:effectLst/>
                            </a:rPr>
                            <a:t>11429</a:t>
                          </a:r>
                          <a:endParaRPr lang="uk-UA" sz="14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8027" marR="28027" marT="0" marB="0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38514602"/>
                  </p:ext>
                </p:extLst>
              </p:nvPr>
            </p:nvGraphicFramePr>
            <p:xfrm>
              <a:off x="2009595" y="1394397"/>
              <a:ext cx="7560002" cy="538022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37455"/>
                    <a:gridCol w="780283"/>
                    <a:gridCol w="780283"/>
                    <a:gridCol w="780283"/>
                    <a:gridCol w="780283"/>
                    <a:gridCol w="780283"/>
                    <a:gridCol w="780283"/>
                    <a:gridCol w="780283"/>
                    <a:gridCol w="780283"/>
                    <a:gridCol w="780283"/>
                  </a:tblGrid>
                  <a:tr h="2133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n\p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8027" marR="28027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uk-UA" sz="1400">
                              <a:effectLst/>
                            </a:rPr>
                            <a:t>(1)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8027" marR="28027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8027" marR="28027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8027" marR="28027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8027" marR="28027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8027" marR="28027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8027" marR="28027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8027" marR="28027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8027" marR="28027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8027" marR="28027" marT="0" marB="0"/>
                    </a:tc>
                  </a:tr>
                  <a:tr h="129171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8027" marR="28027" marT="0" marB="0"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8027" marR="28027" marT="0" marB="0">
                        <a:blipFill rotWithShape="1">
                          <a:blip r:embed="rId3"/>
                          <a:stretch>
                            <a:fillRect l="-69531" t="-20755" r="-800000" b="-3080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8027" marR="28027" marT="0" marB="0">
                        <a:blipFill rotWithShape="1">
                          <a:blip r:embed="rId3"/>
                          <a:stretch>
                            <a:fillRect l="-169531" t="-20755" r="-700000" b="-3080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8027" marR="28027" marT="0" marB="0">
                        <a:blipFill rotWithShape="1">
                          <a:blip r:embed="rId3"/>
                          <a:stretch>
                            <a:fillRect l="-269531" t="-20755" r="-600000" b="-3080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8027" marR="28027" marT="0" marB="0">
                        <a:blipFill rotWithShape="1">
                          <a:blip r:embed="rId3"/>
                          <a:stretch>
                            <a:fillRect l="-369531" t="-20755" r="-500000" b="-3080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8027" marR="28027" marT="0" marB="0">
                        <a:blipFill rotWithShape="1">
                          <a:blip r:embed="rId3"/>
                          <a:stretch>
                            <a:fillRect l="-469531" t="-20755" r="-400000" b="-3080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8027" marR="28027" marT="0" marB="0">
                        <a:blipFill rotWithShape="1">
                          <a:blip r:embed="rId3"/>
                          <a:stretch>
                            <a:fillRect l="-569531" t="-20755" r="-300000" b="-3080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8027" marR="28027" marT="0" marB="0">
                        <a:blipFill rotWithShape="1">
                          <a:blip r:embed="rId3"/>
                          <a:stretch>
                            <a:fillRect l="-669531" t="-20755" r="-200000" b="-3080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8027" marR="28027" marT="0" marB="0">
                        <a:blipFill rotWithShape="1">
                          <a:blip r:embed="rId3"/>
                          <a:stretch>
                            <a:fillRect l="-769531" t="-20755" r="-100000" b="-3080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8027" marR="28027" marT="0" marB="0">
                        <a:blipFill rotWithShape="1">
                          <a:blip r:embed="rId3"/>
                          <a:stretch>
                            <a:fillRect l="-869531" t="-20755" b="-308019"/>
                          </a:stretch>
                        </a:blipFill>
                      </a:tcPr>
                    </a:tc>
                  </a:tr>
                  <a:tr h="129171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8027" marR="28027" marT="0" marB="0"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8027" marR="28027" marT="0" marB="0">
                        <a:blipFill rotWithShape="1">
                          <a:blip r:embed="rId3"/>
                          <a:stretch>
                            <a:fillRect l="-69531" t="-121327" r="-800000" b="-209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8027" marR="28027" marT="0" marB="0">
                        <a:blipFill rotWithShape="1">
                          <a:blip r:embed="rId3"/>
                          <a:stretch>
                            <a:fillRect l="-169531" t="-121327" r="-700000" b="-209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8027" marR="28027" marT="0" marB="0">
                        <a:blipFill rotWithShape="1">
                          <a:blip r:embed="rId3"/>
                          <a:stretch>
                            <a:fillRect l="-269531" t="-121327" r="-600000" b="-209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8027" marR="28027" marT="0" marB="0">
                        <a:blipFill rotWithShape="1">
                          <a:blip r:embed="rId3"/>
                          <a:stretch>
                            <a:fillRect l="-369531" t="-121327" r="-500000" b="-209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8027" marR="28027" marT="0" marB="0">
                        <a:blipFill rotWithShape="1">
                          <a:blip r:embed="rId3"/>
                          <a:stretch>
                            <a:fillRect l="-469531" t="-121327" r="-400000" b="-209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8027" marR="28027" marT="0" marB="0">
                        <a:blipFill rotWithShape="1">
                          <a:blip r:embed="rId3"/>
                          <a:stretch>
                            <a:fillRect l="-569531" t="-121327" r="-300000" b="-209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8027" marR="28027" marT="0" marB="0">
                        <a:blipFill rotWithShape="1">
                          <a:blip r:embed="rId3"/>
                          <a:stretch>
                            <a:fillRect l="-669531" t="-121327" r="-200000" b="-209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8027" marR="28027" marT="0" marB="0">
                        <a:blipFill rotWithShape="1">
                          <a:blip r:embed="rId3"/>
                          <a:stretch>
                            <a:fillRect l="-769531" t="-121327" r="-100000" b="-209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8027" marR="28027" marT="0" marB="0">
                        <a:blipFill rotWithShape="1">
                          <a:blip r:embed="rId3"/>
                          <a:stretch>
                            <a:fillRect l="-869531" t="-121327" b="-209479"/>
                          </a:stretch>
                        </a:blipFill>
                      </a:tcPr>
                    </a:tc>
                  </a:tr>
                  <a:tr h="129171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50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8027" marR="28027" marT="0" marB="0"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8027" marR="28027" marT="0" marB="0">
                        <a:blipFill rotWithShape="1">
                          <a:blip r:embed="rId3"/>
                          <a:stretch>
                            <a:fillRect l="-69531" t="-220283" r="-800000" b="-1084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8027" marR="28027" marT="0" marB="0">
                        <a:blipFill rotWithShape="1">
                          <a:blip r:embed="rId3"/>
                          <a:stretch>
                            <a:fillRect l="-169531" t="-220283" r="-700000" b="-1084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8027" marR="28027" marT="0" marB="0">
                        <a:blipFill rotWithShape="1">
                          <a:blip r:embed="rId3"/>
                          <a:stretch>
                            <a:fillRect l="-269531" t="-220283" r="-600000" b="-1084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8027" marR="28027" marT="0" marB="0">
                        <a:blipFill rotWithShape="1">
                          <a:blip r:embed="rId3"/>
                          <a:stretch>
                            <a:fillRect l="-369531" t="-220283" r="-500000" b="-1084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8027" marR="28027" marT="0" marB="0">
                        <a:blipFill rotWithShape="1">
                          <a:blip r:embed="rId3"/>
                          <a:stretch>
                            <a:fillRect l="-469531" t="-220283" r="-400000" b="-1084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8027" marR="28027" marT="0" marB="0">
                        <a:blipFill rotWithShape="1">
                          <a:blip r:embed="rId3"/>
                          <a:stretch>
                            <a:fillRect l="-569531" t="-220283" r="-300000" b="-1084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8027" marR="28027" marT="0" marB="0">
                        <a:blipFill rotWithShape="1">
                          <a:blip r:embed="rId3"/>
                          <a:stretch>
                            <a:fillRect l="-669531" t="-220283" r="-200000" b="-1084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8027" marR="28027" marT="0" marB="0">
                        <a:blipFill rotWithShape="1">
                          <a:blip r:embed="rId3"/>
                          <a:stretch>
                            <a:fillRect l="-769531" t="-220283" r="-100000" b="-1084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8027" marR="28027" marT="0" marB="0">
                        <a:blipFill rotWithShape="1">
                          <a:blip r:embed="rId3"/>
                          <a:stretch>
                            <a:fillRect l="-869531" t="-220283" b="-108491"/>
                          </a:stretch>
                        </a:blipFill>
                      </a:tcPr>
                    </a:tc>
                  </a:tr>
                  <a:tr h="129171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3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100</a:t>
                          </a:r>
                          <a:endParaRPr lang="uk-UA" sz="1400">
                            <a:effectLst/>
                            <a:latin typeface="Times New Roman"/>
                            <a:ea typeface="Times New Roman"/>
                          </a:endParaRPr>
                        </a:p>
                      </a:txBody>
                      <a:tcPr marL="28027" marR="28027" marT="0" marB="0"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8027" marR="28027" marT="0" marB="0">
                        <a:blipFill rotWithShape="1">
                          <a:blip r:embed="rId3"/>
                          <a:stretch>
                            <a:fillRect l="-69531" t="-320283" r="-800000" b="-84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8027" marR="28027" marT="0" marB="0">
                        <a:blipFill rotWithShape="1">
                          <a:blip r:embed="rId3"/>
                          <a:stretch>
                            <a:fillRect l="-169531" t="-320283" r="-700000" b="-84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8027" marR="28027" marT="0" marB="0">
                        <a:blipFill rotWithShape="1">
                          <a:blip r:embed="rId3"/>
                          <a:stretch>
                            <a:fillRect l="-269531" t="-320283" r="-600000" b="-84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8027" marR="28027" marT="0" marB="0">
                        <a:blipFill rotWithShape="1">
                          <a:blip r:embed="rId3"/>
                          <a:stretch>
                            <a:fillRect l="-369531" t="-320283" r="-500000" b="-84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8027" marR="28027" marT="0" marB="0">
                        <a:blipFill rotWithShape="1">
                          <a:blip r:embed="rId3"/>
                          <a:stretch>
                            <a:fillRect l="-469531" t="-320283" r="-400000" b="-84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8027" marR="28027" marT="0" marB="0">
                        <a:blipFill rotWithShape="1">
                          <a:blip r:embed="rId3"/>
                          <a:stretch>
                            <a:fillRect l="-569531" t="-320283" r="-300000" b="-84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8027" marR="28027" marT="0" marB="0">
                        <a:blipFill rotWithShape="1">
                          <a:blip r:embed="rId3"/>
                          <a:stretch>
                            <a:fillRect l="-669531" t="-320283" r="-200000" b="-84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8027" marR="28027" marT="0" marB="0">
                        <a:blipFill rotWithShape="1">
                          <a:blip r:embed="rId3"/>
                          <a:stretch>
                            <a:fillRect l="-769531" t="-320283" r="-100000" b="-84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28027" marR="28027" marT="0" marB="0">
                        <a:blipFill rotWithShape="1">
                          <a:blip r:embed="rId3"/>
                          <a:stretch>
                            <a:fillRect l="-869531" t="-320283" b="-849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9553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uk-UA" sz="6000" dirty="0" smtClean="0"/>
              <a:t>Дякую за увагу!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85849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4860"/>
          </a:xfrm>
        </p:spPr>
        <p:txBody>
          <a:bodyPr>
            <a:normAutofit/>
          </a:bodyPr>
          <a:lstStyle/>
          <a:p>
            <a:pPr algn="ctr"/>
            <a:r>
              <a:rPr lang="uk-UA" dirty="0" smtClean="0"/>
              <a:t>Постановка задачі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34509" y="1394460"/>
                <a:ext cx="9609666" cy="4646902"/>
              </a:xfrm>
            </p:spPr>
            <p:txBody>
              <a:bodyPr tIns="108000" rIns="36000">
                <a:noAutofit/>
              </a:bodyPr>
              <a:lstStyle/>
              <a:p>
                <a:pPr marL="0" indent="0">
                  <a:buNone/>
                </a:pPr>
                <a:r>
                  <a:rPr lang="uk-UA" sz="2400" dirty="0" smtClean="0"/>
                  <a:t>Розглянемо задачу мінімізації</a:t>
                </a:r>
                <a:endParaRPr lang="en-GB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uk-UA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GB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uk-UA" sz="2400" i="1">
                        <a:latin typeface="Cambria Math"/>
                      </a:rPr>
                      <m:t>→</m:t>
                    </m:r>
                    <m:r>
                      <m:rPr>
                        <m:sty m:val="p"/>
                      </m:rPr>
                      <a:rPr lang="uk-UA" sz="2400">
                        <a:latin typeface="Cambria Math"/>
                      </a:rPr>
                      <m:t>min</m:t>
                    </m:r>
                    <m:r>
                      <a:rPr lang="uk-UA" sz="2400">
                        <a:latin typeface="Cambria Math"/>
                      </a:rPr>
                      <m:t>,   </m:t>
                    </m:r>
                    <m:r>
                      <a:rPr lang="uk-UA" sz="2400" i="1">
                        <a:latin typeface="Cambria Math"/>
                      </a:rPr>
                      <m:t>𝑥</m:t>
                    </m:r>
                    <m:r>
                      <a:rPr lang="uk-UA" sz="2400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GB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uk-UA" sz="2400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uk-UA" sz="24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uk-UA" sz="2400" i="1">
                        <a:latin typeface="Cambria Math"/>
                      </a:rPr>
                      <m:t>,</m:t>
                    </m:r>
                  </m:oMath>
                </a14:m>
                <a:r>
                  <a:rPr lang="uk-UA" sz="2400" dirty="0"/>
                  <a:t> де </a:t>
                </a:r>
                <a14:m>
                  <m:oMath xmlns:m="http://schemas.openxmlformats.org/officeDocument/2006/math">
                    <m:r>
                      <a:rPr lang="uk-UA" sz="2400" i="1">
                        <a:latin typeface="Cambria Math"/>
                      </a:rPr>
                      <m:t>𝑓</m:t>
                    </m:r>
                    <m:r>
                      <a:rPr lang="uk-UA" sz="2400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GB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uk-UA" sz="2400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uk-UA" sz="24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uk-UA" sz="2400" i="1">
                        <a:latin typeface="Cambria Math"/>
                      </a:rPr>
                      <m:t>→</m:t>
                    </m:r>
                    <m:r>
                      <a:rPr lang="en-US" sz="2400" b="0" i="1" smtClean="0">
                        <a:latin typeface="Cambria Math"/>
                      </a:rPr>
                      <m:t>𝑅</m:t>
                    </m:r>
                    <m:r>
                      <a:rPr lang="uk-UA" sz="2400" i="1">
                        <a:latin typeface="Cambria Math"/>
                      </a:rPr>
                      <m:t>,  </m:t>
                    </m:r>
                    <m:r>
                      <a:rPr lang="uk-UA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GB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uk-UA" sz="2400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GB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GB" sz="2400" i="1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GB" sz="24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uk-UA" sz="2400" i="1">
                                <a:latin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uk-UA" sz="24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uk-UA" sz="2400" dirty="0" smtClean="0"/>
                  <a:t>          (1)</a:t>
                </a:r>
                <a:endParaRPr lang="uk-UA" sz="2400" b="1" dirty="0" smtClean="0"/>
              </a:p>
              <a:p>
                <a:pPr marL="0" indent="0" algn="just">
                  <a:buNone/>
                </a:pPr>
                <a:endParaRPr lang="uk-UA" sz="1600" b="1" dirty="0" smtClean="0"/>
              </a:p>
              <a:p>
                <a:pPr marL="0" indent="0" algn="just">
                  <a:buNone/>
                </a:pPr>
                <a:r>
                  <a:rPr lang="uk-UA" sz="2400" b="1" dirty="0" smtClean="0"/>
                  <a:t>Завдання</a:t>
                </a:r>
                <a:r>
                  <a:rPr lang="uk-UA" sz="2400" b="1" dirty="0"/>
                  <a:t>: </a:t>
                </a:r>
                <a:endParaRPr lang="en-GB" sz="2400" dirty="0" smtClean="0"/>
              </a:p>
              <a:p>
                <a:r>
                  <a:rPr lang="uk-UA" sz="2400" dirty="0" smtClean="0"/>
                  <a:t>провести дослідження модифікації методу Ньютона</a:t>
                </a:r>
                <a:br>
                  <a:rPr lang="uk-UA" sz="2400" dirty="0" smtClean="0"/>
                </a:br>
                <a:r>
                  <a:rPr lang="uk-UA" sz="2400" dirty="0" smtClean="0"/>
                  <a:t>				 у рекурсивний аналог трикрокового методу Ньютона</a:t>
                </a:r>
                <a:br>
                  <a:rPr lang="uk-UA" sz="2400" dirty="0" smtClean="0"/>
                </a:br>
                <a:r>
                  <a:rPr lang="uk-UA" sz="2400" dirty="0" smtClean="0"/>
                  <a:t>				 з глибиною. </a:t>
                </a:r>
              </a:p>
              <a:p>
                <a:r>
                  <a:rPr lang="uk-UA" sz="2400" dirty="0" smtClean="0"/>
                  <a:t>підтвердити </a:t>
                </a:r>
                <a:r>
                  <a:rPr lang="uk-UA" sz="2400" dirty="0"/>
                  <a:t>теоретичні результати цього методу результатами отриманими на практиці за допомогою його програмної реалізації та порівняти ефективність цієї модифікації з класичним методом Ньютона.</a:t>
                </a:r>
                <a:endParaRPr lang="en-GB" sz="2400" dirty="0"/>
              </a:p>
              <a:p>
                <a:endParaRPr lang="uk-UA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4509" y="1394460"/>
                <a:ext cx="9609666" cy="4646902"/>
              </a:xfrm>
              <a:blipFill rotWithShape="1">
                <a:blip r:embed="rId2"/>
                <a:stretch>
                  <a:fillRect l="-1078" r="-139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652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471612" y="982663"/>
            <a:ext cx="9644063" cy="1017587"/>
          </a:xfrm>
        </p:spPr>
        <p:txBody>
          <a:bodyPr>
            <a:normAutofit/>
          </a:bodyPr>
          <a:lstStyle/>
          <a:p>
            <a:r>
              <a:rPr lang="uk-UA" dirty="0" smtClean="0"/>
              <a:t>Вибір методу для розв</a:t>
            </a:r>
            <a:r>
              <a:rPr lang="en-US" dirty="0" smtClean="0"/>
              <a:t>’</a:t>
            </a:r>
            <a:r>
              <a:rPr lang="uk-UA" dirty="0" smtClean="0"/>
              <a:t>язування задачі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843087" y="2000250"/>
            <a:ext cx="8758237" cy="3846513"/>
          </a:xfrm>
        </p:spPr>
        <p:txBody>
          <a:bodyPr>
            <a:normAutofit/>
          </a:bodyPr>
          <a:lstStyle/>
          <a:p>
            <a:r>
              <a:rPr lang="uk-UA" sz="2800" dirty="0" smtClean="0"/>
              <a:t>Переваги і недоліки використання методів:</a:t>
            </a:r>
          </a:p>
          <a:p>
            <a:r>
              <a:rPr lang="uk-UA" sz="2800" dirty="0" smtClean="0"/>
              <a:t> нульового порядку</a:t>
            </a:r>
          </a:p>
          <a:p>
            <a:r>
              <a:rPr lang="uk-UA" sz="2800" dirty="0" smtClean="0"/>
              <a:t> першого порядку</a:t>
            </a:r>
          </a:p>
          <a:p>
            <a:pPr lvl="1"/>
            <a:r>
              <a:rPr lang="uk-UA" sz="2400" dirty="0" smtClean="0"/>
              <a:t>градієнтний метод</a:t>
            </a:r>
          </a:p>
          <a:p>
            <a:r>
              <a:rPr lang="uk-UA" sz="2800" dirty="0" smtClean="0"/>
              <a:t> другого порядку</a:t>
            </a:r>
          </a:p>
          <a:p>
            <a:pPr lvl="1"/>
            <a:r>
              <a:rPr lang="uk-UA" sz="2400" dirty="0" smtClean="0"/>
              <a:t>Метод Ньютона</a:t>
            </a:r>
          </a:p>
          <a:p>
            <a:pPr lvl="1"/>
            <a:r>
              <a:rPr lang="uk-UA" sz="2400" dirty="0" smtClean="0"/>
              <a:t>Модифікації методу Ньютона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9678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85800"/>
            <a:ext cx="9601196" cy="871539"/>
          </a:xfrm>
        </p:spPr>
        <p:txBody>
          <a:bodyPr>
            <a:normAutofit/>
          </a:bodyPr>
          <a:lstStyle/>
          <a:p>
            <a:r>
              <a:rPr lang="uk-UA" dirty="0" smtClean="0"/>
              <a:t>Класичний метод Ньютона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1" y="1714500"/>
                <a:ext cx="9601196" cy="416136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uk-UA" i="1">
                            <a:latin typeface="Cambria Math"/>
                          </a:rPr>
                          <m:t>𝑘</m:t>
                        </m:r>
                        <m:r>
                          <a:rPr lang="uk-UA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uk-UA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uk-UA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uk-UA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uk-UA" i="1">
                                    <a:latin typeface="Cambria Math"/>
                                  </a:rPr>
                                  <m:t>′</m:t>
                                </m:r>
                                <m:r>
                                  <a:rPr lang="en-GB" i="1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uk-UA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uk-UA" i="1"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uk-UA" i="1">
                            <a:latin typeface="Cambria Math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uk-UA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uk-UA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uk-UA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uk-UA" i="1">
                        <a:latin typeface="Cambria Math"/>
                      </a:rPr>
                      <m:t>, </m:t>
                    </m:r>
                    <m:r>
                      <a:rPr lang="uk-UA" i="1">
                        <a:latin typeface="Cambria Math"/>
                      </a:rPr>
                      <m:t>𝑘</m:t>
                    </m:r>
                    <m:r>
                      <a:rPr lang="uk-UA" i="1">
                        <a:latin typeface="Cambria Math"/>
                      </a:rPr>
                      <m:t>=0,1,…</m:t>
                    </m:r>
                  </m:oMath>
                </a14:m>
                <a:r>
                  <a:rPr lang="en-GB" dirty="0" smtClean="0"/>
                  <a:t>.      (2)</a:t>
                </a:r>
                <a:endParaRPr lang="uk-UA" dirty="0" smtClean="0"/>
              </a:p>
              <a:p>
                <a:pPr marL="0" indent="0">
                  <a:buNone/>
                </a:pPr>
                <a:endParaRPr lang="uk-UA" dirty="0" smtClean="0"/>
              </a:p>
              <a:p>
                <a:r>
                  <a:rPr lang="uk-UA" b="1" dirty="0" smtClean="0"/>
                  <a:t>Теорема </a:t>
                </a:r>
                <a:r>
                  <a:rPr lang="uk-UA" b="1" dirty="0"/>
                  <a:t>1</a:t>
                </a:r>
                <a:r>
                  <a:rPr lang="uk-UA" dirty="0"/>
                  <a:t>. Нехай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uk-UA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uk-UA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GB" i="1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uk-UA" i="1">
                                <a:latin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uk-UA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uk-UA" dirty="0"/>
                  <a:t> сильно опукла з константою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/>
                      </a:rPr>
                      <m:t>𝜃</m:t>
                    </m:r>
                    <m:r>
                      <a:rPr lang="uk-UA" i="1">
                        <a:latin typeface="Cambria Math"/>
                      </a:rPr>
                      <m:t>&gt;0</m:t>
                    </m:r>
                  </m:oMath>
                </a14:m>
                <a:r>
                  <a:rPr lang="uk-UA" dirty="0"/>
                  <a:t> і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uk-UA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uk-UA" i="1">
                            <a:latin typeface="Cambria Math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en-GB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uk-UA" dirty="0"/>
                  <a:t> задовольняє умову Ліпшиця </a:t>
                </a: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uk-UA" i="1">
                                  <a:latin typeface="Cambria Math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GB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uk-UA" i="1">
                                  <a:latin typeface="Cambria Math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uk-UA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uk-UA" i="1">
                          <a:latin typeface="Cambria Math"/>
                        </a:rPr>
                        <m:t>≤</m:t>
                      </m:r>
                      <m:r>
                        <a:rPr lang="uk-UA" i="1">
                          <a:latin typeface="Cambria Math"/>
                        </a:rPr>
                        <m:t>𝑀</m:t>
                      </m:r>
                      <m:d>
                        <m:dPr>
                          <m:begChr m:val="‖"/>
                          <m:endChr m:val="‖"/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i="1">
                              <a:latin typeface="Cambria Math"/>
                            </a:rPr>
                            <m:t>𝑥</m:t>
                          </m:r>
                          <m:r>
                            <a:rPr lang="uk-UA" i="1">
                              <a:latin typeface="Cambria Math"/>
                            </a:rPr>
                            <m:t>−</m:t>
                          </m:r>
                          <m:r>
                            <a:rPr lang="uk-UA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uk-UA" i="1">
                          <a:latin typeface="Cambria Math"/>
                        </a:rPr>
                        <m:t>, </m:t>
                      </m:r>
                      <m:r>
                        <a:rPr lang="uk-UA" i="1">
                          <a:latin typeface="Cambria Math"/>
                        </a:rPr>
                        <m:t>𝑥</m:t>
                      </m:r>
                      <m:r>
                        <a:rPr lang="uk-UA" i="1">
                          <a:latin typeface="Cambria Math"/>
                        </a:rPr>
                        <m:t>,</m:t>
                      </m:r>
                      <m:r>
                        <a:rPr lang="uk-UA" i="1">
                          <a:latin typeface="Cambria Math"/>
                        </a:rPr>
                        <m:t>𝑦</m:t>
                      </m:r>
                      <m:r>
                        <a:rPr lang="uk-UA" i="1">
                          <a:latin typeface="Cambria Math"/>
                        </a:rPr>
                        <m:t>∈</m:t>
                      </m:r>
                      <m:sSup>
                        <m:sSupPr>
                          <m:ctrlPr>
                            <a:rPr lang="en-GB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uk-UA" i="1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uk-UA" i="1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uk-UA" i="1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GB" dirty="0"/>
              </a:p>
              <a:p>
                <a:r>
                  <a:rPr lang="uk-UA" dirty="0"/>
                  <a:t>де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/>
                      </a:rPr>
                      <m:t>∞&gt;</m:t>
                    </m:r>
                    <m:r>
                      <a:rPr lang="uk-UA" i="1">
                        <a:latin typeface="Cambria Math"/>
                      </a:rPr>
                      <m:t>𝑀</m:t>
                    </m:r>
                    <m:r>
                      <a:rPr lang="uk-UA" i="1">
                        <a:latin typeface="Cambria Math"/>
                      </a:rPr>
                      <m:t>&gt;0</m:t>
                    </m:r>
                  </m:oMath>
                </a14:m>
                <a:r>
                  <a:rPr lang="en-GB" dirty="0"/>
                  <a:t>, </a:t>
                </a:r>
                <a:r>
                  <a:rPr lang="uk-UA" dirty="0"/>
                  <a:t>початкова точка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uk-UA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uk-UA" dirty="0"/>
                  <a:t> вибрана так, що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uk-UA" i="1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uk-UA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GB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uk-UA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GB" i="1">
                        <a:latin typeface="Cambria Math"/>
                      </a:rPr>
                      <m:t>&lt;</m:t>
                    </m:r>
                    <m:f>
                      <m:fPr>
                        <m:type m:val="lin"/>
                        <m:ctrlPr>
                          <a:rPr lang="en-GB" i="1">
                            <a:latin typeface="Cambria Math"/>
                          </a:rPr>
                        </m:ctrlPr>
                      </m:fPr>
                      <m:num>
                        <m:r>
                          <a:rPr lang="en-GB" i="1">
                            <a:latin typeface="Cambria Math"/>
                          </a:rPr>
                          <m:t>8</m:t>
                        </m:r>
                        <m:r>
                          <a:rPr lang="en-GB" i="1">
                            <a:latin typeface="Cambria Math"/>
                          </a:rPr>
                          <m:t>𝑞</m:t>
                        </m:r>
                        <m:sSup>
                          <m:sSupPr>
                            <m:ctrlPr>
                              <a:rPr lang="en-GB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/>
                              </a:rPr>
                              <m:t>Θ</m:t>
                            </m:r>
                          </m:e>
                          <m:sup>
                            <m:r>
                              <a:rPr lang="en-GB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GB" i="1">
                            <a:latin typeface="Cambria Math"/>
                          </a:rPr>
                          <m:t>𝑀</m:t>
                        </m:r>
                      </m:den>
                    </m:f>
                  </m:oMath>
                </a14:m>
                <a:r>
                  <a:rPr lang="uk-UA" dirty="0"/>
                  <a:t>, де </a:t>
                </a:r>
                <a14:m>
                  <m:oMath xmlns:m="http://schemas.openxmlformats.org/officeDocument/2006/math">
                    <m:r>
                      <a:rPr lang="uk-UA" i="1">
                        <a:latin typeface="Cambria Math"/>
                      </a:rPr>
                      <m:t>𝑞</m:t>
                    </m:r>
                    <m:r>
                      <a:rPr lang="uk-UA" i="1">
                        <a:latin typeface="Cambria Math"/>
                      </a:rPr>
                      <m:t>∈</m:t>
                    </m:r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uk-UA" i="1">
                            <a:latin typeface="Cambria Math"/>
                          </a:rPr>
                          <m:t>0,1</m:t>
                        </m:r>
                      </m:e>
                    </m:d>
                  </m:oMath>
                </a14:m>
                <a:r>
                  <a:rPr lang="uk-UA" dirty="0"/>
                  <a:t>. Тоді послідовність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uk-UA" dirty="0"/>
                  <a:t> визначена за </a:t>
                </a:r>
                <a:r>
                  <a:rPr lang="uk-UA" dirty="0" smtClean="0"/>
                  <a:t>(</a:t>
                </a:r>
                <a:r>
                  <a:rPr lang="en-US" dirty="0" smtClean="0"/>
                  <a:t>2</a:t>
                </a:r>
                <a:r>
                  <a:rPr lang="uk-UA" dirty="0" smtClean="0"/>
                  <a:t>), </a:t>
                </a:r>
                <a:r>
                  <a:rPr lang="uk-UA" dirty="0"/>
                  <a:t>збігається до точки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uk-UA" i="1">
                            <a:latin typeface="Cambria Math"/>
                          </a:rPr>
                          <m:t>∗</m:t>
                        </m:r>
                      </m:sub>
                    </m:sSub>
                  </m:oMath>
                </a14:m>
                <a:r>
                  <a:rPr lang="uk-UA" dirty="0"/>
                  <a:t> і виконується оцінка </a:t>
                </a:r>
                <a:endParaRPr lang="uk-UA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uk-UA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i="1">
                                  <a:latin typeface="Cambria Math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n-GB">
                              <a:latin typeface="Cambria Math"/>
                            </a:rPr>
                            <m:t>Θ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/>
                                </a:rPr>
                                <m:t>q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/>
                            </a:rPr>
                            <m:t>𝑀</m:t>
                          </m:r>
                        </m:den>
                      </m:f>
                      <m:r>
                        <a:rPr lang="en-GB" i="1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1" y="1714500"/>
                <a:ext cx="9601196" cy="4161368"/>
              </a:xfrm>
              <a:blipFill rotWithShape="1">
                <a:blip r:embed="rId2"/>
                <a:stretch>
                  <a:fillRect l="-953" t="-161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433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8"/>
          </a:xfrm>
        </p:spPr>
        <p:txBody>
          <a:bodyPr/>
          <a:lstStyle/>
          <a:p>
            <a:r>
              <a:rPr lang="uk-UA" dirty="0"/>
              <a:t>Класичний метод Ньютона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uk-UA" sz="2800" dirty="0" smtClean="0"/>
              <a:t>Переваги:</a:t>
            </a:r>
          </a:p>
          <a:p>
            <a:pPr lvl="1"/>
            <a:r>
              <a:rPr lang="uk-UA" sz="2400" dirty="0" smtClean="0"/>
              <a:t>Квадратична збіжність для доброго початкового наближення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sz="2800" dirty="0" smtClean="0"/>
              <a:t>Недоліки:</a:t>
            </a:r>
          </a:p>
          <a:p>
            <a:pPr lvl="1"/>
            <a:r>
              <a:rPr lang="uk-UA" sz="2400" dirty="0" smtClean="0"/>
              <a:t>Вибір початкового наближення є досить складною задачею</a:t>
            </a:r>
          </a:p>
          <a:p>
            <a:pPr lvl="1"/>
            <a:r>
              <a:rPr lang="uk-UA" sz="2400" dirty="0" smtClean="0"/>
              <a:t>Операції методу є досить трудомісткими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4069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514350"/>
            <a:ext cx="9601196" cy="62865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Трикроковий алгоритм мінімізації функції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2950" y="1128711"/>
                <a:ext cx="10744199" cy="50400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9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sz="2900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uk-UA" sz="29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uk-UA" sz="29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sz="29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sz="29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uk-UA" sz="29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uk-UA" sz="29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GB" sz="29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uk-UA" sz="29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sz="29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uk-UA" sz="29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uk-UA" sz="29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GB" sz="29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29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9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29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uk-UA" sz="29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uk-UA" sz="29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uk-UA" sz="29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GB" sz="29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uk-UA" sz="2900" i="1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uk-UA" sz="2900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sz="29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9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sz="29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sz="29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29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90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uk-UA" sz="29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uk-UA" sz="29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sz="29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sz="29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uk-UA" sz="29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uk-UA" sz="29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GB" sz="29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sz="2900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uk-UA" sz="29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GB" sz="29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uk-UA" sz="2900" i="1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uk-UA" sz="2900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sz="29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9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sz="29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sz="29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29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sz="29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uk-UA" sz="2900" i="1">
                              <a:latin typeface="Cambria Math"/>
                            </a:rPr>
                            <m:t>𝑘</m:t>
                          </m:r>
                          <m:r>
                            <a:rPr lang="uk-UA" sz="29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uk-UA" sz="29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GB" sz="29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9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900">
                                  <a:latin typeface="Cambria Math"/>
                                </a:rPr>
                                <m:t>arg</m:t>
                              </m:r>
                              <m:r>
                                <a:rPr lang="en-US" sz="290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90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GB" sz="29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2900" i="1"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uk-UA" sz="29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sz="2900" i="1">
                              <a:latin typeface="Cambria Math"/>
                            </a:rPr>
                            <m:t>𝑓</m:t>
                          </m:r>
                          <m:r>
                            <a:rPr lang="en-US" sz="29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29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sz="29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uk-UA" sz="29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uk-UA" sz="29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9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sz="2900" i="1"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uk-UA" sz="29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uk-UA" sz="29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29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sz="29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uk-UA" sz="29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uk-UA" sz="29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9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GB" sz="2900" i="1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uk-UA" sz="29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uk-UA" sz="2900" i="1">
                              <a:latin typeface="Cambria Math"/>
                            </a:rPr>
                            <m:t>)</m:t>
                          </m:r>
                          <m:r>
                            <a:rPr lang="en-US" sz="2900" i="1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uk-UA" dirty="0" smtClean="0"/>
              </a:p>
              <a:p>
                <a:pPr marL="0" indent="0">
                  <a:buNone/>
                </a:pPr>
                <a:r>
                  <a:rPr lang="uk-UA" sz="2600" b="1" dirty="0"/>
                  <a:t>Теорема.</a:t>
                </a:r>
                <a:r>
                  <a:rPr lang="uk-UA" sz="2600" dirty="0"/>
                  <a:t> Нехай </a:t>
                </a:r>
                <a14:m>
                  <m:oMath xmlns:m="http://schemas.openxmlformats.org/officeDocument/2006/math">
                    <m:r>
                      <a:rPr lang="uk-UA" sz="2600" i="1">
                        <a:latin typeface="Cambria Math"/>
                      </a:rPr>
                      <m:t>𝐷</m:t>
                    </m:r>
                    <m:r>
                      <a:rPr lang="uk-UA" sz="2600" i="1">
                        <a:latin typeface="Cambria Math"/>
                      </a:rPr>
                      <m:t>⊂</m:t>
                    </m:r>
                    <m:sSup>
                      <m:sSupPr>
                        <m:ctrlPr>
                          <a:rPr lang="en-GB" sz="2600" i="1">
                            <a:latin typeface="Cambria Math"/>
                          </a:rPr>
                        </m:ctrlPr>
                      </m:sSupPr>
                      <m:e>
                        <m:r>
                          <a:rPr lang="uk-UA" sz="2600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uk-UA" sz="2600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2600" dirty="0"/>
                  <a:t> – </a:t>
                </a:r>
                <a:r>
                  <a:rPr lang="uk-UA" sz="2600" dirty="0"/>
                  <a:t>відкрита опукла область, а також:</a:t>
                </a:r>
                <a:endParaRPr lang="en-GB" sz="2600" dirty="0"/>
              </a:p>
              <a:p>
                <a14:m>
                  <m:oMath xmlns:m="http://schemas.openxmlformats.org/officeDocument/2006/math">
                    <m:r>
                      <a:rPr lang="uk-UA" sz="26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GB" sz="26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26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uk-UA" sz="2600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GB" sz="2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GB" sz="2600" i="1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GB" sz="2600" i="1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GB" sz="26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uk-UA" sz="2600" i="1">
                                <a:latin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uk-UA" sz="26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uk-UA" sz="2600" dirty="0"/>
                  <a:t> і </a:t>
                </a:r>
                <a:r>
                  <a:rPr lang="uk-UA" sz="2600" dirty="0" smtClean="0"/>
                  <a:t> </a:t>
                </a:r>
                <a14:m>
                  <m:oMath xmlns:m="http://schemas.openxmlformats.org/officeDocument/2006/math">
                    <m:r>
                      <a:rPr lang="uk-UA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uk-UA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uk-UA" sz="2600" i="1">
                        <a:latin typeface="Cambria Math"/>
                      </a:rPr>
                      <m:t>𝑥</m:t>
                    </m:r>
                    <m:r>
                      <a:rPr lang="uk-UA" sz="2600" i="1">
                        <a:latin typeface="Cambria Math"/>
                      </a:rPr>
                      <m:t>∈</m:t>
                    </m:r>
                    <m:r>
                      <a:rPr lang="uk-UA" sz="2600" i="1">
                        <a:latin typeface="Cambria Math"/>
                      </a:rPr>
                      <m:t>𝐷</m:t>
                    </m:r>
                    <m:r>
                      <a:rPr lang="uk-UA" sz="2600" i="1">
                        <a:latin typeface="Cambria Math"/>
                      </a:rPr>
                      <m:t>, </m:t>
                    </m:r>
                    <m:r>
                      <a:rPr lang="uk-UA" sz="2600" i="1">
                        <a:latin typeface="Cambria Math"/>
                      </a:rPr>
                      <m:t>𝑦</m:t>
                    </m:r>
                    <m:r>
                      <a:rPr lang="uk-UA" sz="2600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GB" sz="2600" i="1">
                            <a:latin typeface="Cambria Math"/>
                          </a:rPr>
                        </m:ctrlPr>
                      </m:sSupPr>
                      <m:e>
                        <m:r>
                          <a:rPr lang="uk-UA" sz="2600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uk-UA" sz="2600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uk-UA" sz="2600" dirty="0"/>
                  <a:t> сильно-опукла з константою опуклості </a:t>
                </a:r>
                <a:r>
                  <a:rPr lang="en-GB" sz="2600" dirty="0"/>
                  <a:t>m&gt;0</a:t>
                </a:r>
                <a:r>
                  <a:rPr lang="uk-UA" sz="2600" dirty="0"/>
                  <a:t> і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sz="26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uk-UA" sz="2600" i="1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uk-UA" sz="2600" i="1">
                                <a:latin typeface="Cambria Math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GB" sz="2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26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uk-UA" sz="2600" i="1">
                        <a:latin typeface="Cambria Math"/>
                      </a:rPr>
                      <m:t>≤</m:t>
                    </m:r>
                    <m:r>
                      <a:rPr lang="uk-UA" sz="2600" i="1">
                        <a:latin typeface="Cambria Math"/>
                      </a:rPr>
                      <m:t>𝑀</m:t>
                    </m:r>
                    <m:r>
                      <a:rPr lang="uk-UA" sz="2600" i="1">
                        <a:latin typeface="Cambria Math"/>
                      </a:rPr>
                      <m:t>, 0&lt;</m:t>
                    </m:r>
                    <m:r>
                      <a:rPr lang="en-GB" sz="2600" i="1">
                        <a:latin typeface="Cambria Math"/>
                      </a:rPr>
                      <m:t>𝑚</m:t>
                    </m:r>
                    <m:r>
                      <a:rPr lang="en-GB" sz="2600" i="1">
                        <a:latin typeface="Cambria Math"/>
                      </a:rPr>
                      <m:t>≤</m:t>
                    </m:r>
                    <m:r>
                      <a:rPr lang="en-GB" sz="2600" i="1">
                        <a:latin typeface="Cambria Math"/>
                      </a:rPr>
                      <m:t>𝑀</m:t>
                    </m:r>
                    <m:r>
                      <a:rPr lang="en-GB" sz="2600" i="1">
                        <a:latin typeface="Cambria Math"/>
                      </a:rPr>
                      <m:t>;</m:t>
                    </m:r>
                  </m:oMath>
                </a14:m>
                <a:endParaRPr lang="uk-UA" sz="2600" dirty="0" smtClean="0"/>
              </a:p>
              <a:p>
                <a:r>
                  <a:rPr lang="uk-UA" sz="2600" dirty="0"/>
                  <a:t>для всіх </a:t>
                </a:r>
                <a14:m>
                  <m:oMath xmlns:m="http://schemas.openxmlformats.org/officeDocument/2006/math">
                    <m:r>
                      <a:rPr lang="uk-UA" sz="2600" i="1">
                        <a:latin typeface="Cambria Math"/>
                      </a:rPr>
                      <m:t>𝑥</m:t>
                    </m:r>
                    <m:r>
                      <a:rPr lang="uk-UA" sz="2600" i="1">
                        <a:latin typeface="Cambria Math"/>
                      </a:rPr>
                      <m:t>, </m:t>
                    </m:r>
                    <m:r>
                      <a:rPr lang="uk-UA" sz="2600" i="1">
                        <a:latin typeface="Cambria Math"/>
                      </a:rPr>
                      <m:t>𝑦</m:t>
                    </m:r>
                    <m:r>
                      <a:rPr lang="uk-UA" sz="2600" i="1">
                        <a:latin typeface="Cambria Math"/>
                      </a:rPr>
                      <m:t>∈</m:t>
                    </m:r>
                    <m:r>
                      <a:rPr lang="uk-UA" sz="2600" i="1">
                        <a:latin typeface="Cambria Math"/>
                      </a:rPr>
                      <m:t>𝐷</m:t>
                    </m:r>
                  </m:oMath>
                </a14:m>
                <a:r>
                  <a:rPr lang="uk-UA" sz="2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600" i="1">
                            <a:latin typeface="Cambria Math"/>
                          </a:rPr>
                        </m:ctrlPr>
                      </m:sSupPr>
                      <m:e>
                        <m:r>
                          <a:rPr lang="uk-UA" sz="2600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uk-UA" sz="2600" i="1">
                            <a:latin typeface="Cambria Math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GB" sz="2600" i="1">
                            <a:latin typeface="Cambria Math"/>
                          </a:rPr>
                        </m:ctrlPr>
                      </m:dPr>
                      <m:e>
                        <m:r>
                          <a:rPr lang="en-GB" sz="26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uk-UA" sz="2600" dirty="0"/>
                  <a:t> задовольняє умову </a:t>
                </a:r>
                <a:r>
                  <a:rPr lang="uk-UA" sz="2600" dirty="0" smtClean="0"/>
                  <a:t>Ліпшиця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sz="26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uk-UA" sz="2600" i="1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uk-UA" sz="2600" i="1">
                                <a:latin typeface="Cambria Math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GB" sz="2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26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GB" sz="2600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GB" sz="2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uk-UA" sz="2600" i="1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uk-UA" sz="2600" i="1">
                                <a:latin typeface="Cambria Math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GB" sz="26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GB" sz="2600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uk-UA" sz="260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uk-UA" sz="2600" i="1">
                        <a:latin typeface="Cambria Math"/>
                      </a:rPr>
                      <m:t>≤</m:t>
                    </m:r>
                    <m:r>
                      <a:rPr lang="uk-UA" sz="2600" i="1">
                        <a:latin typeface="Cambria Math"/>
                      </a:rPr>
                      <m:t>𝐿</m:t>
                    </m:r>
                    <m:d>
                      <m:dPr>
                        <m:begChr m:val="‖"/>
                        <m:endChr m:val="‖"/>
                        <m:ctrlPr>
                          <a:rPr lang="en-GB" sz="26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2600" i="1">
                            <a:latin typeface="Cambria Math"/>
                          </a:rPr>
                          <m:t>𝑥</m:t>
                        </m:r>
                        <m:r>
                          <a:rPr lang="uk-UA" sz="2600" i="1">
                            <a:latin typeface="Cambria Math"/>
                          </a:rPr>
                          <m:t>−</m:t>
                        </m:r>
                        <m:r>
                          <a:rPr lang="uk-UA" sz="26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uk-UA" sz="2600" i="1">
                        <a:latin typeface="Cambria Math"/>
                      </a:rPr>
                      <m:t>, 0&lt;</m:t>
                    </m:r>
                    <m:r>
                      <a:rPr lang="uk-UA" sz="2600" i="1">
                        <a:latin typeface="Cambria Math"/>
                      </a:rPr>
                      <m:t>𝐿</m:t>
                    </m:r>
                    <m:r>
                      <a:rPr lang="uk-UA" sz="2600" i="1">
                        <a:latin typeface="Cambria Math"/>
                      </a:rPr>
                      <m:t>&lt;∞</m:t>
                    </m:r>
                  </m:oMath>
                </a14:m>
                <a:endParaRPr lang="uk-UA" sz="2600" dirty="0" smtClean="0"/>
              </a:p>
              <a:p>
                <a:r>
                  <a:rPr lang="uk-UA" sz="2600" dirty="0"/>
                  <a:t>початкове наближення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26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uk-UA" sz="26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uk-UA" sz="2600" dirty="0"/>
                  <a:t>, вибрано так, що виконується умова </a:t>
                </a:r>
                <a:endParaRPr lang="en-GB" sz="26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600" i="1">
                          <a:latin typeface="Cambria Math"/>
                        </a:rPr>
                        <m:t>𝑞</m:t>
                      </m:r>
                      <m:r>
                        <a:rPr lang="uk-UA" sz="2600" i="1">
                          <a:latin typeface="Cambria Math"/>
                        </a:rPr>
                        <m:t>=</m:t>
                      </m:r>
                      <m:r>
                        <a:rPr lang="uk-UA" sz="2600" i="1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n-GB" sz="2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uk-UA" sz="26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2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2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uk-UA" sz="2600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uk-UA" sz="2600" i="1">
                              <a:latin typeface="Cambria Math"/>
                            </a:rPr>
                            <m:t>−</m:t>
                          </m:r>
                          <m:r>
                            <a:rPr lang="uk-UA" sz="26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2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sz="2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uk-UA" sz="2600" i="1">
                                      <a:latin typeface="Cambria Math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uk-UA" sz="2600" i="1">
                          <a:latin typeface="Cambria Math"/>
                        </a:rPr>
                        <m:t>&lt;1, </m:t>
                      </m:r>
                      <m:r>
                        <a:rPr lang="uk-UA" sz="2600" i="1">
                          <a:latin typeface="Cambria Math"/>
                        </a:rPr>
                        <m:t>𝐶</m:t>
                      </m:r>
                      <m:r>
                        <a:rPr lang="uk-UA" sz="2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2600" i="1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uk-UA" sz="2600" i="1">
                                  <a:latin typeface="Cambria Math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uk-UA" sz="2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GB" sz="2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uk-UA" sz="2600" i="1">
                                  <a:latin typeface="Cambria Math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uk-UA" sz="2600" i="1">
                                  <a:latin typeface="Cambria Math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uk-UA" sz="2600" i="1">
                              <a:latin typeface="Cambria Math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sz="2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uk-UA" sz="2600" i="1">
                                  <a:latin typeface="Cambria Math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uk-UA" sz="2600" i="1">
                                  <a:latin typeface="Cambria Math"/>
                                </a:rPr>
                                <m:t>8</m:t>
                              </m:r>
                            </m:sup>
                          </m:sSup>
                        </m:den>
                      </m:f>
                      <m:r>
                        <a:rPr lang="uk-UA" sz="2600" i="1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uk-UA" sz="2600" dirty="0" smtClean="0"/>
              </a:p>
              <a:p>
                <a:pPr marL="0" indent="0">
                  <a:buNone/>
                </a:pPr>
                <a:r>
                  <a:rPr lang="uk-UA" sz="2600" dirty="0"/>
                  <a:t>Тоді послідовність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26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26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uk-UA" sz="26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uk-UA" sz="2600" dirty="0"/>
                  <a:t>, визначена алгоритмом, збігається до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26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uk-UA" sz="2600" i="1">
                            <a:latin typeface="Cambria Math"/>
                          </a:rPr>
                          <m:t>∗</m:t>
                        </m:r>
                      </m:sub>
                    </m:sSub>
                  </m:oMath>
                </a14:m>
                <a:r>
                  <a:rPr lang="uk-UA" sz="2600" dirty="0"/>
                  <a:t> - розв</a:t>
                </a:r>
                <a:r>
                  <a:rPr lang="en-GB" sz="2600" dirty="0"/>
                  <a:t>’</a:t>
                </a:r>
                <a:r>
                  <a:rPr lang="uk-UA" sz="2600" dirty="0" err="1"/>
                  <a:t>язку</a:t>
                </a:r>
                <a:r>
                  <a:rPr lang="uk-UA" sz="2600" dirty="0"/>
                  <a:t> задачі (1) і виконуються оцінки</a:t>
                </a:r>
                <a:endParaRPr lang="en-GB" sz="26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sz="26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GB" sz="2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sz="26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sz="26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uk-UA" sz="2600" i="1">
                          <a:latin typeface="Cambria Math"/>
                        </a:rPr>
                        <m:t>−</m:t>
                      </m:r>
                      <m:r>
                        <a:rPr lang="uk-UA" sz="26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GB" sz="2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sz="26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sz="2600" i="1">
                                  <a:latin typeface="Cambria Math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uk-UA" sz="2600" i="1">
                          <a:latin typeface="Cambria Math"/>
                        </a:rPr>
                        <m:t>≤ </m:t>
                      </m:r>
                      <m:sSup>
                        <m:sSupPr>
                          <m:ctrlPr>
                            <a:rPr lang="en-GB" sz="2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uk-UA" sz="2600" i="1">
                              <a:latin typeface="Cambria Math"/>
                            </a:rPr>
                            <m:t>𝐶</m:t>
                          </m:r>
                        </m:e>
                        <m:sup>
                          <m:r>
                            <a:rPr lang="uk-UA" sz="2600" i="1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GB" sz="2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uk-UA" sz="2600" i="1">
                              <a:latin typeface="Cambria Math"/>
                            </a:rPr>
                            <m:t>𝑞</m:t>
                          </m:r>
                        </m:e>
                        <m:sup>
                          <m:sSup>
                            <m:sSupPr>
                              <m:ctrlPr>
                                <a:rPr lang="en-GB" sz="2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uk-UA" sz="2600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uk-UA" sz="26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uk-UA" sz="2600" i="1">
                                  <a:latin typeface="Cambria Math"/>
                                </a:rPr>
                                <m:t>+1</m:t>
                              </m:r>
                            </m:sup>
                          </m:sSup>
                        </m:sup>
                      </m:sSup>
                      <m:r>
                        <a:rPr lang="uk-UA" sz="2600" i="1">
                          <a:latin typeface="Cambria Math"/>
                        </a:rPr>
                        <m:t>,  </m:t>
                      </m:r>
                      <m:d>
                        <m:dPr>
                          <m:begChr m:val="‖"/>
                          <m:endChr m:val="‖"/>
                          <m:ctrlPr>
                            <a:rPr lang="en-GB" sz="2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sz="26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sz="2600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uk-UA" sz="26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uk-UA" sz="26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sz="26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sz="2600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GB" sz="2600" i="1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GB" sz="2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GB" sz="26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GB" sz="26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uk-UA" sz="2600" i="1">
                              <a:latin typeface="Cambria Math"/>
                            </a:rPr>
                            <m:t>𝑞</m:t>
                          </m:r>
                        </m:e>
                        <m:sup>
                          <m:sSup>
                            <m:sSupPr>
                              <m:ctrlPr>
                                <a:rPr lang="en-GB" sz="2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uk-UA" sz="2600" i="1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uk-UA" sz="2600" i="1">
                                  <a:latin typeface="Cambria Math"/>
                                </a:rPr>
                                <m:t>𝑘</m:t>
                              </m:r>
                            </m:sup>
                          </m:sSup>
                        </m:sup>
                      </m:sSup>
                      <m:r>
                        <a:rPr lang="uk-UA" sz="2600" i="1">
                          <a:latin typeface="Cambria Math"/>
                        </a:rPr>
                        <m:t>,  </m:t>
                      </m:r>
                      <m:sSub>
                        <m:sSubPr>
                          <m:ctrlPr>
                            <a:rPr lang="en-GB" sz="2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GB" sz="26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GB" sz="2600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2600" i="1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sz="26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GB" sz="2600" i="1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GB" sz="2600" i="1">
                                  <a:latin typeface="Cambria Math"/>
                                </a:rPr>
                                <m:t>𝑚𝐶</m:t>
                              </m:r>
                            </m:den>
                          </m:f>
                        </m:e>
                      </m:rad>
                      <m:r>
                        <a:rPr lang="en-GB" sz="2600" i="1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GB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2950" y="1128711"/>
                <a:ext cx="10744199" cy="5040000"/>
              </a:xfrm>
              <a:blipFill rotWithShape="0">
                <a:blip r:embed="rId2"/>
                <a:stretch>
                  <a:fillRect l="-5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852985" y="2336006"/>
            <a:ext cx="6043612" cy="36718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/>
          <p:cNvSpPr/>
          <p:nvPr/>
        </p:nvSpPr>
        <p:spPr>
          <a:xfrm>
            <a:off x="5386387" y="2736056"/>
            <a:ext cx="4614863" cy="274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943725" y="3043238"/>
            <a:ext cx="2728913" cy="142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8086725" y="3043238"/>
            <a:ext cx="1585913" cy="1743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88368" y="2386013"/>
            <a:ext cx="2500312" cy="3443287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813964" y="2736056"/>
                <a:ext cx="7718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uk-UA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964" y="2736056"/>
                <a:ext cx="77189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668987" y="3914775"/>
                <a:ext cx="4393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uk-UA" i="1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8987" y="3914775"/>
                <a:ext cx="43938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lowchart: Connector 11"/>
          <p:cNvSpPr/>
          <p:nvPr/>
        </p:nvSpPr>
        <p:spPr>
          <a:xfrm>
            <a:off x="7368639" y="3749056"/>
            <a:ext cx="74220" cy="98548"/>
          </a:xfrm>
          <a:prstGeom prst="flowChartConnector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56569" y="3639242"/>
                <a:ext cx="2354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uk-UA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569" y="3639242"/>
                <a:ext cx="235430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46154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06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/>
      <p:bldP spid="6" grpId="1"/>
      <p:bldP spid="10" grpId="0"/>
      <p:bldP spid="10" grpId="1"/>
      <p:bldP spid="12" grpId="0" animBg="1"/>
      <p:bldP spid="12" grpId="1" animBg="1"/>
      <p:bldP spid="13" grpId="0"/>
      <p:bldP spid="1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8"/>
          </a:xfrm>
        </p:spPr>
        <p:txBody>
          <a:bodyPr>
            <a:normAutofit fontScale="90000"/>
          </a:bodyPr>
          <a:lstStyle/>
          <a:p>
            <a:r>
              <a:rPr lang="uk-UA" dirty="0"/>
              <a:t>Трикроковий алгоритм мінімізації функції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uk-UA" sz="2800" dirty="0" smtClean="0"/>
              <a:t>Переваги:</a:t>
            </a:r>
          </a:p>
          <a:p>
            <a:pPr lvl="1"/>
            <a:r>
              <a:rPr lang="uk-UA" sz="2400" dirty="0" smtClean="0"/>
              <a:t>Кращі властивості в сенсі збіжності</a:t>
            </a:r>
          </a:p>
          <a:p>
            <a:pPr lvl="1"/>
            <a:r>
              <a:rPr lang="uk-UA" sz="2400" dirty="0" smtClean="0"/>
              <a:t>Ефективніший при великій розмірності</a:t>
            </a:r>
          </a:p>
          <a:p>
            <a:pPr lvl="1"/>
            <a:r>
              <a:rPr lang="uk-UA" sz="2400" dirty="0" smtClean="0"/>
              <a:t>Точніший при мінімізації вироджених функцій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uk-UA" sz="2800" dirty="0" smtClean="0"/>
              <a:t>Недоліки:</a:t>
            </a:r>
          </a:p>
          <a:p>
            <a:pPr lvl="1"/>
            <a:r>
              <a:rPr lang="uk-UA" sz="2400" dirty="0" smtClean="0"/>
              <a:t>Складний вибір початкового наближення</a:t>
            </a:r>
          </a:p>
          <a:p>
            <a:pPr lvl="1"/>
            <a:r>
              <a:rPr lang="uk-UA" sz="2400" dirty="0" smtClean="0"/>
              <a:t>Операції методу є трудомісткими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1724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Рекурсивний аналог трикрокового методу Ньютона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uk-UA" dirty="0" smtClean="0"/>
                  <a:t>Метод використовує глибину рекурсії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uk-UA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uk-UA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uk-UA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uk-UA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uk-UA" i="1">
                              <a:latin typeface="Cambria Math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GB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uk-UA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uk-UA" i="1">
                                      <a:latin typeface="Cambria Math"/>
                                    </a:rPr>
                                    <m:t>′</m:t>
                                  </m:r>
                                  <m:r>
                                    <a:rPr lang="en-GB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GB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uk-UA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uk-UA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uk-UA" i="1">
                              <a:latin typeface="Cambria Math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GB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uk-UA" i="1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uk-UA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uk-UA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uk-UA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uk-UA" i="1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GB" dirty="0"/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uk-UA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uk-UA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uk-UA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uk-UA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uk-UA" i="1">
                            <a:latin typeface="Cambria Math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GB" i="1">
                            <a:latin typeface="Cambria Math"/>
                          </a:rPr>
                        </m:ctrlPr>
                      </m:sSupPr>
                      <m:e>
                        <m:r>
                          <a:rPr lang="uk-UA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uk-UA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uk-UA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uk-UA" i="1">
                        <a:latin typeface="Cambria Math"/>
                      </a:rPr>
                      <m:t>,</m:t>
                    </m:r>
                  </m:oMath>
                </a14:m>
                <a:r>
                  <a:rPr lang="uk-UA" dirty="0" smtClean="0"/>
                  <a:t>                                          (3)</a:t>
                </a: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uk-UA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uk-UA" i="1">
                              <a:latin typeface="Cambria Math"/>
                            </a:rPr>
                            <m:t>𝑘</m:t>
                          </m:r>
                          <m:r>
                            <a:rPr lang="uk-UA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uk-UA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uk-UA" i="1">
                                  <a:latin typeface="Cambria Math"/>
                                </a:rPr>
                                <m:t>𝑡</m:t>
                              </m:r>
                            </m:lim>
                          </m:limLow>
                        </m:fName>
                        <m:e>
                          <m:r>
                            <a:rPr lang="uk-UA" i="1">
                              <a:latin typeface="Cambria Math"/>
                            </a:rPr>
                            <m:t> </m:t>
                          </m:r>
                          <m:r>
                            <a:rPr lang="uk-UA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GB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uk-UA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uk-UA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uk-UA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uk-UA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uk-UA" i="1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uk-UA" i="1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GB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uk-UA" i="1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uk-UA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uk-UA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GB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𝑝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uk-UA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uk-UA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uk-UA" i="1">
                        <a:latin typeface="Cambria Math"/>
                      </a:rPr>
                      <m:t>∈</m:t>
                    </m:r>
                    <m:d>
                      <m:dPr>
                        <m:endChr m:val="]"/>
                        <m:ctrlPr>
                          <a:rPr lang="en-GB" i="1">
                            <a:latin typeface="Cambria Math"/>
                          </a:rPr>
                        </m:ctrlPr>
                      </m:dPr>
                      <m:e>
                        <m:r>
                          <a:rPr lang="uk-UA" i="1"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uk-UA" i="1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GB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uk-UA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uk-UA" i="1">
                        <a:latin typeface="Cambria Math"/>
                      </a:rPr>
                      <m:t>&gt;0</m:t>
                    </m:r>
                  </m:oMath>
                </a14:m>
                <a:r>
                  <a:rPr lang="uk-UA" dirty="0"/>
                  <a:t> такі, що виконуються умови монотонності.</a:t>
                </a:r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44" t="-2936" r="-101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07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sz="3600" dirty="0"/>
              <a:t>Рекурсивний аналог трикрокового методу </a:t>
            </a:r>
            <a:r>
              <a:rPr lang="uk-UA" sz="3600" dirty="0" smtClean="0"/>
              <a:t>Ньютона </a:t>
            </a:r>
            <a:r>
              <a:rPr lang="uk-UA" dirty="0" smtClean="0"/>
              <a:t>Збіжність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28688" y="2414589"/>
                <a:ext cx="10644187" cy="3786186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uk-UA" sz="1800" b="1" dirty="0" smtClean="0"/>
                  <a:t>Теорема</a:t>
                </a:r>
                <a:r>
                  <a:rPr lang="uk-UA" sz="1800" dirty="0"/>
                  <a:t>. </a:t>
                </a:r>
                <a:r>
                  <a:rPr lang="uk-UA" sz="1800" dirty="0" smtClean="0"/>
                  <a:t>Нехай:</a:t>
                </a:r>
                <a:br>
                  <a:rPr lang="uk-UA" sz="1800" dirty="0" smtClean="0"/>
                </a:br>
                <a:r>
                  <a:rPr lang="uk-UA" sz="1800" dirty="0" smtClean="0"/>
                  <a:t>		1</a:t>
                </a:r>
                <a:r>
                  <a:rPr lang="uk-UA" sz="1800" dirty="0"/>
                  <a:t>) </a:t>
                </a:r>
                <a14:m>
                  <m:oMath xmlns:m="http://schemas.openxmlformats.org/officeDocument/2006/math">
                    <m:r>
                      <a:rPr lang="uk-UA" sz="1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uk-UA" sz="1800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GB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uk-UA" sz="1800" i="1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uk-UA" sz="1800" i="1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uk-UA" sz="1800" i="1">
                                <a:latin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uk-UA" sz="18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dirty="0" smtClean="0"/>
                  <a:t>;</a:t>
                </a:r>
                <a:r>
                  <a:rPr lang="uk-UA" sz="1800" dirty="0"/>
                  <a:t/>
                </a:r>
                <a:br>
                  <a:rPr lang="uk-UA" sz="1800" dirty="0"/>
                </a:br>
                <a:r>
                  <a:rPr lang="uk-UA" sz="1800" dirty="0" smtClean="0"/>
                  <a:t>		</a:t>
                </a:r>
                <a:r>
                  <a:rPr lang="en-US" sz="1800" dirty="0" smtClean="0"/>
                  <a:t>2</a:t>
                </a:r>
                <a:r>
                  <a:rPr lang="en-US" sz="1800" dirty="0"/>
                  <a:t>)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∀</m:t>
                    </m:r>
                    <m:r>
                      <a:rPr lang="en-US" sz="1800" i="1">
                        <a:latin typeface="Cambria Math"/>
                      </a:rPr>
                      <m:t>𝑥</m:t>
                    </m:r>
                    <m:r>
                      <a:rPr lang="en-US" sz="1800" i="1">
                        <a:latin typeface="Cambria Math"/>
                      </a:rPr>
                      <m:t>∈</m:t>
                    </m:r>
                    <m:r>
                      <a:rPr lang="en-US" sz="1800" i="1">
                        <a:latin typeface="Cambria Math"/>
                      </a:rPr>
                      <m:t>𝐷</m:t>
                    </m:r>
                    <m:r>
                      <a:rPr lang="en-US" sz="1800" i="1">
                        <a:latin typeface="Cambria Math"/>
                      </a:rPr>
                      <m:t>, </m:t>
                    </m:r>
                    <m:r>
                      <a:rPr lang="en-US" sz="1800" i="1">
                        <a:latin typeface="Cambria Math"/>
                      </a:rPr>
                      <m:t>h</m:t>
                    </m:r>
                    <m:r>
                      <a:rPr lang="en-US" sz="1800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GB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uk-UA" sz="1800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uk-UA" sz="1800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uk-UA" sz="1800" i="1">
                                <a:latin typeface="Cambria Math"/>
                              </a:rPr>
                              <m:t>𝑅</m:t>
                            </m:r>
                          </m:e>
                          <m:sup>
                            <m:r>
                              <a:rPr lang="uk-UA" sz="1800" i="1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uk-UA" sz="1800" i="1">
                            <a:latin typeface="Cambria Math"/>
                          </a:rPr>
                          <m:t>:</m:t>
                        </m:r>
                        <m:r>
                          <a:rPr lang="uk-UA" sz="18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uk-UA" sz="18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uk-UA" sz="1800" i="1">
                            <a:latin typeface="Cambria Math"/>
                          </a:rPr>
                          <m:t>≤</m:t>
                        </m:r>
                        <m:r>
                          <a:rPr lang="uk-UA" sz="18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sz="1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uk-UA" sz="18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uk-UA" sz="1800" b="0" i="0" smtClean="0">
                        <a:latin typeface="Cambria Math" panose="02040503050406030204" pitchFamily="18" charset="0"/>
                      </a:rPr>
                      <m:t>,   </m:t>
                    </m:r>
                  </m:oMath>
                </a14:m>
                <a:endParaRPr lang="uk-UA" sz="1800" b="0" i="0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</a:rPr>
                      <m:t>𝑚</m:t>
                    </m:r>
                    <m:d>
                      <m:dPr>
                        <m:begChr m:val="‖"/>
                        <m:endChr m:val="‖"/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≤</m:t>
                    </m:r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”</m:t>
                            </m:r>
                          </m:sup>
                        </m:sSup>
                        <m:d>
                          <m:d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1800" i="1">
                            <a:latin typeface="Cambria Math"/>
                          </a:rPr>
                          <m:t>h</m:t>
                        </m:r>
                        <m:r>
                          <a:rPr lang="en-US" sz="1800" i="1">
                            <a:latin typeface="Cambria Math"/>
                          </a:rPr>
                          <m:t>,</m:t>
                        </m:r>
                        <m:r>
                          <a:rPr lang="en-US" sz="1800" i="1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≤</m:t>
                    </m:r>
                    <m:r>
                      <a:rPr lang="en-US" sz="1800" i="1">
                        <a:latin typeface="Cambria Math"/>
                      </a:rPr>
                      <m:t>𝑀</m:t>
                    </m:r>
                    <m:d>
                      <m:dPr>
                        <m:begChr m:val="‖"/>
                        <m:endChr m:val="‖"/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,</m:t>
                    </m:r>
                  </m:oMath>
                </a14:m>
                <a:r>
                  <a:rPr lang="uk-UA" sz="1800" dirty="0" smtClean="0"/>
                  <a:t>  де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0&lt;</m:t>
                    </m:r>
                    <m:r>
                      <a:rPr lang="en-US" sz="1800" i="1">
                        <a:latin typeface="Cambria Math"/>
                      </a:rPr>
                      <m:t>𝑚</m:t>
                    </m:r>
                    <m:r>
                      <a:rPr lang="en-US" sz="1800" i="1">
                        <a:latin typeface="Cambria Math"/>
                      </a:rPr>
                      <m:t>≤</m:t>
                    </m:r>
                    <m:r>
                      <a:rPr lang="en-US" sz="1800" i="1">
                        <a:latin typeface="Cambria Math"/>
                      </a:rPr>
                      <m:t>𝑀</m:t>
                    </m:r>
                    <m:r>
                      <a:rPr lang="en-US" sz="1800" i="1">
                        <a:latin typeface="Cambria Math"/>
                      </a:rPr>
                      <m:t>&lt;∞</m:t>
                    </m:r>
                  </m:oMath>
                </a14:m>
                <a:r>
                  <a:rPr lang="en-US" sz="1800" dirty="0" smtClean="0"/>
                  <a:t>;</a:t>
                </a:r>
                <a:endParaRPr lang="uk-UA" sz="1800" dirty="0"/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uk-UA" sz="1800" dirty="0" smtClean="0"/>
                  <a:t>		</a:t>
                </a:r>
                <a:r>
                  <a:rPr lang="en-US" sz="1800" dirty="0" smtClean="0"/>
                  <a:t>3</a:t>
                </a:r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∀</m:t>
                    </m:r>
                    <m:r>
                      <a:rPr lang="en-US" sz="1800" i="1">
                        <a:latin typeface="Cambria Math"/>
                      </a:rPr>
                      <m:t>𝑥</m:t>
                    </m:r>
                    <m:r>
                      <a:rPr lang="en-US" sz="1800" i="1">
                        <a:latin typeface="Cambria Math"/>
                      </a:rPr>
                      <m:t>,  </m:t>
                    </m:r>
                    <m:r>
                      <a:rPr lang="en-US" sz="1800" i="1">
                        <a:latin typeface="Cambria Math"/>
                      </a:rPr>
                      <m:t>𝑦</m:t>
                    </m:r>
                    <m:r>
                      <a:rPr lang="en-US" sz="1800" i="1">
                        <a:latin typeface="Cambria Math"/>
                      </a:rPr>
                      <m:t>∈</m:t>
                    </m:r>
                    <m:r>
                      <a:rPr lang="en-US" sz="1800" i="1">
                        <a:latin typeface="Cambria Math"/>
                      </a:rPr>
                      <m:t>𝐷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sz="1800" i="1">
                            <a:latin typeface="Cambria Math"/>
                          </a:rPr>
                          <m:t>”</m:t>
                        </m:r>
                      </m:sup>
                    </m:sSup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  <a:r>
                  <a:rPr lang="uk-UA" sz="1800" dirty="0" err="1"/>
                  <a:t>задовільняє</a:t>
                </a:r>
                <a:r>
                  <a:rPr lang="uk-UA" sz="1800" dirty="0"/>
                  <a:t> умову </a:t>
                </a:r>
                <a:r>
                  <a:rPr lang="uk-UA" sz="1800" dirty="0" smtClean="0"/>
                  <a:t>Ліпшиця: </a:t>
                </a:r>
              </a:p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”</m:t>
                            </m:r>
                          </m:sup>
                        </m:sSup>
                        <m:d>
                          <m:d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”</m:t>
                            </m:r>
                          </m:sup>
                        </m:sSup>
                        <m:d>
                          <m:d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uk-UA" sz="1800" i="1">
                        <a:latin typeface="Cambria Math"/>
                      </a:rPr>
                      <m:t>≤</m:t>
                    </m:r>
                    <m:r>
                      <a:rPr lang="uk-UA" sz="1800" i="1">
                        <a:latin typeface="Cambria Math"/>
                      </a:rPr>
                      <m:t>𝐿</m:t>
                    </m:r>
                    <m:d>
                      <m:dPr>
                        <m:begChr m:val="‖"/>
                        <m:endChr m:val="‖"/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800" i="1">
                            <a:latin typeface="Cambria Math"/>
                          </a:rPr>
                          <m:t>𝑥</m:t>
                        </m:r>
                        <m:r>
                          <a:rPr lang="uk-UA" sz="1800" i="1">
                            <a:latin typeface="Cambria Math"/>
                          </a:rPr>
                          <m:t>−</m:t>
                        </m:r>
                        <m:r>
                          <a:rPr lang="uk-UA" sz="18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uk-UA" sz="1800" i="1">
                        <a:latin typeface="Cambria Math"/>
                      </a:rPr>
                      <m:t>,</m:t>
                    </m:r>
                    <m:r>
                      <a:rPr lang="uk-UA" sz="1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uk-UA" sz="1800" dirty="0" smtClean="0"/>
                  <a:t> де </a:t>
                </a:r>
                <a14:m>
                  <m:oMath xmlns:m="http://schemas.openxmlformats.org/officeDocument/2006/math">
                    <m:r>
                      <a:rPr lang="uk-UA" sz="1800" i="1">
                        <a:latin typeface="Cambria Math"/>
                      </a:rPr>
                      <m:t>0&lt;</m:t>
                    </m:r>
                    <m:r>
                      <a:rPr lang="uk-UA" sz="1800" i="1">
                        <a:latin typeface="Cambria Math"/>
                      </a:rPr>
                      <m:t>𝐿</m:t>
                    </m:r>
                    <m:r>
                      <a:rPr lang="uk-UA" sz="1800" i="1">
                        <a:latin typeface="Cambria Math"/>
                      </a:rPr>
                      <m:t>&lt;∞;</m:t>
                    </m:r>
                  </m:oMath>
                </a14:m>
                <a:endParaRPr lang="en-GB" sz="1800" dirty="0"/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uk-UA" sz="1800" dirty="0" smtClean="0"/>
                  <a:t>		</a:t>
                </a:r>
                <a:r>
                  <a:rPr lang="en-US" sz="1800" dirty="0" smtClean="0"/>
                  <a:t>4</a:t>
                </a:r>
                <a:r>
                  <a:rPr lang="en-US" sz="1800" dirty="0"/>
                  <a:t>) </a:t>
                </a:r>
                <a:r>
                  <a:rPr lang="uk-UA" sz="1800" dirty="0"/>
                  <a:t>початкове наближення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uk-UA" sz="18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uk-UA" sz="1800" dirty="0"/>
                  <a:t> вибирають таким, що виконується умова </a:t>
                </a:r>
                <a:endParaRPr lang="uk-UA" sz="1800" dirty="0" smtClean="0"/>
              </a:p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uk-UA" sz="1800" i="1">
                        <a:latin typeface="Cambria Math"/>
                      </a:rPr>
                      <m:t>𝜇</m:t>
                    </m:r>
                    <m:r>
                      <a:rPr lang="uk-UA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uk-UA" sz="1800" i="1"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radPr>
                          <m:deg>
                            <m:r>
                              <a:rPr lang="en-US" sz="1800" i="1">
                                <a:latin typeface="Cambria Math"/>
                              </a:rPr>
                              <m:t>𝑝</m:t>
                            </m:r>
                          </m:deg>
                          <m:e>
                            <m:r>
                              <a:rPr lang="uk-UA" sz="1800" i="1">
                                <a:latin typeface="Cambria Math"/>
                              </a:rPr>
                              <m:t>9</m:t>
                            </m:r>
                          </m:e>
                        </m:rad>
                      </m:den>
                    </m:f>
                    <m:r>
                      <a:rPr lang="uk-UA" sz="1800" i="1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8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sz="1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uk-UA" sz="18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uk-UA" sz="1800" i="1">
                            <a:latin typeface="Cambria Math"/>
                          </a:rPr>
                          <m:t>−</m:t>
                        </m:r>
                        <m:r>
                          <a:rPr lang="uk-UA" sz="18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sz="1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uk-UA" sz="1800" i="1">
                                    <a:latin typeface="Cambria Math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uk-UA" sz="1800" i="1">
                        <a:latin typeface="Cambria Math"/>
                      </a:rPr>
                      <m:t>&lt;1,</m:t>
                    </m:r>
                  </m:oMath>
                </a14:m>
                <a:r>
                  <a:rPr lang="uk-UA" sz="1800" dirty="0" smtClean="0"/>
                  <a:t> де </a:t>
                </a:r>
                <a14:m>
                  <m:oMath xmlns:m="http://schemas.openxmlformats.org/officeDocument/2006/math">
                    <m:r>
                      <a:rPr lang="uk-UA" sz="1800" i="1">
                        <a:latin typeface="Cambria Math"/>
                      </a:rPr>
                      <m:t>𝐶</m:t>
                    </m:r>
                    <m:r>
                      <a:rPr lang="uk-UA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1800" i="1">
                            <a:latin typeface="Cambria Math"/>
                          </a:rPr>
                        </m:ctrlPr>
                      </m:fPr>
                      <m:num>
                        <m:r>
                          <a:rPr lang="uk-UA" sz="1800" i="1">
                            <a:latin typeface="Cambria Math"/>
                          </a:rPr>
                          <m:t>9</m:t>
                        </m:r>
                        <m:r>
                          <a:rPr lang="uk-UA" sz="1800" i="1">
                            <a:latin typeface="Cambria Math"/>
                          </a:rPr>
                          <m:t>𝑀</m:t>
                        </m:r>
                        <m:sSup>
                          <m:sSup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uk-UA" sz="1800" i="1">
                                <a:latin typeface="Cambria Math"/>
                              </a:rPr>
                              <m:t>𝐿</m:t>
                            </m:r>
                          </m:e>
                          <m:sup>
                            <m:r>
                              <a:rPr lang="uk-UA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uk-UA" sz="1800" i="1">
                            <a:latin typeface="Cambria Math"/>
                          </a:rPr>
                          <m:t>2</m:t>
                        </m:r>
                        <m:sSup>
                          <m:sSup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uk-UA" sz="1800" i="1">
                                <a:latin typeface="Cambria Math"/>
                              </a:rPr>
                              <m:t>𝑚</m:t>
                            </m:r>
                          </m:e>
                          <m:sup>
                            <m:r>
                              <a:rPr lang="uk-UA" sz="1800" i="1">
                                <a:latin typeface="Cambria Math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uk-UA" sz="1800" i="1">
                        <a:latin typeface="Cambria Math"/>
                      </a:rPr>
                      <m:t>.</m:t>
                    </m:r>
                  </m:oMath>
                </a14:m>
                <a:endParaRPr lang="uk-UA" sz="1800" dirty="0" smtClean="0"/>
              </a:p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GB" sz="1800" dirty="0"/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uk-UA" sz="1800" dirty="0"/>
                  <a:t>Тоді послідовність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uk-UA" sz="1800" dirty="0"/>
                  <a:t> визначена за </a:t>
                </a:r>
                <a:r>
                  <a:rPr lang="uk-UA" sz="1800" dirty="0" smtClean="0"/>
                  <a:t>(3</a:t>
                </a:r>
                <a:r>
                  <a:rPr lang="uk-UA" sz="1800" dirty="0"/>
                  <a:t>), збігається до розв</a:t>
                </a:r>
                <a:r>
                  <a:rPr lang="en-US" sz="1800" dirty="0"/>
                  <a:t>’</a:t>
                </a:r>
                <a:r>
                  <a:rPr lang="uk-UA" sz="1800" dirty="0" err="1"/>
                  <a:t>язку</a:t>
                </a:r>
                <a:r>
                  <a:rPr lang="uk-UA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uk-UA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uk-UA" sz="1800" i="1">
                            <a:latin typeface="Cambria Math"/>
                          </a:rPr>
                          <m:t>∗</m:t>
                        </m:r>
                      </m:sub>
                    </m:sSub>
                  </m:oMath>
                </a14:m>
                <a:r>
                  <a:rPr lang="uk-UA" sz="1800" dirty="0"/>
                  <a:t> задачі </a:t>
                </a:r>
                <a:r>
                  <a:rPr lang="uk-UA" sz="1800" dirty="0" smtClean="0"/>
                  <a:t>(1</a:t>
                </a:r>
                <a:r>
                  <a:rPr lang="uk-UA" sz="1800" dirty="0"/>
                  <a:t>) і справджується оцінка</a:t>
                </a:r>
                <a:endParaRPr lang="en-GB" sz="1800" dirty="0"/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uk-UA" sz="1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1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uk-UA" sz="18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uk-UA" sz="1800" i="1">
                        <a:latin typeface="Cambria Math"/>
                      </a:rPr>
                      <m:t>−</m:t>
                    </m:r>
                    <m:r>
                      <a:rPr lang="uk-UA" sz="18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uk-UA" sz="1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uk-UA" sz="1800" i="1">
                                <a:latin typeface="Cambria Math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uk-UA" sz="1800" i="1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GB" sz="1800" i="1">
                            <a:latin typeface="Cambria Math"/>
                          </a:rPr>
                        </m:ctrlPr>
                      </m:sSupPr>
                      <m:e>
                        <m:r>
                          <a:rPr lang="uk-UA" sz="1800" i="1">
                            <a:latin typeface="Cambria Math"/>
                          </a:rPr>
                          <m:t>𝜇</m:t>
                        </m:r>
                      </m:e>
                      <m:sup>
                        <m:sSup>
                          <m:sSup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uk-UA" sz="1800" i="1">
                                <a:latin typeface="Cambria Math"/>
                              </a:rPr>
                              <m:t>(</m:t>
                            </m:r>
                            <m:r>
                              <a:rPr lang="uk-UA" sz="1800" i="1">
                                <a:latin typeface="Cambria Math"/>
                              </a:rPr>
                              <m:t>𝑝</m:t>
                            </m:r>
                            <m:r>
                              <a:rPr lang="uk-UA" sz="1800" i="1">
                                <a:latin typeface="Cambria Math"/>
                              </a:rPr>
                              <m:t>+1)</m:t>
                            </m:r>
                          </m:e>
                          <m:sup>
                            <m:r>
                              <a:rPr lang="uk-UA" sz="1800" i="1">
                                <a:latin typeface="Cambria Math"/>
                              </a:rPr>
                              <m:t>𝑘</m:t>
                            </m:r>
                          </m:sup>
                        </m:sSup>
                        <m:r>
                          <a:rPr lang="uk-UA" sz="1800" i="1">
                            <a:latin typeface="Cambria Math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∏"/>
                            <m:limLoc m:val="undOvr"/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a:rPr lang="uk-UA" sz="1800" i="1">
                                <a:latin typeface="Cambria Math"/>
                              </a:rPr>
                              <m:t>𝑗</m:t>
                            </m:r>
                            <m:r>
                              <a:rPr lang="uk-UA" sz="1800" i="1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uk-UA" sz="1800" i="1">
                                <a:latin typeface="Cambria Math"/>
                              </a:rPr>
                              <m:t>𝑘</m:t>
                            </m:r>
                            <m:r>
                              <a:rPr lang="uk-UA" sz="1800" i="1">
                                <a:latin typeface="Cambria Math"/>
                              </a:rPr>
                              <m:t>−1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GB" sz="1800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sz="18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∏"/>
                                        <m:limLoc m:val="undOvr"/>
                                        <m:ctrlPr>
                                          <a:rPr lang="en-GB" sz="1800" i="1">
                                            <a:latin typeface="Cambria Math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uk-UA" sz="18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uk-UA" sz="1800" i="1">
                                            <a:latin typeface="Cambria Math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uk-UA" sz="1800" i="1">
                                            <a:latin typeface="Cambria Math"/>
                                          </a:rPr>
                                          <m:t>𝑝</m:t>
                                        </m:r>
                                      </m:sup>
                                      <m:e>
                                        <m:sSubSup>
                                          <m:sSubSupPr>
                                            <m:ctrlPr>
                                              <a:rPr lang="en-GB" sz="1800" i="1"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uk-UA" sz="1800" i="1">
                                                <a:latin typeface="Cambria Math"/>
                                              </a:rPr>
                                              <m:t>𝛾</m:t>
                                            </m:r>
                                          </m:e>
                                          <m:sub>
                                            <m:r>
                                              <a:rPr lang="uk-UA" sz="1800" i="1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sub>
                                          <m:sup>
                                            <m:r>
                                              <a:rPr lang="uk-UA" sz="1800" i="1">
                                                <a:latin typeface="Cambria Math"/>
                                              </a:rPr>
                                              <m:t>(</m:t>
                                            </m:r>
                                            <m:r>
                                              <a:rPr lang="uk-UA" sz="1800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uk-UA" sz="1800" i="1">
                                                <a:latin typeface="Cambria Math"/>
                                              </a:rPr>
                                              <m:t>)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d>
                              </m:e>
                              <m:sup>
                                <m:sSup>
                                  <m:sSupPr>
                                    <m:ctrlPr>
                                      <a:rPr lang="en-GB" sz="18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uk-UA" sz="1800" i="1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uk-UA" sz="1800" i="1">
                                        <a:latin typeface="Cambria Math"/>
                                      </a:rPr>
                                      <m:t>𝑝</m:t>
                                    </m:r>
                                    <m:r>
                                      <a:rPr lang="uk-UA" sz="1800" i="1">
                                        <a:latin typeface="Cambria Math"/>
                                      </a:rPr>
                                      <m:t>+1)</m:t>
                                    </m:r>
                                  </m:e>
                                  <m:sup>
                                    <m:r>
                                      <a:rPr lang="uk-UA" sz="1800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uk-UA" sz="1800" i="1">
                                        <a:latin typeface="Cambria Math"/>
                                      </a:rPr>
                                      <m:t>−1−</m:t>
                                    </m:r>
                                    <m:r>
                                      <a:rPr lang="uk-UA" sz="1800" i="1">
                                        <a:latin typeface="Cambria Math"/>
                                      </a:rPr>
                                      <m:t>𝑗</m:t>
                                    </m:r>
                                  </m:sup>
                                </m:sSup>
                              </m:sup>
                            </m:sSup>
                          </m:e>
                        </m:nary>
                      </m:e>
                    </m:d>
                    <m:d>
                      <m:dPr>
                        <m:ctrlPr>
                          <a:rPr lang="en-GB" sz="1800" i="1">
                            <a:latin typeface="Cambria Math"/>
                          </a:rPr>
                        </m:ctrlPr>
                      </m:dPr>
                      <m:e>
                        <m:r>
                          <a:rPr lang="uk-UA" sz="18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sz="1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uk-UA" sz="18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uk-UA" sz="1800" i="1">
                            <a:latin typeface="Cambria Math"/>
                          </a:rPr>
                          <m:t>−</m:t>
                        </m:r>
                        <m:r>
                          <a:rPr lang="uk-UA" sz="18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GB" sz="18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8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uk-UA" sz="18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uk-UA" sz="1800" i="1">
                                    <a:latin typeface="Cambria Math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uk-UA" sz="1800" dirty="0"/>
                  <a:t> </a:t>
                </a:r>
                <a:r>
                  <a:rPr lang="uk-UA" sz="1800" dirty="0" smtClean="0"/>
                  <a:t>де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uk-UA" sz="1800" i="1">
                            <a:latin typeface="Cambria Math"/>
                          </a:rPr>
                          <m:t>𝛾</m:t>
                        </m:r>
                      </m:e>
                      <m:sub>
                        <m:r>
                          <a:rPr lang="uk-UA" sz="1800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uk-UA" sz="1800" i="1">
                            <a:latin typeface="Cambria Math"/>
                          </a:rPr>
                          <m:t>(</m:t>
                        </m:r>
                        <m:r>
                          <a:rPr lang="uk-UA" sz="1800" i="1">
                            <a:latin typeface="Cambria Math"/>
                          </a:rPr>
                          <m:t>𝑖</m:t>
                        </m:r>
                        <m:r>
                          <a:rPr lang="uk-UA" sz="1800" i="1">
                            <a:latin typeface="Cambria Math"/>
                          </a:rPr>
                          <m:t>)</m:t>
                        </m:r>
                      </m:sup>
                    </m:sSubSup>
                    <m:r>
                      <a:rPr lang="en-US" sz="1800" i="1">
                        <a:latin typeface="Cambria Math"/>
                      </a:rPr>
                      <m:t>≤1;</m:t>
                    </m:r>
                    <m:r>
                      <a:rPr lang="en-US" sz="1800" i="1">
                        <a:latin typeface="Cambria Math"/>
                      </a:rPr>
                      <m:t>𝑘</m:t>
                    </m:r>
                    <m:r>
                      <a:rPr lang="en-US" sz="1800" i="1">
                        <a:latin typeface="Cambria Math"/>
                      </a:rPr>
                      <m:t>=1,2,…</m:t>
                    </m:r>
                  </m:oMath>
                </a14:m>
                <a:r>
                  <a:rPr lang="en-US" sz="1800" dirty="0"/>
                  <a:t> .</a:t>
                </a:r>
                <a:endParaRPr lang="en-GB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8688" y="2414589"/>
                <a:ext cx="10644187" cy="3786186"/>
              </a:xfrm>
              <a:blipFill rotWithShape="1">
                <a:blip r:embed="rId2"/>
                <a:stretch>
                  <a:fillRect l="-458" t="-80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245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446</TotalTime>
  <Words>2491</Words>
  <Application>Microsoft Office PowerPoint</Application>
  <PresentationFormat>Довільний</PresentationFormat>
  <Paragraphs>664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19</vt:i4>
      </vt:variant>
    </vt:vector>
  </HeadingPairs>
  <TitlesOfParts>
    <vt:vector size="20" baseType="lpstr">
      <vt:lpstr>Organic</vt:lpstr>
      <vt:lpstr>Трикроковий рекурсивний метод Ньютона розв’язування задач МІНІМІЗАЦІЇ</vt:lpstr>
      <vt:lpstr>Постановка задачі</vt:lpstr>
      <vt:lpstr>Вибір методу для розв’язування задачі</vt:lpstr>
      <vt:lpstr>Класичний метод Ньютона</vt:lpstr>
      <vt:lpstr>Класичний метод Ньютона</vt:lpstr>
      <vt:lpstr>Трикроковий алгоритм мінімізації функції</vt:lpstr>
      <vt:lpstr>Трикроковий алгоритм мінімізації функції</vt:lpstr>
      <vt:lpstr>Рекурсивний аналог трикрокового методу Ньютона</vt:lpstr>
      <vt:lpstr>Рекурсивний аналог трикрокового методу Ньютона Збіжність</vt:lpstr>
      <vt:lpstr>Рекурсивний аналог трикрокового методу Ньютона Вибір глибини рекурсії</vt:lpstr>
      <vt:lpstr>Результати Штрафна функція f(x)=∑1_(i=1)^n▒〖(x_i-1)〗^2 +〖10〗^(-3) (∑1_(i=1)^n▒x_i^2 -0,25)^2 </vt:lpstr>
      <vt:lpstr>Результати Штрафна функція</vt:lpstr>
      <vt:lpstr>Результати Функція Розенброка f(x)=∑1_(i=1)^(n/2)▒[100(x_2i-x_(2i-1)^2 )^2+(1-x_2i )^2 ]  </vt:lpstr>
      <vt:lpstr>Результати Функція Розенброка</vt:lpstr>
      <vt:lpstr>Результати  Функція Бейля f(x)=∑1_(i=1)^(n/2)▒[(1.5-x_(2i-1) (1-x_2i^3 ))^2+(2.25-x_(2i-1) (1-x_2i^2 ))^2+(2.625-x_(2i-1) (1-x_2i^3 ))^2 ] ; </vt:lpstr>
      <vt:lpstr>Функція Бейля f(x)=∑1_(i=1)^(n/2)▒[(1.5-x_(2i-1) (1-x_2i^3 ))^2+(2.25-x_(2i-1) (1-x_2i^2 ))^2+(2.625-x_(2i-1) (1-x_2i^3 ))^2 ] ; а) x0=4.5, 6.5,…, 4.5, 6.5,  n=2,4,…; </vt:lpstr>
      <vt:lpstr>Штрафна функція f(x)=∑1_(i=1)^n▒〖(x_i-1)〗^2 +〖10〗^(-3) (∑1_(i=1)^n▒x_i^2 -0,25)^2 </vt:lpstr>
      <vt:lpstr>Функція Розенброка f(x)=∑1_(i=1)^(n/2)▒[100(x_2i-x_(2i-1)^2 )^2+(1-x_2i )^2 ] </vt:lpstr>
      <vt:lpstr>Дякую за увагу!</vt:lpstr>
    </vt:vector>
  </TitlesOfParts>
  <Company>diakov.net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Рекурсивний аналог трикрокового методу Ньютона</dc:title>
  <dc:creator>Julia</dc:creator>
  <cp:lastModifiedBy>Administrator</cp:lastModifiedBy>
  <cp:revision>41</cp:revision>
  <dcterms:created xsi:type="dcterms:W3CDTF">2015-04-18T09:42:05Z</dcterms:created>
  <dcterms:modified xsi:type="dcterms:W3CDTF">2015-06-04T07:40:35Z</dcterms:modified>
</cp:coreProperties>
</file>