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9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7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8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8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8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6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1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0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5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3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br.com/ru/company/pt/blog/266485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BE319-2991-4A64-B62E-348FA3CD8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Конструирование метрик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5DE2EB-FF22-4648-92D0-7461424AB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 примере уровня </a:t>
            </a:r>
            <a:r>
              <a:rPr lang="ru-RU"/>
              <a:t>защищенности узла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58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F2C6E-9170-4F7B-AAE4-EAD1F621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Пример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687B153-8FCC-4787-93E1-9F653CB021F0}"/>
              </a:ext>
            </a:extLst>
          </p:cNvPr>
          <p:cNvSpPr/>
          <p:nvPr/>
        </p:nvSpPr>
        <p:spPr>
          <a:xfrm>
            <a:off x="1031649" y="1985923"/>
            <a:ext cx="358225" cy="2160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F1D85-025F-44FD-92CF-0432289121C3}"/>
              </a:ext>
            </a:extLst>
          </p:cNvPr>
          <p:cNvSpPr txBox="1"/>
          <p:nvPr/>
        </p:nvSpPr>
        <p:spPr>
          <a:xfrm>
            <a:off x="400420" y="1795460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10.0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11E9F-D094-47BB-85FC-FCFF6E70D687}"/>
              </a:ext>
            </a:extLst>
          </p:cNvPr>
          <p:cNvSpPr txBox="1"/>
          <p:nvPr/>
        </p:nvSpPr>
        <p:spPr>
          <a:xfrm>
            <a:off x="400420" y="2051587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9.5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211150-DC48-4C6D-AA91-DE169514A817}"/>
              </a:ext>
            </a:extLst>
          </p:cNvPr>
          <p:cNvSpPr txBox="1"/>
          <p:nvPr/>
        </p:nvSpPr>
        <p:spPr>
          <a:xfrm>
            <a:off x="395340" y="2341147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9.0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BC81CC-3127-417D-A672-A396762E1348}"/>
              </a:ext>
            </a:extLst>
          </p:cNvPr>
          <p:cNvSpPr/>
          <p:nvPr/>
        </p:nvSpPr>
        <p:spPr>
          <a:xfrm>
            <a:off x="1031649" y="2547349"/>
            <a:ext cx="358225" cy="864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970CB-3F97-4458-B051-0A2B69DCFB62}"/>
              </a:ext>
            </a:extLst>
          </p:cNvPr>
          <p:cNvSpPr txBox="1"/>
          <p:nvPr/>
        </p:nvSpPr>
        <p:spPr>
          <a:xfrm>
            <a:off x="394440" y="3258754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7.0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727B1F-5D65-4E99-A291-0D68345FAE8E}"/>
              </a:ext>
            </a:extLst>
          </p:cNvPr>
          <p:cNvSpPr/>
          <p:nvPr/>
        </p:nvSpPr>
        <p:spPr>
          <a:xfrm>
            <a:off x="1031649" y="3476062"/>
            <a:ext cx="358225" cy="172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CFFA869-398D-4E50-96A8-B05EF2264789}"/>
              </a:ext>
            </a:extLst>
          </p:cNvPr>
          <p:cNvSpPr/>
          <p:nvPr/>
        </p:nvSpPr>
        <p:spPr>
          <a:xfrm>
            <a:off x="1031649" y="2266636"/>
            <a:ext cx="358225" cy="21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33A7391-5A70-43D7-8776-984055A7C209}"/>
              </a:ext>
            </a:extLst>
          </p:cNvPr>
          <p:cNvSpPr/>
          <p:nvPr/>
        </p:nvSpPr>
        <p:spPr>
          <a:xfrm>
            <a:off x="1031649" y="5268777"/>
            <a:ext cx="358225" cy="100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C9725-7965-4A2E-99D9-9FCFCB14F353}"/>
              </a:ext>
            </a:extLst>
          </p:cNvPr>
          <p:cNvSpPr txBox="1"/>
          <p:nvPr/>
        </p:nvSpPr>
        <p:spPr>
          <a:xfrm>
            <a:off x="389360" y="5062154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4.0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CD793F-C032-413E-9A1A-F6DDA25B08F8}"/>
              </a:ext>
            </a:extLst>
          </p:cNvPr>
          <p:cNvSpPr txBox="1"/>
          <p:nvPr/>
        </p:nvSpPr>
        <p:spPr>
          <a:xfrm>
            <a:off x="384280" y="6154354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1.6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5B8573-6956-491F-BD6E-0E2DD1DB3947}"/>
              </a:ext>
            </a:extLst>
          </p:cNvPr>
          <p:cNvSpPr/>
          <p:nvPr/>
        </p:nvSpPr>
        <p:spPr>
          <a:xfrm>
            <a:off x="4716467" y="2122102"/>
            <a:ext cx="558800" cy="3112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9.2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A95E0D1-74C0-411F-9283-FA24A0267BE0}"/>
              </a:ext>
            </a:extLst>
          </p:cNvPr>
          <p:cNvSpPr/>
          <p:nvPr/>
        </p:nvSpPr>
        <p:spPr>
          <a:xfrm>
            <a:off x="5359625" y="2122102"/>
            <a:ext cx="558800" cy="3112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9.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25E15A4-A8E0-4455-9D47-06890F7BF838}"/>
              </a:ext>
            </a:extLst>
          </p:cNvPr>
          <p:cNvSpPr/>
          <p:nvPr/>
        </p:nvSpPr>
        <p:spPr>
          <a:xfrm>
            <a:off x="5990396" y="2122102"/>
            <a:ext cx="558800" cy="3112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6.1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CCBD5AA-C2AB-47CB-B392-6218C48A9577}"/>
              </a:ext>
            </a:extLst>
          </p:cNvPr>
          <p:cNvSpPr/>
          <p:nvPr/>
        </p:nvSpPr>
        <p:spPr>
          <a:xfrm>
            <a:off x="6633554" y="2122102"/>
            <a:ext cx="558800" cy="3112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3.5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9B3A057-4D27-4C21-9582-1D929B6EA041}"/>
              </a:ext>
            </a:extLst>
          </p:cNvPr>
          <p:cNvSpPr/>
          <p:nvPr/>
        </p:nvSpPr>
        <p:spPr>
          <a:xfrm>
            <a:off x="7276711" y="2122102"/>
            <a:ext cx="558800" cy="3112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562F1-6F8F-4EA9-845A-10BA4A5243D6}"/>
              </a:ext>
            </a:extLst>
          </p:cNvPr>
          <p:cNvSpPr txBox="1"/>
          <p:nvPr/>
        </p:nvSpPr>
        <p:spPr>
          <a:xfrm>
            <a:off x="5533196" y="1639587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Уязвимости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2A03F0-D335-482E-8194-F50493787F60}"/>
                  </a:ext>
                </a:extLst>
              </p:cNvPr>
              <p:cNvSpPr txBox="1"/>
              <p:nvPr/>
            </p:nvSpPr>
            <p:spPr>
              <a:xfrm>
                <a:off x="1875206" y="3742183"/>
                <a:ext cx="3257172" cy="534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с</m:t>
                        </m:r>
                      </m:sub>
                    </m:sSub>
                    <m:r>
                      <a:rPr lang="ru-RU" sz="20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</a:rPr>
                      <m:t>99−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effectLst/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000" b="0" i="0" smtClean="0">
                            <a:effectLst/>
                            <a:latin typeface="Cambria Math" panose="02040503050406030204" pitchFamily="18" charset="0"/>
                          </a:rPr>
                          <m:t>11.84</m:t>
                        </m:r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6.1</m:t>
                        </m:r>
                      </m:den>
                    </m:f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223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2A03F0-D335-482E-8194-F50493787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06" y="3742183"/>
                <a:ext cx="3257172" cy="534121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06DCA7B-5C3F-4F48-B5FC-1CDA1974A9A7}"/>
                  </a:ext>
                </a:extLst>
              </p:cNvPr>
              <p:cNvSpPr txBox="1"/>
              <p:nvPr/>
            </p:nvSpPr>
            <p:spPr>
              <a:xfrm>
                <a:off x="1921777" y="3155017"/>
                <a:ext cx="3210601" cy="533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</a:rPr>
                          <m:t>н</m:t>
                        </m:r>
                      </m:sub>
                    </m:sSub>
                    <m:r>
                      <a:rPr lang="ru-RU" sz="20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</a:rPr>
                      <m:t>99−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effectLst/>
                            <a:latin typeface="Cambria Math" panose="02040503050406030204" pitchFamily="18" charset="0"/>
                          </a:rPr>
                          <m:t>950.4</m:t>
                        </m:r>
                      </m:num>
                      <m:den>
                        <m:r>
                          <a:rPr lang="en-US" sz="2000" b="0" i="0" smtClean="0">
                            <a:effectLst/>
                            <a:latin typeface="Cambria Math" panose="02040503050406030204" pitchFamily="18" charset="0"/>
                          </a:rPr>
                          <m:t>3.6+3.5</m:t>
                        </m:r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2.0</m:t>
                        </m:r>
                      </m:den>
                    </m:f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94</a:t>
                </a:r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06DCA7B-5C3F-4F48-B5FC-1CDA1974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77" y="3155017"/>
                <a:ext cx="3210601" cy="533929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F7A154-17FD-4A56-8090-E5F81DA4F35D}"/>
                  </a:ext>
                </a:extLst>
              </p:cNvPr>
              <p:cNvSpPr txBox="1"/>
              <p:nvPr/>
            </p:nvSpPr>
            <p:spPr>
              <a:xfrm>
                <a:off x="5638314" y="3156973"/>
                <a:ext cx="3547459" cy="529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  <m:r>
                      <a:rPr lang="ru-RU" sz="20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</a:rPr>
                      <m:t>799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  <m:t>7092.36</m:t>
                        </m:r>
                      </m:num>
                      <m:den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26.64</m:t>
                        </m:r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  <m:t>9.0+9.2</m:t>
                        </m:r>
                      </m:den>
                    </m:f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641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F7A154-17FD-4A56-8090-E5F81DA4F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14" y="3156973"/>
                <a:ext cx="3547459" cy="529504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0D5A47-02F8-4792-832C-1B833FA09E9D}"/>
                  </a:ext>
                </a:extLst>
              </p:cNvPr>
              <p:cNvSpPr txBox="1"/>
              <p:nvPr/>
            </p:nvSpPr>
            <p:spPr>
              <a:xfrm>
                <a:off x="5744969" y="3837722"/>
                <a:ext cx="1531742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ш</m:t>
                          </m:r>
                        </m:sub>
                      </m:sSub>
                      <m:r>
                        <a:rPr lang="ru-RU" sz="20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в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0D5A47-02F8-4792-832C-1B833FA0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969" y="3837722"/>
                <a:ext cx="1531742" cy="438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CB6BF9-C027-4574-BC9E-8A8DF44C92A9}"/>
                  </a:ext>
                </a:extLst>
              </p:cNvPr>
              <p:cNvSpPr txBox="1"/>
              <p:nvPr/>
            </p:nvSpPr>
            <p:spPr>
              <a:xfrm>
                <a:off x="1951594" y="5078572"/>
                <a:ext cx="6732885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ru-RU" sz="2800" i="1" smtClean="0">
                          <a:latin typeface="Cambria Math" panose="02040503050406030204" pitchFamily="18" charset="0"/>
                        </a:rPr>
                        <m:t>=1000−</m:t>
                      </m:r>
                      <m:r>
                        <m:rPr>
                          <m:sty m:val="p"/>
                        </m:rPr>
                        <a:rPr lang="ru-RU" sz="280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 641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 223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 94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CB6BF9-C027-4574-BC9E-8A8DF44C9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594" y="5078572"/>
                <a:ext cx="6732885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66510BDC-CC43-4511-8E54-F297BFA7F9B7}"/>
              </a:ext>
            </a:extLst>
          </p:cNvPr>
          <p:cNvSpPr/>
          <p:nvPr/>
        </p:nvSpPr>
        <p:spPr>
          <a:xfrm>
            <a:off x="8657289" y="5078572"/>
            <a:ext cx="940034" cy="4216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359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B8BEFD85-84AB-4761-A682-4AFA2B9FEC37}"/>
              </a:ext>
            </a:extLst>
          </p:cNvPr>
          <p:cNvSpPr/>
          <p:nvPr/>
        </p:nvSpPr>
        <p:spPr>
          <a:xfrm>
            <a:off x="10619396" y="1921385"/>
            <a:ext cx="358225" cy="86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A7055A-249B-4D93-8696-7BE5CE309E87}"/>
              </a:ext>
            </a:extLst>
          </p:cNvPr>
          <p:cNvSpPr txBox="1"/>
          <p:nvPr/>
        </p:nvSpPr>
        <p:spPr>
          <a:xfrm>
            <a:off x="9895906" y="1671258"/>
            <a:ext cx="7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ru-RU" dirty="0"/>
              <a:t>00</a:t>
            </a:r>
            <a:r>
              <a:rPr lang="en-US" dirty="0"/>
              <a:t>0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501D6-622E-4846-9821-46104E18BCA3}"/>
              </a:ext>
            </a:extLst>
          </p:cNvPr>
          <p:cNvSpPr txBox="1"/>
          <p:nvPr/>
        </p:nvSpPr>
        <p:spPr>
          <a:xfrm>
            <a:off x="9945525" y="2568075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800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BB925A-D424-4A12-8832-3FF09D7CBA12}"/>
              </a:ext>
            </a:extLst>
          </p:cNvPr>
          <p:cNvSpPr txBox="1"/>
          <p:nvPr/>
        </p:nvSpPr>
        <p:spPr>
          <a:xfrm>
            <a:off x="9986769" y="3996654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500</a:t>
            </a: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FDE60885-94C9-4ABD-ADEC-1A20B0E110C9}"/>
              </a:ext>
            </a:extLst>
          </p:cNvPr>
          <p:cNvSpPr/>
          <p:nvPr/>
        </p:nvSpPr>
        <p:spPr>
          <a:xfrm>
            <a:off x="10619396" y="4196705"/>
            <a:ext cx="358225" cy="12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C0982BA4-7670-4561-B716-62B530B969C6}"/>
              </a:ext>
            </a:extLst>
          </p:cNvPr>
          <p:cNvSpPr/>
          <p:nvPr/>
        </p:nvSpPr>
        <p:spPr>
          <a:xfrm>
            <a:off x="10619396" y="2843045"/>
            <a:ext cx="358225" cy="129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C9811917-7F88-4856-B469-7D4F8975BFBB}"/>
              </a:ext>
            </a:extLst>
          </p:cNvPr>
          <p:cNvSpPr/>
          <p:nvPr/>
        </p:nvSpPr>
        <p:spPr>
          <a:xfrm>
            <a:off x="10619396" y="5550365"/>
            <a:ext cx="358225" cy="86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A3BED6-EC5B-4FED-BD54-64ECE22B4171}"/>
              </a:ext>
            </a:extLst>
          </p:cNvPr>
          <p:cNvSpPr txBox="1"/>
          <p:nvPr/>
        </p:nvSpPr>
        <p:spPr>
          <a:xfrm>
            <a:off x="9941795" y="5334929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200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D2528E-5C95-4105-9B0A-D32C510F1DE6}"/>
              </a:ext>
            </a:extLst>
          </p:cNvPr>
          <p:cNvSpPr txBox="1"/>
          <p:nvPr/>
        </p:nvSpPr>
        <p:spPr>
          <a:xfrm>
            <a:off x="9945525" y="6250874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2503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FACEA-9DE4-4BEC-A760-CCC4BA6F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хотим от метрики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3BC0D-1C6B-4556-97B8-F1768AC45F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Строим на основе только </a:t>
            </a:r>
            <a:r>
              <a:rPr lang="en-US" dirty="0" err="1"/>
              <a:t>blackbox</a:t>
            </a:r>
            <a:r>
              <a:rPr lang="en-US" dirty="0"/>
              <a:t>-</a:t>
            </a:r>
            <a:r>
              <a:rPr lang="ru-RU" dirty="0"/>
              <a:t>сканирования</a:t>
            </a:r>
            <a:endParaRPr lang="en-US" dirty="0"/>
          </a:p>
          <a:p>
            <a:r>
              <a:rPr lang="ru-RU" dirty="0"/>
              <a:t>Должна показывать, насколько узел уязвим к атакам</a:t>
            </a:r>
          </a:p>
          <a:p>
            <a:r>
              <a:rPr lang="ru-RU" dirty="0"/>
              <a:t>Должна основываться на понятных предпосылках</a:t>
            </a:r>
          </a:p>
          <a:p>
            <a:r>
              <a:rPr lang="ru-RU" dirty="0"/>
              <a:t>Автоматизироваться в рамках </a:t>
            </a:r>
            <a:r>
              <a:rPr lang="en-US" dirty="0"/>
              <a:t>External Attack Surface Management (EASM)</a:t>
            </a:r>
            <a:endParaRPr lang="ru-RU" dirty="0"/>
          </a:p>
          <a:p>
            <a:r>
              <a:rPr lang="ru-RU" dirty="0"/>
              <a:t>Должна быть правдоподобной</a:t>
            </a:r>
          </a:p>
          <a:p>
            <a:r>
              <a:rPr lang="ru-RU" dirty="0"/>
              <a:t>Одинаково восприниматься экспертами «красных» и «синих» команд и менеджментом </a:t>
            </a:r>
            <a:r>
              <a:rPr lang="en-AE" dirty="0"/>
              <a:t>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347D2-8ABE-4DDC-8C6A-A7FC09BA689A}"/>
              </a:ext>
            </a:extLst>
          </p:cNvPr>
          <p:cNvSpPr txBox="1"/>
          <p:nvPr/>
        </p:nvSpPr>
        <p:spPr>
          <a:xfrm>
            <a:off x="4862223" y="4230094"/>
            <a:ext cx="5665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ru-RU" i="1" dirty="0"/>
          </a:p>
          <a:p>
            <a:pPr algn="r"/>
            <a:endParaRPr lang="ru-RU" i="1" dirty="0"/>
          </a:p>
          <a:p>
            <a:pPr algn="r"/>
            <a:endParaRPr lang="ru-RU" i="1" dirty="0"/>
          </a:p>
          <a:p>
            <a:pPr algn="r"/>
            <a:endParaRPr lang="ru-RU" i="1" dirty="0"/>
          </a:p>
          <a:p>
            <a:pPr algn="r"/>
            <a:r>
              <a:rPr lang="ru-RU" i="1" dirty="0"/>
              <a:t>Метрика – не научно обоснованная оценка защищенности, а лишь численное выражение экспертного мнения</a:t>
            </a:r>
          </a:p>
        </p:txBody>
      </p:sp>
    </p:spTree>
    <p:extLst>
      <p:ext uri="{BB962C8B-B14F-4D97-AF65-F5344CB8AC3E}">
        <p14:creationId xmlns:p14="http://schemas.microsoft.com/office/powerpoint/2010/main" val="383697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F2C6E-9170-4F7B-AAE4-EAD1F621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Степень опасности уязвимости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8B755-0962-4379-9DA8-B5BDF28F03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CVSS – </a:t>
            </a:r>
            <a:r>
              <a:rPr lang="ru-RU" dirty="0"/>
              <a:t>общепринятая методика оценки уровня опасности уязвимости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564EF-2829-46D0-AC07-E5C43615C4D3}"/>
              </a:ext>
            </a:extLst>
          </p:cNvPr>
          <p:cNvSpPr txBox="1"/>
          <p:nvPr/>
        </p:nvSpPr>
        <p:spPr>
          <a:xfrm>
            <a:off x="5816379" y="6305385"/>
            <a:ext cx="584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Подробнее – тут </a:t>
            </a:r>
            <a:r>
              <a:rPr lang="en-US" sz="1400" dirty="0">
                <a:hlinkClick r:id="rId2"/>
              </a:rPr>
              <a:t>https://habr.com/ru/company/pt/blog/266485/</a:t>
            </a:r>
            <a:endParaRPr lang="ru-RU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B02AFE-54B4-4AC4-B427-DF0A685D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4850" y="2996136"/>
            <a:ext cx="8563058" cy="34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4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F2C6E-9170-4F7B-AAE4-EAD1F621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Степень опасности уязвимости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A1EA9E-79F4-46E5-8F1F-4BECDDA8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5" y="1840772"/>
            <a:ext cx="9028707" cy="11442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B84271-2B8D-480B-8729-AC5E750A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5" y="3200893"/>
            <a:ext cx="6123143" cy="2430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61E0F2-0EF9-4CED-82A4-2B242B153533}"/>
              </a:ext>
            </a:extLst>
          </p:cNvPr>
          <p:cNvSpPr txBox="1"/>
          <p:nvPr/>
        </p:nvSpPr>
        <p:spPr>
          <a:xfrm>
            <a:off x="7407514" y="3455966"/>
            <a:ext cx="2214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CVSS Base Score</a:t>
            </a:r>
            <a:endParaRPr lang="ru-RU" sz="1600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0A0E4E4-DD28-484A-AEB8-6EA536981A2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237263" y="3625243"/>
            <a:ext cx="5170251" cy="245167"/>
          </a:xfrm>
          <a:prstGeom prst="line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AD4A8B2-38FD-41A6-9D59-844508BA598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514734" y="2557535"/>
            <a:ext cx="550358" cy="898431"/>
          </a:xfrm>
          <a:prstGeom prst="line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50A86DE-98CD-4F5C-9DAD-7B5BC8B802A3}"/>
              </a:ext>
            </a:extLst>
          </p:cNvPr>
          <p:cNvCxnSpPr>
            <a:cxnSpLocks/>
          </p:cNvCxnSpPr>
          <p:nvPr/>
        </p:nvCxnSpPr>
        <p:spPr>
          <a:xfrm flipH="1" flipV="1">
            <a:off x="2534327" y="4284884"/>
            <a:ext cx="4873187" cy="668742"/>
          </a:xfrm>
          <a:prstGeom prst="line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4958EB-30FE-434C-9B1D-315E83182218}"/>
              </a:ext>
            </a:extLst>
          </p:cNvPr>
          <p:cNvSpPr txBox="1"/>
          <p:nvPr/>
        </p:nvSpPr>
        <p:spPr>
          <a:xfrm>
            <a:off x="7407514" y="4666699"/>
            <a:ext cx="241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Насколько достоверны сведения</a:t>
            </a:r>
            <a:r>
              <a:rPr lang="en-US" sz="1600" dirty="0"/>
              <a:t>?</a:t>
            </a:r>
            <a:endParaRPr lang="ru-RU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7DCE84-FD60-42E9-BA48-13B7466F7424}"/>
              </a:ext>
            </a:extLst>
          </p:cNvPr>
          <p:cNvSpPr txBox="1"/>
          <p:nvPr/>
        </p:nvSpPr>
        <p:spPr>
          <a:xfrm>
            <a:off x="7409310" y="4152804"/>
            <a:ext cx="241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Есть ли эксплойт</a:t>
            </a:r>
            <a:r>
              <a:rPr lang="en-US" sz="1600" dirty="0"/>
              <a:t>?</a:t>
            </a:r>
            <a:endParaRPr lang="ru-RU" sz="1600" dirty="0"/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2AFD72F-C1BA-4CC7-BC89-FFBC792A4011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2812824" y="4214455"/>
            <a:ext cx="4596486" cy="107626"/>
          </a:xfrm>
          <a:prstGeom prst="line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42FF329-C985-425B-89B6-28C580916B2C}"/>
              </a:ext>
            </a:extLst>
          </p:cNvPr>
          <p:cNvSpPr txBox="1"/>
          <p:nvPr/>
        </p:nvSpPr>
        <p:spPr>
          <a:xfrm>
            <a:off x="1344779" y="5933316"/>
            <a:ext cx="7799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CVSS Temporal Score = CVSS Base Score * RC * E</a:t>
            </a:r>
            <a:endParaRPr lang="ru-RU" sz="1600" dirty="0"/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4B3C34FA-B433-45AF-8582-E7ACAD5E48E3}"/>
              </a:ext>
            </a:extLst>
          </p:cNvPr>
          <p:cNvCxnSpPr>
            <a:cxnSpLocks/>
          </p:cNvCxnSpPr>
          <p:nvPr/>
        </p:nvCxnSpPr>
        <p:spPr>
          <a:xfrm flipH="1" flipV="1">
            <a:off x="2237263" y="4284884"/>
            <a:ext cx="60342" cy="1648432"/>
          </a:xfrm>
          <a:prstGeom prst="line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7866F-18C1-BF7D-0589-57449B7F5340}"/>
              </a:ext>
            </a:extLst>
          </p:cNvPr>
          <p:cNvSpPr txBox="1"/>
          <p:nvPr/>
        </p:nvSpPr>
        <p:spPr>
          <a:xfrm>
            <a:off x="771571" y="6430099"/>
            <a:ext cx="9969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https://www.cisa.gov/known-exploited-vulnerabilities-catalog</a:t>
            </a:r>
          </a:p>
        </p:txBody>
      </p:sp>
    </p:spTree>
    <p:extLst>
      <p:ext uri="{BB962C8B-B14F-4D97-AF65-F5344CB8AC3E}">
        <p14:creationId xmlns:p14="http://schemas.microsoft.com/office/powerpoint/2010/main" val="183157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F2C6E-9170-4F7B-AAE4-EAD1F621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49992" cy="1609344"/>
          </a:xfrm>
        </p:spPr>
        <p:txBody>
          <a:bodyPr/>
          <a:lstStyle/>
          <a:p>
            <a:r>
              <a:rPr lang="ru-RU" dirty="0">
                <a:latin typeface="+mn-lt"/>
              </a:rPr>
              <a:t>Уровни опасности уязвимостей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A54CA5-9910-429E-B8AB-C985EDC77CC7}"/>
              </a:ext>
            </a:extLst>
          </p:cNvPr>
          <p:cNvSpPr/>
          <p:nvPr/>
        </p:nvSpPr>
        <p:spPr>
          <a:xfrm>
            <a:off x="2586129" y="1985923"/>
            <a:ext cx="358225" cy="2160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F983D-445F-4145-9624-0F0AABFC9C2A}"/>
              </a:ext>
            </a:extLst>
          </p:cNvPr>
          <p:cNvSpPr txBox="1"/>
          <p:nvPr/>
        </p:nvSpPr>
        <p:spPr>
          <a:xfrm>
            <a:off x="1954900" y="1795460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10.0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7C311-AF86-4C38-B196-EDB78669E2D2}"/>
              </a:ext>
            </a:extLst>
          </p:cNvPr>
          <p:cNvSpPr txBox="1"/>
          <p:nvPr/>
        </p:nvSpPr>
        <p:spPr>
          <a:xfrm>
            <a:off x="1954900" y="2051587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9.5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A10D7-61D5-43AD-8B2B-9FA496F0AC1C}"/>
              </a:ext>
            </a:extLst>
          </p:cNvPr>
          <p:cNvSpPr txBox="1"/>
          <p:nvPr/>
        </p:nvSpPr>
        <p:spPr>
          <a:xfrm>
            <a:off x="1949820" y="2341147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9.0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1F015FC-2469-4C9C-B930-80D4929F44B1}"/>
              </a:ext>
            </a:extLst>
          </p:cNvPr>
          <p:cNvSpPr/>
          <p:nvPr/>
        </p:nvSpPr>
        <p:spPr>
          <a:xfrm>
            <a:off x="2586129" y="2547349"/>
            <a:ext cx="358225" cy="864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DB8CC-8924-4D7E-91BC-7887FCACBBCA}"/>
              </a:ext>
            </a:extLst>
          </p:cNvPr>
          <p:cNvSpPr txBox="1"/>
          <p:nvPr/>
        </p:nvSpPr>
        <p:spPr>
          <a:xfrm>
            <a:off x="1948920" y="3258754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7.0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B627E65-359F-42E6-B2A0-905E5079F0FD}"/>
              </a:ext>
            </a:extLst>
          </p:cNvPr>
          <p:cNvSpPr/>
          <p:nvPr/>
        </p:nvSpPr>
        <p:spPr>
          <a:xfrm>
            <a:off x="2586129" y="3476062"/>
            <a:ext cx="358225" cy="172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832547F-AA62-43D8-9D71-3110727AA5EE}"/>
              </a:ext>
            </a:extLst>
          </p:cNvPr>
          <p:cNvSpPr/>
          <p:nvPr/>
        </p:nvSpPr>
        <p:spPr>
          <a:xfrm>
            <a:off x="2586129" y="2266636"/>
            <a:ext cx="358225" cy="21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6C1F02-126B-466E-98B6-627E0A952DCB}"/>
              </a:ext>
            </a:extLst>
          </p:cNvPr>
          <p:cNvSpPr/>
          <p:nvPr/>
        </p:nvSpPr>
        <p:spPr>
          <a:xfrm>
            <a:off x="2586129" y="5268777"/>
            <a:ext cx="358225" cy="100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502B5-8E3F-45EB-A42F-BA2EA686286E}"/>
              </a:ext>
            </a:extLst>
          </p:cNvPr>
          <p:cNvSpPr txBox="1"/>
          <p:nvPr/>
        </p:nvSpPr>
        <p:spPr>
          <a:xfrm>
            <a:off x="1943840" y="5062154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4.0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11082D-2565-498A-AC53-0717AE6D8B53}"/>
              </a:ext>
            </a:extLst>
          </p:cNvPr>
          <p:cNvSpPr txBox="1"/>
          <p:nvPr/>
        </p:nvSpPr>
        <p:spPr>
          <a:xfrm>
            <a:off x="1938760" y="6154354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1.6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64F56-C2F5-4956-9A89-D78D47DE243D}"/>
              </a:ext>
            </a:extLst>
          </p:cNvPr>
          <p:cNvSpPr txBox="1"/>
          <p:nvPr/>
        </p:nvSpPr>
        <p:spPr>
          <a:xfrm>
            <a:off x="3235956" y="1909257"/>
            <a:ext cx="799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«Шторм»</a:t>
            </a:r>
            <a:r>
              <a:rPr lang="en-US" dirty="0"/>
              <a:t>:</a:t>
            </a:r>
            <a:r>
              <a:rPr lang="ru-RU" dirty="0"/>
              <a:t> можно гарантированно получить контроль над узлом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D12D5-5309-46E4-83CB-0F223A9E41FD}"/>
              </a:ext>
            </a:extLst>
          </p:cNvPr>
          <p:cNvSpPr txBox="1"/>
          <p:nvPr/>
        </p:nvSpPr>
        <p:spPr>
          <a:xfrm>
            <a:off x="3230876" y="2174282"/>
            <a:ext cx="84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Критический</a:t>
            </a:r>
            <a:r>
              <a:rPr lang="en-US" dirty="0"/>
              <a:t>:</a:t>
            </a:r>
            <a:r>
              <a:rPr lang="ru-RU" dirty="0"/>
              <a:t> почти всегда</a:t>
            </a:r>
            <a:r>
              <a:rPr lang="en-US" dirty="0"/>
              <a:t> </a:t>
            </a:r>
            <a:r>
              <a:rPr lang="ru-RU" dirty="0"/>
              <a:t>можно получить контроль над узлом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FA29DB-5CB9-49E6-803B-C1CB1879A261}"/>
              </a:ext>
            </a:extLst>
          </p:cNvPr>
          <p:cNvSpPr txBox="1"/>
          <p:nvPr/>
        </p:nvSpPr>
        <p:spPr>
          <a:xfrm>
            <a:off x="3230876" y="2656183"/>
            <a:ext cx="652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Высокий</a:t>
            </a:r>
            <a:r>
              <a:rPr lang="en-US" dirty="0"/>
              <a:t>:</a:t>
            </a:r>
            <a:r>
              <a:rPr lang="ru-RU" dirty="0"/>
              <a:t> можно серьезно навредить узлу или получить интересные возможности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3234-406D-4DF9-BC8B-EBB6925E3EDA}"/>
              </a:ext>
            </a:extLst>
          </p:cNvPr>
          <p:cNvSpPr txBox="1"/>
          <p:nvPr/>
        </p:nvSpPr>
        <p:spPr>
          <a:xfrm>
            <a:off x="3230877" y="4155396"/>
            <a:ext cx="78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Средний</a:t>
            </a:r>
            <a:r>
              <a:rPr lang="en-US" dirty="0"/>
              <a:t>: </a:t>
            </a:r>
            <a:r>
              <a:rPr lang="ru-RU" dirty="0"/>
              <a:t>теоретически можно что-то сделать, но на практике – вряд ли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F2B5D-F083-4308-A1D5-9D92DFED0F08}"/>
              </a:ext>
            </a:extLst>
          </p:cNvPr>
          <p:cNvSpPr txBox="1"/>
          <p:nvPr/>
        </p:nvSpPr>
        <p:spPr>
          <a:xfrm>
            <a:off x="3230877" y="5588111"/>
            <a:ext cx="644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Низкий</a:t>
            </a:r>
            <a:r>
              <a:rPr lang="en-US" dirty="0"/>
              <a:t>: “</a:t>
            </a:r>
            <a:r>
              <a:rPr lang="ru-RU" dirty="0"/>
              <a:t>тоже уязвимости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36F91-B512-42E7-96B0-C880C5964308}"/>
              </a:ext>
            </a:extLst>
          </p:cNvPr>
          <p:cNvSpPr txBox="1"/>
          <p:nvPr/>
        </p:nvSpPr>
        <p:spPr>
          <a:xfrm rot="16200000">
            <a:off x="-393119" y="3869741"/>
            <a:ext cx="4290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Temporal Score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8062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F2C6E-9170-4F7B-AAE4-EAD1F621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76992" cy="1609344"/>
          </a:xfrm>
        </p:spPr>
        <p:txBody>
          <a:bodyPr/>
          <a:lstStyle/>
          <a:p>
            <a:r>
              <a:rPr lang="ru-RU" dirty="0">
                <a:latin typeface="+mn-lt"/>
              </a:rPr>
              <a:t>Итоговая метрика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A54CA5-9910-429E-B8AB-C985EDC77CC7}"/>
              </a:ext>
            </a:extLst>
          </p:cNvPr>
          <p:cNvSpPr/>
          <p:nvPr/>
        </p:nvSpPr>
        <p:spPr>
          <a:xfrm>
            <a:off x="2612631" y="1921385"/>
            <a:ext cx="358225" cy="86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F983D-445F-4145-9624-0F0AABFC9C2A}"/>
              </a:ext>
            </a:extLst>
          </p:cNvPr>
          <p:cNvSpPr txBox="1"/>
          <p:nvPr/>
        </p:nvSpPr>
        <p:spPr>
          <a:xfrm>
            <a:off x="1889141" y="1671258"/>
            <a:ext cx="7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ru-RU" dirty="0"/>
              <a:t>00</a:t>
            </a:r>
            <a:r>
              <a:rPr lang="en-US" dirty="0"/>
              <a:t>0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7C311-AF86-4C38-B196-EDB78669E2D2}"/>
              </a:ext>
            </a:extLst>
          </p:cNvPr>
          <p:cNvSpPr txBox="1"/>
          <p:nvPr/>
        </p:nvSpPr>
        <p:spPr>
          <a:xfrm>
            <a:off x="1938760" y="2568075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800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DB8CC-8924-4D7E-91BC-7887FCACBBCA}"/>
              </a:ext>
            </a:extLst>
          </p:cNvPr>
          <p:cNvSpPr txBox="1"/>
          <p:nvPr/>
        </p:nvSpPr>
        <p:spPr>
          <a:xfrm>
            <a:off x="1980004" y="3996654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500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B627E65-359F-42E6-B2A0-905E5079F0FD}"/>
              </a:ext>
            </a:extLst>
          </p:cNvPr>
          <p:cNvSpPr/>
          <p:nvPr/>
        </p:nvSpPr>
        <p:spPr>
          <a:xfrm>
            <a:off x="2612631" y="4196705"/>
            <a:ext cx="358225" cy="12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832547F-AA62-43D8-9D71-3110727AA5EE}"/>
              </a:ext>
            </a:extLst>
          </p:cNvPr>
          <p:cNvSpPr/>
          <p:nvPr/>
        </p:nvSpPr>
        <p:spPr>
          <a:xfrm>
            <a:off x="2612631" y="2843045"/>
            <a:ext cx="358225" cy="129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6C1F02-126B-466E-98B6-627E0A952DCB}"/>
              </a:ext>
            </a:extLst>
          </p:cNvPr>
          <p:cNvSpPr/>
          <p:nvPr/>
        </p:nvSpPr>
        <p:spPr>
          <a:xfrm>
            <a:off x="2612631" y="5550365"/>
            <a:ext cx="358225" cy="86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502B5-8E3F-45EB-A42F-BA2EA686286E}"/>
              </a:ext>
            </a:extLst>
          </p:cNvPr>
          <p:cNvSpPr txBox="1"/>
          <p:nvPr/>
        </p:nvSpPr>
        <p:spPr>
          <a:xfrm>
            <a:off x="1935030" y="5334929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11082D-2565-498A-AC53-0717AE6D8B53}"/>
              </a:ext>
            </a:extLst>
          </p:cNvPr>
          <p:cNvSpPr txBox="1"/>
          <p:nvPr/>
        </p:nvSpPr>
        <p:spPr>
          <a:xfrm>
            <a:off x="1938760" y="6250874"/>
            <a:ext cx="6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64F56-C2F5-4956-9A89-D78D47DE243D}"/>
              </a:ext>
            </a:extLst>
          </p:cNvPr>
          <p:cNvSpPr txBox="1"/>
          <p:nvPr/>
        </p:nvSpPr>
        <p:spPr>
          <a:xfrm>
            <a:off x="3230876" y="2146114"/>
            <a:ext cx="78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Высокий уровень</a:t>
            </a:r>
            <a:r>
              <a:rPr lang="en-US" dirty="0"/>
              <a:t>: </a:t>
            </a:r>
            <a:r>
              <a:rPr lang="ru-RU" dirty="0"/>
              <a:t>уязвимостей нет или с ними ничего нельзя сделать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FA29DB-5CB9-49E6-803B-C1CB1879A261}"/>
              </a:ext>
            </a:extLst>
          </p:cNvPr>
          <p:cNvSpPr txBox="1"/>
          <p:nvPr/>
        </p:nvSpPr>
        <p:spPr>
          <a:xfrm>
            <a:off x="3230876" y="3262785"/>
            <a:ext cx="82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Средний уровень</a:t>
            </a:r>
            <a:r>
              <a:rPr lang="en-US" dirty="0"/>
              <a:t>:</a:t>
            </a:r>
            <a:r>
              <a:rPr lang="ru-RU" dirty="0"/>
              <a:t> атакующий может добиться какого-то заметного успеха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3234-406D-4DF9-BC8B-EBB6925E3EDA}"/>
              </a:ext>
            </a:extLst>
          </p:cNvPr>
          <p:cNvSpPr txBox="1"/>
          <p:nvPr/>
        </p:nvSpPr>
        <p:spPr>
          <a:xfrm>
            <a:off x="3230877" y="4524050"/>
            <a:ext cx="789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Низкий уровень</a:t>
            </a:r>
            <a:r>
              <a:rPr lang="en-US" dirty="0"/>
              <a:t>: </a:t>
            </a:r>
            <a:r>
              <a:rPr lang="ru-RU" dirty="0"/>
              <a:t>характерен для многих слабозащищенных узлов в сети Интернет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1F2B5D-F083-4308-A1D5-9D92DFED0F08}"/>
              </a:ext>
            </a:extLst>
          </p:cNvPr>
          <p:cNvSpPr txBox="1"/>
          <p:nvPr/>
        </p:nvSpPr>
        <p:spPr>
          <a:xfrm>
            <a:off x="3230876" y="5659231"/>
            <a:ext cx="775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«Шторм»</a:t>
            </a:r>
            <a:r>
              <a:rPr lang="en-US" dirty="0"/>
              <a:t>: </a:t>
            </a:r>
            <a:r>
              <a:rPr lang="ru-RU" dirty="0"/>
              <a:t>есть уязвимости, требующие немедленного устранения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36F91-B512-42E7-96B0-C880C5964308}"/>
              </a:ext>
            </a:extLst>
          </p:cNvPr>
          <p:cNvSpPr txBox="1"/>
          <p:nvPr/>
        </p:nvSpPr>
        <p:spPr>
          <a:xfrm rot="16200000">
            <a:off x="-639034" y="3966261"/>
            <a:ext cx="4290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Уровень защищенности</a:t>
            </a:r>
          </a:p>
        </p:txBody>
      </p:sp>
    </p:spTree>
    <p:extLst>
      <p:ext uri="{BB962C8B-B14F-4D97-AF65-F5344CB8AC3E}">
        <p14:creationId xmlns:p14="http://schemas.microsoft.com/office/powerpoint/2010/main" val="72381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F2C6E-9170-4F7B-AAE4-EAD1F621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Как считаем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C120AB0-000B-445C-A348-52CE8BD1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Делим уязвимости на группы, соответствующие уровням опасности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Считаем «штраф» отдельно за каждую группу уязвимостей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Максимальный из «штрафов» вычитаем из 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54FCAA-048C-42E6-95BD-E7F2D7F0B147}"/>
                  </a:ext>
                </a:extLst>
              </p:cNvPr>
              <p:cNvSpPr txBox="1"/>
              <p:nvPr/>
            </p:nvSpPr>
            <p:spPr>
              <a:xfrm>
                <a:off x="3837950" y="4520194"/>
                <a:ext cx="3392151" cy="878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54FCAA-048C-42E6-95BD-E7F2D7F0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950" y="4520194"/>
                <a:ext cx="3392151" cy="878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754ED3F-28C0-4689-B6AF-7DE67153C0FE}"/>
              </a:ext>
            </a:extLst>
          </p:cNvPr>
          <p:cNvCxnSpPr>
            <a:cxnSpLocks/>
          </p:cNvCxnSpPr>
          <p:nvPr/>
        </p:nvCxnSpPr>
        <p:spPr>
          <a:xfrm flipV="1">
            <a:off x="6388950" y="5365884"/>
            <a:ext cx="76833" cy="33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61C1B3-55AC-4374-8A8E-30BC0E60A4E1}"/>
              </a:ext>
            </a:extLst>
          </p:cNvPr>
          <p:cNvSpPr txBox="1"/>
          <p:nvPr/>
        </p:nvSpPr>
        <p:spPr>
          <a:xfrm>
            <a:off x="5464224" y="5703741"/>
            <a:ext cx="36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Сумма </a:t>
            </a:r>
            <a:r>
              <a:rPr lang="en-US" dirty="0"/>
              <a:t>Temporal Score </a:t>
            </a:r>
            <a:r>
              <a:rPr lang="ru-RU" dirty="0"/>
              <a:t>всех уязвимостей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го уровня опасности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0EC7FF9-2927-4E9D-9959-FA74E6579FD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402018" y="4583223"/>
            <a:ext cx="571212" cy="27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32BA85-46FC-498D-99CD-6501EDA35DA9}"/>
              </a:ext>
            </a:extLst>
          </p:cNvPr>
          <p:cNvSpPr txBox="1"/>
          <p:nvPr/>
        </p:nvSpPr>
        <p:spPr>
          <a:xfrm>
            <a:off x="2118048" y="3936892"/>
            <a:ext cx="256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Штраф за уязвимости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го уровня опасности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5D6F6B-FAA3-4A94-B94E-AD6FE3B7666D}"/>
              </a:ext>
            </a:extLst>
          </p:cNvPr>
          <p:cNvSpPr txBox="1"/>
          <p:nvPr/>
        </p:nvSpPr>
        <p:spPr>
          <a:xfrm>
            <a:off x="1870893" y="5565242"/>
            <a:ext cx="3078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Максимально возможный штраф за уязвимости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го уровня опасности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3FFF280-28A5-44DF-9349-F14487810935}"/>
              </a:ext>
            </a:extLst>
          </p:cNvPr>
          <p:cNvCxnSpPr>
            <a:cxnSpLocks/>
          </p:cNvCxnSpPr>
          <p:nvPr/>
        </p:nvCxnSpPr>
        <p:spPr>
          <a:xfrm flipV="1">
            <a:off x="4163537" y="5166526"/>
            <a:ext cx="804734" cy="5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9DBF2D7-B27A-4E45-B9AF-EDCBEBC81F3E}"/>
              </a:ext>
            </a:extLst>
          </p:cNvPr>
          <p:cNvCxnSpPr>
            <a:cxnSpLocks/>
          </p:cNvCxnSpPr>
          <p:nvPr/>
        </p:nvCxnSpPr>
        <p:spPr>
          <a:xfrm flipH="1">
            <a:off x="5839163" y="4237599"/>
            <a:ext cx="380615" cy="81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2A9B347-8752-4B2A-8F7F-AC3C43C383F0}"/>
              </a:ext>
            </a:extLst>
          </p:cNvPr>
          <p:cNvCxnSpPr>
            <a:cxnSpLocks/>
          </p:cNvCxnSpPr>
          <p:nvPr/>
        </p:nvCxnSpPr>
        <p:spPr>
          <a:xfrm>
            <a:off x="6208767" y="4237599"/>
            <a:ext cx="180183" cy="34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2F991C-22DD-4E77-AFEE-88B2E25C1647}"/>
              </a:ext>
            </a:extLst>
          </p:cNvPr>
          <p:cNvSpPr txBox="1"/>
          <p:nvPr/>
        </p:nvSpPr>
        <p:spPr>
          <a:xfrm>
            <a:off x="5023997" y="3568890"/>
            <a:ext cx="353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Параметры функции штрафов для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го уровня 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05185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F2C6E-9170-4F7B-AAE4-EAD1F621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Функция штрафов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AD87C7-54BB-40FC-9283-664675808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8597"/>
            <a:ext cx="21354973" cy="4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C9248E9-7FEC-41B2-87FA-09930120A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940336"/>
              </p:ext>
            </p:extLst>
          </p:nvPr>
        </p:nvGraphicFramePr>
        <p:xfrm>
          <a:off x="1274519" y="1248597"/>
          <a:ext cx="9431780" cy="4793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84494" imgH="2736669" progId="Visio.Drawing.15">
                  <p:embed/>
                </p:oleObj>
              </mc:Choice>
              <mc:Fallback>
                <p:oleObj name="Visio" r:id="rId2" imgW="5384494" imgH="273666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519" y="1248597"/>
                        <a:ext cx="9431780" cy="4793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AFDE6C-187E-4054-B485-F33085ECF1F2}"/>
                  </a:ext>
                </a:extLst>
              </p:cNvPr>
              <p:cNvSpPr txBox="1"/>
              <p:nvPr/>
            </p:nvSpPr>
            <p:spPr>
              <a:xfrm>
                <a:off x="7012821" y="3331938"/>
                <a:ext cx="3392151" cy="878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AFDE6C-187E-4054-B485-F33085ECF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821" y="3331938"/>
                <a:ext cx="3392151" cy="878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F1C271A7-E69E-4528-B185-9BC50726AD5B}"/>
              </a:ext>
            </a:extLst>
          </p:cNvPr>
          <p:cNvSpPr/>
          <p:nvPr/>
        </p:nvSpPr>
        <p:spPr>
          <a:xfrm>
            <a:off x="3773641" y="5045446"/>
            <a:ext cx="2102655" cy="56395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2ECD5BC-B6BD-466D-94AB-5BEE8F03407C}"/>
              </a:ext>
            </a:extLst>
          </p:cNvPr>
          <p:cNvSpPr/>
          <p:nvPr/>
        </p:nvSpPr>
        <p:spPr>
          <a:xfrm>
            <a:off x="1485701" y="2459129"/>
            <a:ext cx="2408624" cy="253061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78B5CF6-88FE-4F1B-AF69-696FF8EED3A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944841" y="4725174"/>
            <a:ext cx="2322" cy="89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AA8C7BB-7098-46D6-86E7-84135D79990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947163" y="5347152"/>
            <a:ext cx="1826478" cy="2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7E4404-7205-4053-BE91-4AA29EA0AE5D}"/>
                  </a:ext>
                </a:extLst>
              </p:cNvPr>
              <p:cNvSpPr txBox="1"/>
              <p:nvPr/>
            </p:nvSpPr>
            <p:spPr>
              <a:xfrm>
                <a:off x="603413" y="5616364"/>
                <a:ext cx="2687499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Определяют значения параметров гиперболы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7E4404-7205-4053-BE91-4AA29EA0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3" y="5616364"/>
                <a:ext cx="2687499" cy="935513"/>
              </a:xfrm>
              <a:prstGeom prst="rect">
                <a:avLst/>
              </a:prstGeom>
              <a:blipFill>
                <a:blip r:embed="rId5"/>
                <a:stretch>
                  <a:fillRect l="-2041" t="-3896" r="-907"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54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F2C6E-9170-4F7B-AAE4-EAD1F621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Формулы штрафов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97A21171-51CC-4A9D-A335-8899F04AF2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947989"/>
                  </p:ext>
                </p:extLst>
              </p:nvPr>
            </p:nvGraphicFramePr>
            <p:xfrm>
              <a:off x="1661701" y="1791670"/>
              <a:ext cx="8661272" cy="3960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6940">
                      <a:extLst>
                        <a:ext uri="{9D8B030D-6E8A-4147-A177-3AD203B41FA5}">
                          <a16:colId xmlns:a16="http://schemas.microsoft.com/office/drawing/2014/main" val="1257643385"/>
                        </a:ext>
                      </a:extLst>
                    </a:gridCol>
                    <a:gridCol w="557334">
                      <a:extLst>
                        <a:ext uri="{9D8B030D-6E8A-4147-A177-3AD203B41FA5}">
                          <a16:colId xmlns:a16="http://schemas.microsoft.com/office/drawing/2014/main" val="2576370062"/>
                        </a:ext>
                      </a:extLst>
                    </a:gridCol>
                    <a:gridCol w="798343">
                      <a:extLst>
                        <a:ext uri="{9D8B030D-6E8A-4147-A177-3AD203B41FA5}">
                          <a16:colId xmlns:a16="http://schemas.microsoft.com/office/drawing/2014/main" val="974797757"/>
                        </a:ext>
                      </a:extLst>
                    </a:gridCol>
                    <a:gridCol w="1117924">
                      <a:extLst>
                        <a:ext uri="{9D8B030D-6E8A-4147-A177-3AD203B41FA5}">
                          <a16:colId xmlns:a16="http://schemas.microsoft.com/office/drawing/2014/main" val="3244228895"/>
                        </a:ext>
                      </a:extLst>
                    </a:gridCol>
                    <a:gridCol w="1058745">
                      <a:extLst>
                        <a:ext uri="{9D8B030D-6E8A-4147-A177-3AD203B41FA5}">
                          <a16:colId xmlns:a16="http://schemas.microsoft.com/office/drawing/2014/main" val="1635904602"/>
                        </a:ext>
                      </a:extLst>
                    </a:gridCol>
                    <a:gridCol w="3471986">
                      <a:extLst>
                        <a:ext uri="{9D8B030D-6E8A-4147-A177-3AD203B41FA5}">
                          <a16:colId xmlns:a16="http://schemas.microsoft.com/office/drawing/2014/main" val="2837640024"/>
                        </a:ext>
                      </a:extLst>
                    </a:gridCol>
                  </a:tblGrid>
                  <a:tr h="449485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Уровень опасности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Fmin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200" dirty="0" err="1">
                              <a:effectLst/>
                            </a:rPr>
                            <a:t>TSmin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F(5*TSmin</a:t>
                          </a:r>
                          <a:r>
                            <a:rPr lang="ru-RU" sz="1200">
                              <a:effectLst/>
                            </a:rPr>
                            <a:t>)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Fmax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Формула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75633150"/>
                      </a:ext>
                    </a:extLst>
                  </a:tr>
                  <a:tr h="627199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Низкий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1.2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199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н</m:t>
                                    </m:r>
                                  </m:sub>
                                </m:sSub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=199−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950.4</m:t>
                                    </m:r>
                                  </m:num>
                                  <m:den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3.6+</m:t>
                                    </m:r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𝑇𝑆</m:t>
                                        </m:r>
                                      </m:e>
                                      <m:sub>
                                        <m:r>
                                          <a:rPr lang="ru-RU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н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98857875"/>
                      </a:ext>
                    </a:extLst>
                  </a:tr>
                  <a:tr h="628105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Средний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</a:t>
                          </a:r>
                          <a:r>
                            <a:rPr lang="ru-RU" sz="1600" dirty="0">
                              <a:effectLst/>
                            </a:rPr>
                            <a:t>0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4.0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300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399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=399−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3152.16</m:t>
                                    </m:r>
                                  </m:num>
                                  <m:den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11.84+</m:t>
                                    </m:r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𝑇𝑆</m:t>
                                        </m:r>
                                      </m:e>
                                      <m:sub>
                                        <m:r>
                                          <a:rPr lang="ru-RU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с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73617693"/>
                      </a:ext>
                    </a:extLst>
                  </a:tr>
                  <a:tr h="627199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Высокий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40</a:t>
                          </a: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7.0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500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599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в</m:t>
                                    </m:r>
                                  </m:sub>
                                </m:sSub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=599−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5516.28</m:t>
                                    </m:r>
                                  </m:num>
                                  <m:den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20.72+</m:t>
                                    </m:r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𝑇𝑆</m:t>
                                        </m:r>
                                      </m:e>
                                      <m:sub>
                                        <m:r>
                                          <a:rPr lang="ru-RU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в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00189618"/>
                      </a:ext>
                    </a:extLst>
                  </a:tr>
                  <a:tr h="623351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Критический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600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9.0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700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799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к</m:t>
                                    </m:r>
                                  </m:sub>
                                </m:sSub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=799−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7092.36</m:t>
                                    </m:r>
                                  </m:num>
                                  <m:den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26.64+</m:t>
                                    </m:r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𝑇𝑆</m:t>
                                        </m:r>
                                      </m:e>
                                      <m:sub>
                                        <m:r>
                                          <a:rPr lang="ru-RU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к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15100337"/>
                      </a:ext>
                    </a:extLst>
                  </a:tr>
                  <a:tr h="623351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Шторм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80</a:t>
                          </a: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9.5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900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1000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ш</m:t>
                                    </m:r>
                                  </m:sub>
                                </m:sSub>
                                <m:r>
                                  <a:rPr lang="ru-RU" sz="1400">
                                    <a:effectLst/>
                                    <a:latin typeface="Cambria Math" panose="02040503050406030204" pitchFamily="18" charset="0"/>
                                  </a:rPr>
                                  <m:t>=1000−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7600</m:t>
                                    </m:r>
                                  </m:num>
                                  <m:den>
                                    <m:r>
                                      <a:rPr lang="ru-RU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28.5+</m:t>
                                    </m:r>
                                    <m:sSub>
                                      <m:sSub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𝑇𝑆</m:t>
                                        </m:r>
                                      </m:e>
                                      <m:sub>
                                        <m:r>
                                          <a:rPr lang="ru-RU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ш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1638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97A21171-51CC-4A9D-A335-8899F04AF2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947989"/>
                  </p:ext>
                </p:extLst>
              </p:nvPr>
            </p:nvGraphicFramePr>
            <p:xfrm>
              <a:off x="1661701" y="1791670"/>
              <a:ext cx="8661272" cy="3960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6940">
                      <a:extLst>
                        <a:ext uri="{9D8B030D-6E8A-4147-A177-3AD203B41FA5}">
                          <a16:colId xmlns:a16="http://schemas.microsoft.com/office/drawing/2014/main" val="1257643385"/>
                        </a:ext>
                      </a:extLst>
                    </a:gridCol>
                    <a:gridCol w="557334">
                      <a:extLst>
                        <a:ext uri="{9D8B030D-6E8A-4147-A177-3AD203B41FA5}">
                          <a16:colId xmlns:a16="http://schemas.microsoft.com/office/drawing/2014/main" val="2576370062"/>
                        </a:ext>
                      </a:extLst>
                    </a:gridCol>
                    <a:gridCol w="798343">
                      <a:extLst>
                        <a:ext uri="{9D8B030D-6E8A-4147-A177-3AD203B41FA5}">
                          <a16:colId xmlns:a16="http://schemas.microsoft.com/office/drawing/2014/main" val="974797757"/>
                        </a:ext>
                      </a:extLst>
                    </a:gridCol>
                    <a:gridCol w="1117924">
                      <a:extLst>
                        <a:ext uri="{9D8B030D-6E8A-4147-A177-3AD203B41FA5}">
                          <a16:colId xmlns:a16="http://schemas.microsoft.com/office/drawing/2014/main" val="3244228895"/>
                        </a:ext>
                      </a:extLst>
                    </a:gridCol>
                    <a:gridCol w="1058745">
                      <a:extLst>
                        <a:ext uri="{9D8B030D-6E8A-4147-A177-3AD203B41FA5}">
                          <a16:colId xmlns:a16="http://schemas.microsoft.com/office/drawing/2014/main" val="1635904602"/>
                        </a:ext>
                      </a:extLst>
                    </a:gridCol>
                    <a:gridCol w="3471986">
                      <a:extLst>
                        <a:ext uri="{9D8B030D-6E8A-4147-A177-3AD203B41FA5}">
                          <a16:colId xmlns:a16="http://schemas.microsoft.com/office/drawing/2014/main" val="2837640024"/>
                        </a:ext>
                      </a:extLst>
                    </a:gridCol>
                  </a:tblGrid>
                  <a:tr h="449485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Уровень опасности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Fmin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200" dirty="0" err="1">
                              <a:effectLst/>
                            </a:rPr>
                            <a:t>TSmin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F(5*TSmin</a:t>
                          </a:r>
                          <a:r>
                            <a:rPr lang="ru-RU" sz="1200">
                              <a:effectLst/>
                            </a:rPr>
                            <a:t>)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Fmax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Формула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75633150"/>
                      </a:ext>
                    </a:extLst>
                  </a:tr>
                  <a:tr h="703771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Низкий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1.2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199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9649" t="-64655" r="-702" b="-399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857875"/>
                      </a:ext>
                    </a:extLst>
                  </a:tr>
                  <a:tr h="704787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Средний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</a:t>
                          </a:r>
                          <a:r>
                            <a:rPr lang="ru-RU" sz="1600" dirty="0">
                              <a:effectLst/>
                            </a:rPr>
                            <a:t>0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4.0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300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399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9649" t="-166087" r="-702" b="-3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617693"/>
                      </a:ext>
                    </a:extLst>
                  </a:tr>
                  <a:tr h="703771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Высокий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40</a:t>
                          </a: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7.0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500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599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9649" t="-263793" r="-70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0189618"/>
                      </a:ext>
                    </a:extLst>
                  </a:tr>
                  <a:tr h="699453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Критический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600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9.0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700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799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9649" t="-366957" r="-702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100337"/>
                      </a:ext>
                    </a:extLst>
                  </a:tr>
                  <a:tr h="699453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Шторм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80</a:t>
                          </a: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9.5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900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1000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9649" t="-466957" r="-702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38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1">
            <a:extLst>
              <a:ext uri="{FF2B5EF4-FFF2-40B4-BE49-F238E27FC236}">
                <a16:creationId xmlns:a16="http://schemas.microsoft.com/office/drawing/2014/main" id="{B99DC94F-12F5-4E50-A6BE-392D6C8A5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2568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A264C5-38E0-46F1-99EE-C0E50F6648A3}"/>
                  </a:ext>
                </a:extLst>
              </p:cNvPr>
              <p:cNvSpPr txBox="1"/>
              <p:nvPr/>
            </p:nvSpPr>
            <p:spPr>
              <a:xfrm>
                <a:off x="3453368" y="5885007"/>
                <a:ext cx="5730415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=1000−</m:t>
                      </m:r>
                      <m:r>
                        <m:rPr>
                          <m:sty m:val="p"/>
                        </m:rPr>
                        <a:rPr lang="ru-RU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ш</m:t>
                          </m:r>
                        </m:sub>
                      </m:sSub>
                      <m:r>
                        <a:rPr lang="ru-RU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ru-RU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в</m:t>
                          </m:r>
                        </m:sub>
                      </m:sSub>
                      <m:r>
                        <a:rPr lang="ru-RU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r>
                        <a:rPr lang="ru-RU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ru-RU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A264C5-38E0-46F1-99EE-C0E50F66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368" y="5885007"/>
                <a:ext cx="5730415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28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148</TotalTime>
  <Words>469</Words>
  <Application>Microsoft Macintosh PowerPoint</Application>
  <PresentationFormat>Widescreen</PresentationFormat>
  <Paragraphs>122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Cambria</vt:lpstr>
      <vt:lpstr>Cambria Math</vt:lpstr>
      <vt:lpstr>Rockwell</vt:lpstr>
      <vt:lpstr>Rockwell Condensed</vt:lpstr>
      <vt:lpstr>Times New Roman</vt:lpstr>
      <vt:lpstr>Wingdings</vt:lpstr>
      <vt:lpstr>Дерево</vt:lpstr>
      <vt:lpstr>Visio</vt:lpstr>
      <vt:lpstr>Конструирование метрик</vt:lpstr>
      <vt:lpstr>Что мы хотим от метрики</vt:lpstr>
      <vt:lpstr>Степень опасности уязвимости</vt:lpstr>
      <vt:lpstr>Степень опасности уязвимости</vt:lpstr>
      <vt:lpstr>Уровни опасности уязвимостей</vt:lpstr>
      <vt:lpstr>Итоговая метрика</vt:lpstr>
      <vt:lpstr>Как считаем</vt:lpstr>
      <vt:lpstr>Функция штрафов</vt:lpstr>
      <vt:lpstr>Формулы штрафов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Конструирование метрик</dc:title>
  <dc:creator>Дмитрий Кузнецов</dc:creator>
  <cp:lastModifiedBy>Sergey Gordeychik</cp:lastModifiedBy>
  <cp:revision>7</cp:revision>
  <dcterms:created xsi:type="dcterms:W3CDTF">2022-10-11T11:46:13Z</dcterms:created>
  <dcterms:modified xsi:type="dcterms:W3CDTF">2022-10-18T05:55:16Z</dcterms:modified>
</cp:coreProperties>
</file>