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70" r:id="rId20"/>
    <p:sldId id="271" r:id="rId21"/>
    <p:sldId id="269"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AC7"/>
    <a:srgbClr val="EEE1FF"/>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73" autoAdjust="0"/>
    <p:restoredTop sz="99839" autoAdjust="0"/>
  </p:normalViewPr>
  <p:slideViewPr>
    <p:cSldViewPr>
      <p:cViewPr varScale="1">
        <p:scale>
          <a:sx n="81" d="100"/>
          <a:sy n="81" d="100"/>
        </p:scale>
        <p:origin x="-1767" y="-2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2017-09-17 V3</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/15</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9.emf"/><Relationship Id="rId4" Type="http://schemas.openxmlformats.org/officeDocument/2006/relationships/image" Target="../media/image4.pn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hyperlink" Target="https://cyberphone.github.io/doc/web/yasmin.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slide" Target="slide14.xml"/><Relationship Id="rId4" Type="http://schemas.openxmlformats.org/officeDocument/2006/relationships/image" Target="../media/image4.png"/><Relationship Id="rId9" Type="http://schemas.openxmlformats.org/officeDocument/2006/relationships/slide" Target="slide15.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4.xml"/><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emf"/><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438499"/>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01479"/>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AuthorizationRequest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recepientUrl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://payproc.mybank.com/service</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accountType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paymentMethodSpecific</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Each method defines its own data…</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785544" y="260648"/>
            <a:ext cx="7053534" cy="338554"/>
          </a:xfrm>
          <a:prstGeom prst="rect">
            <a:avLst/>
          </a:prstGeom>
          <a:noFill/>
        </p:spPr>
        <p:txBody>
          <a:bodyPr wrap="none" rtlCol="0">
            <a:spAutoFit/>
          </a:bodyPr>
          <a:lstStyle/>
          <a:p>
            <a:pPr algn="ctr"/>
            <a:r>
              <a:rPr lang="en-US" sz="1600" b="1" dirty="0" smtClean="0">
                <a:latin typeface="Arial" panose="020B0604020202020204" pitchFamily="34" charset="0"/>
                <a:cs typeface="Arial" panose="020B0604020202020204" pitchFamily="34" charset="0"/>
                <a:sym typeface="Wingdings"/>
              </a:rPr>
              <a:t>④</a:t>
            </a:r>
            <a:r>
              <a:rPr lang="en-US" sz="1600" dirty="0" smtClean="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Merchant Creates and Sends an “</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27240" y="127726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6056" y="1163966"/>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28173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149080"/>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311150" y="1459632"/>
            <a:ext cx="718590" cy="254857"/>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9740" y="1601193"/>
            <a:ext cx="378262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 (must match the encrypted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4276666" y="821059"/>
            <a:ext cx="952473" cy="29212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6056" y="753844"/>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276666" y="2564904"/>
            <a:ext cx="3968569" cy="611312"/>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“SEPA-inspired</a:t>
            </a:r>
            <a:r>
              <a:rPr lang="en-US" sz="1000" smtClean="0">
                <a:latin typeface="Arial" panose="020B0604020202020204" pitchFamily="34" charset="0"/>
                <a:cs typeface="Arial" panose="020B0604020202020204" pitchFamily="34" charset="0"/>
              </a:rPr>
              <a:t>” payment method</a:t>
            </a:r>
            <a:r>
              <a:rPr lang="en-US" sz="1000" dirty="0" smtClean="0">
                <a:latin typeface="Arial" panose="020B0604020202020204" pitchFamily="34" charset="0"/>
                <a:cs typeface="Arial" panose="020B0604020202020204" pitchFamily="34" charset="0"/>
              </a:rPr>
              <a:t>:</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/v3#areq</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payeeIban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Refund 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authorizationRequest</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smtClean="0">
                <a:solidFill>
                  <a:srgbClr val="000000"/>
                </a:solidFill>
                <a:latin typeface="Verdana"/>
              </a:rPr>
              <a:t>",</a:t>
            </a:r>
          </a:p>
          <a:p>
            <a:pPr latinLnBrk="1">
              <a:spcBef>
                <a:spcPts val="600"/>
              </a:spcBef>
            </a:pPr>
            <a:r>
              <a:rPr lang="en-US" sz="1000" dirty="0" smtClean="0">
                <a:solidFill>
                  <a:srgbClr val="000000"/>
                </a:solidFill>
                <a:latin typeface="Verdana"/>
              </a:rPr>
              <a:t>                  </a:t>
            </a:r>
            <a:r>
              <a:rPr lang="en-US" sz="1000" i="1" dirty="0" smtClean="0">
                <a:solidFill>
                  <a:srgbClr val="000000"/>
                </a:solidFill>
                <a:latin typeface="Verdana"/>
              </a:rPr>
              <a:t>Removed for brevity</a:t>
            </a:r>
          </a:p>
          <a:p>
            <a:pPr latinLnBrk="1"/>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DOOwVwUyNdgu4dZ9Ej7pg9j4SDLfGlrzoWso2DIz6ts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WF7ZApRPkbigS4iNoz5-SgPYU-_4891TwHJr-fU4d1w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o2Dj9uXUjq2i8mqc0roFEA0ynRC4xZ_4okp9Sr2s50U</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Ax8TexrghpeFBt2pZZ0RoIdFUkfkFKeuKSaArkfAnO0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XHz7Q9AhDk6Y5SaqsR7Lzw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err="1">
                <a:solidFill>
                  <a:srgbClr val="0000C0"/>
                </a:solidFill>
                <a:latin typeface="Verdana"/>
              </a:rPr>
              <a:t>MXzvGwciTicYxIgUaMKpSg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6Q4ngAYxZJjKmHoo0LPtWXl6BI8sXdsK....LMQA29lLvq8z8Ku4_bYUEfMMyUbrLp-Y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600"/>
              </a:spcBef>
            </a:pPr>
            <a:r>
              <a:rPr lang="en-US" sz="1000" dirty="0" smtClean="0"/>
              <a:t>               </a:t>
            </a:r>
            <a:r>
              <a:rPr lang="en-US" sz="1000" dirty="0" smtClean="0">
                <a:solidFill>
                  <a:srgbClr val="000000"/>
                </a:solidFill>
                <a:latin typeface="Verdana"/>
              </a:rPr>
              <a:t> </a:t>
            </a:r>
            <a:r>
              <a:rPr lang="en-US" sz="1000" i="1" dirty="0">
                <a:solidFill>
                  <a:srgbClr val="000000"/>
                </a:solidFill>
                <a:latin typeface="Verdana"/>
              </a:rPr>
              <a:t>Removed for </a:t>
            </a:r>
            <a:r>
              <a:rPr lang="en-US" sz="1000" i="1" dirty="0" smtClean="0">
                <a:solidFill>
                  <a:srgbClr val="000000"/>
                </a:solidFill>
                <a:latin typeface="Verdana"/>
              </a:rPr>
              <a:t>brevity</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4" name="TextBox 3"/>
          <p:cNvSpPr txBox="1"/>
          <p:nvPr/>
        </p:nvSpPr>
        <p:spPr>
          <a:xfrm>
            <a:off x="683568" y="6006137"/>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full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b="1" dirty="0" err="1" smtClean="0">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object the Merchant can (aided by their payment provider), transfer money in the opposite direction.  A </a:t>
            </a:r>
            <a:r>
              <a:rPr lang="en-US" sz="1000" b="1" dirty="0" err="1">
                <a:latin typeface="Courier New" panose="02070309020205020404" pitchFamily="49" charset="0"/>
                <a:cs typeface="Courier New" panose="02070309020205020404" pitchFamily="49" charset="0"/>
              </a:rPr>
              <a:t>RefundRequest</a:t>
            </a:r>
            <a:r>
              <a:rPr lang="en-US" sz="1000" dirty="0" smtClean="0">
                <a:latin typeface="Arial" panose="020B0604020202020204" pitchFamily="34" charset="0"/>
                <a:cs typeface="Arial" panose="020B0604020202020204" pitchFamily="34" charset="0"/>
              </a:rPr>
              <a:t> message (not shown here) in essence consists of an embedded </a:t>
            </a:r>
            <a:r>
              <a:rPr lang="en-US" sz="1000" b="1" dirty="0" err="1">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a:t>
            </a:r>
            <a:endParaRPr lang="en-US" sz="1000" i="1" dirty="0">
              <a:latin typeface="Arial" panose="020B0604020202020204" pitchFamily="34" charset="0"/>
              <a:cs typeface="Arial" panose="020B0604020202020204" pitchFamily="34" charset="0"/>
            </a:endParaRPr>
          </a:p>
        </p:txBody>
      </p:sp>
      <p:cxnSp>
        <p:nvCxnSpPr>
          <p:cNvPr id="5" name="Straight Arrow Connector 17"/>
          <p:cNvCxnSpPr/>
          <p:nvPr/>
        </p:nvCxnSpPr>
        <p:spPr>
          <a:xfrm flipH="1">
            <a:off x="2542862" y="2288986"/>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44446" y="21472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176397"/>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836712"/>
            <a:ext cx="7992888" cy="278537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Gas Unlimited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solidFill>
                  <a:srgbClr val="0000C0"/>
                </a:solidFill>
                <a:latin typeface="Verdana"/>
              </a:rPr>
              <a:t>GAS_STATION</a:t>
            </a:r>
            <a:r>
              <a:rPr lang="en-US" sz="1000" dirty="0" smtClean="0">
                <a:solidFill>
                  <a:srgbClr val="000000"/>
                </a:solidFill>
                <a:latin typeface="Verdana"/>
              </a:rPr>
              <a:t>",</a:t>
            </a:r>
          </a:p>
          <a:p>
            <a:pPr latinLnBrk="1">
              <a:spcBef>
                <a:spcPts val="600"/>
              </a:spcBef>
            </a:pPr>
            <a:r>
              <a:rPr lang="en-US" sz="1000" i="1" dirty="0" smtClean="0">
                <a:solidFill>
                  <a:srgbClr val="000000"/>
                </a:solidFill>
                <a:latin typeface="Verdana"/>
                <a:ea typeface="Verdana" panose="020B0604030504040204" pitchFamily="34" charset="0"/>
                <a:cs typeface="Verdana" panose="020B0604030504040204" pitchFamily="34" charset="0"/>
              </a:rPr>
              <a:t>	Removed for brevity…</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3707904" y="1052736"/>
            <a:ext cx="2361544" cy="24622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dirty="0" smtClean="0">
                <a:latin typeface="Arial" panose="020B0604020202020204" pitchFamily="34" charset="0"/>
                <a:cs typeface="Arial" panose="020B0604020202020204" pitchFamily="34" charset="0"/>
              </a:rPr>
              <a:t>For details see </a:t>
            </a:r>
            <a:r>
              <a:rPr lang="en-US" sz="1000" dirty="0" err="1" smtClean="0">
                <a:latin typeface="Arial" panose="020B0604020202020204" pitchFamily="34" charset="0"/>
                <a:cs typeface="Arial" panose="020B0604020202020204" pitchFamily="34" charset="0"/>
                <a:hlinkClick r:id="rId4" action="ppaction://hlinksldjump"/>
              </a:rPr>
              <a:t>PaymentClientRequest</a:t>
            </a:r>
            <a:endParaRPr lang="en-US" sz="1000" dirty="0">
              <a:latin typeface="Arial" panose="020B0604020202020204" pitchFamily="34" charset="0"/>
              <a:cs typeface="Arial" panose="020B0604020202020204" pitchFamily="34" charset="0"/>
            </a:endParaRPr>
          </a:p>
        </p:txBody>
      </p:sp>
      <p:cxnSp>
        <p:nvCxnSpPr>
          <p:cNvPr id="6" name="Straight Arrow Connector 5"/>
          <p:cNvCxnSpPr>
            <a:stCxn id="7" idx="1"/>
          </p:cNvCxnSpPr>
          <p:nvPr/>
        </p:nvCxnSpPr>
        <p:spPr>
          <a:xfrm flipH="1">
            <a:off x="3691136" y="2804630"/>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39952" y="2691334"/>
            <a:ext cx="926069"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New element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23328" y="4293096"/>
            <a:ext cx="4162668" cy="1152128"/>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4445460"/>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4469795"/>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Gas Unlimited</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295336" y="4861634"/>
            <a:ext cx="713657"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Amount</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4797152"/>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273428" y="3882533"/>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1005611"/>
            <a:ext cx="0" cy="486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196535" y="4709817"/>
            <a:ext cx="181562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111" name="Group 110"/>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112" name="Rectangle 111"/>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595129"/>
            <a:ext cx="8136904" cy="5786199"/>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t>
            </a:r>
            <a:r>
              <a:rPr lang="en-US" sz="1000" dirty="0" smtClean="0">
                <a:latin typeface="Arial" panose="020B0604020202020204" pitchFamily="34" charset="0"/>
                <a:cs typeface="Arial" panose="020B0604020202020204" pitchFamily="34" charset="0"/>
              </a:rPr>
              <a:t>all since only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a:t>
            </a:r>
            <a:r>
              <a:rPr lang="en-US" sz="1000" dirty="0">
                <a:latin typeface="Arial" panose="020B0604020202020204" pitchFamily="34" charset="0"/>
                <a:cs typeface="Arial" panose="020B0604020202020204" pitchFamily="34" charset="0"/>
              </a:rPr>
              <a:t>payment-system-specific security, format, names, conventions, and </a:t>
            </a:r>
            <a:r>
              <a:rPr lang="en-US" sz="1000" dirty="0" smtClean="0">
                <a:latin typeface="Arial" panose="020B0604020202020204" pitchFamily="34" charset="0"/>
                <a:cs typeface="Arial" panose="020B0604020202020204" pitchFamily="34" charset="0"/>
              </a:rPr>
              <a:t>processing.</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User authorization on the other hand appears to be quite feasible to standardize.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in REST an operation is also defined by the HTTP verb (GET, POST, etc.) and URL which is in conflict with the message embedding concept featured in Saturn.  In Saturn,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 See: </a:t>
            </a:r>
            <a:r>
              <a:rPr lang="en-US" sz="1000" dirty="0" smtClean="0">
                <a:latin typeface="Arial" panose="020B0604020202020204" pitchFamily="34" charset="0"/>
                <a:cs typeface="Arial" panose="020B0604020202020204" pitchFamily="34" charset="0"/>
                <a:hlinkClick r:id="rId7"/>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Elbow Connector 128"/>
          <p:cNvCxnSpPr/>
          <p:nvPr/>
        </p:nvCxnSpPr>
        <p:spPr>
          <a:xfrm>
            <a:off x="1445214" y="3414155"/>
            <a:ext cx="1224000" cy="874128"/>
          </a:xfrm>
          <a:prstGeom prst="bentConnector3">
            <a:avLst>
              <a:gd name="adj1" fmla="val -14718"/>
            </a:avLst>
          </a:prstGeom>
          <a:ln w="3175">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rot="2212763">
            <a:off x="7972407" y="1109228"/>
            <a:ext cx="1382541" cy="1720873"/>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Lst>
            <a:ahLst/>
            <a:cxnLst>
              <a:cxn ang="0">
                <a:pos x="connsiteX0" y="connsiteY0"/>
              </a:cxn>
              <a:cxn ang="0">
                <a:pos x="connsiteX1" y="connsiteY1"/>
              </a:cxn>
              <a:cxn ang="0">
                <a:pos x="connsiteX2" y="connsiteY2"/>
              </a:cxn>
              <a:cxn ang="0">
                <a:pos x="connsiteX3" y="connsiteY3"/>
              </a:cxn>
            </a:cxnLst>
            <a:rect l="l" t="t" r="r" b="b"/>
            <a:pathLst>
              <a:path w="75321" h="1623783">
                <a:moveTo>
                  <a:pt x="0" y="190618"/>
                </a:moveTo>
                <a:cubicBezTo>
                  <a:pt x="4948" y="127902"/>
                  <a:pt x="10193" y="62716"/>
                  <a:pt x="15141" y="0"/>
                </a:cubicBezTo>
                <a:cubicBezTo>
                  <a:pt x="40772" y="581953"/>
                  <a:pt x="75385" y="1382113"/>
                  <a:pt x="75321" y="1385086"/>
                </a:cubicBezTo>
                <a:cubicBezTo>
                  <a:pt x="75281" y="1385266"/>
                  <a:pt x="66792" y="1498049"/>
                  <a:pt x="56841" y="1623783"/>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1010986"/>
            <a:ext cx="0" cy="504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3131840" y="3320102"/>
            <a:ext cx="2598788"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Account Type and Bank URL)</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093556"/>
            <a:ext cx="0" cy="295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0094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03425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59" name="Rectangle 58"/>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012137" y="2839696"/>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2880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067"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348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482628"/>
            <a:ext cx="1584700" cy="1178421"/>
          </a:xfrm>
          <a:prstGeom prst="roundRect">
            <a:avLst>
              <a:gd name="adj" fmla="val 7701"/>
            </a:avLst>
          </a:prstGeom>
          <a:noFill/>
          <a:ln w="9525">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Verification</a:t>
            </a: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356873" y="511115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0800000">
            <a:off x="5588458"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66316"/>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40917"/>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4496797" y="2606715"/>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4">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Commit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633657" y="1556792"/>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3"/>
            <a:ext cx="1596163" cy="1866612"/>
            <a:chOff x="7223039" y="1412864"/>
            <a:chExt cx="1596163" cy="1866612"/>
          </a:xfrm>
        </p:grpSpPr>
        <p:sp>
          <p:nvSpPr>
            <p:cNvPr id="184" name="Rectangle 183"/>
            <p:cNvSpPr>
              <a:spLocks noChangeAspect="1"/>
            </p:cNvSpPr>
            <p:nvPr/>
          </p:nvSpPr>
          <p:spPr>
            <a:xfrm>
              <a:off x="7223039" y="1412864"/>
              <a:ext cx="1596163" cy="1866612"/>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41778" y="1821839"/>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355248" y="2198752"/>
              <a:ext cx="1393330" cy="1015663"/>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Type URI</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cxnSp>
        <p:nvCxnSpPr>
          <p:cNvPr id="126" name="Elbow Connector 125"/>
          <p:cNvCxnSpPr/>
          <p:nvPr/>
        </p:nvCxnSpPr>
        <p:spPr>
          <a:xfrm flipV="1">
            <a:off x="5878340" y="1173955"/>
            <a:ext cx="612000" cy="1098351"/>
          </a:xfrm>
          <a:prstGeom prst="bentConnector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445502" y="2571457"/>
            <a:ext cx="1398306" cy="1044197"/>
          </a:xfrm>
          <a:prstGeom prst="roundRect">
            <a:avLst>
              <a:gd name="adj" fmla="val 8156"/>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6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smtClean="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endParaRPr lang="en-US" sz="1000" dirty="0">
              <a:latin typeface="Arial" panose="020B0604020202020204" pitchFamily="34" charset="0"/>
              <a:cs typeface="Arial" panose="020B0604020202020204" pitchFamily="34" charset="0"/>
            </a:endParaRPr>
          </a:p>
        </p:txBody>
      </p:sp>
      <p:sp>
        <p:nvSpPr>
          <p:cNvPr id="136" name="TextBox 135"/>
          <p:cNvSpPr txBox="1"/>
          <p:nvPr/>
        </p:nvSpPr>
        <p:spPr>
          <a:xfrm>
            <a:off x="5257197" y="2492896"/>
            <a:ext cx="659155"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Amount: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738346" y="2481020"/>
            <a:ext cx="54534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200</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1005404"/>
            <a:ext cx="0" cy="486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8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44814" y="2996952"/>
            <a:ext cx="1031757"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“Transaction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52876" y="4672807"/>
            <a:ext cx="1031757"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“Transaction</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3" action="ppaction://hlinksldjump"/>
              </a:rPr>
              <a:t>Hybrid Mode</a:t>
            </a:r>
            <a:endParaRPr lang="en-US" sz="1000" dirty="0">
              <a:latin typeface="Arial" panose="020B0604020202020204" pitchFamily="34" charset="0"/>
              <a:cs typeface="Arial" panose="020B0604020202020204" pitchFamily="34" charset="0"/>
            </a:endParaRPr>
          </a:p>
        </p:txBody>
      </p:sp>
      <p:sp>
        <p:nvSpPr>
          <p:cNvPr id="105" name="TextBox 104"/>
          <p:cNvSpPr txBox="1"/>
          <p:nvPr/>
        </p:nvSpPr>
        <p:spPr>
          <a:xfrm>
            <a:off x="7427273" y="1916674"/>
            <a:ext cx="1404904" cy="501662"/>
          </a:xfrm>
          <a:prstGeom prst="roundRect">
            <a:avLst>
              <a:gd name="adj" fmla="val 15585"/>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a:latin typeface="Arial" panose="020B0604020202020204" pitchFamily="34" charset="0"/>
                <a:cs typeface="Arial" panose="020B0604020202020204" pitchFamily="34" charset="0"/>
              </a:rPr>
              <a:t>Lookup</a:t>
            </a:r>
            <a:r>
              <a:rPr lang="en-US" sz="5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a:t>
            </a:r>
          </a:p>
          <a:p>
            <a:pPr>
              <a:spcBef>
                <a:spcPts val="600"/>
              </a:spcBef>
            </a:pPr>
            <a:r>
              <a:rPr lang="en-US" sz="1000" dirty="0">
                <a:latin typeface="Arial" panose="020B0604020202020204" pitchFamily="34" charset="0"/>
                <a:cs typeface="Arial" panose="020B0604020202020204" pitchFamily="34" charset="0"/>
              </a:rPr>
              <a:t>Card Data Encryption</a:t>
            </a:r>
          </a:p>
        </p:txBody>
      </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EUR</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979712" y="282134"/>
            <a:ext cx="5256584"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Sender –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its public 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signed requests</a:t>
            </a:r>
            <a:r>
              <a:rPr lang="en-US" sz="1000" dirty="0" smtClean="0">
                <a:latin typeface="Arial" panose="020B0604020202020204" pitchFamily="34" charset="0"/>
                <a:cs typeface="Arial" panose="020B0604020202020204" pitchFamily="34" charset="0"/>
              </a:rPr>
              <a:t> 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618658"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84193" y="980728"/>
            <a:ext cx="410642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Receiver – Wallet Renders 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1555" y="1396063"/>
            <a:ext cx="2314375" cy="4114999"/>
          </a:xfrm>
          <a:prstGeom prst="rect">
            <a:avLst/>
          </a:prstGeom>
          <a:ln w="9525">
            <a:solidFill>
              <a:schemeClr val="bg1">
                <a:lumMod val="65000"/>
              </a:schemeClr>
            </a:solidFill>
          </a:ln>
        </p:spPr>
      </p:pic>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36712"/>
            <a:ext cx="7992888" cy="4862870"/>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id</a:t>
            </a:r>
            <a:r>
              <a:rPr lang="en-US" sz="1000" dirty="0">
                <a:solidFill>
                  <a:srgbClr val="000000"/>
                </a:solidFill>
                <a:latin typeface="Verdana"/>
              </a:rPr>
              <a:t>": "</a:t>
            </a:r>
            <a:r>
              <a:rPr lang="en-US" sz="1000" dirty="0">
                <a:solidFill>
                  <a:srgbClr val="0000C0"/>
                </a:solidFill>
                <a:latin typeface="Verdana"/>
              </a:rPr>
              <a:t>8645-7800239403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2017-09-09T08:02:18+02:00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129412" y="260648"/>
            <a:ext cx="661094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smtClean="0">
                <a:latin typeface="Arial" panose="020B0604020202020204" pitchFamily="34" charset="0"/>
                <a:cs typeface="Arial" panose="020B0604020202020204" pitchFamily="34" charset="0"/>
                <a:sym typeface="Wingdings"/>
              </a:rPr>
              <a:t>Internal</a:t>
            </a:r>
            <a:r>
              <a:rPr lang="en-US" sz="1600" dirty="0" smtClean="0">
                <a:latin typeface="Arial" panose="020B0604020202020204" pitchFamily="34" charset="0"/>
                <a:cs typeface="Arial" panose="020B0604020202020204" pitchFamily="34" charset="0"/>
                <a:sym typeface="Wingdings"/>
              </a:rPr>
              <a:t> Wallet </a:t>
            </a:r>
            <a:r>
              <a:rPr lang="en-US" sz="1600" dirty="0" smtClean="0">
                <a:latin typeface="Arial" panose="020B0604020202020204" pitchFamily="34" charset="0"/>
                <a:cs typeface="Arial" panose="020B0604020202020204" pitchFamily="34" charset="0"/>
                <a:sym typeface="Wingdings"/>
              </a:rPr>
              <a:t>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0" y="5835877"/>
            <a:ext cx="7776863"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matching the selected Account Type (card), while </a:t>
            </a:r>
            <a:r>
              <a:rPr lang="en-US" sz="1000" b="1" dirty="0" smtClean="0">
                <a:latin typeface="Courier New" panose="02070309020205020404" pitchFamily="49" charset="0"/>
                <a:cs typeface="Courier New" panose="02070309020205020404" pitchFamily="49" charset="0"/>
              </a:rPr>
              <a:t>account</a:t>
            </a:r>
            <a:r>
              <a:rPr lang="en-US" sz="1000" dirty="0" smtClean="0">
                <a:latin typeface="Arial" panose="020B0604020202020204" pitchFamily="34" charset="0"/>
                <a:cs typeface="Arial" panose="020B0604020202020204" pitchFamily="34" charset="0"/>
              </a:rPr>
              <a:t> holds the actual Account ID (number) and Account Type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196752"/>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85812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72271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91911" y="1990440"/>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088232" y="19460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176671"/>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467544" y="260648"/>
            <a:ext cx="806489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a:latin typeface="Arial" panose="020B0604020202020204" pitchFamily="34" charset="0"/>
                <a:cs typeface="Arial" panose="020B0604020202020204" pitchFamily="34" charset="0"/>
                <a:sym typeface="Wingdings"/>
              </a:rPr>
              <a:t>Wallet Processing – </a:t>
            </a:r>
            <a:r>
              <a:rPr lang="en-US" sz="1600" dirty="0" smtClean="0">
                <a:latin typeface="Arial" panose="020B0604020202020204" pitchFamily="34" charset="0"/>
                <a:cs typeface="Arial" panose="020B0604020202020204" pitchFamily="34" charset="0"/>
                <a:sym typeface="Wingdings"/>
              </a:rPr>
              <a:t>Creation and Sending of </a:t>
            </a:r>
            <a:r>
              <a:rPr lang="en-US" sz="1600" dirty="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77835"/>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a:t>
            </a:r>
            <a:r>
              <a:rPr lang="en-US" sz="1000" i="1" smtClean="0">
                <a:latin typeface="Arial" panose="020B0604020202020204" pitchFamily="34" charset="0"/>
                <a:cs typeface="Arial" panose="020B0604020202020204" pitchFamily="34" charset="0"/>
              </a:rPr>
              <a:t>not User) </a:t>
            </a:r>
            <a:r>
              <a:rPr lang="en-US" sz="1000" i="1" dirty="0" smtClean="0">
                <a:latin typeface="Arial" panose="020B0604020202020204" pitchFamily="34" charset="0"/>
                <a:cs typeface="Arial" panose="020B0604020202020204" pitchFamily="34" charset="0"/>
              </a:rPr>
              <a:t>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02893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Base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324535"/>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serviceUrl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https://payproc.mybank.com/service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providerPaymentMethods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https://sepa.payments.org</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a:rPr>
              <a:t> </a:t>
            </a: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/v3/signatures#P-256.ES256</a:t>
            </a:r>
            <a:r>
              <a:rPr lang="en-US" sz="1000" dirty="0">
                <a:solidFill>
                  <a:srgbClr val="000000"/>
                </a:solidFill>
                <a:latin typeface="Verdana"/>
              </a:rPr>
              <a:t>"],</a:t>
            </a:r>
            <a:r>
              <a:rPr lang="en-US" sz="1000" dirty="0"/>
              <a:t/>
            </a:r>
            <a:br>
              <a:rPr lang="en-US" sz="1000" dirty="0"/>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2017-09-09T05:34:31Z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91988" y="1139369"/>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43764" y="1056793"/>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741904" y="3888440"/>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6785" y="3753027"/>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3528" y="5835877"/>
            <a:ext cx="8449861"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t>
            </a:r>
            <a:r>
              <a:rPr lang="en-US" sz="1000" dirty="0" smtClean="0">
                <a:latin typeface="Arial" panose="020B0604020202020204" pitchFamily="34" charset="0"/>
                <a:cs typeface="Arial" panose="020B0604020202020204" pitchFamily="34" charset="0"/>
              </a:rPr>
              <a:t>Payment methods, </a:t>
            </a:r>
            <a:r>
              <a:rPr lang="en-US" sz="1000" dirty="0">
                <a:latin typeface="Arial" panose="020B0604020202020204" pitchFamily="34" charset="0"/>
                <a:cs typeface="Arial" panose="020B0604020202020204" pitchFamily="34" charset="0"/>
              </a:rPr>
              <a:t>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a:t>
            </a:r>
            <a:r>
              <a:rPr lang="en-US" sz="1000" smtClean="0">
                <a:latin typeface="Arial" panose="020B0604020202020204" pitchFamily="34" charset="0"/>
                <a:cs typeface="Arial" panose="020B0604020202020204" pitchFamily="34" charset="0"/>
              </a:rPr>
              <a:t>including </a:t>
            </a:r>
            <a:r>
              <a:rPr lang="en-US" sz="1000" i="1" smtClean="0">
                <a:latin typeface="Arial" panose="020B0604020202020204" pitchFamily="34" charset="0"/>
                <a:cs typeface="Arial" panose="020B0604020202020204" pitchFamily="34" charset="0"/>
                <a:hlinkClick r:id="rId3" action="ppaction://hlinksldjump"/>
              </a:rPr>
              <a:t>Delegated Trust</a:t>
            </a:r>
            <a:r>
              <a:rPr lang="en-US" sz="100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a:t>
            </a:r>
            <a:r>
              <a:rPr lang="en-US" sz="1000" dirty="0" smtClean="0">
                <a:latin typeface="Arial" panose="020B0604020202020204" pitchFamily="34" charset="0"/>
                <a:cs typeface="Arial" panose="020B0604020202020204" pitchFamily="34" charset="0"/>
              </a:rPr>
              <a:t>by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HTTP </a:t>
            </a:r>
            <a:r>
              <a:rPr lang="en-US" sz="1000" dirty="0">
                <a:latin typeface="Arial" panose="020B0604020202020204" pitchFamily="34" charset="0"/>
                <a:cs typeface="Arial" panose="020B0604020202020204" pitchFamily="34" charset="0"/>
              </a:rPr>
              <a:t>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providerPaymentMethods</a:t>
            </a:r>
            <a:r>
              <a:rPr lang="en-US" sz="10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array </a:t>
            </a:r>
            <a:r>
              <a:rPr lang="en-US" sz="1000" dirty="0" smtClean="0">
                <a:latin typeface="Arial" panose="020B0604020202020204" pitchFamily="34" charset="0"/>
                <a:cs typeface="Arial" panose="020B0604020202020204" pitchFamily="34" charset="0"/>
              </a:rPr>
              <a:t>declares</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the payment </a:t>
            </a:r>
            <a:r>
              <a:rPr lang="en-US" sz="1000" dirty="0" smtClean="0">
                <a:latin typeface="Arial" panose="020B0604020202020204" pitchFamily="34" charset="0"/>
                <a:cs typeface="Arial" panose="020B0604020202020204" pitchFamily="34" charset="0"/>
              </a:rPr>
              <a:t>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rot="10800000">
            <a:off x="2560245" y="2072319"/>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2235416"/>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p:nvPr/>
        </p:nvCxnSpPr>
        <p:spPr>
          <a:xfrm flipH="1">
            <a:off x="5790274" y="175331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42050" y="1670736"/>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08251"/>
            <a:ext cx="8280920" cy="4708981"/>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://demomerchant.com</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rZ344aiTaOATmLBOdfYThvnQu_zyB1aJZrbbbks2P9I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lKOvfJdgN8WqEbXMDYPRSMsPicm0Tk10pmer9LxvxLg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-Vr8Wk3ygt5J2_J3R8TrRaa-AWW7ZiXa6q1P7ELs6gc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Vuc6z3WiZ3tgXTXvU6F5qdiiYePWeUI1q9Tx83ySDcM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549161"/>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491257"/>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82818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692769"/>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442144"/>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721635"/>
            <a:ext cx="177227" cy="1652936"/>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238040"/>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124744"/>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1971328" y="4149079"/>
            <a:ext cx="3896816"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35896" y="4034374"/>
            <a:ext cx="444145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12989</TotalTime>
  <Words>1590</Words>
  <Application>Microsoft Office PowerPoint</Application>
  <PresentationFormat>On-screen Show (4:3)</PresentationFormat>
  <Paragraphs>252</Paragraphs>
  <Slides>15</Slides>
  <Notes>0</Notes>
  <HiddenSlides>0</HiddenSlides>
  <MMClips>0</MMClips>
  <ScaleCrop>false</ScaleCrop>
  <HeadingPairs>
    <vt:vector size="4" baseType="variant">
      <vt:variant>
        <vt:lpstr>Theme</vt:lpstr>
      </vt:variant>
      <vt:variant>
        <vt:i4>8</vt:i4>
      </vt:variant>
      <vt:variant>
        <vt:lpstr>Slide Titles</vt:lpstr>
      </vt:variant>
      <vt:variant>
        <vt:i4>15</vt:i4>
      </vt:variant>
    </vt:vector>
  </HeadingPairs>
  <TitlesOfParts>
    <vt:vector size="23"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468</cp:revision>
  <dcterms:created xsi:type="dcterms:W3CDTF">2016-04-29T15:32:52Z</dcterms:created>
  <dcterms:modified xsi:type="dcterms:W3CDTF">2017-09-17T12:58:44Z</dcterms:modified>
</cp:coreProperties>
</file>