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3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7657D-2D01-41C7-9C10-50AB8233C106}" type="datetimeFigureOut">
              <a:rPr lang="en-US" smtClean="0"/>
              <a:t>2014-03-01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335679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7657D-2D01-41C7-9C10-50AB8233C106}" type="datetimeFigureOut">
              <a:rPr lang="en-US" smtClean="0"/>
              <a:t>2014-03-01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260286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7657D-2D01-41C7-9C10-50AB8233C106}" type="datetimeFigureOut">
              <a:rPr lang="en-US" smtClean="0"/>
              <a:t>2014-03-01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16471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7657D-2D01-41C7-9C10-50AB8233C106}" type="datetimeFigureOut">
              <a:rPr lang="en-US" smtClean="0"/>
              <a:t>2014-03-01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297537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7657D-2D01-41C7-9C10-50AB8233C106}" type="datetimeFigureOut">
              <a:rPr lang="en-US" smtClean="0"/>
              <a:t>2014-03-01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69702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7657D-2D01-41C7-9C10-50AB8233C106}" type="datetimeFigureOut">
              <a:rPr lang="en-US" smtClean="0"/>
              <a:t>2014-03-01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366683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7657D-2D01-41C7-9C10-50AB8233C106}" type="datetimeFigureOut">
              <a:rPr lang="en-US" smtClean="0"/>
              <a:t>2014-03-01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135498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7657D-2D01-41C7-9C10-50AB8233C106}" type="datetimeFigureOut">
              <a:rPr lang="en-US" smtClean="0"/>
              <a:t>2014-03-01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15208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7657D-2D01-41C7-9C10-50AB8233C106}" type="datetimeFigureOut">
              <a:rPr lang="en-US" smtClean="0"/>
              <a:t>2014-03-01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4602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7657D-2D01-41C7-9C10-50AB8233C106}" type="datetimeFigureOut">
              <a:rPr lang="en-US" smtClean="0"/>
              <a:t>2014-03-01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36751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7657D-2D01-41C7-9C10-50AB8233C106}" type="datetimeFigureOut">
              <a:rPr lang="en-US" smtClean="0"/>
              <a:t>2014-03-01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F8818-41D0-4038-BDB9-933ED2AAF2F8}" type="slidenum">
              <a:rPr lang="en-US" smtClean="0"/>
              <a:t>‹#›</a:t>
            </a:fld>
            <a:endParaRPr lang="en-US"/>
          </a:p>
        </p:txBody>
      </p:sp>
    </p:spTree>
    <p:extLst>
      <p:ext uri="{BB962C8B-B14F-4D97-AF65-F5344CB8AC3E}">
        <p14:creationId xmlns:p14="http://schemas.microsoft.com/office/powerpoint/2010/main" val="365789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7657D-2D01-41C7-9C10-50AB8233C106}" type="datetimeFigureOut">
              <a:rPr lang="en-US" smtClean="0"/>
              <a:t>2014-03-01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F8818-41D0-4038-BDB9-933ED2AAF2F8}" type="slidenum">
              <a:rPr lang="en-US" smtClean="0"/>
              <a:t>‹#›</a:t>
            </a:fld>
            <a:endParaRPr lang="en-US"/>
          </a:p>
        </p:txBody>
      </p:sp>
    </p:spTree>
    <p:extLst>
      <p:ext uri="{BB962C8B-B14F-4D97-AF65-F5344CB8AC3E}">
        <p14:creationId xmlns:p14="http://schemas.microsoft.com/office/powerpoint/2010/main" val="1708826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stCxn id="8" idx="4"/>
          </p:cNvCxnSpPr>
          <p:nvPr/>
        </p:nvCxnSpPr>
        <p:spPr>
          <a:xfrm flipH="1">
            <a:off x="5175250" y="2288977"/>
            <a:ext cx="311150" cy="2075506"/>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4"/>
          </p:cNvCxnSpPr>
          <p:nvPr/>
        </p:nvCxnSpPr>
        <p:spPr>
          <a:xfrm>
            <a:off x="5486400" y="2288977"/>
            <a:ext cx="1670050" cy="2075506"/>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4"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352"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838200" y="1561305"/>
            <a:ext cx="1219200" cy="727672"/>
          </a:xfrm>
          <a:prstGeom prst="ellipse">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smtClean="0">
                <a:solidFill>
                  <a:schemeClr val="tx1"/>
                </a:solidFill>
                <a:latin typeface="Arial" panose="020B0604020202020204" pitchFamily="34" charset="0"/>
                <a:cs typeface="Arial" panose="020B0604020202020204" pitchFamily="34" charset="0"/>
              </a:rPr>
              <a:t>Good App</a:t>
            </a:r>
            <a:endParaRPr lang="en-US" dirty="0">
              <a:solidFill>
                <a:schemeClr val="tx1"/>
              </a:solidFill>
              <a:latin typeface="Arial" panose="020B0604020202020204" pitchFamily="34" charset="0"/>
              <a:cs typeface="Arial" panose="020B0604020202020204" pitchFamily="34" charset="0"/>
            </a:endParaRPr>
          </a:p>
        </p:txBody>
      </p:sp>
      <p:pic>
        <p:nvPicPr>
          <p:cNvPr id="6"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692"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402"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876800" y="1561305"/>
            <a:ext cx="1219200" cy="727672"/>
          </a:xfrm>
          <a:prstGeom prst="ellipse">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smtClean="0">
                <a:solidFill>
                  <a:schemeClr val="tx1"/>
                </a:solidFill>
                <a:latin typeface="Arial" panose="020B0604020202020204" pitchFamily="34" charset="0"/>
                <a:cs typeface="Arial" panose="020B0604020202020204" pitchFamily="34" charset="0"/>
              </a:rPr>
              <a:t>Good App</a:t>
            </a:r>
            <a:endParaRPr lang="en-US"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1294646" y="4193977"/>
            <a:ext cx="1865311" cy="980905"/>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82265" y="4897883"/>
            <a:ext cx="143020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Common </a:t>
            </a:r>
            <a:r>
              <a:rPr lang="en-US" sz="1200" dirty="0" err="1" smtClean="0">
                <a:latin typeface="Arial" panose="020B0604020202020204" pitchFamily="34" charset="0"/>
                <a:cs typeface="Arial" panose="020B0604020202020204" pitchFamily="34" charset="0"/>
              </a:rPr>
              <a:t>keystore</a:t>
            </a:r>
            <a:endParaRPr lang="en-US" sz="1200" dirty="0">
              <a:latin typeface="Arial" panose="020B0604020202020204" pitchFamily="34" charset="0"/>
              <a:cs typeface="Arial" panose="020B0604020202020204" pitchFamily="34" charset="0"/>
            </a:endParaRPr>
          </a:p>
        </p:txBody>
      </p:sp>
      <p:cxnSp>
        <p:nvCxnSpPr>
          <p:cNvPr id="13" name="Straight Arrow Connector 12"/>
          <p:cNvCxnSpPr>
            <a:stCxn id="5" idx="4"/>
          </p:cNvCxnSpPr>
          <p:nvPr/>
        </p:nvCxnSpPr>
        <p:spPr>
          <a:xfrm>
            <a:off x="1447800" y="2288977"/>
            <a:ext cx="122976"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4"/>
          </p:cNvCxnSpPr>
          <p:nvPr/>
        </p:nvCxnSpPr>
        <p:spPr>
          <a:xfrm>
            <a:off x="1447800" y="2288977"/>
            <a:ext cx="557102"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p:cNvCxnSpPr>
          <p:nvPr/>
        </p:nvCxnSpPr>
        <p:spPr>
          <a:xfrm>
            <a:off x="1447800" y="2288977"/>
            <a:ext cx="1027795"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0"/>
          </p:cNvCxnSpPr>
          <p:nvPr/>
        </p:nvCxnSpPr>
        <p:spPr>
          <a:xfrm flipH="1">
            <a:off x="1773127" y="2288977"/>
            <a:ext cx="1404938"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27302" y="2288977"/>
            <a:ext cx="950763"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0"/>
          </p:cNvCxnSpPr>
          <p:nvPr/>
        </p:nvCxnSpPr>
        <p:spPr>
          <a:xfrm flipH="1">
            <a:off x="2681177" y="2288977"/>
            <a:ext cx="496888"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4"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0"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850"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364483"/>
            <a:ext cx="463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a:xfrm>
            <a:off x="4648199" y="4193977"/>
            <a:ext cx="3127375" cy="980905"/>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543201" y="4897883"/>
            <a:ext cx="143020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Common </a:t>
            </a:r>
            <a:r>
              <a:rPr lang="en-US" sz="1200" dirty="0" err="1" smtClean="0">
                <a:latin typeface="Arial" panose="020B0604020202020204" pitchFamily="34" charset="0"/>
                <a:cs typeface="Arial" panose="020B0604020202020204" pitchFamily="34" charset="0"/>
              </a:rPr>
              <a:t>keystore</a:t>
            </a:r>
            <a:endParaRPr lang="en-US" sz="1200" dirty="0">
              <a:latin typeface="Arial" panose="020B0604020202020204" pitchFamily="34" charset="0"/>
              <a:cs typeface="Arial" panose="020B0604020202020204" pitchFamily="34" charset="0"/>
            </a:endParaRPr>
          </a:p>
        </p:txBody>
      </p:sp>
      <p:cxnSp>
        <p:nvCxnSpPr>
          <p:cNvPr id="40" name="Straight Arrow Connector 39"/>
          <p:cNvCxnSpPr>
            <a:stCxn id="8" idx="4"/>
          </p:cNvCxnSpPr>
          <p:nvPr/>
        </p:nvCxnSpPr>
        <p:spPr>
          <a:xfrm>
            <a:off x="5486400" y="2288977"/>
            <a:ext cx="631936" cy="20755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15868" y="2288977"/>
            <a:ext cx="1805026" cy="2075506"/>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5" idx="0"/>
          </p:cNvCxnSpPr>
          <p:nvPr/>
        </p:nvCxnSpPr>
        <p:spPr>
          <a:xfrm flipH="1">
            <a:off x="6397625" y="2288977"/>
            <a:ext cx="823270" cy="2075506"/>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0"/>
          </p:cNvCxnSpPr>
          <p:nvPr/>
        </p:nvCxnSpPr>
        <p:spPr>
          <a:xfrm>
            <a:off x="7220744" y="2288977"/>
            <a:ext cx="167481" cy="2075506"/>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Hexagon 44"/>
          <p:cNvSpPr/>
          <p:nvPr/>
        </p:nvSpPr>
        <p:spPr>
          <a:xfrm>
            <a:off x="6629400" y="1561305"/>
            <a:ext cx="1146175" cy="727672"/>
          </a:xfrm>
          <a:prstGeom prst="hexagon">
            <a:avLst/>
          </a:prstGeom>
          <a:solidFill>
            <a:schemeClr val="accent6">
              <a:lumMod val="20000"/>
              <a:lumOff val="80000"/>
            </a:schemeClr>
          </a:solidFill>
          <a:ln w="63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smtClean="0">
                <a:solidFill>
                  <a:schemeClr val="tx1"/>
                </a:solidFill>
                <a:latin typeface="Arial" panose="020B0604020202020204" pitchFamily="34" charset="0"/>
                <a:cs typeface="Arial" panose="020B0604020202020204" pitchFamily="34" charset="0"/>
              </a:rPr>
              <a:t>Bad</a:t>
            </a:r>
            <a:br>
              <a:rPr lang="en-US" dirty="0" smtClean="0">
                <a:solidFill>
                  <a:schemeClr val="tx1"/>
                </a:solidFill>
                <a:latin typeface="Arial" panose="020B0604020202020204" pitchFamily="34" charset="0"/>
                <a:cs typeface="Arial" panose="020B0604020202020204" pitchFamily="34" charset="0"/>
              </a:rPr>
            </a:br>
            <a:r>
              <a:rPr lang="en-US" dirty="0" smtClean="0">
                <a:solidFill>
                  <a:schemeClr val="tx1"/>
                </a:solidFill>
                <a:latin typeface="Arial" panose="020B0604020202020204" pitchFamily="34" charset="0"/>
                <a:cs typeface="Arial" panose="020B0604020202020204" pitchFamily="34" charset="0"/>
              </a:rPr>
              <a:t>App</a:t>
            </a:r>
            <a:endParaRPr lang="en-US" dirty="0">
              <a:solidFill>
                <a:schemeClr val="tx1"/>
              </a:solidFill>
              <a:latin typeface="Arial" panose="020B0604020202020204" pitchFamily="34" charset="0"/>
              <a:cs typeface="Arial" panose="020B0604020202020204" pitchFamily="34" charset="0"/>
            </a:endParaRPr>
          </a:p>
        </p:txBody>
      </p:sp>
      <p:sp>
        <p:nvSpPr>
          <p:cNvPr id="46" name="Rectangle 45"/>
          <p:cNvSpPr/>
          <p:nvPr/>
        </p:nvSpPr>
        <p:spPr>
          <a:xfrm>
            <a:off x="4876800" y="4498777"/>
            <a:ext cx="381000" cy="228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dirty="0" smtClean="0">
                <a:solidFill>
                  <a:schemeClr val="tx1"/>
                </a:solidFill>
                <a:latin typeface="Arial" panose="020B0604020202020204" pitchFamily="34" charset="0"/>
                <a:cs typeface="Arial" panose="020B0604020202020204" pitchFamily="34" charset="0"/>
              </a:rPr>
              <a:t>AI</a:t>
            </a:r>
            <a:r>
              <a:rPr lang="en-US" sz="1200" baseline="-25000" dirty="0" smtClean="0">
                <a:solidFill>
                  <a:schemeClr val="tx1"/>
                </a:solidFill>
                <a:latin typeface="Arial" panose="020B0604020202020204" pitchFamily="34" charset="0"/>
                <a:cs typeface="Arial" panose="020B0604020202020204" pitchFamily="34" charset="0"/>
              </a:rPr>
              <a:t>k1</a:t>
            </a:r>
            <a:endParaRPr lang="en-US" sz="1200" baseline="-25000" dirty="0">
              <a:solidFill>
                <a:schemeClr val="tx1"/>
              </a:solidFill>
              <a:latin typeface="Arial" panose="020B0604020202020204" pitchFamily="34" charset="0"/>
              <a:cs typeface="Arial" panose="020B0604020202020204" pitchFamily="34" charset="0"/>
            </a:endParaRPr>
          </a:p>
        </p:txBody>
      </p:sp>
      <p:sp>
        <p:nvSpPr>
          <p:cNvPr id="47" name="Rectangle 46"/>
          <p:cNvSpPr/>
          <p:nvPr/>
        </p:nvSpPr>
        <p:spPr>
          <a:xfrm>
            <a:off x="5867400" y="4498777"/>
            <a:ext cx="381000" cy="228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dirty="0" smtClean="0">
                <a:solidFill>
                  <a:schemeClr val="tx1"/>
                </a:solidFill>
                <a:latin typeface="Arial" panose="020B0604020202020204" pitchFamily="34" charset="0"/>
                <a:cs typeface="Arial" panose="020B0604020202020204" pitchFamily="34" charset="0"/>
              </a:rPr>
              <a:t>AI</a:t>
            </a:r>
            <a:r>
              <a:rPr lang="en-US" sz="1200" baseline="-25000" dirty="0" smtClean="0">
                <a:solidFill>
                  <a:schemeClr val="tx1"/>
                </a:solidFill>
                <a:latin typeface="Arial" panose="020B0604020202020204" pitchFamily="34" charset="0"/>
                <a:cs typeface="Arial" panose="020B0604020202020204" pitchFamily="34" charset="0"/>
              </a:rPr>
              <a:t>k2</a:t>
            </a:r>
            <a:endParaRPr lang="en-US" sz="1200" baseline="-25000" dirty="0">
              <a:solidFill>
                <a:schemeClr val="tx1"/>
              </a:solidFill>
              <a:latin typeface="Arial" panose="020B0604020202020204" pitchFamily="34" charset="0"/>
              <a:cs typeface="Arial" panose="020B0604020202020204" pitchFamily="34" charset="0"/>
            </a:endParaRPr>
          </a:p>
        </p:txBody>
      </p:sp>
      <p:sp>
        <p:nvSpPr>
          <p:cNvPr id="48" name="Rectangle 47"/>
          <p:cNvSpPr/>
          <p:nvPr/>
        </p:nvSpPr>
        <p:spPr>
          <a:xfrm>
            <a:off x="6858000" y="4498777"/>
            <a:ext cx="381000" cy="228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200" dirty="0" smtClean="0">
                <a:solidFill>
                  <a:schemeClr val="tx1"/>
                </a:solidFill>
                <a:latin typeface="Arial" panose="020B0604020202020204" pitchFamily="34" charset="0"/>
                <a:cs typeface="Arial" panose="020B0604020202020204" pitchFamily="34" charset="0"/>
              </a:rPr>
              <a:t>AI</a:t>
            </a:r>
            <a:r>
              <a:rPr lang="en-US" sz="1200" baseline="-25000" dirty="0" smtClean="0">
                <a:solidFill>
                  <a:schemeClr val="tx1"/>
                </a:solidFill>
                <a:latin typeface="Arial" panose="020B0604020202020204" pitchFamily="34" charset="0"/>
                <a:cs typeface="Arial" panose="020B0604020202020204" pitchFamily="34" charset="0"/>
              </a:rPr>
              <a:t>k3</a:t>
            </a:r>
            <a:endParaRPr lang="en-US" sz="1200" baseline="-25000" dirty="0">
              <a:solidFill>
                <a:schemeClr val="tx1"/>
              </a:solidFill>
              <a:latin typeface="Arial" panose="020B0604020202020204" pitchFamily="34" charset="0"/>
              <a:cs typeface="Arial" panose="020B0604020202020204" pitchFamily="34" charset="0"/>
            </a:endParaRPr>
          </a:p>
        </p:txBody>
      </p:sp>
      <p:sp>
        <p:nvSpPr>
          <p:cNvPr id="54" name="TextBox 53"/>
          <p:cNvSpPr txBox="1"/>
          <p:nvPr/>
        </p:nvSpPr>
        <p:spPr>
          <a:xfrm>
            <a:off x="2514600" y="228600"/>
            <a:ext cx="393569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Access to Cryptographic Keys</a:t>
            </a:r>
            <a:endParaRPr lang="en-US" sz="24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228600" y="993577"/>
            <a:ext cx="4077005" cy="307777"/>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Current (2014) Desktop OS (Windows) Solution</a:t>
            </a:r>
            <a:endParaRPr lang="en-US" sz="1400" dirty="0">
              <a:latin typeface="Arial" panose="020B0604020202020204" pitchFamily="34" charset="0"/>
              <a:cs typeface="Arial" panose="020B0604020202020204" pitchFamily="34" charset="0"/>
            </a:endParaRPr>
          </a:p>
        </p:txBody>
      </p:sp>
      <p:sp>
        <p:nvSpPr>
          <p:cNvPr id="56" name="TextBox 55"/>
          <p:cNvSpPr txBox="1"/>
          <p:nvPr/>
        </p:nvSpPr>
        <p:spPr>
          <a:xfrm>
            <a:off x="5069643" y="990600"/>
            <a:ext cx="2321757" cy="307777"/>
          </a:xfrm>
          <a:prstGeom prst="rect">
            <a:avLst/>
          </a:prstGeom>
          <a:noFill/>
        </p:spPr>
        <p:txBody>
          <a:bodyPr wrap="square" rtlCol="0">
            <a:spAutoFit/>
          </a:bodyPr>
          <a:lstStyle/>
          <a:p>
            <a:pPr algn="ctr"/>
            <a:r>
              <a:rPr lang="en-US" sz="1400" dirty="0" smtClean="0">
                <a:latin typeface="Arial" panose="020B0604020202020204" pitchFamily="34" charset="0"/>
                <a:cs typeface="Arial" panose="020B0604020202020204" pitchFamily="34" charset="0"/>
              </a:rPr>
              <a:t>Required Solution</a:t>
            </a:r>
            <a:endParaRPr lang="en-US" sz="1400" dirty="0">
              <a:latin typeface="Arial" panose="020B0604020202020204" pitchFamily="34" charset="0"/>
              <a:cs typeface="Arial" panose="020B0604020202020204" pitchFamily="34" charset="0"/>
            </a:endParaRPr>
          </a:p>
        </p:txBody>
      </p:sp>
      <p:sp>
        <p:nvSpPr>
          <p:cNvPr id="57" name="Rectangle 56"/>
          <p:cNvSpPr/>
          <p:nvPr/>
        </p:nvSpPr>
        <p:spPr>
          <a:xfrm>
            <a:off x="5029200" y="5383041"/>
            <a:ext cx="381000" cy="228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1200" dirty="0" smtClean="0">
                <a:solidFill>
                  <a:schemeClr val="tx1"/>
                </a:solidFill>
                <a:latin typeface="Arial" panose="020B0604020202020204" pitchFamily="34" charset="0"/>
                <a:cs typeface="Arial" panose="020B0604020202020204" pitchFamily="34" charset="0"/>
              </a:rPr>
              <a:t>AI</a:t>
            </a:r>
            <a:endParaRPr lang="en-US" sz="1200" dirty="0">
              <a:solidFill>
                <a:schemeClr val="tx1"/>
              </a:solidFill>
              <a:latin typeface="Arial" panose="020B0604020202020204" pitchFamily="34" charset="0"/>
              <a:cs typeface="Arial" panose="020B0604020202020204" pitchFamily="34" charset="0"/>
            </a:endParaRPr>
          </a:p>
        </p:txBody>
      </p:sp>
      <p:sp>
        <p:nvSpPr>
          <p:cNvPr id="58" name="TextBox 57"/>
          <p:cNvSpPr txBox="1"/>
          <p:nvPr/>
        </p:nvSpPr>
        <p:spPr>
          <a:xfrm>
            <a:off x="5392094" y="5352106"/>
            <a:ext cx="201484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 Authorization Information</a:t>
            </a:r>
            <a:endParaRPr lang="en-US" sz="1200" dirty="0">
              <a:latin typeface="Arial" panose="020B0604020202020204" pitchFamily="34" charset="0"/>
              <a:cs typeface="Arial" panose="020B0604020202020204" pitchFamily="34" charset="0"/>
            </a:endParaRPr>
          </a:p>
        </p:txBody>
      </p:sp>
      <p:sp>
        <p:nvSpPr>
          <p:cNvPr id="59" name="TextBox 58"/>
          <p:cNvSpPr txBox="1"/>
          <p:nvPr/>
        </p:nvSpPr>
        <p:spPr>
          <a:xfrm>
            <a:off x="228600" y="5798403"/>
            <a:ext cx="8762999" cy="830997"/>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In layman terms</a:t>
            </a:r>
            <a:r>
              <a:rPr lang="en-US" sz="1200" dirty="0" smtClean="0">
                <a:latin typeface="Arial" panose="020B0604020202020204" pitchFamily="34" charset="0"/>
                <a:cs typeface="Arial" panose="020B0604020202020204" pitchFamily="34" charset="0"/>
              </a:rPr>
              <a:t>: If a bank issues a key for </a:t>
            </a:r>
            <a:r>
              <a:rPr lang="en-US" sz="1200" dirty="0">
                <a:latin typeface="Arial" panose="020B0604020202020204" pitchFamily="34" charset="0"/>
                <a:cs typeface="Arial" panose="020B0604020202020204" pitchFamily="34" charset="0"/>
              </a:rPr>
              <a:t>a</a:t>
            </a:r>
            <a:r>
              <a:rPr lang="en-US" sz="1200" dirty="0" smtClean="0">
                <a:latin typeface="Arial" panose="020B0604020202020204" pitchFamily="34" charset="0"/>
                <a:cs typeface="Arial" panose="020B0604020202020204" pitchFamily="34" charset="0"/>
              </a:rPr>
              <a:t> user the key should only be accessible by applications that the bank accepts.</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To achieve this the operating system must be able to isolate applications in order to maintain access control to keys as defined by the AI.   In the right picture “Good App” is authorized for key #</a:t>
            </a:r>
            <a:r>
              <a:rPr lang="en-US" sz="1200" dirty="0" smtClean="0">
                <a:latin typeface="Arial" panose="020B0604020202020204" pitchFamily="34" charset="0"/>
                <a:cs typeface="Arial" panose="020B0604020202020204" pitchFamily="34" charset="0"/>
              </a:rPr>
              <a:t>2 only.  </a:t>
            </a:r>
            <a:r>
              <a:rPr lang="en-US" sz="1200" dirty="0" smtClean="0">
                <a:latin typeface="Arial" panose="020B0604020202020204" pitchFamily="34" charset="0"/>
                <a:cs typeface="Arial" panose="020B0604020202020204" pitchFamily="34" charset="0"/>
              </a:rPr>
              <a:t>The exact nature of the authorization information isn’t described here.  </a:t>
            </a:r>
            <a:r>
              <a:rPr lang="en-US" sz="1200" i="1" dirty="0" smtClean="0">
                <a:latin typeface="Arial" panose="020B0604020202020204" pitchFamily="34" charset="0"/>
                <a:cs typeface="Arial" panose="020B0604020202020204" pitchFamily="34" charset="0"/>
              </a:rPr>
              <a:t>The core concept is already supported by Android as well as the FIDO/Google U2F scheme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60" name="TextBox 59"/>
          <p:cNvSpPr txBox="1"/>
          <p:nvPr/>
        </p:nvSpPr>
        <p:spPr>
          <a:xfrm>
            <a:off x="0" y="6642556"/>
            <a:ext cx="155363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V0.3, </a:t>
            </a:r>
            <a:r>
              <a:rPr lang="en-US" sz="800" dirty="0" smtClean="0">
                <a:latin typeface="Arial" panose="020B0604020202020204" pitchFamily="34" charset="0"/>
                <a:cs typeface="Arial" panose="020B0604020202020204" pitchFamily="34" charset="0"/>
              </a:rPr>
              <a:t>Anders </a:t>
            </a:r>
            <a:r>
              <a:rPr lang="en-US" sz="800" dirty="0" err="1" smtClean="0">
                <a:latin typeface="Arial" panose="020B0604020202020204" pitchFamily="34" charset="0"/>
                <a:cs typeface="Arial" panose="020B0604020202020204" pitchFamily="34" charset="0"/>
              </a:rPr>
              <a:t>Rundgren</a:t>
            </a:r>
            <a:r>
              <a:rPr lang="en-US" sz="800" dirty="0" smtClean="0">
                <a:latin typeface="Arial" panose="020B0604020202020204" pitchFamily="34" charset="0"/>
                <a:cs typeface="Arial" panose="020B0604020202020204" pitchFamily="34" charset="0"/>
              </a:rPr>
              <a:t>, 2014</a:t>
            </a:r>
            <a:endParaRPr lang="en-US" sz="800" dirty="0">
              <a:latin typeface="Arial" panose="020B0604020202020204" pitchFamily="34" charset="0"/>
              <a:cs typeface="Arial" panose="020B0604020202020204" pitchFamily="34" charset="0"/>
            </a:endParaRPr>
          </a:p>
        </p:txBody>
      </p:sp>
      <p:sp>
        <p:nvSpPr>
          <p:cNvPr id="9" name="Hexagon 8"/>
          <p:cNvSpPr/>
          <p:nvPr/>
        </p:nvSpPr>
        <p:spPr>
          <a:xfrm>
            <a:off x="2608152" y="1561305"/>
            <a:ext cx="1146175" cy="727672"/>
          </a:xfrm>
          <a:prstGeom prst="hexagon">
            <a:avLst/>
          </a:prstGeom>
          <a:solidFill>
            <a:schemeClr val="accent6">
              <a:lumMod val="20000"/>
              <a:lumOff val="80000"/>
            </a:schemeClr>
          </a:solidFill>
          <a:ln w="63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smtClean="0">
                <a:solidFill>
                  <a:schemeClr val="tx1"/>
                </a:solidFill>
                <a:latin typeface="Arial" panose="020B0604020202020204" pitchFamily="34" charset="0"/>
                <a:cs typeface="Arial" panose="020B0604020202020204" pitchFamily="34" charset="0"/>
              </a:rPr>
              <a:t>Bad</a:t>
            </a:r>
            <a:br>
              <a:rPr lang="en-US" dirty="0" smtClean="0">
                <a:solidFill>
                  <a:schemeClr val="tx1"/>
                </a:solidFill>
                <a:latin typeface="Arial" panose="020B0604020202020204" pitchFamily="34" charset="0"/>
                <a:cs typeface="Arial" panose="020B0604020202020204" pitchFamily="34" charset="0"/>
              </a:rPr>
            </a:br>
            <a:r>
              <a:rPr lang="en-US" dirty="0" smtClean="0">
                <a:solidFill>
                  <a:schemeClr val="tx1"/>
                </a:solidFill>
                <a:latin typeface="Arial" panose="020B0604020202020204" pitchFamily="34" charset="0"/>
                <a:cs typeface="Arial" panose="020B0604020202020204" pitchFamily="34" charset="0"/>
              </a:rPr>
              <a:t>App</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2956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65</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PrimeKey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dc:creator>
  <cp:lastModifiedBy>Anders</cp:lastModifiedBy>
  <cp:revision>11</cp:revision>
  <dcterms:created xsi:type="dcterms:W3CDTF">2014-03-01T04:56:43Z</dcterms:created>
  <dcterms:modified xsi:type="dcterms:W3CDTF">2014-03-01T19:20:54Z</dcterms:modified>
</cp:coreProperties>
</file>