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32" r:id="rId2"/>
    <p:sldMasterId id="2147483720" r:id="rId3"/>
    <p:sldMasterId id="2147483708" r:id="rId4"/>
    <p:sldMasterId id="2147483696" r:id="rId5"/>
    <p:sldMasterId id="2147483684" r:id="rId6"/>
    <p:sldMasterId id="2147483672" r:id="rId7"/>
    <p:sldMasterId id="2147483660" r:id="rId8"/>
  </p:sldMasterIdLst>
  <p:handoutMasterIdLst>
    <p:handoutMasterId r:id="rId25"/>
  </p:handoutMasterIdLst>
  <p:sldIdLst>
    <p:sldId id="258" r:id="rId9"/>
    <p:sldId id="256" r:id="rId10"/>
    <p:sldId id="257" r:id="rId11"/>
    <p:sldId id="261" r:id="rId12"/>
    <p:sldId id="260" r:id="rId13"/>
    <p:sldId id="264" r:id="rId14"/>
    <p:sldId id="263" r:id="rId15"/>
    <p:sldId id="259" r:id="rId16"/>
    <p:sldId id="267" r:id="rId17"/>
    <p:sldId id="272" r:id="rId18"/>
    <p:sldId id="265" r:id="rId19"/>
    <p:sldId id="269" r:id="rId20"/>
    <p:sldId id="266" r:id="rId21"/>
    <p:sldId id="270" r:id="rId22"/>
    <p:sldId id="271" r:id="rId23"/>
    <p:sldId id="26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FAC7"/>
    <a:srgbClr val="EEE1FF"/>
    <a:srgbClr val="FBF7A3"/>
    <a:srgbClr val="F9F261"/>
    <a:srgbClr val="FFFF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73" autoAdjust="0"/>
    <p:restoredTop sz="99842" autoAdjust="0"/>
  </p:normalViewPr>
  <p:slideViewPr>
    <p:cSldViewPr>
      <p:cViewPr varScale="1">
        <p:scale>
          <a:sx n="83" d="100"/>
          <a:sy n="83" d="100"/>
        </p:scale>
        <p:origin x="-1110" y="-45"/>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62"/>
    </p:cViewPr>
  </p:sorterViewPr>
  <p:notesViewPr>
    <p:cSldViewPr>
      <p:cViewPr varScale="1">
        <p:scale>
          <a:sx n="62" d="100"/>
          <a:sy n="62" d="100"/>
        </p:scale>
        <p:origin x="-2220" y="-63"/>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theme" Target="theme/theme1.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29AC45-7137-4194-BF3A-B57E28678F45}" type="datetimeFigureOut">
              <a:rPr lang="en-US" smtClean="0"/>
              <a:t>2020-02-09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0A16D16-32FA-4F28-BAB8-B2F6A6EB8464}" type="slidenum">
              <a:rPr lang="en-US" smtClean="0"/>
              <a:t>‹#›</a:t>
            </a:fld>
            <a:endParaRPr lang="en-US"/>
          </a:p>
        </p:txBody>
      </p:sp>
    </p:spTree>
    <p:extLst>
      <p:ext uri="{BB962C8B-B14F-4D97-AF65-F5344CB8AC3E}">
        <p14:creationId xmlns:p14="http://schemas.microsoft.com/office/powerpoint/2010/main" val="81798154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2020-02-09</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Tree>
    <p:extLst>
      <p:ext uri="{BB962C8B-B14F-4D97-AF65-F5344CB8AC3E}">
        <p14:creationId xmlns:p14="http://schemas.microsoft.com/office/powerpoint/2010/main" val="2789512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2020-02-09</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138250626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2020-02-09</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59999144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2020-02-09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512563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2020-02-09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9498679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80F04E-B60C-4530-BE27-DE08322B2422}" type="datetimeFigureOut">
              <a:rPr lang="en-US" smtClean="0"/>
              <a:t>2020-02-09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6227534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80F04E-B60C-4530-BE27-DE08322B2422}" type="datetimeFigureOut">
              <a:rPr lang="en-US" smtClean="0"/>
              <a:t>2020-02-09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5689487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80F04E-B60C-4530-BE27-DE08322B2422}" type="datetimeFigureOut">
              <a:rPr lang="en-US" smtClean="0"/>
              <a:t>2020-02-09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2548109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80F04E-B60C-4530-BE27-DE08322B2422}" type="datetimeFigureOut">
              <a:rPr lang="en-US" smtClean="0"/>
              <a:t>2020-02-09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3208648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80F04E-B60C-4530-BE27-DE08322B2422}" type="datetimeFigureOut">
              <a:rPr lang="en-US" smtClean="0"/>
              <a:t>2020-02-09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3966464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0F04E-B60C-4530-BE27-DE08322B2422}" type="datetimeFigureOut">
              <a:rPr lang="en-US" smtClean="0"/>
              <a:t>2020-02-09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865747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2020-02-09</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9807693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0F04E-B60C-4530-BE27-DE08322B2422}" type="datetimeFigureOut">
              <a:rPr lang="en-US" smtClean="0"/>
              <a:t>2020-02-09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6549422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2020-02-09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1887666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2020-02-09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9361075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2020-02-09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10162130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2020-02-09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595706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690C41-1B19-4491-A062-33F2F29E9A8D}" type="datetimeFigureOut">
              <a:rPr lang="en-US" smtClean="0"/>
              <a:t>2020-02-09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1701023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690C41-1B19-4491-A062-33F2F29E9A8D}" type="datetimeFigureOut">
              <a:rPr lang="en-US" smtClean="0"/>
              <a:t>2020-02-09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11154897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690C41-1B19-4491-A062-33F2F29E9A8D}" type="datetimeFigureOut">
              <a:rPr lang="en-US" smtClean="0"/>
              <a:t>2020-02-09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2378203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690C41-1B19-4491-A062-33F2F29E9A8D}" type="datetimeFigureOut">
              <a:rPr lang="en-US" smtClean="0"/>
              <a:t>2020-02-09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7588055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690C41-1B19-4491-A062-33F2F29E9A8D}" type="datetimeFigureOut">
              <a:rPr lang="en-US" smtClean="0"/>
              <a:t>2020-02-09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4236252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2020-02-09</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3619262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90C41-1B19-4491-A062-33F2F29E9A8D}" type="datetimeFigureOut">
              <a:rPr lang="en-US" smtClean="0"/>
              <a:t>2020-02-09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3711061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90C41-1B19-4491-A062-33F2F29E9A8D}" type="datetimeFigureOut">
              <a:rPr lang="en-US" smtClean="0"/>
              <a:t>2020-02-09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5894382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2020-02-09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9013557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2020-02-09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3170724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2020-02-09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15770180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2020-02-09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4952825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D18025-B22E-453D-AA62-4A08DAEF541F}" type="datetimeFigureOut">
              <a:rPr lang="en-US" smtClean="0"/>
              <a:t>2020-02-09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146588423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D18025-B22E-453D-AA62-4A08DAEF541F}" type="datetimeFigureOut">
              <a:rPr lang="en-US" smtClean="0"/>
              <a:t>2020-02-09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75084405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D18025-B22E-453D-AA62-4A08DAEF541F}" type="datetimeFigureOut">
              <a:rPr lang="en-US" smtClean="0"/>
              <a:t>2020-02-09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55454625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D18025-B22E-453D-AA62-4A08DAEF541F}" type="datetimeFigureOut">
              <a:rPr lang="en-US" smtClean="0"/>
              <a:t>2020-02-09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458354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2020-02-09</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79941470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D18025-B22E-453D-AA62-4A08DAEF541F}" type="datetimeFigureOut">
              <a:rPr lang="en-US" smtClean="0"/>
              <a:t>2020-02-09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09386693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18025-B22E-453D-AA62-4A08DAEF541F}" type="datetimeFigureOut">
              <a:rPr lang="en-US" smtClean="0"/>
              <a:t>2020-02-09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84701659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18025-B22E-453D-AA62-4A08DAEF541F}" type="datetimeFigureOut">
              <a:rPr lang="en-US" smtClean="0"/>
              <a:t>2020-02-09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58956380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2020-02-09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99061899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2020-02-09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06376577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2020-02-09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12497752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2020-02-09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71791863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29F1F3-0306-4ADD-8575-5F845BC34EA0}" type="datetimeFigureOut">
              <a:rPr lang="en-US" smtClean="0"/>
              <a:t>2020-02-09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426416365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29F1F3-0306-4ADD-8575-5F845BC34EA0}" type="datetimeFigureOut">
              <a:rPr lang="en-US" smtClean="0"/>
              <a:t>2020-02-09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29274174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29F1F3-0306-4ADD-8575-5F845BC34EA0}" type="datetimeFigureOut">
              <a:rPr lang="en-US" smtClean="0"/>
              <a:t>2020-02-09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774829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2020-02-09</a:t>
            </a:fld>
            <a:endParaRPr lang="en-US"/>
          </a:p>
        </p:txBody>
      </p:sp>
      <p:sp>
        <p:nvSpPr>
          <p:cNvPr id="8" name="Footer Placeholder 7"/>
          <p:cNvSpPr>
            <a:spLocks noGrp="1"/>
          </p:cNvSpPr>
          <p:nvPr>
            <p:ph type="ftr" sz="quarter" idx="11"/>
          </p:nvPr>
        </p:nvSpPr>
        <p:spPr>
          <a:xfrm>
            <a:off x="3124200" y="6356351"/>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6020232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29F1F3-0306-4ADD-8575-5F845BC34EA0}" type="datetimeFigureOut">
              <a:rPr lang="en-US" smtClean="0"/>
              <a:t>2020-02-09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70874189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29F1F3-0306-4ADD-8575-5F845BC34EA0}" type="datetimeFigureOut">
              <a:rPr lang="en-US" smtClean="0"/>
              <a:t>2020-02-09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45513054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29F1F3-0306-4ADD-8575-5F845BC34EA0}" type="datetimeFigureOut">
              <a:rPr lang="en-US" smtClean="0"/>
              <a:t>2020-02-09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02913625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29F1F3-0306-4ADD-8575-5F845BC34EA0}" type="datetimeFigureOut">
              <a:rPr lang="en-US" smtClean="0"/>
              <a:t>2020-02-09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9840107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2020-02-09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345744291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2020-02-09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35817145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2020-02-09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178196871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2020-02-09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26677634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D378D0-82C9-47C6-BEE5-E347AC6F0A5E}" type="datetimeFigureOut">
              <a:rPr lang="en-US" smtClean="0"/>
              <a:t>2020-02-09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05041492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D378D0-82C9-47C6-BEE5-E347AC6F0A5E}" type="datetimeFigureOut">
              <a:rPr lang="en-US" smtClean="0"/>
              <a:t>2020-02-09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836969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2020-02-09</a:t>
            </a:fld>
            <a:endParaRPr lang="en-US"/>
          </a:p>
        </p:txBody>
      </p:sp>
      <p:sp>
        <p:nvSpPr>
          <p:cNvPr id="4" name="Footer Placeholder 3"/>
          <p:cNvSpPr>
            <a:spLocks noGrp="1"/>
          </p:cNvSpPr>
          <p:nvPr>
            <p:ph type="ftr" sz="quarter" idx="11"/>
          </p:nvPr>
        </p:nvSpPr>
        <p:spPr>
          <a:xfrm>
            <a:off x="3124200" y="6356351"/>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4231462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D378D0-82C9-47C6-BEE5-E347AC6F0A5E}" type="datetimeFigureOut">
              <a:rPr lang="en-US" smtClean="0"/>
              <a:t>2020-02-09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25638819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D378D0-82C9-47C6-BEE5-E347AC6F0A5E}" type="datetimeFigureOut">
              <a:rPr lang="en-US" smtClean="0"/>
              <a:t>2020-02-09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54919081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D378D0-82C9-47C6-BEE5-E347AC6F0A5E}" type="datetimeFigureOut">
              <a:rPr lang="en-US" smtClean="0"/>
              <a:t>2020-02-09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134847839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D378D0-82C9-47C6-BEE5-E347AC6F0A5E}" type="datetimeFigureOut">
              <a:rPr lang="en-US" smtClean="0"/>
              <a:t>2020-02-09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00464323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D378D0-82C9-47C6-BEE5-E347AC6F0A5E}" type="datetimeFigureOut">
              <a:rPr lang="en-US" smtClean="0"/>
              <a:t>2020-02-09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86822491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2020-02-09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13398131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2020-02-09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52822549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2020-02-09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92124929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2020-02-09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45250231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6FFCCF-F4AB-4D56-AEE8-39DF7F28FF62}" type="datetimeFigureOut">
              <a:rPr lang="en-US" smtClean="0"/>
              <a:t>2020-02-09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678054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2020-02-09</a:t>
            </a:fld>
            <a:endParaRPr lang="en-US"/>
          </a:p>
        </p:txBody>
      </p:sp>
      <p:sp>
        <p:nvSpPr>
          <p:cNvPr id="3" name="Footer Placeholder 2"/>
          <p:cNvSpPr>
            <a:spLocks noGrp="1"/>
          </p:cNvSpPr>
          <p:nvPr>
            <p:ph type="ftr" sz="quarter" idx="11"/>
          </p:nvPr>
        </p:nvSpPr>
        <p:spPr>
          <a:xfrm>
            <a:off x="3124200" y="6356351"/>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Tree>
    <p:extLst>
      <p:ext uri="{BB962C8B-B14F-4D97-AF65-F5344CB8AC3E}">
        <p14:creationId xmlns:p14="http://schemas.microsoft.com/office/powerpoint/2010/main" val="2895819687"/>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96FFCCF-F4AB-4D56-AEE8-39DF7F28FF62}" type="datetimeFigureOut">
              <a:rPr lang="en-US" smtClean="0"/>
              <a:t>2020-02-09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18724365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96FFCCF-F4AB-4D56-AEE8-39DF7F28FF62}" type="datetimeFigureOut">
              <a:rPr lang="en-US" smtClean="0"/>
              <a:t>2020-02-09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410822899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96FFCCF-F4AB-4D56-AEE8-39DF7F28FF62}" type="datetimeFigureOut">
              <a:rPr lang="en-US" smtClean="0"/>
              <a:t>2020-02-09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36671068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6FFCCF-F4AB-4D56-AEE8-39DF7F28FF62}" type="datetimeFigureOut">
              <a:rPr lang="en-US" smtClean="0"/>
              <a:t>2020-02-09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52536034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FFCCF-F4AB-4D56-AEE8-39DF7F28FF62}" type="datetimeFigureOut">
              <a:rPr lang="en-US" smtClean="0"/>
              <a:t>2020-02-09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17395740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FFCCF-F4AB-4D56-AEE8-39DF7F28FF62}" type="datetimeFigureOut">
              <a:rPr lang="en-US" smtClean="0"/>
              <a:t>2020-02-09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87174836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2020-02-09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29859222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2020-02-09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380259393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2020-02-09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67473549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2020-02-09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621118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2020-02-09</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70163630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0DB797-294B-4B2B-9A48-229F3ACF3E1A}" type="datetimeFigureOut">
              <a:rPr lang="en-US" smtClean="0"/>
              <a:t>2020-02-09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91746561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0DB797-294B-4B2B-9A48-229F3ACF3E1A}" type="datetimeFigureOut">
              <a:rPr lang="en-US" smtClean="0"/>
              <a:t>2020-02-09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247752120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0DB797-294B-4B2B-9A48-229F3ACF3E1A}" type="datetimeFigureOut">
              <a:rPr lang="en-US" smtClean="0"/>
              <a:t>2020-02-09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91285094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0DB797-294B-4B2B-9A48-229F3ACF3E1A}" type="datetimeFigureOut">
              <a:rPr lang="en-US" smtClean="0"/>
              <a:t>2020-02-09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84778510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0DB797-294B-4B2B-9A48-229F3ACF3E1A}" type="datetimeFigureOut">
              <a:rPr lang="en-US" smtClean="0"/>
              <a:t>2020-02-09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05462180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DB797-294B-4B2B-9A48-229F3ACF3E1A}" type="datetimeFigureOut">
              <a:rPr lang="en-US" smtClean="0"/>
              <a:t>2020-02-09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50739888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DB797-294B-4B2B-9A48-229F3ACF3E1A}" type="datetimeFigureOut">
              <a:rPr lang="en-US" smtClean="0"/>
              <a:t>2020-02-09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203725411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2020-02-09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72015046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2020-02-09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642738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2020-02-09</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1173090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Box 6"/>
          <p:cNvSpPr txBox="1"/>
          <p:nvPr userDrawn="1"/>
        </p:nvSpPr>
        <p:spPr>
          <a:xfrm rot="1277928">
            <a:off x="1477194" y="2403965"/>
            <a:ext cx="6112379" cy="1569660"/>
          </a:xfrm>
          <a:prstGeom prst="rect">
            <a:avLst/>
          </a:prstGeom>
          <a:noFill/>
        </p:spPr>
        <p:txBody>
          <a:bodyPr wrap="none" rtlCol="0">
            <a:spAutoFit/>
          </a:bodyPr>
          <a:lstStyle/>
          <a:p>
            <a:r>
              <a:rPr lang="en-US" sz="9600" dirty="0" smtClean="0">
                <a:solidFill>
                  <a:schemeClr val="bg1">
                    <a:lumMod val="95000"/>
                  </a:schemeClr>
                </a:solidFill>
                <a:latin typeface="Impact" panose="020B0806030902050204" pitchFamily="34" charset="0"/>
              </a:rPr>
              <a:t>Preliminary</a:t>
            </a:r>
            <a:endParaRPr lang="en-US" sz="9600" dirty="0">
              <a:solidFill>
                <a:schemeClr val="bg1">
                  <a:lumMod val="95000"/>
                </a:schemeClr>
              </a:solidFill>
              <a:latin typeface="Impact" panose="020B0806030902050204" pitchFamily="34" charset="0"/>
            </a:endParaRPr>
          </a:p>
        </p:txBody>
      </p:sp>
      <p:sp>
        <p:nvSpPr>
          <p:cNvPr id="8" name="TextBox 7"/>
          <p:cNvSpPr txBox="1"/>
          <p:nvPr userDrawn="1"/>
        </p:nvSpPr>
        <p:spPr>
          <a:xfrm>
            <a:off x="-32346" y="6695108"/>
            <a:ext cx="1988412" cy="184666"/>
          </a:xfrm>
          <a:prstGeom prst="rect">
            <a:avLst/>
          </a:prstGeom>
          <a:noFill/>
        </p:spPr>
        <p:txBody>
          <a:bodyPr wrap="square" rtlCol="0">
            <a:spAutoFit/>
          </a:bodyPr>
          <a:lstStyle/>
          <a:p>
            <a:r>
              <a:rPr lang="en-US" sz="600" dirty="0" smtClean="0">
                <a:latin typeface="Arial" panose="020B0604020202020204" pitchFamily="34" charset="0"/>
                <a:cs typeface="Arial" panose="020B0604020202020204" pitchFamily="34" charset="0"/>
              </a:rPr>
              <a:t>Saturn © WebPKI.org 2020-02-10 V3, API V0.62</a:t>
            </a:r>
            <a:endParaRPr lang="en-US" sz="600" dirty="0">
              <a:latin typeface="Arial" panose="020B0604020202020204" pitchFamily="34" charset="0"/>
              <a:cs typeface="Arial" panose="020B0604020202020204" pitchFamily="34" charset="0"/>
            </a:endParaRPr>
          </a:p>
        </p:txBody>
      </p:sp>
      <p:sp>
        <p:nvSpPr>
          <p:cNvPr id="4" name="TextBox 3"/>
          <p:cNvSpPr txBox="1"/>
          <p:nvPr userDrawn="1"/>
        </p:nvSpPr>
        <p:spPr>
          <a:xfrm>
            <a:off x="8532440" y="6700718"/>
            <a:ext cx="648072" cy="184666"/>
          </a:xfrm>
          <a:prstGeom prst="rect">
            <a:avLst/>
          </a:prstGeom>
          <a:noFill/>
        </p:spPr>
        <p:txBody>
          <a:bodyPr wrap="square" rtlCol="0">
            <a:spAutoFit/>
          </a:bodyPr>
          <a:lstStyle/>
          <a:p>
            <a:pPr algn="r"/>
            <a:fld id="{87622713-B415-47DE-A26F-9FE74A2F44E9}" type="slidenum">
              <a:rPr lang="en-US" sz="600" smtClean="0">
                <a:latin typeface="Arial" panose="020B0604020202020204" pitchFamily="34" charset="0"/>
                <a:cs typeface="Arial" panose="020B0604020202020204" pitchFamily="34" charset="0"/>
              </a:rPr>
              <a:pPr algn="r"/>
              <a:t>‹#›</a:t>
            </a:fld>
            <a:r>
              <a:rPr lang="en-US" sz="600" dirty="0" smtClean="0">
                <a:latin typeface="Arial" panose="020B0604020202020204" pitchFamily="34" charset="0"/>
                <a:cs typeface="Arial" panose="020B0604020202020204" pitchFamily="34" charset="0"/>
              </a:rPr>
              <a:t>/16</a:t>
            </a:r>
            <a:endParaRPr lang="en-US" sz="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2809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80F04E-B60C-4530-BE27-DE08322B2422}" type="datetimeFigureOut">
              <a:rPr lang="en-US" smtClean="0"/>
              <a:t>2020-02-09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35EB71-7EEF-411E-9731-D1B10F1854B7}" type="slidenum">
              <a:rPr lang="en-US" smtClean="0"/>
              <a:t>‹#›</a:t>
            </a:fld>
            <a:endParaRPr lang="en-US"/>
          </a:p>
        </p:txBody>
      </p:sp>
    </p:spTree>
    <p:extLst>
      <p:ext uri="{BB962C8B-B14F-4D97-AF65-F5344CB8AC3E}">
        <p14:creationId xmlns:p14="http://schemas.microsoft.com/office/powerpoint/2010/main" val="34230816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690C41-1B19-4491-A062-33F2F29E9A8D}" type="datetimeFigureOut">
              <a:rPr lang="en-US" smtClean="0"/>
              <a:t>2020-02-09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9825A3-2354-42A3-B410-2FC6C24322F6}" type="slidenum">
              <a:rPr lang="en-US" smtClean="0"/>
              <a:t>‹#›</a:t>
            </a:fld>
            <a:endParaRPr lang="en-US"/>
          </a:p>
        </p:txBody>
      </p:sp>
    </p:spTree>
    <p:extLst>
      <p:ext uri="{BB962C8B-B14F-4D97-AF65-F5344CB8AC3E}">
        <p14:creationId xmlns:p14="http://schemas.microsoft.com/office/powerpoint/2010/main" val="57331053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D18025-B22E-453D-AA62-4A08DAEF541F}" type="datetimeFigureOut">
              <a:rPr lang="en-US" smtClean="0"/>
              <a:t>2020-02-09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A22A5A-8B8E-4A4C-BA42-5198E2C44C2C}" type="slidenum">
              <a:rPr lang="en-US" smtClean="0"/>
              <a:t>‹#›</a:t>
            </a:fld>
            <a:endParaRPr lang="en-US"/>
          </a:p>
        </p:txBody>
      </p:sp>
    </p:spTree>
    <p:extLst>
      <p:ext uri="{BB962C8B-B14F-4D97-AF65-F5344CB8AC3E}">
        <p14:creationId xmlns:p14="http://schemas.microsoft.com/office/powerpoint/2010/main" val="3154594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29F1F3-0306-4ADD-8575-5F845BC34EA0}" type="datetimeFigureOut">
              <a:rPr lang="en-US" smtClean="0"/>
              <a:t>2020-02-09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57864A-740B-4002-BB7F-9C09FD223B10}" type="slidenum">
              <a:rPr lang="en-US" smtClean="0"/>
              <a:t>‹#›</a:t>
            </a:fld>
            <a:endParaRPr lang="en-US"/>
          </a:p>
        </p:txBody>
      </p:sp>
    </p:spTree>
    <p:extLst>
      <p:ext uri="{BB962C8B-B14F-4D97-AF65-F5344CB8AC3E}">
        <p14:creationId xmlns:p14="http://schemas.microsoft.com/office/powerpoint/2010/main" val="341504997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D378D0-82C9-47C6-BEE5-E347AC6F0A5E}" type="datetimeFigureOut">
              <a:rPr lang="en-US" smtClean="0"/>
              <a:t>2020-02-09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48F381-9096-4555-BC8B-4B5925F79B4A}" type="slidenum">
              <a:rPr lang="en-US" smtClean="0"/>
              <a:t>‹#›</a:t>
            </a:fld>
            <a:endParaRPr lang="en-US"/>
          </a:p>
        </p:txBody>
      </p:sp>
    </p:spTree>
    <p:extLst>
      <p:ext uri="{BB962C8B-B14F-4D97-AF65-F5344CB8AC3E}">
        <p14:creationId xmlns:p14="http://schemas.microsoft.com/office/powerpoint/2010/main" val="7279645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6FFCCF-F4AB-4D56-AEE8-39DF7F28FF62}" type="datetimeFigureOut">
              <a:rPr lang="en-US" smtClean="0"/>
              <a:t>2020-02-09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10F5BF-02A6-4D3E-A36F-9B134CBDEB46}" type="slidenum">
              <a:rPr lang="en-US" smtClean="0"/>
              <a:t>‹#›</a:t>
            </a:fld>
            <a:endParaRPr lang="en-US"/>
          </a:p>
        </p:txBody>
      </p:sp>
    </p:spTree>
    <p:extLst>
      <p:ext uri="{BB962C8B-B14F-4D97-AF65-F5344CB8AC3E}">
        <p14:creationId xmlns:p14="http://schemas.microsoft.com/office/powerpoint/2010/main" val="21640959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DB797-294B-4B2B-9A48-229F3ACF3E1A}" type="datetimeFigureOut">
              <a:rPr lang="en-US" smtClean="0"/>
              <a:t>2020-02-09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5D8DD-EC1A-48D5-8F3C-289864A69BA7}" type="slidenum">
              <a:rPr lang="en-US" smtClean="0"/>
              <a:t>‹#›</a:t>
            </a:fld>
            <a:endParaRPr lang="en-US"/>
          </a:p>
        </p:txBody>
      </p:sp>
    </p:spTree>
    <p:extLst>
      <p:ext uri="{BB962C8B-B14F-4D97-AF65-F5344CB8AC3E}">
        <p14:creationId xmlns:p14="http://schemas.microsoft.com/office/powerpoint/2010/main" val="1129054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8.xml"/><Relationship Id="rId1" Type="http://schemas.openxmlformats.org/officeDocument/2006/relationships/slideLayout" Target="../slideLayouts/slideLayout7.xml"/><Relationship Id="rId6" Type="http://schemas.openxmlformats.org/officeDocument/2006/relationships/hyperlink" Target="https://cyberphone.github.io/doc/security/jsf.html" TargetMode="External"/><Relationship Id="rId5" Type="http://schemas.openxmlformats.org/officeDocument/2006/relationships/slide" Target="slide14.xml"/><Relationship Id="rId4" Type="http://schemas.openxmlformats.org/officeDocument/2006/relationships/slide" Target="slide11.xml"/></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5.png"/><Relationship Id="rId3" Type="http://schemas.openxmlformats.org/officeDocument/2006/relationships/image" Target="../media/image3.png"/><Relationship Id="rId7" Type="http://schemas.openxmlformats.org/officeDocument/2006/relationships/image" Target="../media/image130.png"/><Relationship Id="rId12" Type="http://schemas.openxmlformats.org/officeDocument/2006/relationships/slide" Target="slide12.xml"/><Relationship Id="rId2"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 Target="slide7.xml"/><Relationship Id="rId11" Type="http://schemas.openxmlformats.org/officeDocument/2006/relationships/image" Target="../media/image14.png"/><Relationship Id="rId5" Type="http://schemas.microsoft.com/office/2007/relationships/hdphoto" Target="../media/hdphoto1.wdp"/><Relationship Id="rId15" Type="http://schemas.openxmlformats.org/officeDocument/2006/relationships/image" Target="../media/image12.emf"/><Relationship Id="rId10" Type="http://schemas.openxmlformats.org/officeDocument/2006/relationships/image" Target="../media/image1.emf"/><Relationship Id="rId4" Type="http://schemas.openxmlformats.org/officeDocument/2006/relationships/image" Target="../media/image4.png"/><Relationship Id="rId9" Type="http://schemas.openxmlformats.org/officeDocument/2006/relationships/image" Target="../media/image8.png"/><Relationship Id="rId14" Type="http://schemas.openxmlformats.org/officeDocument/2006/relationships/image" Target="../media/image11.png"/></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image" Target="../media/image7.png"/><Relationship Id="rId5" Type="http://schemas.microsoft.com/office/2007/relationships/hdphoto" Target="../media/hdphoto1.wdp"/><Relationship Id="rId10" Type="http://schemas.openxmlformats.org/officeDocument/2006/relationships/image" Target="../media/image12.emf"/><Relationship Id="rId4" Type="http://schemas.openxmlformats.org/officeDocument/2006/relationships/image" Target="../media/image4.png"/><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9.xml"/><Relationship Id="rId1" Type="http://schemas.openxmlformats.org/officeDocument/2006/relationships/slideLayout" Target="../slideLayouts/slideLayout7.xml"/><Relationship Id="rId4" Type="http://schemas.openxmlformats.org/officeDocument/2006/relationships/hyperlink" Target="https://cyberphone.github.io/doc/security/jef.html"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cyberphone.github.io/doc/security/jsf.html" TargetMode="External"/><Relationship Id="rId2" Type="http://schemas.openxmlformats.org/officeDocument/2006/relationships/slide" Target="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hyperlink" Target="https://cyberphone.github.io/doc/security/keygen2.html" TargetMode="External"/><Relationship Id="rId3" Type="http://schemas.openxmlformats.org/officeDocument/2006/relationships/slide" Target="slide9.xml"/><Relationship Id="rId7" Type="http://schemas.openxmlformats.org/officeDocument/2006/relationships/hyperlink" Target="https://cyberphone.github.io/doc/defensive-publications/payment-authorization-scheme.pdf" TargetMode="Externa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hyperlink" Target="https://cyberphone.github.io/doc/web/calling-apps-from-the-web.pdf" TargetMode="External"/><Relationship Id="rId5" Type="http://schemas.openxmlformats.org/officeDocument/2006/relationships/hyperlink" Target="https://cyberphone.github.io/doc/security/sks-api-arch.pdf" TargetMode="External"/><Relationship Id="rId4" Type="http://schemas.openxmlformats.org/officeDocument/2006/relationships/slide" Target="slide8.xml"/><Relationship Id="rId9" Type="http://schemas.openxmlformats.org/officeDocument/2006/relationships/hyperlink" Target="https://cyberphone.github.io/doc/web/yasmin.html" TargetMode="External"/></Relationships>
</file>

<file path=ppt/slides/_rels/slide2.xml.rels><?xml version="1.0" encoding="UTF-8" standalone="yes"?>
<Relationships xmlns="http://schemas.openxmlformats.org/package/2006/relationships"><Relationship Id="rId8" Type="http://schemas.openxmlformats.org/officeDocument/2006/relationships/slide" Target="slide16.xml"/><Relationship Id="rId13"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slide" Target="slide7.xml"/><Relationship Id="rId12" Type="http://schemas.openxmlformats.org/officeDocument/2006/relationships/image" Target="../media/image8.png"/><Relationship Id="rId2" Type="http://schemas.openxmlformats.org/officeDocument/2006/relationships/image" Target="../media/image2.emf"/><Relationship Id="rId16" Type="http://schemas.openxmlformats.org/officeDocument/2006/relationships/image" Target="../media/image12.em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7.png"/><Relationship Id="rId5" Type="http://schemas.microsoft.com/office/2007/relationships/hdphoto" Target="../media/hdphoto1.wdp"/><Relationship Id="rId15" Type="http://schemas.openxmlformats.org/officeDocument/2006/relationships/image" Target="../media/image11.png"/><Relationship Id="rId10" Type="http://schemas.openxmlformats.org/officeDocument/2006/relationships/image" Target="../media/image6.png"/><Relationship Id="rId4" Type="http://schemas.openxmlformats.org/officeDocument/2006/relationships/image" Target="../media/image4.png"/><Relationship Id="rId9" Type="http://schemas.openxmlformats.org/officeDocument/2006/relationships/slide" Target="slide12.xml"/><Relationship Id="rId1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slideLayout" Target="../slideLayouts/slideLayout7.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7.xml"/><Relationship Id="rId4" Type="http://schemas.openxmlformats.org/officeDocument/2006/relationships/hyperlink" Target="https://cyberphone.github.io/doc/security/jsf.html"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cyberphone.github.io/doc/security/jef.html"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hyperlink" Target="https://cyberphone.github.io/doc/security/jsf.html" TargetMode="External"/><Relationship Id="rId1" Type="http://schemas.openxmlformats.org/officeDocument/2006/relationships/slideLayout" Target="../slideLayouts/slideLayout7.xml"/><Relationship Id="rId4" Type="http://schemas.openxmlformats.org/officeDocument/2006/relationships/hyperlink" Target="https://cyberphone.github.io/doc/security/jef.html"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s://cyberphone.github.io/doc/security/jsf.html"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cyberphone.github.io/doc/security/jsf.html" TargetMode="External"/><Relationship Id="rId2" Type="http://schemas.openxmlformats.org/officeDocument/2006/relationships/slide" Target="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04273" y="1124744"/>
            <a:ext cx="5519716" cy="882293"/>
          </a:xfrm>
          <a:prstGeom prst="rect">
            <a:avLst/>
          </a:prstGeom>
          <a:noFill/>
        </p:spPr>
        <p:txBody>
          <a:bodyPr wrap="none" rtlCol="0">
            <a:spAutoFit/>
          </a:bodyPr>
          <a:lstStyle/>
          <a:p>
            <a:pPr algn="ctr">
              <a:spcAft>
                <a:spcPts val="400"/>
              </a:spcAft>
            </a:pPr>
            <a:r>
              <a:rPr lang="en-US" sz="2800" dirty="0" smtClean="0">
                <a:latin typeface="Times New Roman" panose="02020603050405020304" pitchFamily="18" charset="0"/>
                <a:cs typeface="Times New Roman" panose="02020603050405020304" pitchFamily="18" charset="0"/>
              </a:rPr>
              <a:t>Saturn</a:t>
            </a:r>
            <a:r>
              <a:rPr lang="en-US" sz="2800" baseline="20000" dirty="0" smtClean="0">
                <a:latin typeface="Arial" panose="020B0604020202020204" pitchFamily="34" charset="0"/>
                <a:cs typeface="Times New Roman" panose="02020603050405020304" pitchFamily="18" charset="0"/>
              </a:rPr>
              <a:t>™</a:t>
            </a:r>
            <a:endParaRPr lang="en-US" sz="1000" baseline="20000" dirty="0" smtClean="0">
              <a:latin typeface="Arial" panose="020B0604020202020204" pitchFamily="34" charset="0"/>
              <a:cs typeface="Times New Roman" panose="02020603050405020304" pitchFamily="18" charset="0"/>
            </a:endParaRPr>
          </a:p>
          <a:p>
            <a:pPr algn="ctr">
              <a:spcAft>
                <a:spcPts val="600"/>
              </a:spcAft>
            </a:pPr>
            <a:r>
              <a:rPr lang="en-US" sz="2000" dirty="0" smtClean="0">
                <a:latin typeface="Times New Roman" panose="02020603050405020304" pitchFamily="18" charset="0"/>
                <a:cs typeface="Times New Roman" panose="02020603050405020304" pitchFamily="18" charset="0"/>
              </a:rPr>
              <a:t>End-to-End Secured Payment Authorization System</a:t>
            </a:r>
            <a:endParaRPr lang="en-US"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899592" y="2438499"/>
            <a:ext cx="7704856" cy="2718693"/>
          </a:xfrm>
          <a:prstGeom prst="rect">
            <a:avLst/>
          </a:prstGeom>
          <a:noFill/>
        </p:spPr>
        <p:txBody>
          <a:bodyPr wrap="square" rtlCol="0">
            <a:spAutoFit/>
          </a:bodyPr>
          <a:lstStyle/>
          <a:p>
            <a:pPr marL="266700" indent="-180975">
              <a:spcAft>
                <a:spcPts val="800"/>
              </a:spcAft>
              <a:buFont typeface="Arial" panose="020B0604020202020204" pitchFamily="34" charset="0"/>
              <a:buChar char="•"/>
            </a:pPr>
            <a:r>
              <a:rPr lang="en-US" sz="1600" i="1" dirty="0" smtClean="0">
                <a:latin typeface="Arial" panose="020B0604020202020204" pitchFamily="34" charset="0"/>
                <a:cs typeface="Arial" panose="020B0604020202020204" pitchFamily="34" charset="0"/>
              </a:rPr>
              <a:t>Decentralized operation </a:t>
            </a:r>
            <a:r>
              <a:rPr lang="en-US" sz="1600" dirty="0" smtClean="0">
                <a:latin typeface="Arial" panose="020B0604020202020204" pitchFamily="34" charset="0"/>
                <a:cs typeface="Arial" panose="020B0604020202020204" pitchFamily="34" charset="0"/>
              </a:rPr>
              <a:t>accomplishes similar goals as 3D Secure and “Tokenization” but </a:t>
            </a:r>
            <a:r>
              <a:rPr lang="en-US" sz="1600" i="1" dirty="0" smtClean="0">
                <a:latin typeface="Arial" panose="020B0604020202020204" pitchFamily="34" charset="0"/>
                <a:cs typeface="Arial" panose="020B0604020202020204" pitchFamily="34" charset="0"/>
              </a:rPr>
              <a:t>without registries or additional services</a:t>
            </a: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Facilitates the design of brand/bank independent, “rich UI” wallets, supporting both card- </a:t>
            </a:r>
            <a:r>
              <a:rPr lang="en-US" sz="1600" dirty="0">
                <a:latin typeface="Arial" panose="020B0604020202020204" pitchFamily="34" charset="0"/>
                <a:cs typeface="Arial" panose="020B0604020202020204" pitchFamily="34" charset="0"/>
              </a:rPr>
              <a:t>and bank-to-bank payments</a:t>
            </a:r>
            <a:endParaRPr lang="en-US" sz="1600" dirty="0" smtClean="0">
              <a:latin typeface="Arial" panose="020B0604020202020204" pitchFamily="34" charset="0"/>
              <a:cs typeface="Arial" panose="020B0604020202020204" pitchFamily="34" charset="0"/>
            </a:endParaRP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Equally applicable on the mobile Web, locally in a shop, at an automated gas station, or as a “PC companion” on the Web</a:t>
            </a:r>
          </a:p>
          <a:p>
            <a:pPr marL="266700" indent="-180975">
              <a:spcAft>
                <a:spcPts val="800"/>
              </a:spcAft>
              <a:buFont typeface="Arial" panose="020B0604020202020204" pitchFamily="34" charset="0"/>
              <a:buChar char="•"/>
            </a:pPr>
            <a:r>
              <a:rPr lang="en-US" sz="1600" i="1" dirty="0" smtClean="0">
                <a:latin typeface="Arial" panose="020B0604020202020204" pitchFamily="34" charset="0"/>
                <a:cs typeface="Arial" panose="020B0604020202020204" pitchFamily="34" charset="0"/>
              </a:rPr>
              <a:t>Eliminates</a:t>
            </a:r>
            <a:r>
              <a:rPr lang="en-US" sz="1600" dirty="0" smtClean="0">
                <a:latin typeface="Arial" panose="020B0604020202020204" pitchFamily="34" charset="0"/>
                <a:cs typeface="Arial" panose="020B0604020202020204" pitchFamily="34" charset="0"/>
              </a:rPr>
              <a:t> the traditional payment terminal and </a:t>
            </a:r>
            <a:r>
              <a:rPr lang="en-US" sz="1600" dirty="0">
                <a:latin typeface="Arial" panose="020B0604020202020204" pitchFamily="34" charset="0"/>
                <a:cs typeface="Arial" panose="020B0604020202020204" pitchFamily="34" charset="0"/>
              </a:rPr>
              <a:t>r</a:t>
            </a:r>
            <a:r>
              <a:rPr lang="en-US" sz="1600" dirty="0" smtClean="0">
                <a:latin typeface="Arial" panose="020B0604020202020204" pitchFamily="34" charset="0"/>
                <a:cs typeface="Arial" panose="020B0604020202020204" pitchFamily="34" charset="0"/>
              </a:rPr>
              <a:t>educes merchant PCI requirements to a minimum</a:t>
            </a: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Requires a </a:t>
            </a:r>
            <a:r>
              <a:rPr lang="en-US" sz="1600" i="1" dirty="0" smtClean="0">
                <a:latin typeface="Arial" panose="020B0604020202020204" pitchFamily="34" charset="0"/>
                <a:cs typeface="Arial" panose="020B0604020202020204" pitchFamily="34" charset="0"/>
              </a:rPr>
              <a:t>single</a:t>
            </a:r>
            <a:r>
              <a:rPr lang="en-US" sz="1600" dirty="0" smtClean="0">
                <a:latin typeface="Arial" panose="020B0604020202020204" pitchFamily="34" charset="0"/>
                <a:cs typeface="Arial" panose="020B0604020202020204" pitchFamily="34" charset="0"/>
              </a:rPr>
              <a:t> “active” method on the issuer side to function*</a:t>
            </a:r>
            <a:endParaRPr lang="en-US" sz="1600" dirty="0">
              <a:latin typeface="Arial" panose="020B0604020202020204" pitchFamily="34" charset="0"/>
              <a:cs typeface="Arial" panose="020B0604020202020204" pitchFamily="34" charset="0"/>
            </a:endParaRPr>
          </a:p>
        </p:txBody>
      </p:sp>
      <p:sp>
        <p:nvSpPr>
          <p:cNvPr id="6" name="TextBox 5"/>
          <p:cNvSpPr txBox="1"/>
          <p:nvPr/>
        </p:nvSpPr>
        <p:spPr>
          <a:xfrm>
            <a:off x="1691680" y="6021288"/>
            <a:ext cx="5889534" cy="299295"/>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108000" tIns="72000" rIns="108000" bIns="72000" rtlCol="0" anchor="ctr" anchorCtr="1">
            <a:spAutoFit/>
          </a:bodyPr>
          <a:lstStyle/>
          <a:p>
            <a:r>
              <a:rPr lang="en-US" sz="1000" dirty="0" smtClean="0">
                <a:latin typeface="Arial" panose="020B0604020202020204" pitchFamily="34" charset="0"/>
                <a:cs typeface="Arial" panose="020B0604020202020204" pitchFamily="34" charset="0"/>
              </a:rPr>
              <a:t>Disclaimer: This is a system in development and specifications are subject to change without notice </a:t>
            </a:r>
            <a:endParaRPr lang="en-US" sz="1000" i="1" dirty="0">
              <a:latin typeface="Arial" panose="020B0604020202020204" pitchFamily="34" charset="0"/>
              <a:cs typeface="Arial" panose="020B0604020202020204" pitchFamily="34" charset="0"/>
            </a:endParaRPr>
          </a:p>
        </p:txBody>
      </p:sp>
      <p:sp>
        <p:nvSpPr>
          <p:cNvPr id="5" name="TextBox 4"/>
          <p:cNvSpPr txBox="1"/>
          <p:nvPr/>
        </p:nvSpPr>
        <p:spPr>
          <a:xfrm>
            <a:off x="1009376" y="5480938"/>
            <a:ext cx="5030544" cy="215444"/>
          </a:xfrm>
          <a:prstGeom prst="rect">
            <a:avLst/>
          </a:prstGeom>
          <a:noFill/>
        </p:spPr>
        <p:txBody>
          <a:bodyPr wrap="none" rtlCol="0">
            <a:spAutoFit/>
          </a:bodyPr>
          <a:lstStyle/>
          <a:p>
            <a:r>
              <a:rPr lang="en-US" sz="800" i="1" dirty="0" smtClean="0">
                <a:latin typeface="Arial" panose="020B0604020202020204" pitchFamily="34" charset="0"/>
                <a:cs typeface="Arial" panose="020B0604020202020204" pitchFamily="34" charset="0"/>
              </a:rPr>
              <a:t>* Reservations and reoccurring payments will in non-card-based scenarios need a second method as well </a:t>
            </a:r>
            <a:endParaRPr lang="en-US" sz="8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9937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1017597"/>
            <a:ext cx="8280920" cy="4139595"/>
          </a:xfrm>
          <a:prstGeom prst="rect">
            <a:avLst/>
          </a:prstGeom>
        </p:spPr>
        <p:txBody>
          <a:bodyPr wrap="square">
            <a:spAutoFit/>
          </a:bodyPr>
          <a:lstStyle/>
          <a:p>
            <a:pPr latinLnBrk="1">
              <a:spcBef>
                <a:spcPts val="300"/>
              </a:spcBef>
              <a:spcAft>
                <a:spcPts val="300"/>
              </a:spcAft>
            </a:pP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https://webpki.github.io/</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AuthorizationResponse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accountReference</a:t>
            </a:r>
            <a:r>
              <a:rPr lang="en-US" sz="1000" dirty="0">
                <a:solidFill>
                  <a:srgbClr val="000000"/>
                </a:solidFill>
                <a:latin typeface="Verdana"/>
              </a:rPr>
              <a:t>": "</a:t>
            </a:r>
            <a:r>
              <a:rPr lang="en-US" sz="1000" dirty="0">
                <a:solidFill>
                  <a:srgbClr val="0000C0"/>
                </a:solidFill>
                <a:latin typeface="Verdana"/>
              </a:rPr>
              <a:t>FR*0124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encryptedAccountData</a:t>
            </a:r>
            <a:r>
              <a:rPr lang="en-US" sz="1000" dirty="0">
                <a:solidFill>
                  <a:srgbClr val="000000"/>
                </a:solidFill>
                <a:latin typeface="Verdana"/>
              </a:rPr>
              <a:t>": </a:t>
            </a:r>
            <a:r>
              <a:rPr lang="en-US" sz="1000" dirty="0" smtClean="0">
                <a:solidFill>
                  <a:srgbClr val="000000"/>
                </a:solidFill>
                <a:latin typeface="Verdana"/>
              </a:rPr>
              <a:t>{</a:t>
            </a:r>
          </a:p>
          <a:p>
            <a:pPr latinLnBrk="1">
              <a:spcBef>
                <a:spcPts val="300"/>
              </a:spcBef>
              <a:spcAft>
                <a:spcPts val="300"/>
              </a:spcAft>
            </a:pPr>
            <a:r>
              <a:rPr lang="en-US" sz="1000" dirty="0" smtClean="0">
                <a:solidFill>
                  <a:srgbClr val="000000"/>
                </a:solidFill>
                <a:latin typeface="Verdana"/>
              </a:rPr>
              <a:t>        </a:t>
            </a:r>
            <a:r>
              <a:rPr lang="en-US" sz="1000" i="1" dirty="0" smtClean="0">
                <a:solidFill>
                  <a:srgbClr val="000000"/>
                </a:solidFill>
                <a:latin typeface="Verdana"/>
              </a:rPr>
              <a:t>Parameters removed for brevity…</a:t>
            </a:r>
            <a:r>
              <a:rPr lang="en-US" sz="1000" i="1" dirty="0"/>
              <a:t/>
            </a:r>
            <a:br>
              <a:rPr lang="en-US" sz="1000" i="1" dirty="0"/>
            </a:br>
            <a:r>
              <a:rPr lang="en-US" sz="1000" i="1" dirty="0"/>
              <a:t/>
            </a:r>
            <a:br>
              <a:rPr lang="en-US" sz="1000" i="1" dirty="0"/>
            </a:br>
            <a:r>
              <a:rPr lang="en-US" sz="1000" dirty="0">
                <a:solidFill>
                  <a:srgbClr val="000000"/>
                </a:solidFill>
                <a:latin typeface="Verdana"/>
              </a:rPr>
              <a:t>        "</a:t>
            </a:r>
            <a:r>
              <a:rPr lang="en-US" sz="1000" dirty="0" err="1">
                <a:solidFill>
                  <a:srgbClr val="C00000"/>
                </a:solidFill>
                <a:latin typeface="Verdana"/>
              </a:rPr>
              <a:t>cipherText</a:t>
            </a:r>
            <a:r>
              <a:rPr lang="en-US" sz="1000" dirty="0">
                <a:solidFill>
                  <a:srgbClr val="000000"/>
                </a:solidFill>
                <a:latin typeface="Verdana"/>
              </a:rPr>
              <a:t>": "</a:t>
            </a:r>
            <a:r>
              <a:rPr lang="en-US" sz="1000" dirty="0">
                <a:solidFill>
                  <a:srgbClr val="0000C0"/>
                </a:solidFill>
                <a:latin typeface="Verdana"/>
              </a:rPr>
              <a:t>okjRig8y97oHa0kw7buu17XcTZOZAtS1....XG4BoMqDwY0e2fxlGPSHzko5Hs_0UHXz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referenceId</a:t>
            </a:r>
            <a:r>
              <a:rPr lang="en-US" sz="1000" dirty="0">
                <a:solidFill>
                  <a:srgbClr val="000000"/>
                </a:solidFill>
                <a:latin typeface="Verdana"/>
              </a:rPr>
              <a:t>": "</a:t>
            </a:r>
            <a:r>
              <a:rPr lang="en-US" sz="1000" dirty="0">
                <a:solidFill>
                  <a:srgbClr val="0000C0"/>
                </a:solidFill>
                <a:latin typeface="Verdana"/>
              </a:rPr>
              <a:t>#0100345296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logData</a:t>
            </a:r>
            <a:r>
              <a:rPr lang="en-US" sz="1000" dirty="0">
                <a:solidFill>
                  <a:srgbClr val="000000"/>
                </a:solidFill>
                <a:latin typeface="Verdana"/>
              </a:rPr>
              <a:t>": "</a:t>
            </a:r>
            <a:r>
              <a:rPr lang="en-US" sz="1000" dirty="0">
                <a:solidFill>
                  <a:srgbClr val="0000C0"/>
                </a:solidFill>
                <a:latin typeface="Verdana"/>
              </a:rPr>
              <a:t>CT100002</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a:solidFill>
                  <a:srgbClr val="0000C0"/>
                </a:solidFill>
                <a:latin typeface="Verdana"/>
              </a:rPr>
              <a:t>2020-01-31T13:06:10Z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Bank</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authorizationRequest</a:t>
            </a:r>
            <a:r>
              <a:rPr lang="en-US" sz="1000" dirty="0">
                <a:solidFill>
                  <a:srgbClr val="000000"/>
                </a:solidFill>
                <a:latin typeface="Verdana"/>
              </a:rPr>
              <a:t>": </a:t>
            </a:r>
            <a:r>
              <a:rPr lang="en-US" sz="1000" dirty="0" smtClean="0">
                <a:solidFill>
                  <a:srgbClr val="000000"/>
                </a:solidFill>
                <a:latin typeface="Verdana"/>
              </a:rPr>
              <a:t>{</a:t>
            </a:r>
            <a:br>
              <a:rPr lang="en-US" sz="1000" dirty="0" smtClean="0">
                <a:solidFill>
                  <a:srgbClr val="000000"/>
                </a:solidFill>
                <a:latin typeface="Verdana"/>
              </a:rPr>
            </a:br>
            <a:r>
              <a:rPr lang="en-US" sz="1000" dirty="0" smtClean="0">
                <a:solidFill>
                  <a:srgbClr val="000000"/>
                </a:solidFill>
                <a:latin typeface="Verdana"/>
              </a:rPr>
              <a:t>       </a:t>
            </a:r>
            <a:r>
              <a:rPr lang="en-US" dirty="0" smtClean="0">
                <a:solidFill>
                  <a:srgbClr val="000000"/>
                </a:solidFill>
                <a:latin typeface="Verdana"/>
              </a:rPr>
              <a:t> </a:t>
            </a:r>
            <a:r>
              <a:rPr lang="en-US" sz="1000" i="1" dirty="0" smtClean="0">
                <a:solidFill>
                  <a:srgbClr val="000000"/>
                </a:solidFill>
                <a:latin typeface="Arial" panose="020B0604020202020204" pitchFamily="34" charset="0"/>
                <a:cs typeface="Arial" panose="020B0604020202020204" pitchFamily="34" charset="0"/>
              </a:rPr>
              <a:t>Copy of the original </a:t>
            </a:r>
            <a:r>
              <a:rPr lang="en-US" sz="1000" b="1" dirty="0" err="1" smtClean="0">
                <a:solidFill>
                  <a:schemeClr val="accent5">
                    <a:lumMod val="75000"/>
                  </a:schemeClr>
                </a:solidFill>
                <a:latin typeface="Arial" panose="020B0604020202020204" pitchFamily="34" charset="0"/>
                <a:cs typeface="Arial" panose="020B0604020202020204" pitchFamily="34" charset="0"/>
              </a:rPr>
              <a:t>AuthorizationRequest</a:t>
            </a:r>
            <a:r>
              <a:rPr lang="en-US" sz="1000" i="1" dirty="0"/>
              <a:t/>
            </a:r>
            <a:br>
              <a:rPr lang="en-US" sz="1000" i="1"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authorizationSignature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certificatePath</a:t>
            </a:r>
            <a:r>
              <a:rPr lang="en-US" sz="1000" dirty="0">
                <a:solidFill>
                  <a:srgbClr val="000000"/>
                </a:solidFill>
                <a:latin typeface="Verdana"/>
              </a:rPr>
              <a:t>": ["</a:t>
            </a:r>
            <a:r>
              <a:rPr lang="en-US" sz="1000" dirty="0" err="1">
                <a:solidFill>
                  <a:srgbClr val="0000C0"/>
                </a:solidFill>
                <a:latin typeface="Verdana"/>
              </a:rPr>
              <a:t>MIIBtTCCAVmgAwIB</a:t>
            </a:r>
            <a:r>
              <a:rPr lang="en-US" sz="1000" dirty="0">
                <a:solidFill>
                  <a:srgbClr val="0000C0"/>
                </a:solidFill>
                <a:latin typeface="Verdana"/>
              </a:rPr>
              <a:t>....3FwxFeOawwmz1bM6</a:t>
            </a:r>
            <a:r>
              <a:rPr lang="en-US" sz="1000" dirty="0">
                <a:solidFill>
                  <a:srgbClr val="000000"/>
                </a:solidFill>
                <a:latin typeface="Verdana"/>
              </a:rPr>
              <a:t>", "</a:t>
            </a:r>
            <a:r>
              <a:rPr lang="en-US" sz="1000" dirty="0" err="1">
                <a:solidFill>
                  <a:srgbClr val="0000C0"/>
                </a:solidFill>
                <a:latin typeface="Verdana"/>
              </a:rPr>
              <a:t>MIIDcjCCAVqgAwIB</a:t>
            </a:r>
            <a:r>
              <a:rPr lang="en-US" sz="1000" dirty="0">
                <a:solidFill>
                  <a:srgbClr val="0000C0"/>
                </a:solidFill>
                <a:latin typeface="Verdana"/>
              </a:rPr>
              <a:t>....e_-5TddhlTUMNPvw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b03W5RPCmoA2ARILtbdvCrlrAj5i0Cr4....hib3XUqun9KxpbL6Ig7i4pA_ko7Gf4yA</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1775328" y="210126"/>
            <a:ext cx="6325064" cy="338554"/>
          </a:xfrm>
          <a:prstGeom prst="rect">
            <a:avLst/>
          </a:prstGeom>
          <a:noFill/>
        </p:spPr>
        <p:txBody>
          <a:bodyPr wrap="square" rtlCol="0">
            <a:spAutoFit/>
          </a:bodyPr>
          <a:lstStyle/>
          <a:p>
            <a:pPr algn="ctr"/>
            <a:r>
              <a:rPr lang="en-US" sz="1600" dirty="0" smtClean="0">
                <a:sym typeface="Wingdings"/>
              </a:rPr>
              <a:t>⑤</a:t>
            </a:r>
            <a:r>
              <a:rPr lang="en-US" sz="1600" dirty="0" smtClean="0">
                <a:latin typeface="Arial" panose="020B0604020202020204" pitchFamily="34" charset="0"/>
                <a:cs typeface="Arial" panose="020B0604020202020204" pitchFamily="34" charset="0"/>
                <a:sym typeface="Wingdings"/>
              </a:rPr>
              <a:t> User Bank Responds with</a:t>
            </a:r>
            <a:r>
              <a:rPr lang="en-US" sz="1600" dirty="0" smtClean="0">
                <a:latin typeface="Arial" panose="020B0604020202020204" pitchFamily="34" charset="0"/>
                <a:cs typeface="Arial" panose="020B0604020202020204" pitchFamily="34" charset="0"/>
              </a:rPr>
              <a:t> an </a:t>
            </a:r>
            <a:r>
              <a:rPr lang="en-US" sz="1600" dirty="0" err="1" smtClean="0">
                <a:solidFill>
                  <a:schemeClr val="accent5">
                    <a:lumMod val="75000"/>
                  </a:schemeClr>
                </a:solidFill>
                <a:latin typeface="Arial" panose="020B0604020202020204" pitchFamily="34" charset="0"/>
                <a:cs typeface="Arial" panose="020B0604020202020204" pitchFamily="34" charset="0"/>
              </a:rPr>
              <a:t>AuthorizationResponse</a:t>
            </a:r>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835877"/>
            <a:ext cx="7704856"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After received the </a:t>
            </a:r>
            <a:r>
              <a:rPr lang="en-US" sz="1000" b="1" dirty="0" err="1" smtClean="0">
                <a:solidFill>
                  <a:schemeClr val="accent5">
                    <a:lumMod val="75000"/>
                  </a:schemeClr>
                </a:solidFill>
                <a:latin typeface="Arial" panose="020B0604020202020204" pitchFamily="34" charset="0"/>
                <a:cs typeface="Arial" panose="020B0604020202020204" pitchFamily="34" charset="0"/>
              </a:rPr>
              <a:t>AuthorizationRequest</a:t>
            </a:r>
            <a:r>
              <a:rPr lang="en-US" sz="1000" dirty="0" smtClean="0">
                <a:latin typeface="Arial" panose="020B0604020202020204" pitchFamily="34" charset="0"/>
                <a:cs typeface="Arial" panose="020B0604020202020204" pitchFamily="34" charset="0"/>
              </a:rPr>
              <a:t>, User Bank performs an extensive list of operations to verify the validity of the request, including fetching the Merchant’s (Payee) </a:t>
            </a:r>
            <a:r>
              <a:rPr lang="en-US" sz="1000" dirty="0" err="1" smtClean="0">
                <a:latin typeface="Arial" panose="020B0604020202020204" pitchFamily="34" charset="0"/>
                <a:cs typeface="Arial" panose="020B0604020202020204" pitchFamily="34" charset="0"/>
                <a:hlinkClick r:id="rId2" action="ppaction://hlinksldjump"/>
              </a:rPr>
              <a:t>PayeeAuthority</a:t>
            </a:r>
            <a:r>
              <a:rPr lang="en-US" sz="1000" dirty="0" smtClean="0">
                <a:latin typeface="Arial" panose="020B0604020202020204" pitchFamily="34" charset="0"/>
                <a:cs typeface="Arial" panose="020B0604020202020204" pitchFamily="34" charset="0"/>
              </a:rPr>
              <a:t> and </a:t>
            </a:r>
            <a:r>
              <a:rPr lang="en-US" sz="1000" dirty="0" err="1" smtClean="0">
                <a:latin typeface="Arial" panose="020B0604020202020204" pitchFamily="34" charset="0"/>
                <a:cs typeface="Arial" panose="020B0604020202020204" pitchFamily="34" charset="0"/>
                <a:hlinkClick r:id="rId3" action="ppaction://hlinksldjump"/>
              </a:rPr>
              <a:t>ProviderAuthority</a:t>
            </a:r>
            <a:r>
              <a:rPr lang="en-US" sz="1000" dirty="0" smtClean="0">
                <a:latin typeface="Arial" panose="020B0604020202020204" pitchFamily="34" charset="0"/>
                <a:cs typeface="Arial" panose="020B0604020202020204" pitchFamily="34" charset="0"/>
              </a:rPr>
              <a:t> objects.  If the verification succeeds, User Bank responds with </a:t>
            </a:r>
            <a:r>
              <a:rPr lang="en-US" sz="1000" dirty="0">
                <a:latin typeface="Arial" panose="020B0604020202020204" pitchFamily="34" charset="0"/>
                <a:cs typeface="Arial" panose="020B0604020202020204" pitchFamily="34" charset="0"/>
              </a:rPr>
              <a:t>an </a:t>
            </a:r>
            <a:r>
              <a:rPr lang="en-US" sz="1000" b="1" dirty="0" err="1">
                <a:solidFill>
                  <a:schemeClr val="accent5">
                    <a:lumMod val="75000"/>
                  </a:schemeClr>
                </a:solidFill>
                <a:latin typeface="Arial" panose="020B0604020202020204" pitchFamily="34" charset="0"/>
                <a:cs typeface="Arial" panose="020B0604020202020204" pitchFamily="34" charset="0"/>
              </a:rPr>
              <a:t>AuthorizationResponse</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message which in addition to the original </a:t>
            </a:r>
            <a:r>
              <a:rPr lang="en-US" sz="1000" b="1" dirty="0" err="1" smtClean="0">
                <a:solidFill>
                  <a:srgbClr val="4BACC6">
                    <a:lumMod val="75000"/>
                  </a:srgbClr>
                </a:solidFill>
                <a:latin typeface="Arial" panose="020B0604020202020204" pitchFamily="34" charset="0"/>
                <a:cs typeface="Arial" panose="020B0604020202020204" pitchFamily="34" charset="0"/>
              </a:rPr>
              <a:t>AuthorizationRequest</a:t>
            </a:r>
            <a:r>
              <a:rPr lang="en-US" sz="1000" dirty="0" smtClean="0">
                <a:latin typeface="Arial" panose="020B0604020202020204" pitchFamily="34" charset="0"/>
                <a:cs typeface="Arial" panose="020B0604020202020204" pitchFamily="34" charset="0"/>
              </a:rPr>
              <a:t>, also holds the user’s account ID encrypted by the Merchant provider’s encryption key.  This information is used for </a:t>
            </a:r>
            <a:r>
              <a:rPr lang="en-US" sz="1000" dirty="0" smtClean="0">
                <a:latin typeface="Arial" panose="020B0604020202020204" pitchFamily="34" charset="0"/>
                <a:cs typeface="Arial" panose="020B0604020202020204" pitchFamily="34" charset="0"/>
                <a:hlinkClick r:id="rId4" action="ppaction://hlinksldjump"/>
              </a:rPr>
              <a:t>Card Payments</a:t>
            </a:r>
            <a:r>
              <a:rPr lang="en-US" sz="1000" dirty="0" smtClean="0">
                <a:latin typeface="Arial" panose="020B0604020202020204" pitchFamily="34" charset="0"/>
                <a:cs typeface="Arial" panose="020B0604020202020204" pitchFamily="34" charset="0"/>
              </a:rPr>
              <a:t> and </a:t>
            </a:r>
            <a:r>
              <a:rPr lang="en-US" sz="1000" dirty="0" smtClean="0">
                <a:latin typeface="Arial" panose="020B0604020202020204" pitchFamily="34" charset="0"/>
                <a:cs typeface="Arial" panose="020B0604020202020204" pitchFamily="34" charset="0"/>
                <a:hlinkClick r:id="rId5" action="ppaction://hlinksldjump"/>
              </a:rPr>
              <a:t>Refunds</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3" name="TextBox 12"/>
          <p:cNvSpPr txBox="1"/>
          <p:nvPr/>
        </p:nvSpPr>
        <p:spPr>
          <a:xfrm>
            <a:off x="4027176" y="3628795"/>
            <a:ext cx="2904962"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6"/>
              </a:rPr>
              <a:t>https://</a:t>
            </a:r>
            <a:r>
              <a:rPr lang="en-US" sz="1000" dirty="0" smtClean="0">
                <a:latin typeface="Arial" panose="020B0604020202020204" pitchFamily="34" charset="0"/>
                <a:cs typeface="Arial" panose="020B0604020202020204" pitchFamily="34" charset="0"/>
                <a:hlinkClick r:id="rId6"/>
              </a:rPr>
              <a:t>cyberphone.github.io/doc/security/jsf.html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15" name="Straight Arrow Connector 14"/>
          <p:cNvCxnSpPr>
            <a:stCxn id="16" idx="1"/>
          </p:cNvCxnSpPr>
          <p:nvPr/>
        </p:nvCxnSpPr>
        <p:spPr>
          <a:xfrm flipH="1" flipV="1">
            <a:off x="3151976" y="2419568"/>
            <a:ext cx="718590" cy="254856"/>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870566" y="2561128"/>
            <a:ext cx="176604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Encrypted user account data</a:t>
            </a:r>
            <a:endParaRPr lang="en-US" sz="1000" b="1" i="1" dirty="0">
              <a:latin typeface="Arial" panose="020B0604020202020204" pitchFamily="34" charset="0"/>
              <a:cs typeface="Arial" panose="020B0604020202020204" pitchFamily="34" charset="0"/>
            </a:endParaRPr>
          </a:p>
        </p:txBody>
      </p:sp>
      <p:cxnSp>
        <p:nvCxnSpPr>
          <p:cNvPr id="19" name="Straight Arrow Connector 18"/>
          <p:cNvCxnSpPr>
            <a:stCxn id="21" idx="1"/>
          </p:cNvCxnSpPr>
          <p:nvPr/>
        </p:nvCxnSpPr>
        <p:spPr>
          <a:xfrm flipH="1">
            <a:off x="3870566" y="4192416"/>
            <a:ext cx="665430" cy="217392"/>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535996" y="4079120"/>
            <a:ext cx="1605742"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certificate path</a:t>
            </a:r>
            <a:endParaRPr lang="en-US" sz="1000" b="1" i="1" dirty="0">
              <a:latin typeface="Arial" panose="020B0604020202020204" pitchFamily="34" charset="0"/>
              <a:cs typeface="Arial" panose="020B0604020202020204" pitchFamily="34" charset="0"/>
            </a:endParaRPr>
          </a:p>
        </p:txBody>
      </p:sp>
      <p:cxnSp>
        <p:nvCxnSpPr>
          <p:cNvPr id="10" name="Elbow Connector 9"/>
          <p:cNvCxnSpPr/>
          <p:nvPr/>
        </p:nvCxnSpPr>
        <p:spPr>
          <a:xfrm rot="10800000" flipV="1">
            <a:off x="2501240" y="3773616"/>
            <a:ext cx="1544031" cy="463986"/>
          </a:xfrm>
          <a:prstGeom prst="bentConnector3">
            <a:avLst>
              <a:gd name="adj1" fmla="val 30762"/>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7" idx="1"/>
          </p:cNvCxnSpPr>
          <p:nvPr/>
        </p:nvCxnSpPr>
        <p:spPr>
          <a:xfrm flipH="1">
            <a:off x="2884845" y="1590832"/>
            <a:ext cx="75300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637847" y="1477536"/>
            <a:ext cx="402467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i="1" dirty="0" smtClean="0">
                <a:latin typeface="Arial" panose="020B0604020202020204" pitchFamily="34" charset="0"/>
                <a:cs typeface="Arial" panose="020B0604020202020204" pitchFamily="34" charset="0"/>
              </a:rPr>
              <a:t>Optional</a:t>
            </a:r>
            <a:r>
              <a:rPr lang="en-US" sz="1000" dirty="0" smtClean="0">
                <a:latin typeface="Arial" panose="020B0604020202020204" pitchFamily="34" charset="0"/>
                <a:cs typeface="Arial" panose="020B0604020202020204" pitchFamily="34" charset="0"/>
              </a:rPr>
              <a:t> short form of the user account to be featured in receipts etc.</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65127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a:off x="6423225" y="972000"/>
            <a:ext cx="0" cy="489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4375792" y="5654979"/>
            <a:ext cx="2034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5074464" y="5373216"/>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cxnSp>
        <p:nvCxnSpPr>
          <p:cNvPr id="99" name="Straight Arrow Connector 98"/>
          <p:cNvCxnSpPr/>
          <p:nvPr/>
        </p:nvCxnSpPr>
        <p:spPr>
          <a:xfrm rot="10800000">
            <a:off x="4391198" y="2636992"/>
            <a:ext cx="2817415" cy="359078"/>
          </a:xfrm>
          <a:prstGeom prst="bentConnector3">
            <a:avLst>
              <a:gd name="adj1" fmla="val 13617"/>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818458" y="2110136"/>
            <a:ext cx="12909" cy="3756478"/>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68" name="TextBox 167"/>
          <p:cNvSpPr txBox="1"/>
          <p:nvPr/>
        </p:nvSpPr>
        <p:spPr>
          <a:xfrm>
            <a:off x="401705" y="3886150"/>
            <a:ext cx="797081" cy="550962"/>
          </a:xfrm>
          <a:prstGeom prst="snip2DiagRect">
            <a:avLst/>
          </a:prstGeom>
          <a:solidFill>
            <a:schemeClr val="accent3">
              <a:lumMod val="20000"/>
              <a:lumOff val="80000"/>
            </a:schemeClr>
          </a:solidFill>
          <a:ln w="9525">
            <a:solidFill>
              <a:schemeClr val="bg1">
                <a:lumMod val="50000"/>
              </a:schemeClr>
            </a:solidFill>
          </a:ln>
          <a:effectLst>
            <a:outerShdw blurRad="50800" dist="38100" dir="2700000" algn="tl" rotWithShape="0">
              <a:prstClr val="black">
                <a:alpha val="40000"/>
              </a:prstClr>
            </a:outerShdw>
          </a:effectLst>
        </p:spPr>
        <p:txBody>
          <a:bodyPr wrap="none" lIns="72000" rIns="72000" rtlCol="0">
            <a:spAutoFit/>
          </a:bodyPr>
          <a:lstStyle/>
          <a:p>
            <a:pPr algn="ctr"/>
            <a:r>
              <a:rPr lang="en-US" sz="1200" dirty="0" smtClean="0">
                <a:latin typeface="Arial" panose="020B0604020202020204" pitchFamily="34" charset="0"/>
                <a:cs typeface="Arial" panose="020B0604020202020204" pitchFamily="34" charset="0"/>
              </a:rPr>
              <a:t>Card </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Network</a:t>
            </a:r>
            <a:endParaRPr lang="en-US" sz="1200" dirty="0">
              <a:latin typeface="Arial" panose="020B0604020202020204" pitchFamily="34" charset="0"/>
              <a:cs typeface="Arial" panose="020B0604020202020204" pitchFamily="34" charset="0"/>
            </a:endParaRPr>
          </a:p>
        </p:txBody>
      </p:sp>
      <p:cxnSp>
        <p:nvCxnSpPr>
          <p:cNvPr id="141" name="Straight Arrow Connector 140"/>
          <p:cNvCxnSpPr/>
          <p:nvPr/>
        </p:nvCxnSpPr>
        <p:spPr>
          <a:xfrm flipH="1">
            <a:off x="1847054" y="3458490"/>
            <a:ext cx="2268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375096" y="858607"/>
            <a:ext cx="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4531505" y="2354560"/>
            <a:ext cx="1912703" cy="276999"/>
          </a:xfrm>
          <a:prstGeom prst="rect">
            <a:avLst/>
          </a:prstGeom>
          <a:noFill/>
        </p:spPr>
        <p:txBody>
          <a:bodyPr wrap="non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AuthorizationResponse</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cxnSp>
        <p:nvCxnSpPr>
          <p:cNvPr id="11" name="Straight Connector 10"/>
          <p:cNvCxnSpPr/>
          <p:nvPr/>
        </p:nvCxnSpPr>
        <p:spPr>
          <a:xfrm>
            <a:off x="7316712" y="936000"/>
            <a:ext cx="2170" cy="493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967417"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616948"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59018" y="188640"/>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sp>
        <p:nvSpPr>
          <p:cNvPr id="30" name="TextBox 29"/>
          <p:cNvSpPr txBox="1"/>
          <p:nvPr/>
        </p:nvSpPr>
        <p:spPr>
          <a:xfrm>
            <a:off x="1479798" y="1484784"/>
            <a:ext cx="75533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Acquirer</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763392" y="449357"/>
            <a:ext cx="445844" cy="603379"/>
            <a:chOff x="8232155" y="587661"/>
            <a:chExt cx="445844" cy="603379"/>
          </a:xfrm>
        </p:grpSpPr>
        <p:pic>
          <p:nvPicPr>
            <p:cNvPr id="10"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3712860"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0" y="753327"/>
            <a:ext cx="1418106"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Card Payments</a:t>
            </a:r>
          </a:p>
          <a:p>
            <a:pPr algn="ctr"/>
            <a:r>
              <a:rPr lang="en-US" sz="1000" dirty="0" smtClean="0">
                <a:latin typeface="Arial" panose="020B0604020202020204" pitchFamily="34" charset="0"/>
                <a:cs typeface="Arial" panose="020B0604020202020204" pitchFamily="34" charset="0"/>
              </a:rPr>
              <a:t>State Diagram</a:t>
            </a:r>
          </a:p>
        </p:txBody>
      </p:sp>
      <p:grpSp>
        <p:nvGrpSpPr>
          <p:cNvPr id="143" name="Group 142"/>
          <p:cNvGrpSpPr/>
          <p:nvPr/>
        </p:nvGrpSpPr>
        <p:grpSpPr>
          <a:xfrm>
            <a:off x="7740352" y="2708920"/>
            <a:ext cx="445844" cy="603379"/>
            <a:chOff x="8232155" y="587661"/>
            <a:chExt cx="445844" cy="603379"/>
          </a:xfrm>
        </p:grpSpPr>
        <p:pic>
          <p:nvPicPr>
            <p:cNvPr id="144" name="Picture 1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 name="TextBox 132"/>
          <p:cNvSpPr txBox="1"/>
          <p:nvPr/>
        </p:nvSpPr>
        <p:spPr>
          <a:xfrm>
            <a:off x="2765793" y="2509936"/>
            <a:ext cx="1486935" cy="250697"/>
          </a:xfrm>
          <a:prstGeom prst="roundRect">
            <a:avLst/>
          </a:prstGeom>
          <a:noFill/>
          <a:ln>
            <a:solidFill>
              <a:schemeClr val="tx1"/>
            </a:solidFill>
            <a:prstDash val="solid"/>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endParaRPr lang="en-US" sz="1000" b="1" dirty="0" smtClean="0">
              <a:latin typeface="Arial" panose="020B0604020202020204" pitchFamily="34" charset="0"/>
              <a:cs typeface="Arial" panose="020B0604020202020204" pitchFamily="34" charset="0"/>
            </a:endParaRPr>
          </a:p>
        </p:txBody>
      </p:sp>
      <p:sp>
        <p:nvSpPr>
          <p:cNvPr id="154" name="TextBox 153"/>
          <p:cNvSpPr txBox="1"/>
          <p:nvPr/>
        </p:nvSpPr>
        <p:spPr>
          <a:xfrm>
            <a:off x="6414398" y="2363305"/>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3635896" y="3188809"/>
            <a:ext cx="389850" cy="251817"/>
          </a:xfrm>
          <a:prstGeom prst="rect">
            <a:avLst/>
          </a:prstGeom>
          <a:noFill/>
        </p:spPr>
        <p:txBody>
          <a:bodyPr wrap="none" rtlCol="0">
            <a:spAutoFit/>
          </a:bodyPr>
          <a:lstStyle/>
          <a:p>
            <a:r>
              <a:rPr lang="en-US" sz="1200" dirty="0" smtClean="0">
                <a:latin typeface="Calibri"/>
                <a:sym typeface="Wingdings"/>
              </a:rPr>
              <a:t>⑥</a:t>
            </a:r>
            <a:endParaRPr lang="en-US" sz="1200" dirty="0"/>
          </a:p>
        </p:txBody>
      </p:sp>
      <mc:AlternateContent xmlns:mc="http://schemas.openxmlformats.org/markup-compatibility/2006" xmlns:a14="http://schemas.microsoft.com/office/drawing/2010/main">
        <mc:Choice Requires="a14">
          <p:sp>
            <p:nvSpPr>
              <p:cNvPr id="166" name="TextBox 165"/>
              <p:cNvSpPr txBox="1"/>
              <p:nvPr/>
            </p:nvSpPr>
            <p:spPr>
              <a:xfrm>
                <a:off x="467544" y="6006136"/>
                <a:ext cx="8136904" cy="59121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180975" indent="-180975"/>
                <a14:m>
                  <m:oMath xmlns:m="http://schemas.openxmlformats.org/officeDocument/2006/math">
                    <m:r>
                      <a:rPr lang="en-US" sz="1000" dirty="0" smtClean="0">
                        <a:solidFill>
                          <a:srgbClr val="00B050"/>
                        </a:solidFill>
                        <a:latin typeface="Cambria Math"/>
                        <a:cs typeface="Arial" panose="020B0604020202020204" pitchFamily="34" charset="0"/>
                        <a:sym typeface="Wingdings"/>
                      </a:rPr>
                      <m:t></m:t>
                    </m:r>
                    <m:r>
                      <a:rPr lang="en-US" sz="1000" i="1" dirty="0">
                        <a:solidFill>
                          <a:srgbClr val="C00000"/>
                        </a:solidFill>
                        <a:latin typeface="Cambria Math"/>
                        <a:cs typeface="Arial" panose="020B0604020202020204" pitchFamily="34" charset="0"/>
                        <a:sym typeface="Wingdings"/>
                      </a:rPr>
                      <m:t> </m:t>
                    </m:r>
                  </m:oMath>
                </a14:m>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6" action="ppaction://hlinksldjump"/>
                  </a:rPr>
                  <a:t>Authority Objects</a:t>
                </a:r>
                <a:r>
                  <a:rPr lang="en-US" sz="1000" dirty="0" smtClean="0">
                    <a:latin typeface="Arial" panose="020B0604020202020204" pitchFamily="34" charset="0"/>
                    <a:cs typeface="Arial" panose="020B0604020202020204" pitchFamily="34" charset="0"/>
                  </a:rPr>
                  <a:t>. The flow may stop after step #5 resulting in a </a:t>
                </a:r>
                <a:r>
                  <a:rPr lang="en-US" sz="1000" i="1" dirty="0" smtClean="0">
                    <a:latin typeface="Arial" panose="020B0604020202020204" pitchFamily="34" charset="0"/>
                    <a:cs typeface="Arial" panose="020B0604020202020204" pitchFamily="34" charset="0"/>
                  </a:rPr>
                  <a:t>Secure Authorization </a:t>
                </a:r>
                <a:r>
                  <a:rPr lang="en-US" sz="1000" i="1" dirty="0">
                    <a:latin typeface="Arial" panose="020B0604020202020204" pitchFamily="34" charset="0"/>
                    <a:cs typeface="Arial" panose="020B0604020202020204" pitchFamily="34" charset="0"/>
                  </a:rPr>
                  <a:t>O</a:t>
                </a:r>
                <a:r>
                  <a:rPr lang="en-US" sz="1000" i="1" dirty="0" smtClean="0">
                    <a:latin typeface="Arial" panose="020B0604020202020204" pitchFamily="34" charset="0"/>
                    <a:cs typeface="Arial" panose="020B0604020202020204" pitchFamily="34" charset="0"/>
                  </a:rPr>
                  <a:t>bject </a:t>
                </a:r>
                <a:r>
                  <a:rPr lang="en-US" sz="1000" dirty="0" smtClean="0">
                    <a:latin typeface="Arial" panose="020B0604020202020204" pitchFamily="34" charset="0"/>
                    <a:cs typeface="Arial" panose="020B0604020202020204" pitchFamily="34" charset="0"/>
                  </a:rPr>
                  <a:t>which </a:t>
                </a:r>
                <a:r>
                  <a:rPr lang="en-US" sz="1000" i="1" dirty="0" smtClean="0">
                    <a:latin typeface="Arial" panose="020B0604020202020204" pitchFamily="34" charset="0"/>
                    <a:cs typeface="Arial" panose="020B0604020202020204" pitchFamily="34" charset="0"/>
                  </a:rPr>
                  <a:t>only</a:t>
                </a:r>
                <a:r>
                  <a:rPr lang="en-US" sz="1000" dirty="0" smtClean="0">
                    <a:latin typeface="Arial" panose="020B0604020202020204" pitchFamily="34" charset="0"/>
                    <a:cs typeface="Arial" panose="020B0604020202020204" pitchFamily="34" charset="0"/>
                  </a:rPr>
                  <a:t> can be activated by another </a:t>
                </a:r>
                <a:r>
                  <a:rPr lang="en-US" sz="1000" i="1" dirty="0" smtClean="0">
                    <a:latin typeface="Arial" panose="020B0604020202020204" pitchFamily="34" charset="0"/>
                    <a:cs typeface="Arial" panose="020B0604020202020204" pitchFamily="34" charset="0"/>
                  </a:rPr>
                  <a:t>Request</a:t>
                </a:r>
                <a:r>
                  <a:rPr lang="en-US" sz="1000" dirty="0" smtClean="0">
                    <a:latin typeface="Arial" panose="020B0604020202020204" pitchFamily="34" charset="0"/>
                    <a:cs typeface="Arial" panose="020B0604020202020204" pitchFamily="34" charset="0"/>
                  </a:rPr>
                  <a:t>.  This scheme supports hotel bookings, upfront reservations for automated gas stations, as well as reoccurring payments.  The card </a:t>
                </a:r>
                <a:r>
                  <a:rPr lang="en-US" sz="1000" dirty="0">
                    <a:latin typeface="Arial" panose="020B0604020202020204" pitchFamily="34" charset="0"/>
                    <a:cs typeface="Arial" panose="020B0604020202020204" pitchFamily="34" charset="0"/>
                  </a:rPr>
                  <a:t>d</a:t>
                </a:r>
                <a:r>
                  <a:rPr lang="en-US" sz="1000" dirty="0" smtClean="0">
                    <a:latin typeface="Arial" panose="020B0604020202020204" pitchFamily="34" charset="0"/>
                    <a:cs typeface="Arial" panose="020B0604020202020204" pitchFamily="34" charset="0"/>
                  </a:rPr>
                  <a:t>ata </a:t>
                </a:r>
                <a:r>
                  <a:rPr lang="en-US" sz="1000" i="1" dirty="0" smtClean="0">
                    <a:latin typeface="Arial" panose="020B0604020202020204" pitchFamily="34" charset="0"/>
                    <a:cs typeface="Arial" panose="020B0604020202020204" pitchFamily="34" charset="0"/>
                  </a:rPr>
                  <a:t>Encryption</a:t>
                </a:r>
                <a:r>
                  <a:rPr lang="en-US" sz="1000" dirty="0" smtClean="0">
                    <a:latin typeface="Arial" panose="020B0604020202020204" pitchFamily="34" charset="0"/>
                    <a:cs typeface="Arial" panose="020B0604020202020204" pitchFamily="34" charset="0"/>
                  </a:rPr>
                  <a:t> and </a:t>
                </a:r>
                <a:r>
                  <a:rPr lang="en-US" sz="1000" i="1" dirty="0" smtClean="0">
                    <a:latin typeface="Arial" panose="020B0604020202020204" pitchFamily="34" charset="0"/>
                    <a:cs typeface="Arial" panose="020B0604020202020204" pitchFamily="34" charset="0"/>
                  </a:rPr>
                  <a:t>Decryption</a:t>
                </a:r>
                <a:r>
                  <a:rPr lang="en-US" sz="1000" dirty="0" smtClean="0">
                    <a:latin typeface="Arial" panose="020B0604020202020204" pitchFamily="34" charset="0"/>
                    <a:cs typeface="Arial" panose="020B0604020202020204" pitchFamily="34" charset="0"/>
                  </a:rPr>
                  <a:t> processes enable standard card data to securely pass through Merchants from Issuers to Acquirers.</a:t>
                </a:r>
                <a:endParaRPr lang="en-US" sz="1000" i="1" dirty="0">
                  <a:latin typeface="Arial" panose="020B0604020202020204" pitchFamily="34" charset="0"/>
                  <a:cs typeface="Arial" panose="020B0604020202020204" pitchFamily="34" charset="0"/>
                </a:endParaRPr>
              </a:p>
            </p:txBody>
          </p:sp>
        </mc:Choice>
        <mc:Fallback xmlns="">
          <p:sp>
            <p:nvSpPr>
              <p:cNvPr id="166" name="TextBox 165"/>
              <p:cNvSpPr txBox="1">
                <a:spLocks noRot="1" noChangeAspect="1" noMove="1" noResize="1" noEditPoints="1" noAdjustHandles="1" noChangeArrowheads="1" noChangeShapeType="1" noTextEdit="1"/>
              </p:cNvSpPr>
              <p:nvPr/>
            </p:nvSpPr>
            <p:spPr>
              <a:xfrm>
                <a:off x="467544" y="6006136"/>
                <a:ext cx="8136904" cy="591216"/>
              </a:xfrm>
              <a:prstGeom prst="roundRect">
                <a:avLst/>
              </a:prstGeom>
              <a:blipFill rotWithShape="1">
                <a:blip r:embed="rId7"/>
                <a:stretch>
                  <a:fillRect/>
                </a:stretch>
              </a:blipFill>
              <a:ln>
                <a:solidFill>
                  <a:schemeClr val="tx1"/>
                </a:solidFill>
                <a:prstDash val="solid"/>
              </a:ln>
            </p:spPr>
            <p:txBody>
              <a:bodyPr/>
              <a:lstStyle/>
              <a:p>
                <a:r>
                  <a:rPr lang="en-US">
                    <a:noFill/>
                  </a:rPr>
                  <a:t> </a:t>
                </a:r>
              </a:p>
            </p:txBody>
          </p:sp>
        </mc:Fallback>
      </mc:AlternateContent>
      <p:sp>
        <p:nvSpPr>
          <p:cNvPr id="103" name="TextBox 102"/>
          <p:cNvSpPr txBox="1"/>
          <p:nvPr/>
        </p:nvSpPr>
        <p:spPr>
          <a:xfrm>
            <a:off x="1818458" y="4023130"/>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pic>
        <p:nvPicPr>
          <p:cNvPr id="14" name="Picture 4" descr="C:\Users\Anders\AppData\Local\Microsoft\Windows\INetCache\IE\YM8GPEOA\mobile[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10800000">
            <a:off x="6235715" y="510435"/>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2" name="TextBox 101"/>
          <p:cNvSpPr txBox="1"/>
          <p:nvPr/>
        </p:nvSpPr>
        <p:spPr>
          <a:xfrm>
            <a:off x="4796763" y="2631232"/>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grpSp>
        <p:nvGrpSpPr>
          <p:cNvPr id="21" name="Group 20"/>
          <p:cNvGrpSpPr/>
          <p:nvPr/>
        </p:nvGrpSpPr>
        <p:grpSpPr>
          <a:xfrm>
            <a:off x="6937856" y="2636992"/>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9"/>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3" name="Picture 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4" name="TextBox 3"/>
          <p:cNvSpPr txBox="1"/>
          <p:nvPr/>
        </p:nvSpPr>
        <p:spPr>
          <a:xfrm>
            <a:off x="4120877" y="1337884"/>
            <a:ext cx="3444817" cy="290916"/>
          </a:xfrm>
          <a:prstGeom prst="round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square" lIns="72000" tIns="54000" rIns="72000" bIns="54000" rtlCol="0" anchor="ctr" anchorCtr="1">
            <a:spAutoFit/>
          </a:bodyPr>
          <a:lstStyle/>
          <a:p>
            <a:pPr algn="ctr"/>
            <a:r>
              <a:rPr lang="en-US" sz="1000" dirty="0">
                <a:latin typeface="Calibri" panose="020F0502020204030204" pitchFamily="34" charset="0"/>
                <a:cs typeface="Calibri" panose="020F0502020204030204" pitchFamily="34" charset="0"/>
                <a:sym typeface="Wingdings"/>
              </a:rPr>
              <a:t>① ② ③ ④ </a:t>
            </a:r>
            <a:r>
              <a:rPr lang="en-US" sz="1000" dirty="0" smtClean="0">
                <a:latin typeface="Calibri" panose="020F0502020204030204" pitchFamily="34" charset="0"/>
                <a:cs typeface="Calibri" panose="020F0502020204030204" pitchFamily="34" charset="0"/>
                <a:sym typeface="Wingdings"/>
              </a:rPr>
              <a:t> </a:t>
            </a:r>
            <a:r>
              <a:rPr lang="en-US" sz="1000" dirty="0" smtClean="0">
                <a:latin typeface="Arial" panose="020B0604020202020204" pitchFamily="34" charset="0"/>
                <a:cs typeface="Arial" panose="020B0604020202020204" pitchFamily="34" charset="0"/>
                <a:sym typeface="Wingdings"/>
              </a:rPr>
              <a:t>Identical to Bank-to-Bank Payments</a:t>
            </a:r>
            <a:endParaRPr lang="en-US" sz="1000" dirty="0">
              <a:latin typeface="Arial" panose="020B0604020202020204" pitchFamily="34" charset="0"/>
              <a:cs typeface="Arial" panose="020B0604020202020204" pitchFamily="34" charset="0"/>
            </a:endParaRPr>
          </a:p>
        </p:txBody>
      </p:sp>
      <p:pic>
        <p:nvPicPr>
          <p:cNvPr id="1034" name="Picture 10" descr="C:\Users\Anders\AppData\Local\Microsoft\Windows\INetCache\IE\BNJC432D\jcartier-building[1].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575844" y="1791527"/>
            <a:ext cx="511046" cy="51705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40" name="TextBox 139"/>
          <p:cNvSpPr txBox="1"/>
          <p:nvPr/>
        </p:nvSpPr>
        <p:spPr>
          <a:xfrm>
            <a:off x="4558341" y="4725144"/>
            <a:ext cx="2317915"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grpSp>
        <p:nvGrpSpPr>
          <p:cNvPr id="2" name="Group 1"/>
          <p:cNvGrpSpPr/>
          <p:nvPr/>
        </p:nvGrpSpPr>
        <p:grpSpPr>
          <a:xfrm>
            <a:off x="3932517" y="3047252"/>
            <a:ext cx="910697" cy="823913"/>
            <a:chOff x="3212437" y="3377802"/>
            <a:chExt cx="910697" cy="823913"/>
          </a:xfrm>
          <a:effectLst>
            <a:outerShdw blurRad="50800" dist="38100" dir="2700000" algn="tl" rotWithShape="0">
              <a:prstClr val="black">
                <a:alpha val="40000"/>
              </a:prstClr>
            </a:outerShdw>
          </a:effectLst>
        </p:grpSpPr>
        <p:sp>
          <p:nvSpPr>
            <p:cNvPr id="165" name="Parallelogram 164"/>
            <p:cNvSpPr>
              <a:spLocks noChangeAspect="1"/>
            </p:cNvSpPr>
            <p:nvPr/>
          </p:nvSpPr>
          <p:spPr>
            <a:xfrm>
              <a:off x="3212437" y="3377802"/>
              <a:ext cx="910697" cy="823913"/>
            </a:xfrm>
            <a:prstGeom prst="parallelogram">
              <a:avLst/>
            </a:prstGeom>
            <a:solidFill>
              <a:schemeClr val="tx2">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Parallelogram 148"/>
            <p:cNvSpPr>
              <a:spLocks/>
            </p:cNvSpPr>
            <p:nvPr/>
          </p:nvSpPr>
          <p:spPr>
            <a:xfrm>
              <a:off x="3284916" y="342908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Parallelogram 156"/>
            <p:cNvSpPr>
              <a:spLocks noChangeAspect="1"/>
            </p:cNvSpPr>
            <p:nvPr/>
          </p:nvSpPr>
          <p:spPr>
            <a:xfrm>
              <a:off x="3354420" y="347917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Parallelogram 160"/>
            <p:cNvSpPr/>
            <p:nvPr/>
          </p:nvSpPr>
          <p:spPr>
            <a:xfrm>
              <a:off x="3498231" y="352914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Parallelogram 162"/>
            <p:cNvSpPr/>
            <p:nvPr/>
          </p:nvSpPr>
          <p:spPr>
            <a:xfrm>
              <a:off x="3421351" y="3808866"/>
              <a:ext cx="414109" cy="237600"/>
            </a:xfrm>
            <a:prstGeom prst="parallelogram">
              <a:avLst/>
            </a:prstGeom>
            <a:blipFill>
              <a:blip r:embed="rId9"/>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4860032" y="3318173"/>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9" name="Straight Arrow Connector 168"/>
          <p:cNvCxnSpPr/>
          <p:nvPr/>
        </p:nvCxnSpPr>
        <p:spPr>
          <a:xfrm>
            <a:off x="2089016" y="5130009"/>
            <a:ext cx="2268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1316212" y="4660554"/>
            <a:ext cx="1047750" cy="928686"/>
            <a:chOff x="1261442" y="4804570"/>
            <a:chExt cx="1047750" cy="928686"/>
          </a:xfrm>
        </p:grpSpPr>
        <p:sp>
          <p:nvSpPr>
            <p:cNvPr id="84" name="Parallelogram 83"/>
            <p:cNvSpPr>
              <a:spLocks noChangeAspect="1"/>
            </p:cNvSpPr>
            <p:nvPr/>
          </p:nvSpPr>
          <p:spPr>
            <a:xfrm>
              <a:off x="1261442" y="4804570"/>
              <a:ext cx="1047750" cy="928686"/>
            </a:xfrm>
            <a:prstGeom prst="parallelogram">
              <a:avLst/>
            </a:prstGeom>
            <a:solidFill>
              <a:srgbClr val="FBF7A3"/>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arallelogram 77"/>
            <p:cNvSpPr>
              <a:spLocks noChangeAspect="1"/>
            </p:cNvSpPr>
            <p:nvPr/>
          </p:nvSpPr>
          <p:spPr>
            <a:xfrm>
              <a:off x="1328647" y="4855592"/>
              <a:ext cx="910697" cy="823913"/>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Parallelogram 78"/>
            <p:cNvSpPr>
              <a:spLocks/>
            </p:cNvSpPr>
            <p:nvPr/>
          </p:nvSpPr>
          <p:spPr>
            <a:xfrm>
              <a:off x="1401126" y="490687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arallelogram 79"/>
            <p:cNvSpPr>
              <a:spLocks noChangeAspect="1"/>
            </p:cNvSpPr>
            <p:nvPr/>
          </p:nvSpPr>
          <p:spPr>
            <a:xfrm>
              <a:off x="1470630" y="495696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Parallelogram 81"/>
            <p:cNvSpPr/>
            <p:nvPr/>
          </p:nvSpPr>
          <p:spPr>
            <a:xfrm>
              <a:off x="1614441" y="500693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Parallelogram 82"/>
            <p:cNvSpPr/>
            <p:nvPr/>
          </p:nvSpPr>
          <p:spPr>
            <a:xfrm>
              <a:off x="1537561" y="5286656"/>
              <a:ext cx="414109" cy="237600"/>
            </a:xfrm>
            <a:prstGeom prst="parallelogram">
              <a:avLst/>
            </a:prstGeom>
            <a:blipFill>
              <a:blip r:embed="rId9"/>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1051601" y="1714285"/>
            <a:ext cx="445844" cy="603379"/>
            <a:chOff x="8232155" y="587661"/>
            <a:chExt cx="445844" cy="603379"/>
          </a:xfrm>
        </p:grpSpPr>
        <p:pic>
          <p:nvPicPr>
            <p:cNvPr id="86" name="Picture 8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8" name="Group 87"/>
          <p:cNvGrpSpPr/>
          <p:nvPr/>
        </p:nvGrpSpPr>
        <p:grpSpPr>
          <a:xfrm>
            <a:off x="971600" y="4769837"/>
            <a:ext cx="445844" cy="603379"/>
            <a:chOff x="8232155" y="587661"/>
            <a:chExt cx="445844" cy="603379"/>
          </a:xfrm>
        </p:grpSpPr>
        <p:pic>
          <p:nvPicPr>
            <p:cNvPr id="89" name="Picture 8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1" name="TextBox 90"/>
          <p:cNvSpPr txBox="1"/>
          <p:nvPr/>
        </p:nvSpPr>
        <p:spPr>
          <a:xfrm>
            <a:off x="2708531" y="5132581"/>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92" name="TextBox 91"/>
          <p:cNvSpPr txBox="1"/>
          <p:nvPr/>
        </p:nvSpPr>
        <p:spPr>
          <a:xfrm>
            <a:off x="2417547" y="3451013"/>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94" name="TextBox 93"/>
          <p:cNvSpPr txBox="1"/>
          <p:nvPr/>
        </p:nvSpPr>
        <p:spPr>
          <a:xfrm>
            <a:off x="2077029" y="3182825"/>
            <a:ext cx="1654171" cy="276999"/>
          </a:xfrm>
          <a:prstGeom prst="rect">
            <a:avLst/>
          </a:prstGeom>
          <a:noFill/>
        </p:spPr>
        <p:txBody>
          <a:bodyPr wrap="none" rtlCol="0">
            <a:spAutoFit/>
          </a:bodyPr>
          <a:lstStyle/>
          <a:p>
            <a:pPr algn="ctr"/>
            <a:r>
              <a:rPr lang="en-US" sz="1200" b="1" dirty="0" err="1" smtClean="0">
                <a:solidFill>
                  <a:schemeClr val="accent5">
                    <a:lumMod val="75000"/>
                  </a:schemeClr>
                </a:solidFill>
                <a:latin typeface="Arial" panose="020B0604020202020204" pitchFamily="34" charset="0"/>
                <a:cs typeface="Arial" panose="020B0604020202020204" pitchFamily="34" charset="0"/>
              </a:rPr>
              <a:t>TransactionRequest</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95" name="TextBox 94"/>
          <p:cNvSpPr txBox="1"/>
          <p:nvPr/>
        </p:nvSpPr>
        <p:spPr>
          <a:xfrm>
            <a:off x="306290" y="3219506"/>
            <a:ext cx="1413151" cy="489060"/>
          </a:xfrm>
          <a:prstGeom prst="roundRect">
            <a:avLst/>
          </a:prstGeom>
          <a:noFill/>
          <a:ln>
            <a:solidFill>
              <a:schemeClr val="tx1"/>
            </a:solidFill>
            <a:prstDash val="solid"/>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Verification</a:t>
            </a:r>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Card Data </a:t>
            </a:r>
            <a:r>
              <a:rPr lang="en-US" sz="1000" i="1" dirty="0" smtClean="0">
                <a:latin typeface="Arial" panose="020B0604020202020204" pitchFamily="34" charset="0"/>
                <a:cs typeface="Arial" panose="020B0604020202020204" pitchFamily="34" charset="0"/>
              </a:rPr>
              <a:t>Decryption</a:t>
            </a:r>
            <a:endParaRPr lang="en-US" sz="1000" b="1" dirty="0" smtClean="0">
              <a:latin typeface="Arial" panose="020B0604020202020204" pitchFamily="34" charset="0"/>
              <a:cs typeface="Arial" panose="020B0604020202020204" pitchFamily="34" charset="0"/>
            </a:endParaRPr>
          </a:p>
        </p:txBody>
      </p:sp>
      <p:sp>
        <p:nvSpPr>
          <p:cNvPr id="6" name="Left-Right Arrow 5"/>
          <p:cNvSpPr/>
          <p:nvPr/>
        </p:nvSpPr>
        <p:spPr>
          <a:xfrm>
            <a:off x="1235314" y="4077828"/>
            <a:ext cx="5652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2296864" y="4862721"/>
            <a:ext cx="389850" cy="276999"/>
          </a:xfrm>
          <a:prstGeom prst="rect">
            <a:avLst/>
          </a:prstGeom>
          <a:noFill/>
        </p:spPr>
        <p:txBody>
          <a:bodyPr wrap="none" rtlCol="0">
            <a:spAutoFit/>
          </a:bodyPr>
          <a:lstStyle/>
          <a:p>
            <a:r>
              <a:rPr lang="en-US" sz="1200" dirty="0" smtClean="0">
                <a:latin typeface="Calibri"/>
                <a:sym typeface="Wingdings"/>
              </a:rPr>
              <a:t>⑧</a:t>
            </a:r>
            <a:endParaRPr lang="en-US" sz="1200" dirty="0"/>
          </a:p>
        </p:txBody>
      </p:sp>
      <p:sp>
        <p:nvSpPr>
          <p:cNvPr id="97" name="TextBox 96"/>
          <p:cNvSpPr txBox="1"/>
          <p:nvPr/>
        </p:nvSpPr>
        <p:spPr>
          <a:xfrm>
            <a:off x="4797916" y="5373216"/>
            <a:ext cx="389850" cy="276999"/>
          </a:xfrm>
          <a:prstGeom prst="rect">
            <a:avLst/>
          </a:prstGeom>
          <a:noFill/>
        </p:spPr>
        <p:txBody>
          <a:bodyPr wrap="none" rtlCol="0">
            <a:spAutoFit/>
          </a:bodyPr>
          <a:lstStyle/>
          <a:p>
            <a:r>
              <a:rPr lang="en-US" sz="1200" dirty="0" smtClean="0">
                <a:latin typeface="Calibri"/>
                <a:sym typeface="Wingdings"/>
              </a:rPr>
              <a:t>⑨</a:t>
            </a:r>
            <a:endParaRPr lang="en-US" sz="1200" dirty="0"/>
          </a:p>
        </p:txBody>
      </p:sp>
      <p:sp>
        <p:nvSpPr>
          <p:cNvPr id="98" name="TextBox 97"/>
          <p:cNvSpPr txBox="1"/>
          <p:nvPr/>
        </p:nvSpPr>
        <p:spPr>
          <a:xfrm>
            <a:off x="2536282" y="4862721"/>
            <a:ext cx="1782411" cy="276999"/>
          </a:xfrm>
          <a:prstGeom prst="rect">
            <a:avLst/>
          </a:prstGeom>
          <a:noFill/>
        </p:spPr>
        <p:txBody>
          <a:bodyPr wrap="none" rtlCol="0">
            <a:spAutoFit/>
          </a:bodyPr>
          <a:lstStyle/>
          <a:p>
            <a:pPr algn="ctr"/>
            <a:r>
              <a:rPr lang="en-US" sz="1200" b="1" dirty="0" err="1" smtClean="0">
                <a:solidFill>
                  <a:schemeClr val="accent5">
                    <a:lumMod val="75000"/>
                  </a:schemeClr>
                </a:solidFill>
                <a:latin typeface="Arial" panose="020B0604020202020204" pitchFamily="34" charset="0"/>
                <a:cs typeface="Arial" panose="020B0604020202020204" pitchFamily="34" charset="0"/>
              </a:rPr>
              <a:t>TransactionResponse</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93" name="TextBox 92"/>
          <p:cNvSpPr txBox="1"/>
          <p:nvPr/>
        </p:nvSpPr>
        <p:spPr>
          <a:xfrm>
            <a:off x="5163132" y="3319928"/>
            <a:ext cx="729687"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Request</a:t>
            </a:r>
            <a:r>
              <a:rPr lang="en-US" sz="1000" dirty="0">
                <a:latin typeface="Arial" panose="020B0604020202020204" pitchFamily="34" charset="0"/>
                <a:cs typeface="Arial" panose="020B0604020202020204" pitchFamily="34" charset="0"/>
              </a:rPr>
              <a:t/>
            </a:r>
            <a:br>
              <a:rPr lang="en-US" sz="1000" dirty="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04" name="TextBox 103"/>
          <p:cNvSpPr txBox="1"/>
          <p:nvPr/>
        </p:nvSpPr>
        <p:spPr>
          <a:xfrm>
            <a:off x="2072608" y="4035515"/>
            <a:ext cx="1439818"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See also </a:t>
            </a:r>
            <a:r>
              <a:rPr lang="en-US" sz="1000" dirty="0" smtClean="0">
                <a:latin typeface="Arial" panose="020B0604020202020204" pitchFamily="34" charset="0"/>
                <a:cs typeface="Arial" panose="020B0604020202020204" pitchFamily="34" charset="0"/>
                <a:hlinkClick r:id="rId12" action="ppaction://hlinksldjump"/>
              </a:rPr>
              <a:t>Hybrid Mode</a:t>
            </a:r>
            <a:endParaRPr lang="en-US" sz="1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05" name="TextBox 104"/>
              <p:cNvSpPr txBox="1"/>
              <p:nvPr/>
            </p:nvSpPr>
            <p:spPr>
              <a:xfrm>
                <a:off x="7427273" y="1916674"/>
                <a:ext cx="1404904" cy="501662"/>
              </a:xfrm>
              <a:prstGeom prst="roundRect">
                <a:avLst>
                  <a:gd name="adj" fmla="val 15585"/>
                </a:avLst>
              </a:prstGeom>
              <a:noFill/>
              <a:ln>
                <a:solidFill>
                  <a:schemeClr val="tx1"/>
                </a:solidFill>
                <a:prstDash val="solid"/>
              </a:ln>
            </p:spPr>
            <p:txBody>
              <a:bodyPr wrap="none" lIns="72000" tIns="36000" rIns="72000" bIns="36000" rtlCol="0" anchor="ctr" anchorCtr="1">
                <a:spAutoFit/>
              </a:bodyPr>
              <a:lstStyle/>
              <a:p>
                <a:pPr>
                  <a:spcBef>
                    <a:spcPts val="600"/>
                  </a:spcBef>
                </a:pPr>
                <a:r>
                  <a:rPr lang="en-US" sz="1000" dirty="0">
                    <a:latin typeface="Arial" panose="020B0604020202020204" pitchFamily="34" charset="0"/>
                    <a:cs typeface="Arial" panose="020B0604020202020204" pitchFamily="34" charset="0"/>
                  </a:rPr>
                  <a:t>Acquirer </a:t>
                </a:r>
                <a:r>
                  <a:rPr lang="en-US" sz="1000" i="1" dirty="0" smtClean="0">
                    <a:latin typeface="Arial" panose="020B0604020202020204" pitchFamily="34" charset="0"/>
                    <a:cs typeface="Arial" panose="020B0604020202020204" pitchFamily="34" charset="0"/>
                  </a:rPr>
                  <a:t>Lookup </a:t>
                </a:r>
                <a14:m>
                  <m:oMath xmlns:m="http://schemas.openxmlformats.org/officeDocument/2006/math">
                    <m:r>
                      <a:rPr lang="en-US" sz="1000" dirty="0" smtClean="0">
                        <a:solidFill>
                          <a:srgbClr val="00B050"/>
                        </a:solidFill>
                        <a:latin typeface="Cambria Math"/>
                        <a:cs typeface="Arial" panose="020B0604020202020204" pitchFamily="34" charset="0"/>
                        <a:sym typeface="Wingdings"/>
                      </a:rPr>
                      <m:t></m:t>
                    </m:r>
                  </m:oMath>
                </a14:m>
                <a:endParaRPr lang="en-US" sz="1000" b="1" dirty="0">
                  <a:latin typeface="Arial" panose="020B0604020202020204" pitchFamily="34" charset="0"/>
                  <a:cs typeface="Arial" panose="020B0604020202020204" pitchFamily="34" charset="0"/>
                </a:endParaRPr>
              </a:p>
              <a:p>
                <a:pPr>
                  <a:spcBef>
                    <a:spcPts val="600"/>
                  </a:spcBef>
                </a:pPr>
                <a:r>
                  <a:rPr lang="en-US" sz="1000" dirty="0">
                    <a:latin typeface="Arial" panose="020B0604020202020204" pitchFamily="34" charset="0"/>
                    <a:cs typeface="Arial" panose="020B0604020202020204" pitchFamily="34" charset="0"/>
                  </a:rPr>
                  <a:t>Card Data </a:t>
                </a:r>
                <a:r>
                  <a:rPr lang="en-US" sz="1000" i="1" dirty="0">
                    <a:latin typeface="Arial" panose="020B0604020202020204" pitchFamily="34" charset="0"/>
                    <a:cs typeface="Arial" panose="020B0604020202020204" pitchFamily="34" charset="0"/>
                  </a:rPr>
                  <a:t>Encryption</a:t>
                </a:r>
              </a:p>
            </p:txBody>
          </p:sp>
        </mc:Choice>
        <mc:Fallback xmlns="">
          <p:sp>
            <p:nvSpPr>
              <p:cNvPr id="105" name="TextBox 104"/>
              <p:cNvSpPr txBox="1">
                <a:spLocks noRot="1" noChangeAspect="1" noMove="1" noResize="1" noEditPoints="1" noAdjustHandles="1" noChangeArrowheads="1" noChangeShapeType="1" noTextEdit="1"/>
              </p:cNvSpPr>
              <p:nvPr/>
            </p:nvSpPr>
            <p:spPr>
              <a:xfrm>
                <a:off x="7427273" y="1916674"/>
                <a:ext cx="1404904" cy="501662"/>
              </a:xfrm>
              <a:prstGeom prst="roundRect">
                <a:avLst>
                  <a:gd name="adj" fmla="val 15585"/>
                </a:avLst>
              </a:prstGeom>
              <a:blipFill rotWithShape="1">
                <a:blip r:embed="rId13"/>
                <a:stretch>
                  <a:fillRect b="-1176"/>
                </a:stretch>
              </a:blipFill>
              <a:ln>
                <a:solidFill>
                  <a:schemeClr val="tx1"/>
                </a:solidFill>
                <a:prstDash val="solid"/>
              </a:ln>
            </p:spPr>
            <p:txBody>
              <a:bodyPr/>
              <a:lstStyle/>
              <a:p>
                <a:r>
                  <a:rPr lang="en-US">
                    <a:noFill/>
                  </a:rPr>
                  <a:t> </a:t>
                </a:r>
              </a:p>
            </p:txBody>
          </p:sp>
        </mc:Fallback>
      </mc:AlternateContent>
      <p:pic>
        <p:nvPicPr>
          <p:cNvPr id="106" name="Picture 6" descr="C:\Users\Anders\AppData\Local\Microsoft\Windows\INetCache\IE\10FYNQXY\Crystal_Clear_kdm_user_female[1].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735852" y="510901"/>
            <a:ext cx="459335" cy="459335"/>
          </a:xfrm>
          <a:prstGeom prst="rect">
            <a:avLst/>
          </a:prstGeom>
          <a:noFill/>
          <a:extLst>
            <a:ext uri="{909E8E84-426E-40DD-AFC4-6F175D3DCCD1}">
              <a14:hiddenFill xmlns:a14="http://schemas.microsoft.com/office/drawing/2010/main">
                <a:solidFill>
                  <a:srgbClr val="FFFFFF"/>
                </a:solidFill>
              </a14:hiddenFill>
            </a:ext>
          </a:extLst>
        </p:spPr>
      </p:pic>
      <p:grpSp>
        <p:nvGrpSpPr>
          <p:cNvPr id="139" name="Group 138"/>
          <p:cNvGrpSpPr/>
          <p:nvPr/>
        </p:nvGrpSpPr>
        <p:grpSpPr>
          <a:xfrm>
            <a:off x="4092360" y="524071"/>
            <a:ext cx="557162" cy="447881"/>
            <a:chOff x="3321759" y="524071"/>
            <a:chExt cx="557162" cy="447881"/>
          </a:xfrm>
        </p:grpSpPr>
        <p:grpSp>
          <p:nvGrpSpPr>
            <p:cNvPr id="142" name="Group 141"/>
            <p:cNvGrpSpPr/>
            <p:nvPr/>
          </p:nvGrpSpPr>
          <p:grpSpPr>
            <a:xfrm>
              <a:off x="3351221" y="692783"/>
              <a:ext cx="510782" cy="279169"/>
              <a:chOff x="1397693" y="2654334"/>
              <a:chExt cx="510782" cy="279169"/>
            </a:xfrm>
            <a:effectLst>
              <a:outerShdw blurRad="50800" dist="38100" dir="2700000" algn="tl" rotWithShape="0">
                <a:prstClr val="black">
                  <a:alpha val="40000"/>
                </a:prstClr>
              </a:outerShdw>
            </a:effectLst>
          </p:grpSpPr>
          <p:sp>
            <p:nvSpPr>
              <p:cNvPr id="179" name="Rectangle 178"/>
              <p:cNvSpPr/>
              <p:nvPr/>
            </p:nvSpPr>
            <p:spPr>
              <a:xfrm>
                <a:off x="1441019" y="2654334"/>
                <a:ext cx="426379" cy="261961"/>
              </a:xfrm>
              <a:prstGeom prst="rect">
                <a:avLst/>
              </a:prstGeom>
              <a:gradFill>
                <a:gsLst>
                  <a:gs pos="625">
                    <a:srgbClr val="E6E6E6"/>
                  </a:gs>
                  <a:gs pos="49000">
                    <a:schemeClr val="bg1"/>
                  </a:gs>
                  <a:gs pos="100000">
                    <a:schemeClr val="bg1">
                      <a:lumMod val="95000"/>
                    </a:schemeClr>
                  </a:gs>
                  <a:gs pos="100000">
                    <a:srgbClr val="E6E6E6"/>
                  </a:gs>
                </a:gsLst>
                <a:lin ang="2700000" scaled="0"/>
              </a:grad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p:cNvSpPr/>
              <p:nvPr/>
            </p:nvSpPr>
            <p:spPr>
              <a:xfrm>
                <a:off x="1475921" y="2730705"/>
                <a:ext cx="92836" cy="195722"/>
              </a:xfrm>
              <a:prstGeom prst="rect">
                <a:avLst/>
              </a:prstGeom>
              <a:solidFill>
                <a:schemeClr val="accent3">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p:cNvSpPr/>
              <p:nvPr/>
            </p:nvSpPr>
            <p:spPr>
              <a:xfrm rot="5400000" flipH="1">
                <a:off x="1651193" y="2695673"/>
                <a:ext cx="136911" cy="206976"/>
              </a:xfrm>
              <a:prstGeom prst="rect">
                <a:avLst/>
              </a:prstGeom>
              <a:solidFill>
                <a:schemeClr val="accent1">
                  <a:lumMod val="20000"/>
                  <a:lumOff val="80000"/>
                </a:schemeClr>
              </a:solidFill>
              <a:ln w="158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2" name="Straight Connector 181"/>
              <p:cNvCxnSpPr>
                <a:stCxn id="180" idx="3"/>
                <a:endCxn id="180" idx="3"/>
              </p:cNvCxnSpPr>
              <p:nvPr/>
            </p:nvCxnSpPr>
            <p:spPr>
              <a:xfrm>
                <a:off x="1568757" y="282856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183" name="Rectangle 182"/>
              <p:cNvSpPr/>
              <p:nvPr/>
            </p:nvSpPr>
            <p:spPr>
              <a:xfrm>
                <a:off x="1397693" y="2915503"/>
                <a:ext cx="510782" cy="18000"/>
              </a:xfrm>
              <a:prstGeom prst="rect">
                <a:avLst/>
              </a:prstGeom>
              <a:solidFill>
                <a:srgbClr val="FDFAC7"/>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8" name="Group 147"/>
            <p:cNvGrpSpPr/>
            <p:nvPr/>
          </p:nvGrpSpPr>
          <p:grpSpPr>
            <a:xfrm>
              <a:off x="3321759" y="524071"/>
              <a:ext cx="557162" cy="182081"/>
              <a:chOff x="1727752" y="1773016"/>
              <a:chExt cx="5562290" cy="2016024"/>
            </a:xfrm>
            <a:effectLst>
              <a:outerShdw blurRad="50800" dist="38100" dir="2700000" algn="tl" rotWithShape="0">
                <a:prstClr val="black">
                  <a:alpha val="40000"/>
                </a:prstClr>
              </a:outerShdw>
            </a:effectLst>
          </p:grpSpPr>
          <p:sp>
            <p:nvSpPr>
              <p:cNvPr id="150" name="Oval 149"/>
              <p:cNvSpPr/>
              <p:nvPr/>
            </p:nvSpPr>
            <p:spPr>
              <a:xfrm>
                <a:off x="172775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p:nvSpPr>
            <p:spPr>
              <a:xfrm>
                <a:off x="2965324"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p:nvSpPr>
            <p:spPr>
              <a:xfrm>
                <a:off x="4202896"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p:nvPr/>
            </p:nvSpPr>
            <p:spPr>
              <a:xfrm>
                <a:off x="5440468"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667804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p:cNvSpPr/>
              <p:nvPr/>
            </p:nvSpPr>
            <p:spPr>
              <a:xfrm>
                <a:off x="2346538"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p:cNvSpPr/>
              <p:nvPr/>
            </p:nvSpPr>
            <p:spPr>
              <a:xfrm>
                <a:off x="3584110"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p:cNvSpPr/>
              <p:nvPr/>
            </p:nvSpPr>
            <p:spPr>
              <a:xfrm>
                <a:off x="4821682"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p:cNvSpPr/>
              <p:nvPr/>
            </p:nvSpPr>
            <p:spPr>
              <a:xfrm>
                <a:off x="6059254"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ight Triangle 169"/>
              <p:cNvSpPr/>
              <p:nvPr/>
            </p:nvSpPr>
            <p:spPr>
              <a:xfrm flipH="1">
                <a:off x="172775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2965324"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p:cNvSpPr/>
              <p:nvPr/>
            </p:nvSpPr>
            <p:spPr>
              <a:xfrm>
                <a:off x="4202896"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p:cNvSpPr/>
              <p:nvPr/>
            </p:nvSpPr>
            <p:spPr>
              <a:xfrm>
                <a:off x="5440468"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ight Triangle 173"/>
              <p:cNvSpPr/>
              <p:nvPr/>
            </p:nvSpPr>
            <p:spPr>
              <a:xfrm>
                <a:off x="667804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p:cNvSpPr/>
              <p:nvPr/>
            </p:nvSpPr>
            <p:spPr>
              <a:xfrm>
                <a:off x="2346538"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p:cNvSpPr/>
              <p:nvPr/>
            </p:nvSpPr>
            <p:spPr>
              <a:xfrm>
                <a:off x="3584110"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4821682"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p:cNvSpPr/>
              <p:nvPr/>
            </p:nvSpPr>
            <p:spPr>
              <a:xfrm>
                <a:off x="6059254"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184" name="Picture 183"/>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6967710" y="494258"/>
            <a:ext cx="744996" cy="552793"/>
          </a:xfrm>
          <a:prstGeom prst="rect">
            <a:avLst/>
          </a:prstGeom>
          <a:effectLst>
            <a:outerShdw blurRad="50800" dist="38100" dir="2700000" algn="tl" rotWithShape="0">
              <a:prstClr val="black">
                <a:alpha val="40000"/>
              </a:prstClr>
            </a:outerShdw>
          </a:effectLst>
        </p:spPr>
      </p:pic>
      <p:sp>
        <p:nvSpPr>
          <p:cNvPr id="107" name="TextBox 106"/>
          <p:cNvSpPr txBox="1"/>
          <p:nvPr/>
        </p:nvSpPr>
        <p:spPr>
          <a:xfrm>
            <a:off x="8078916" y="2668850"/>
            <a:ext cx="928460"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08" name="TextBox 107"/>
          <p:cNvSpPr txBox="1"/>
          <p:nvPr/>
        </p:nvSpPr>
        <p:spPr>
          <a:xfrm>
            <a:off x="132620" y="4751258"/>
            <a:ext cx="928460"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09" name="TextBox 108"/>
          <p:cNvSpPr txBox="1"/>
          <p:nvPr/>
        </p:nvSpPr>
        <p:spPr>
          <a:xfrm>
            <a:off x="4727152" y="5642699"/>
            <a:ext cx="14173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(Scenario dependent)</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092520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a:off x="6423225" y="972000"/>
            <a:ext cx="0" cy="489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3787753" y="5654979"/>
            <a:ext cx="2610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882541" y="5373216"/>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cxnSp>
        <p:nvCxnSpPr>
          <p:cNvPr id="141" name="Straight Arrow Connector 140"/>
          <p:cNvCxnSpPr/>
          <p:nvPr/>
        </p:nvCxnSpPr>
        <p:spPr>
          <a:xfrm>
            <a:off x="3874840" y="3242466"/>
            <a:ext cx="3420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781794" y="858607"/>
            <a:ext cx="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4081078" y="2087416"/>
            <a:ext cx="1912703" cy="276999"/>
          </a:xfrm>
          <a:prstGeom prst="rect">
            <a:avLst/>
          </a:prstGeom>
          <a:noFill/>
        </p:spPr>
        <p:txBody>
          <a:bodyPr wrap="non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AuthorizationResponse</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cxnSp>
        <p:nvCxnSpPr>
          <p:cNvPr id="11" name="Straight Connector 10"/>
          <p:cNvCxnSpPr/>
          <p:nvPr/>
        </p:nvCxnSpPr>
        <p:spPr>
          <a:xfrm>
            <a:off x="7316712" y="972000"/>
            <a:ext cx="2170" cy="489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363786"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620883"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59018" y="188640"/>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715362" y="449357"/>
            <a:ext cx="445844" cy="603379"/>
            <a:chOff x="8232155" y="587661"/>
            <a:chExt cx="445844" cy="603379"/>
          </a:xfrm>
        </p:grpSpPr>
        <p:pic>
          <p:nvPicPr>
            <p:cNvPr id="10"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3120116"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1" y="753327"/>
            <a:ext cx="1296143"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Hybrid Mode</a:t>
            </a:r>
          </a:p>
          <a:p>
            <a:pPr algn="ctr"/>
            <a:r>
              <a:rPr lang="en-US" sz="1000" dirty="0" smtClean="0">
                <a:latin typeface="Arial" panose="020B0604020202020204" pitchFamily="34" charset="0"/>
                <a:cs typeface="Arial" panose="020B0604020202020204" pitchFamily="34" charset="0"/>
              </a:rPr>
              <a:t>State Diagram</a:t>
            </a:r>
          </a:p>
        </p:txBody>
      </p:sp>
      <p:grpSp>
        <p:nvGrpSpPr>
          <p:cNvPr id="143" name="Group 142"/>
          <p:cNvGrpSpPr/>
          <p:nvPr/>
        </p:nvGrpSpPr>
        <p:grpSpPr>
          <a:xfrm>
            <a:off x="7754354" y="2060848"/>
            <a:ext cx="445844" cy="603379"/>
            <a:chOff x="8232155" y="587661"/>
            <a:chExt cx="445844" cy="603379"/>
          </a:xfrm>
        </p:grpSpPr>
        <p:pic>
          <p:nvPicPr>
            <p:cNvPr id="144" name="Picture 1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 name="TextBox 132"/>
          <p:cNvSpPr txBox="1"/>
          <p:nvPr/>
        </p:nvSpPr>
        <p:spPr>
          <a:xfrm>
            <a:off x="2201560" y="2242199"/>
            <a:ext cx="1457802" cy="250697"/>
          </a:xfrm>
          <a:prstGeom prst="roundRect">
            <a:avLst/>
          </a:prstGeom>
          <a:noFill/>
          <a:ln>
            <a:solidFill>
              <a:schemeClr val="tx1"/>
            </a:solidFill>
            <a:prstDash val="solid"/>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endParaRPr lang="en-US" sz="1000" b="1" dirty="0" smtClean="0">
              <a:latin typeface="Arial" panose="020B0604020202020204" pitchFamily="34" charset="0"/>
              <a:cs typeface="Arial" panose="020B0604020202020204" pitchFamily="34" charset="0"/>
            </a:endParaRPr>
          </a:p>
        </p:txBody>
      </p:sp>
      <p:sp>
        <p:nvSpPr>
          <p:cNvPr id="154" name="TextBox 153"/>
          <p:cNvSpPr txBox="1"/>
          <p:nvPr/>
        </p:nvSpPr>
        <p:spPr>
          <a:xfrm>
            <a:off x="5868144" y="2096161"/>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4270200" y="2972785"/>
            <a:ext cx="389850" cy="251817"/>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66" name="TextBox 165"/>
          <p:cNvSpPr txBox="1"/>
          <p:nvPr/>
        </p:nvSpPr>
        <p:spPr>
          <a:xfrm>
            <a:off x="467544" y="6006136"/>
            <a:ext cx="8112914" cy="59121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In the Hybrid mode traditional card payment methods are “emulated” including support for hotel bookings, upfront reservations for automated gas stations, as well as reoccurring payments.  For three-corner payment schemes like PayPal and </a:t>
            </a:r>
            <a:r>
              <a:rPr lang="en-US" sz="1000" dirty="0" err="1" smtClean="0">
                <a:latin typeface="Arial" panose="020B0604020202020204" pitchFamily="34" charset="0"/>
                <a:cs typeface="Arial" panose="020B0604020202020204" pitchFamily="34" charset="0"/>
              </a:rPr>
              <a:t>Alipay</a:t>
            </a:r>
            <a:r>
              <a:rPr lang="en-US" sz="1000" dirty="0" smtClean="0">
                <a:latin typeface="Arial" panose="020B0604020202020204" pitchFamily="34" charset="0"/>
                <a:cs typeface="Arial" panose="020B0604020202020204" pitchFamily="34" charset="0"/>
              </a:rPr>
              <a:t> as well as for payments where the User and Merchant have the same bank, </a:t>
            </a:r>
            <a:r>
              <a:rPr lang="en-US" sz="1000" i="1" dirty="0" smtClean="0">
                <a:latin typeface="Arial" panose="020B0604020202020204" pitchFamily="34" charset="0"/>
                <a:cs typeface="Arial" panose="020B0604020202020204" pitchFamily="34" charset="0"/>
              </a:rPr>
              <a:t>step #7 is not applicable</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03" name="TextBox 102"/>
          <p:cNvSpPr txBox="1"/>
          <p:nvPr/>
        </p:nvSpPr>
        <p:spPr>
          <a:xfrm>
            <a:off x="4063229" y="3862474"/>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pic>
        <p:nvPicPr>
          <p:cNvPr id="14" name="Picture 4" descr="C:\Users\Anders\AppData\Local\Microsoft\Windows\INetCache\IE\YM8GPEOA\mobile[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35715" y="498711"/>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2" name="TextBox 101"/>
          <p:cNvSpPr txBox="1"/>
          <p:nvPr/>
        </p:nvSpPr>
        <p:spPr>
          <a:xfrm>
            <a:off x="4528194" y="2364088"/>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4" name="TextBox 3"/>
          <p:cNvSpPr txBox="1"/>
          <p:nvPr/>
        </p:nvSpPr>
        <p:spPr>
          <a:xfrm>
            <a:off x="3542449" y="1337884"/>
            <a:ext cx="4023246" cy="290916"/>
          </a:xfrm>
          <a:prstGeom prst="round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square" lIns="72000" tIns="54000" rIns="72000" bIns="54000" rtlCol="0" anchor="ctr" anchorCtr="1">
            <a:spAutoFit/>
          </a:bodyPr>
          <a:lstStyle/>
          <a:p>
            <a:pPr algn="ctr"/>
            <a:r>
              <a:rPr lang="en-US" sz="1000" dirty="0">
                <a:latin typeface="Calibri" panose="020F0502020204030204" pitchFamily="34" charset="0"/>
                <a:cs typeface="Calibri" panose="020F0502020204030204" pitchFamily="34" charset="0"/>
                <a:sym typeface="Wingdings"/>
              </a:rPr>
              <a:t>① ② ③ ④ </a:t>
            </a:r>
            <a:r>
              <a:rPr lang="en-US" sz="1000" dirty="0" smtClean="0">
                <a:latin typeface="Calibri" panose="020F0502020204030204" pitchFamily="34" charset="0"/>
                <a:cs typeface="Calibri" panose="020F0502020204030204" pitchFamily="34" charset="0"/>
                <a:sym typeface="Wingdings"/>
              </a:rPr>
              <a:t> </a:t>
            </a:r>
            <a:r>
              <a:rPr lang="en-US" sz="1000" dirty="0" smtClean="0">
                <a:latin typeface="Arial" panose="020B0604020202020204" pitchFamily="34" charset="0"/>
                <a:cs typeface="Arial" panose="020B0604020202020204" pitchFamily="34" charset="0"/>
                <a:sym typeface="Wingdings"/>
              </a:rPr>
              <a:t>Identical to Bank-to-Bank Payments</a:t>
            </a:r>
            <a:endParaRPr lang="en-US" sz="1000" dirty="0">
              <a:latin typeface="Arial" panose="020B0604020202020204" pitchFamily="34" charset="0"/>
              <a:cs typeface="Arial" panose="020B0604020202020204" pitchFamily="34" charset="0"/>
            </a:endParaRPr>
          </a:p>
        </p:txBody>
      </p:sp>
      <p:sp>
        <p:nvSpPr>
          <p:cNvPr id="140" name="TextBox 139"/>
          <p:cNvSpPr txBox="1"/>
          <p:nvPr/>
        </p:nvSpPr>
        <p:spPr>
          <a:xfrm>
            <a:off x="1221784" y="4747611"/>
            <a:ext cx="2317915"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grpSp>
        <p:nvGrpSpPr>
          <p:cNvPr id="2" name="Group 1"/>
          <p:cNvGrpSpPr/>
          <p:nvPr/>
        </p:nvGrpSpPr>
        <p:grpSpPr>
          <a:xfrm>
            <a:off x="3339215" y="2831228"/>
            <a:ext cx="910697" cy="823913"/>
            <a:chOff x="3212437" y="3377802"/>
            <a:chExt cx="910697" cy="823913"/>
          </a:xfrm>
          <a:effectLst>
            <a:outerShdw blurRad="50800" dist="38100" dir="2700000" algn="tl" rotWithShape="0">
              <a:prstClr val="black">
                <a:alpha val="40000"/>
              </a:prstClr>
            </a:outerShdw>
          </a:effectLst>
        </p:grpSpPr>
        <p:sp>
          <p:nvSpPr>
            <p:cNvPr id="165" name="Parallelogram 164"/>
            <p:cNvSpPr>
              <a:spLocks noChangeAspect="1"/>
            </p:cNvSpPr>
            <p:nvPr/>
          </p:nvSpPr>
          <p:spPr>
            <a:xfrm>
              <a:off x="3212437" y="3377802"/>
              <a:ext cx="910697" cy="823913"/>
            </a:xfrm>
            <a:prstGeom prst="parallelogram">
              <a:avLst/>
            </a:prstGeom>
            <a:solidFill>
              <a:schemeClr val="tx2">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Parallelogram 148"/>
            <p:cNvSpPr>
              <a:spLocks/>
            </p:cNvSpPr>
            <p:nvPr/>
          </p:nvSpPr>
          <p:spPr>
            <a:xfrm>
              <a:off x="3284916" y="342908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Parallelogram 156"/>
            <p:cNvSpPr>
              <a:spLocks noChangeAspect="1"/>
            </p:cNvSpPr>
            <p:nvPr/>
          </p:nvSpPr>
          <p:spPr>
            <a:xfrm>
              <a:off x="3354420" y="347917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Parallelogram 160"/>
            <p:cNvSpPr/>
            <p:nvPr/>
          </p:nvSpPr>
          <p:spPr>
            <a:xfrm>
              <a:off x="3498231" y="352914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Parallelogram 162"/>
            <p:cNvSpPr/>
            <p:nvPr/>
          </p:nvSpPr>
          <p:spPr>
            <a:xfrm>
              <a:off x="3421351" y="3808866"/>
              <a:ext cx="414109" cy="237600"/>
            </a:xfrm>
            <a:prstGeom prst="parallelogram">
              <a:avLst/>
            </a:prstGeom>
            <a:blipFill>
              <a:blip r:embed="rId8"/>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987824" y="300065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9" name="Straight Arrow Connector 168"/>
          <p:cNvCxnSpPr/>
          <p:nvPr/>
        </p:nvCxnSpPr>
        <p:spPr>
          <a:xfrm flipH="1">
            <a:off x="3802632" y="4985993"/>
            <a:ext cx="3204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6733648" y="4516538"/>
            <a:ext cx="1047750" cy="928686"/>
            <a:chOff x="1261442" y="4804570"/>
            <a:chExt cx="1047750" cy="928686"/>
          </a:xfrm>
        </p:grpSpPr>
        <p:sp>
          <p:nvSpPr>
            <p:cNvPr id="84" name="Parallelogram 83"/>
            <p:cNvSpPr>
              <a:spLocks noChangeAspect="1"/>
            </p:cNvSpPr>
            <p:nvPr/>
          </p:nvSpPr>
          <p:spPr>
            <a:xfrm>
              <a:off x="1261442" y="4804570"/>
              <a:ext cx="1047750" cy="928686"/>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arallelogram 77"/>
            <p:cNvSpPr>
              <a:spLocks noChangeAspect="1"/>
            </p:cNvSpPr>
            <p:nvPr/>
          </p:nvSpPr>
          <p:spPr>
            <a:xfrm>
              <a:off x="1328647" y="4855592"/>
              <a:ext cx="910697" cy="823913"/>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Parallelogram 78"/>
            <p:cNvSpPr>
              <a:spLocks/>
            </p:cNvSpPr>
            <p:nvPr/>
          </p:nvSpPr>
          <p:spPr>
            <a:xfrm>
              <a:off x="1401126" y="490687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arallelogram 79"/>
            <p:cNvSpPr>
              <a:spLocks noChangeAspect="1"/>
            </p:cNvSpPr>
            <p:nvPr/>
          </p:nvSpPr>
          <p:spPr>
            <a:xfrm>
              <a:off x="1470630" y="495696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Parallelogram 81"/>
            <p:cNvSpPr/>
            <p:nvPr/>
          </p:nvSpPr>
          <p:spPr>
            <a:xfrm>
              <a:off x="1614441" y="500693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Parallelogram 82"/>
            <p:cNvSpPr/>
            <p:nvPr/>
          </p:nvSpPr>
          <p:spPr>
            <a:xfrm>
              <a:off x="1537561" y="5286656"/>
              <a:ext cx="414109" cy="237600"/>
            </a:xfrm>
            <a:prstGeom prst="parallelogram">
              <a:avLst/>
            </a:prstGeom>
            <a:blipFill>
              <a:blip r:embed="rId8"/>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p:cNvGrpSpPr/>
          <p:nvPr/>
        </p:nvGrpSpPr>
        <p:grpSpPr>
          <a:xfrm>
            <a:off x="7769444" y="4775661"/>
            <a:ext cx="445844" cy="603379"/>
            <a:chOff x="8232155" y="587661"/>
            <a:chExt cx="445844" cy="603379"/>
          </a:xfrm>
        </p:grpSpPr>
        <p:pic>
          <p:nvPicPr>
            <p:cNvPr id="89" name="Picture 8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1" name="TextBox 90"/>
          <p:cNvSpPr txBox="1"/>
          <p:nvPr/>
        </p:nvSpPr>
        <p:spPr>
          <a:xfrm>
            <a:off x="4509502" y="4988565"/>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92" name="TextBox 91"/>
          <p:cNvSpPr txBox="1"/>
          <p:nvPr/>
        </p:nvSpPr>
        <p:spPr>
          <a:xfrm>
            <a:off x="4760826" y="3234989"/>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94" name="TextBox 93"/>
          <p:cNvSpPr txBox="1"/>
          <p:nvPr/>
        </p:nvSpPr>
        <p:spPr>
          <a:xfrm>
            <a:off x="4427984" y="2958697"/>
            <a:ext cx="1872208" cy="276999"/>
          </a:xfrm>
          <a:prstGeom prst="rect">
            <a:avLst/>
          </a:prstGeom>
          <a:noFill/>
        </p:spPr>
        <p:txBody>
          <a:bodyPr wrap="square" rtlCol="0">
            <a:spAutoFit/>
          </a:bodyPr>
          <a:lstStyle/>
          <a:p>
            <a:pPr algn="ctr"/>
            <a:r>
              <a:rPr lang="en-US" sz="1200" b="1" dirty="0" err="1" smtClean="0">
                <a:solidFill>
                  <a:schemeClr val="accent5">
                    <a:lumMod val="75000"/>
                  </a:schemeClr>
                </a:solidFill>
                <a:latin typeface="Arial" panose="020B0604020202020204" pitchFamily="34" charset="0"/>
                <a:cs typeface="Arial" panose="020B0604020202020204" pitchFamily="34" charset="0"/>
              </a:rPr>
              <a:t>TransactionRequest</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95" name="TextBox 94"/>
          <p:cNvSpPr txBox="1"/>
          <p:nvPr/>
        </p:nvSpPr>
        <p:spPr>
          <a:xfrm>
            <a:off x="7431600" y="3111975"/>
            <a:ext cx="1357455" cy="250697"/>
          </a:xfrm>
          <a:prstGeom prst="roundRect">
            <a:avLst/>
          </a:prstGeom>
          <a:no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Verification</a:t>
            </a:r>
            <a:endParaRPr lang="en-US" sz="1000" b="1" dirty="0" smtClean="0">
              <a:latin typeface="Arial" panose="020B0604020202020204" pitchFamily="34" charset="0"/>
              <a:cs typeface="Arial" panose="020B0604020202020204" pitchFamily="34" charset="0"/>
            </a:endParaRPr>
          </a:p>
        </p:txBody>
      </p:sp>
      <p:sp>
        <p:nvSpPr>
          <p:cNvPr id="96" name="TextBox 95"/>
          <p:cNvSpPr txBox="1"/>
          <p:nvPr/>
        </p:nvSpPr>
        <p:spPr>
          <a:xfrm>
            <a:off x="5858078" y="4721625"/>
            <a:ext cx="389850" cy="276999"/>
          </a:xfrm>
          <a:prstGeom prst="rect">
            <a:avLst/>
          </a:prstGeom>
          <a:noFill/>
        </p:spPr>
        <p:txBody>
          <a:bodyPr wrap="none" rtlCol="0">
            <a:spAutoFit/>
          </a:bodyPr>
          <a:lstStyle/>
          <a:p>
            <a:r>
              <a:rPr lang="en-US" sz="1200" dirty="0" smtClean="0">
                <a:latin typeface="Calibri"/>
                <a:sym typeface="Wingdings"/>
              </a:rPr>
              <a:t>⑧</a:t>
            </a:r>
            <a:endParaRPr lang="en-US" sz="1200" dirty="0"/>
          </a:p>
        </p:txBody>
      </p:sp>
      <p:sp>
        <p:nvSpPr>
          <p:cNvPr id="97" name="TextBox 96"/>
          <p:cNvSpPr txBox="1"/>
          <p:nvPr/>
        </p:nvSpPr>
        <p:spPr>
          <a:xfrm>
            <a:off x="4635608" y="5373216"/>
            <a:ext cx="389850" cy="276999"/>
          </a:xfrm>
          <a:prstGeom prst="rect">
            <a:avLst/>
          </a:prstGeom>
          <a:noFill/>
        </p:spPr>
        <p:txBody>
          <a:bodyPr wrap="none" rtlCol="0">
            <a:spAutoFit/>
          </a:bodyPr>
          <a:lstStyle/>
          <a:p>
            <a:r>
              <a:rPr lang="en-US" sz="1200" dirty="0" smtClean="0">
                <a:latin typeface="Calibri"/>
                <a:sym typeface="Wingdings"/>
              </a:rPr>
              <a:t>⑨</a:t>
            </a:r>
            <a:endParaRPr lang="en-US" sz="1200" dirty="0"/>
          </a:p>
        </p:txBody>
      </p:sp>
      <p:sp>
        <p:nvSpPr>
          <p:cNvPr id="98" name="TextBox 97"/>
          <p:cNvSpPr txBox="1"/>
          <p:nvPr/>
        </p:nvSpPr>
        <p:spPr>
          <a:xfrm>
            <a:off x="4213142" y="4709817"/>
            <a:ext cx="1782411" cy="276999"/>
          </a:xfrm>
          <a:prstGeom prst="rect">
            <a:avLst/>
          </a:prstGeom>
          <a:noFill/>
        </p:spPr>
        <p:txBody>
          <a:bodyPr wrap="none" rtlCol="0">
            <a:spAutoFit/>
          </a:bodyPr>
          <a:lstStyle/>
          <a:p>
            <a:pPr algn="ctr"/>
            <a:r>
              <a:rPr lang="en-US" sz="1200" b="1" dirty="0" err="1" smtClean="0">
                <a:solidFill>
                  <a:schemeClr val="accent5">
                    <a:lumMod val="75000"/>
                  </a:schemeClr>
                </a:solidFill>
                <a:latin typeface="Arial" panose="020B0604020202020204" pitchFamily="34" charset="0"/>
                <a:cs typeface="Arial" panose="020B0604020202020204" pitchFamily="34" charset="0"/>
              </a:rPr>
              <a:t>TransactionResponse</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93" name="TextBox 92"/>
          <p:cNvSpPr txBox="1"/>
          <p:nvPr/>
        </p:nvSpPr>
        <p:spPr>
          <a:xfrm>
            <a:off x="2306849" y="2942416"/>
            <a:ext cx="729687"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Request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cxnSp>
        <p:nvCxnSpPr>
          <p:cNvPr id="104" name="Straight Arrow Connector 103"/>
          <p:cNvCxnSpPr/>
          <p:nvPr/>
        </p:nvCxnSpPr>
        <p:spPr>
          <a:xfrm flipH="1">
            <a:off x="3799113" y="2364088"/>
            <a:ext cx="3384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6937856" y="1988840"/>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8"/>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06" name="TextBox 105"/>
          <p:cNvSpPr txBox="1"/>
          <p:nvPr/>
        </p:nvSpPr>
        <p:spPr>
          <a:xfrm>
            <a:off x="4330162" y="3861048"/>
            <a:ext cx="1754006"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Existing Payment Rails</a:t>
            </a:r>
            <a:endParaRPr lang="en-US" sz="1200" dirty="0">
              <a:latin typeface="Arial" panose="020B0604020202020204" pitchFamily="34" charset="0"/>
              <a:cs typeface="Arial" panose="020B0604020202020204" pitchFamily="34" charset="0"/>
            </a:endParaRPr>
          </a:p>
        </p:txBody>
      </p:sp>
      <p:sp>
        <p:nvSpPr>
          <p:cNvPr id="107" name="TextBox 106"/>
          <p:cNvSpPr txBox="1"/>
          <p:nvPr/>
        </p:nvSpPr>
        <p:spPr>
          <a:xfrm>
            <a:off x="4258154" y="4182833"/>
            <a:ext cx="1654620"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Bank-to-Bank Payments)</a:t>
            </a:r>
            <a:endParaRPr lang="en-US" sz="1000" dirty="0">
              <a:latin typeface="Arial" panose="020B0604020202020204" pitchFamily="34" charset="0"/>
              <a:cs typeface="Arial" panose="020B0604020202020204" pitchFamily="34" charset="0"/>
            </a:endParaRPr>
          </a:p>
        </p:txBody>
      </p:sp>
      <p:sp>
        <p:nvSpPr>
          <p:cNvPr id="108" name="Left-Right Arrow 107"/>
          <p:cNvSpPr/>
          <p:nvPr/>
        </p:nvSpPr>
        <p:spPr>
          <a:xfrm>
            <a:off x="749896" y="4082752"/>
            <a:ext cx="65448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p:nvPr/>
        </p:nvCxnSpPr>
        <p:spPr>
          <a:xfrm>
            <a:off x="719093" y="3348000"/>
            <a:ext cx="0" cy="165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114640" y="2605200"/>
            <a:ext cx="121700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 Bank</a:t>
            </a:r>
            <a:endParaRPr lang="en-US" sz="1200" dirty="0">
              <a:latin typeface="Arial" panose="020B0604020202020204" pitchFamily="34" charset="0"/>
              <a:cs typeface="Arial" panose="020B0604020202020204" pitchFamily="34" charset="0"/>
            </a:endParaRPr>
          </a:p>
        </p:txBody>
      </p:sp>
      <p:pic>
        <p:nvPicPr>
          <p:cNvPr id="99" name="Picture 6" descr="C:\Users\Anders\AppData\Local\Microsoft\Windows\INetCache\IE\10FYNQXY\Crystal_Clear_kdm_user_female[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724128" y="499177"/>
            <a:ext cx="459335" cy="459335"/>
          </a:xfrm>
          <a:prstGeom prst="rect">
            <a:avLst/>
          </a:prstGeom>
          <a:noFill/>
          <a:extLst>
            <a:ext uri="{909E8E84-426E-40DD-AFC4-6F175D3DCCD1}">
              <a14:hiddenFill xmlns:a14="http://schemas.microsoft.com/office/drawing/2010/main">
                <a:solidFill>
                  <a:srgbClr val="FFFFFF"/>
                </a:solidFill>
              </a14:hiddenFill>
            </a:ext>
          </a:extLst>
        </p:spPr>
      </p:pic>
      <p:grpSp>
        <p:nvGrpSpPr>
          <p:cNvPr id="105" name="Group 104"/>
          <p:cNvGrpSpPr/>
          <p:nvPr/>
        </p:nvGrpSpPr>
        <p:grpSpPr>
          <a:xfrm>
            <a:off x="3491880" y="524071"/>
            <a:ext cx="557162" cy="447881"/>
            <a:chOff x="3321759" y="524071"/>
            <a:chExt cx="557162" cy="447881"/>
          </a:xfrm>
        </p:grpSpPr>
        <p:grpSp>
          <p:nvGrpSpPr>
            <p:cNvPr id="119" name="Group 118"/>
            <p:cNvGrpSpPr/>
            <p:nvPr/>
          </p:nvGrpSpPr>
          <p:grpSpPr>
            <a:xfrm>
              <a:off x="3351221" y="692783"/>
              <a:ext cx="510782" cy="279169"/>
              <a:chOff x="1397693" y="2654334"/>
              <a:chExt cx="510782" cy="279169"/>
            </a:xfrm>
            <a:effectLst>
              <a:outerShdw blurRad="50800" dist="38100" dir="2700000" algn="tl" rotWithShape="0">
                <a:prstClr val="black">
                  <a:alpha val="40000"/>
                </a:prstClr>
              </a:outerShdw>
            </a:effectLst>
          </p:grpSpPr>
          <p:sp>
            <p:nvSpPr>
              <p:cNvPr id="153" name="Rectangle 152"/>
              <p:cNvSpPr/>
              <p:nvPr/>
            </p:nvSpPr>
            <p:spPr>
              <a:xfrm>
                <a:off x="1441019" y="2654334"/>
                <a:ext cx="426379" cy="261961"/>
              </a:xfrm>
              <a:prstGeom prst="rect">
                <a:avLst/>
              </a:prstGeom>
              <a:gradFill>
                <a:gsLst>
                  <a:gs pos="625">
                    <a:srgbClr val="E6E6E6"/>
                  </a:gs>
                  <a:gs pos="49000">
                    <a:schemeClr val="bg1"/>
                  </a:gs>
                  <a:gs pos="100000">
                    <a:schemeClr val="bg1">
                      <a:lumMod val="95000"/>
                    </a:schemeClr>
                  </a:gs>
                  <a:gs pos="100000">
                    <a:srgbClr val="E6E6E6"/>
                  </a:gs>
                </a:gsLst>
                <a:lin ang="2700000" scaled="0"/>
              </a:grad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p:cNvSpPr/>
              <p:nvPr/>
            </p:nvSpPr>
            <p:spPr>
              <a:xfrm>
                <a:off x="1475921" y="2730705"/>
                <a:ext cx="92836" cy="195722"/>
              </a:xfrm>
              <a:prstGeom prst="rect">
                <a:avLst/>
              </a:prstGeom>
              <a:solidFill>
                <a:schemeClr val="accent3">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p:cNvSpPr/>
              <p:nvPr/>
            </p:nvSpPr>
            <p:spPr>
              <a:xfrm rot="5400000" flipH="1">
                <a:off x="1651193" y="2695673"/>
                <a:ext cx="136911" cy="206976"/>
              </a:xfrm>
              <a:prstGeom prst="rect">
                <a:avLst/>
              </a:prstGeom>
              <a:solidFill>
                <a:schemeClr val="accent1">
                  <a:lumMod val="20000"/>
                  <a:lumOff val="80000"/>
                </a:schemeClr>
              </a:solidFill>
              <a:ln w="158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9" name="Straight Connector 158"/>
              <p:cNvCxnSpPr>
                <a:stCxn id="156" idx="3"/>
                <a:endCxn id="156" idx="3"/>
              </p:cNvCxnSpPr>
              <p:nvPr/>
            </p:nvCxnSpPr>
            <p:spPr>
              <a:xfrm>
                <a:off x="1568757" y="282856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160" name="Rectangle 159"/>
              <p:cNvSpPr/>
              <p:nvPr/>
            </p:nvSpPr>
            <p:spPr>
              <a:xfrm>
                <a:off x="1397693" y="2915503"/>
                <a:ext cx="510782" cy="18000"/>
              </a:xfrm>
              <a:prstGeom prst="rect">
                <a:avLst/>
              </a:prstGeom>
              <a:solidFill>
                <a:srgbClr val="FDFAC7"/>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0" name="Group 119"/>
            <p:cNvGrpSpPr/>
            <p:nvPr/>
          </p:nvGrpSpPr>
          <p:grpSpPr>
            <a:xfrm>
              <a:off x="3321759" y="524071"/>
              <a:ext cx="557162" cy="182081"/>
              <a:chOff x="1727752" y="1773016"/>
              <a:chExt cx="5562290" cy="2016024"/>
            </a:xfrm>
            <a:effectLst>
              <a:outerShdw blurRad="50800" dist="38100" dir="2700000" algn="tl" rotWithShape="0">
                <a:prstClr val="black">
                  <a:alpha val="40000"/>
                </a:prstClr>
              </a:outerShdw>
            </a:effectLst>
          </p:grpSpPr>
          <p:sp>
            <p:nvSpPr>
              <p:cNvPr id="121" name="Oval 120"/>
              <p:cNvSpPr/>
              <p:nvPr/>
            </p:nvSpPr>
            <p:spPr>
              <a:xfrm>
                <a:off x="172775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2965324"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4202896"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5440468"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667804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2346538"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p:cNvSpPr/>
              <p:nvPr/>
            </p:nvSpPr>
            <p:spPr>
              <a:xfrm>
                <a:off x="3584110"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p:nvPr/>
            </p:nvSpPr>
            <p:spPr>
              <a:xfrm>
                <a:off x="4821682"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p:cNvSpPr/>
              <p:nvPr/>
            </p:nvSpPr>
            <p:spPr>
              <a:xfrm>
                <a:off x="6059254"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Triangle 135"/>
              <p:cNvSpPr/>
              <p:nvPr/>
            </p:nvSpPr>
            <p:spPr>
              <a:xfrm flipH="1">
                <a:off x="172775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2965324"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p:cNvSpPr/>
              <p:nvPr/>
            </p:nvSpPr>
            <p:spPr>
              <a:xfrm>
                <a:off x="4202896"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p:cNvSpPr/>
              <p:nvPr/>
            </p:nvSpPr>
            <p:spPr>
              <a:xfrm>
                <a:off x="5440468"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ight Triangle 141"/>
              <p:cNvSpPr/>
              <p:nvPr/>
            </p:nvSpPr>
            <p:spPr>
              <a:xfrm>
                <a:off x="667804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p:cNvSpPr/>
              <p:nvPr/>
            </p:nvSpPr>
            <p:spPr>
              <a:xfrm>
                <a:off x="2346538"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p:cNvSpPr/>
              <p:nvPr/>
            </p:nvSpPr>
            <p:spPr>
              <a:xfrm>
                <a:off x="3584110"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p:cNvSpPr/>
              <p:nvPr/>
            </p:nvSpPr>
            <p:spPr>
              <a:xfrm>
                <a:off x="4821682"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p:cNvSpPr/>
              <p:nvPr/>
            </p:nvSpPr>
            <p:spPr>
              <a:xfrm>
                <a:off x="6059254"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164" name="Picture 16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965850" y="494258"/>
            <a:ext cx="744996" cy="552793"/>
          </a:xfrm>
          <a:prstGeom prst="rect">
            <a:avLst/>
          </a:prstGeom>
          <a:effectLst>
            <a:outerShdw blurRad="50800" dist="38100" dir="2700000" algn="tl" rotWithShape="0">
              <a:prstClr val="black">
                <a:alpha val="40000"/>
              </a:prstClr>
            </a:outerShdw>
          </a:effectLst>
        </p:spPr>
      </p:pic>
      <p:pic>
        <p:nvPicPr>
          <p:cNvPr id="168" name="Picture 16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68956" y="2907358"/>
            <a:ext cx="744996" cy="552793"/>
          </a:xfrm>
          <a:prstGeom prst="rect">
            <a:avLst/>
          </a:prstGeom>
          <a:effectLst>
            <a:outerShdw blurRad="50800" dist="38100" dir="2700000" algn="tl" rotWithShape="0">
              <a:prstClr val="black">
                <a:alpha val="40000"/>
              </a:prstClr>
            </a:outerShdw>
          </a:effectLst>
        </p:spPr>
      </p:pic>
      <p:sp>
        <p:nvSpPr>
          <p:cNvPr id="111" name="TextBox 110"/>
          <p:cNvSpPr txBox="1"/>
          <p:nvPr/>
        </p:nvSpPr>
        <p:spPr>
          <a:xfrm>
            <a:off x="8100392" y="2013651"/>
            <a:ext cx="928460"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12" name="TextBox 111"/>
          <p:cNvSpPr txBox="1"/>
          <p:nvPr/>
        </p:nvSpPr>
        <p:spPr>
          <a:xfrm>
            <a:off x="8102212" y="4733786"/>
            <a:ext cx="928460"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13" name="TextBox 112"/>
          <p:cNvSpPr txBox="1"/>
          <p:nvPr/>
        </p:nvSpPr>
        <p:spPr>
          <a:xfrm>
            <a:off x="4450768" y="5643776"/>
            <a:ext cx="14173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(Scenario dependent)</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0444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764704"/>
            <a:ext cx="7992888" cy="1631216"/>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https://webpki.github.io/</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ProviderUserResponse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encryptedMessage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A256GCM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iv</a:t>
            </a:r>
            <a:r>
              <a:rPr lang="en-US" sz="1000" dirty="0">
                <a:solidFill>
                  <a:srgbClr val="000000"/>
                </a:solidFill>
                <a:latin typeface="Verdana"/>
              </a:rPr>
              <a:t>": "</a:t>
            </a:r>
            <a:r>
              <a:rPr lang="en-US" sz="1000" dirty="0">
                <a:solidFill>
                  <a:srgbClr val="0000C0"/>
                </a:solidFill>
                <a:latin typeface="Verdana"/>
              </a:rPr>
              <a:t>_K4Sgt5y1uKhwiSi</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tag</a:t>
            </a:r>
            <a:r>
              <a:rPr lang="en-US" sz="1000" dirty="0">
                <a:solidFill>
                  <a:srgbClr val="000000"/>
                </a:solidFill>
                <a:latin typeface="Verdana"/>
              </a:rPr>
              <a:t>": "</a:t>
            </a:r>
            <a:r>
              <a:rPr lang="en-US" sz="1000" dirty="0">
                <a:solidFill>
                  <a:srgbClr val="0000C0"/>
                </a:solidFill>
                <a:latin typeface="Verdana"/>
              </a:rPr>
              <a:t>Xmqyx5XZWmxSFfypag-y_A</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cipherText</a:t>
            </a:r>
            <a:r>
              <a:rPr lang="en-US" sz="1000" dirty="0">
                <a:solidFill>
                  <a:srgbClr val="000000"/>
                </a:solidFill>
                <a:latin typeface="Verdana"/>
              </a:rPr>
              <a:t>": "</a:t>
            </a:r>
            <a:r>
              <a:rPr lang="en-US" sz="1000" dirty="0">
                <a:solidFill>
                  <a:srgbClr val="0000C0"/>
                </a:solidFill>
                <a:latin typeface="Verdana"/>
              </a:rPr>
              <a:t>qXIsLsZ-zIxVllV920dpxPmTOwGRghU_....fsxbw1LX61Tu6GbsSw1gXEcwkW8S4fOQ</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p>
        </p:txBody>
      </p:sp>
      <p:sp>
        <p:nvSpPr>
          <p:cNvPr id="8" name="TextBox 7"/>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Private Messaging and Risk Based Authentication</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069166"/>
            <a:ext cx="7727776" cy="1528186"/>
          </a:xfrm>
          <a:prstGeom prst="roundRect">
            <a:avLst>
              <a:gd name="adj" fmla="val 9272"/>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Occasionally a User Bank needs to inform the user of something related to an </a:t>
            </a:r>
            <a:r>
              <a:rPr lang="en-US" sz="1000" dirty="0" err="1" smtClean="0">
                <a:latin typeface="Arial" panose="020B0604020202020204" pitchFamily="34" charset="0"/>
                <a:cs typeface="Arial" panose="020B0604020202020204" pitchFamily="34" charset="0"/>
                <a:hlinkClick r:id="rId2" action="ppaction://hlinksldjump"/>
              </a:rPr>
              <a:t>AuthorizationRequest</a:t>
            </a:r>
            <a:r>
              <a:rPr lang="en-US" sz="1000" dirty="0" smtClean="0">
                <a:latin typeface="Arial" panose="020B0604020202020204" pitchFamily="34" charset="0"/>
                <a:cs typeface="Arial" panose="020B0604020202020204" pitchFamily="34" charset="0"/>
              </a:rPr>
              <a:t> like </a:t>
            </a:r>
            <a:r>
              <a:rPr lang="en-US" sz="1000" dirty="0">
                <a:latin typeface="Arial" panose="020B0604020202020204" pitchFamily="34" charset="0"/>
                <a:cs typeface="Arial" panose="020B0604020202020204" pitchFamily="34" charset="0"/>
              </a:rPr>
              <a:t>an </a:t>
            </a:r>
            <a:r>
              <a:rPr lang="en-US" sz="1000" dirty="0" smtClean="0">
                <a:latin typeface="Arial" panose="020B0604020202020204" pitchFamily="34" charset="0"/>
                <a:cs typeface="Arial" panose="020B0604020202020204" pitchFamily="34" charset="0"/>
              </a:rPr>
              <a:t>account overdraft.  Another situation requiring an action from the user’s side is when the amount requested is unusually high or when “suspicious” user patterns have been identified. In both cases the request is </a:t>
            </a:r>
            <a:r>
              <a:rPr lang="en-US" sz="1000" i="1" dirty="0" smtClean="0">
                <a:latin typeface="Arial" panose="020B0604020202020204" pitchFamily="34" charset="0"/>
                <a:cs typeface="Arial" panose="020B0604020202020204" pitchFamily="34" charset="0"/>
              </a:rPr>
              <a:t>ignored</a:t>
            </a:r>
            <a:r>
              <a:rPr lang="en-US" sz="1000" dirty="0" smtClean="0">
                <a:latin typeface="Arial" panose="020B0604020202020204" pitchFamily="34" charset="0"/>
                <a:cs typeface="Arial" panose="020B0604020202020204" pitchFamily="34" charset="0"/>
              </a:rPr>
              <a:t> and the normal response is replaced by a message which only the (Wallet) user can read while still being delivered through the Merchant’s “channel” to the Wallet. Privacy is accomplished by the User Bank encrypting the message contents with the symmetric key supplied in </a:t>
            </a:r>
            <a:r>
              <a:rPr lang="en-US" sz="1000" b="1" dirty="0" err="1" smtClean="0">
                <a:latin typeface="Courier New" panose="02070309020205020404" pitchFamily="49" charset="0"/>
                <a:cs typeface="Courier New" panose="02070309020205020404" pitchFamily="49" charset="0"/>
              </a:rPr>
              <a:t>encryptionParameters</a:t>
            </a:r>
            <a:r>
              <a:rPr lang="en-US" sz="1000" dirty="0">
                <a:latin typeface="Arial" panose="020B0604020202020204" pitchFamily="34" charset="0"/>
                <a:cs typeface="Arial" panose="020B0604020202020204" pitchFamily="34" charset="0"/>
              </a:rPr>
              <a:t/>
            </a:r>
            <a:br>
              <a:rPr lang="en-US" sz="1000" dirty="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(see </a:t>
            </a:r>
            <a:r>
              <a:rPr lang="en-US" sz="1000" dirty="0">
                <a:latin typeface="Arial" panose="020B0604020202020204" pitchFamily="34" charset="0"/>
                <a:cs typeface="Arial" panose="020B0604020202020204" pitchFamily="34" charset="0"/>
                <a:hlinkClick r:id="rId3" action="ppaction://hlinksldjump"/>
              </a:rPr>
              <a:t>Creation of Signed Authorization Data</a:t>
            </a:r>
            <a:r>
              <a:rPr lang="en-US" sz="1000" dirty="0" smtClean="0">
                <a:latin typeface="Arial" panose="020B0604020202020204" pitchFamily="34" charset="0"/>
                <a:cs typeface="Arial" panose="020B0604020202020204" pitchFamily="34" charset="0"/>
              </a:rPr>
              <a:t>).  This key is a random value generated for each Wallet invocation.</a:t>
            </a:r>
          </a:p>
          <a:p>
            <a:endParaRPr lang="en-US" sz="1000" dirty="0" smtClean="0">
              <a:latin typeface="Arial" panose="020B0604020202020204" pitchFamily="34" charset="0"/>
              <a:cs typeface="Arial" panose="020B0604020202020204" pitchFamily="34" charset="0"/>
            </a:endParaRPr>
          </a:p>
          <a:p>
            <a:r>
              <a:rPr lang="en-US" sz="1000" dirty="0" smtClean="0">
                <a:latin typeface="Arial" panose="020B0604020202020204" pitchFamily="34" charset="0"/>
                <a:cs typeface="Arial" panose="020B0604020202020204" pitchFamily="34" charset="0"/>
              </a:rPr>
              <a:t>A private message like above (requiring an </a:t>
            </a:r>
            <a:r>
              <a:rPr lang="en-US" sz="1000" i="1" dirty="0" smtClean="0">
                <a:latin typeface="Arial" panose="020B0604020202020204" pitchFamily="34" charset="0"/>
                <a:cs typeface="Arial" panose="020B0604020202020204" pitchFamily="34" charset="0"/>
              </a:rPr>
              <a:t>action</a:t>
            </a:r>
            <a:r>
              <a:rPr lang="en-US" sz="1000" dirty="0" smtClean="0">
                <a:latin typeface="Arial" panose="020B0604020202020204" pitchFamily="34" charset="0"/>
                <a:cs typeface="Arial" panose="020B0604020202020204" pitchFamily="34" charset="0"/>
              </a:rPr>
              <a:t>), forces the Wallet adding the response to the user authorization data and then performing a full signed and encrypted User Authorization request again. This process may be repeated if necessary.</a:t>
            </a:r>
            <a:endParaRPr lang="en-US" sz="1000"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2374640" y="1340768"/>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499992" y="1196752"/>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4"/>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3" name="Rectangle 2"/>
          <p:cNvSpPr/>
          <p:nvPr/>
        </p:nvSpPr>
        <p:spPr>
          <a:xfrm>
            <a:off x="2843808" y="2636912"/>
            <a:ext cx="3096344" cy="2016224"/>
          </a:xfrm>
          <a:prstGeom prst="rect">
            <a:avLst/>
          </a:prstGeom>
          <a:solidFill>
            <a:schemeClr val="bg1"/>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extBox 3"/>
          <p:cNvSpPr txBox="1"/>
          <p:nvPr/>
        </p:nvSpPr>
        <p:spPr>
          <a:xfrm>
            <a:off x="2915816" y="2780928"/>
            <a:ext cx="2952328" cy="931024"/>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Message from </a:t>
            </a:r>
            <a:r>
              <a:rPr lang="en-US" sz="1200" b="1" i="1" dirty="0" smtClean="0">
                <a:latin typeface="Arial" panose="020B0604020202020204" pitchFamily="34" charset="0"/>
                <a:cs typeface="Arial" panose="020B0604020202020204" pitchFamily="34" charset="0"/>
              </a:rPr>
              <a:t>My Bank</a:t>
            </a:r>
          </a:p>
          <a:p>
            <a:endParaRPr lang="en-US" sz="1000" dirty="0">
              <a:latin typeface="Arial" panose="020B0604020202020204" pitchFamily="34" charset="0"/>
              <a:cs typeface="Arial" panose="020B0604020202020204" pitchFamily="34" charset="0"/>
            </a:endParaRPr>
          </a:p>
          <a:p>
            <a:pPr>
              <a:spcAft>
                <a:spcPts val="300"/>
              </a:spcAft>
            </a:pPr>
            <a:r>
              <a:rPr lang="en-US" sz="1000" dirty="0" smtClean="0">
                <a:latin typeface="Arial" panose="020B0604020202020204" pitchFamily="34" charset="0"/>
                <a:cs typeface="Arial" panose="020B0604020202020204" pitchFamily="34" charset="0"/>
              </a:rPr>
              <a:t>Transaction requests exceeding </a:t>
            </a:r>
            <a:r>
              <a:rPr lang="en-US" sz="1000" b="1" dirty="0">
                <a:latin typeface="Arial" panose="020B0604020202020204" pitchFamily="34" charset="0"/>
                <a:cs typeface="Arial" panose="020B0604020202020204" pitchFamily="34" charset="0"/>
              </a:rPr>
              <a:t>€</a:t>
            </a:r>
            <a:r>
              <a:rPr lang="en-US" sz="400" b="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2,500</a:t>
            </a:r>
            <a:r>
              <a:rPr lang="en-US" sz="1000" dirty="0" smtClean="0">
                <a:latin typeface="Arial" panose="020B0604020202020204" pitchFamily="34" charset="0"/>
                <a:cs typeface="Arial" panose="020B0604020202020204" pitchFamily="34" charset="0"/>
              </a:rPr>
              <a:t> requires additional user authentication to be performed.</a:t>
            </a:r>
          </a:p>
          <a:p>
            <a:r>
              <a:rPr lang="en-US" sz="1000" dirty="0" smtClean="0">
                <a:latin typeface="Arial" panose="020B0604020202020204" pitchFamily="34" charset="0"/>
                <a:cs typeface="Arial" panose="020B0604020202020204" pitchFamily="34" charset="0"/>
              </a:rPr>
              <a:t>Please enter your </a:t>
            </a:r>
            <a:r>
              <a:rPr lang="en-US" sz="1000" b="1" dirty="0" smtClean="0">
                <a:solidFill>
                  <a:srgbClr val="0070C0"/>
                </a:solidFill>
                <a:latin typeface="Arial" panose="020B0604020202020204" pitchFamily="34" charset="0"/>
                <a:cs typeface="Arial" panose="020B0604020202020204" pitchFamily="34" charset="0"/>
              </a:rPr>
              <a:t>mother’s maiden name</a:t>
            </a:r>
            <a:r>
              <a:rPr lang="en-US" sz="1000" dirty="0" smtClean="0">
                <a:latin typeface="Arial" panose="020B0604020202020204" pitchFamily="34" charset="0"/>
                <a:cs typeface="Arial" panose="020B0604020202020204" pitchFamily="34" charset="0"/>
              </a:rPr>
              <a:t>:</a:t>
            </a:r>
          </a:p>
        </p:txBody>
      </p:sp>
      <p:sp>
        <p:nvSpPr>
          <p:cNvPr id="6" name="Rectangle 5"/>
          <p:cNvSpPr/>
          <p:nvPr/>
        </p:nvSpPr>
        <p:spPr>
          <a:xfrm>
            <a:off x="3025752" y="3709030"/>
            <a:ext cx="2448272" cy="218346"/>
          </a:xfrm>
          <a:prstGeom prst="rect">
            <a:avLst/>
          </a:prstGeom>
          <a:solidFill>
            <a:schemeClr val="bg1"/>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751004" y="2318683"/>
            <a:ext cx="321113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When decrypted and rendered by the Wallet (sample)</a:t>
            </a:r>
            <a:endParaRPr lang="en-US" sz="1000" dirty="0">
              <a:latin typeface="Arial" panose="020B0604020202020204" pitchFamily="34" charset="0"/>
              <a:cs typeface="Arial" panose="020B0604020202020204" pitchFamily="34" charset="0"/>
            </a:endParaRPr>
          </a:p>
        </p:txBody>
      </p:sp>
      <p:sp>
        <p:nvSpPr>
          <p:cNvPr id="12" name="Rounded Rectangle 11"/>
          <p:cNvSpPr/>
          <p:nvPr/>
        </p:nvSpPr>
        <p:spPr>
          <a:xfrm>
            <a:off x="3995936" y="4149080"/>
            <a:ext cx="864096" cy="288032"/>
          </a:xfrm>
          <a:prstGeom prst="roundRect">
            <a:avLst/>
          </a:prstGeom>
          <a:solidFill>
            <a:schemeClr val="bg1"/>
          </a:solidFill>
          <a:ln w="6350" cmpd="sng">
            <a:solidFill>
              <a:schemeClr val="bg1">
                <a:lumMod val="50000"/>
              </a:schemeClr>
            </a:solidFill>
          </a:ln>
          <a:effectLst>
            <a:innerShdw blurRad="114300">
              <a:schemeClr val="bg1">
                <a:lumMod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200" dirty="0" smtClean="0">
                <a:solidFill>
                  <a:schemeClr val="tx1"/>
                </a:solidFill>
                <a:latin typeface="Arial" panose="020B0604020202020204" pitchFamily="34" charset="0"/>
                <a:cs typeface="Arial" panose="020B0604020202020204" pitchFamily="34" charset="0"/>
              </a:rPr>
              <a:t>Submit</a:t>
            </a:r>
            <a:endParaRPr 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05949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5656" y="260648"/>
            <a:ext cx="6034876" cy="338554"/>
          </a:xfrm>
          <a:prstGeom prst="rect">
            <a:avLst/>
          </a:prstGeom>
          <a:noFill/>
        </p:spPr>
        <p:txBody>
          <a:bodyPr wrap="square" rtlCol="0">
            <a:spAutoFit/>
          </a:bodyPr>
          <a:lstStyle/>
          <a:p>
            <a:pPr algn="ctr"/>
            <a:r>
              <a:rPr lang="en-US" sz="1600" dirty="0" err="1" smtClean="0">
                <a:solidFill>
                  <a:schemeClr val="accent5">
                    <a:lumMod val="75000"/>
                  </a:schemeClr>
                </a:solidFill>
                <a:latin typeface="Arial" panose="020B0604020202020204" pitchFamily="34" charset="0"/>
                <a:cs typeface="Arial" panose="020B0604020202020204" pitchFamily="34" charset="0"/>
                <a:sym typeface="Wingdings"/>
              </a:rPr>
              <a:t>RefundRequest</a:t>
            </a:r>
            <a:r>
              <a:rPr lang="en-US" sz="1600" dirty="0" smtClean="0">
                <a:solidFill>
                  <a:schemeClr val="accent5">
                    <a:lumMod val="75000"/>
                  </a:schemeClr>
                </a:solidFill>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sym typeface="Wingdings"/>
              </a:rPr>
              <a:t>Option</a:t>
            </a:r>
            <a:endParaRPr lang="en-US" sz="1600" dirty="0">
              <a:latin typeface="Arial" panose="020B0604020202020204" pitchFamily="34" charset="0"/>
              <a:cs typeface="Arial" panose="020B0604020202020204" pitchFamily="34" charset="0"/>
            </a:endParaRPr>
          </a:p>
        </p:txBody>
      </p:sp>
      <p:sp>
        <p:nvSpPr>
          <p:cNvPr id="3" name="Rectangle 2"/>
          <p:cNvSpPr/>
          <p:nvPr/>
        </p:nvSpPr>
        <p:spPr>
          <a:xfrm>
            <a:off x="395536" y="706626"/>
            <a:ext cx="7992888" cy="4678204"/>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https://webpki.github.io/</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RefundRequest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recepientUrl</a:t>
            </a:r>
            <a:r>
              <a:rPr lang="en-US" sz="1000" dirty="0">
                <a:solidFill>
                  <a:srgbClr val="000000"/>
                </a:solidFill>
                <a:latin typeface="Verdana"/>
              </a:rPr>
              <a:t>": "</a:t>
            </a:r>
            <a:r>
              <a:rPr lang="en-US" sz="1000" dirty="0">
                <a:solidFill>
                  <a:srgbClr val="0000C0"/>
                </a:solidFill>
                <a:latin typeface="Verdana"/>
              </a:rPr>
              <a:t>https://payments.bigbank.com/refund</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amount</a:t>
            </a:r>
            <a:r>
              <a:rPr lang="en-US" sz="1000" dirty="0">
                <a:solidFill>
                  <a:srgbClr val="000000"/>
                </a:solidFill>
                <a:latin typeface="Verdana"/>
              </a:rPr>
              <a:t>": "</a:t>
            </a:r>
            <a:r>
              <a:rPr lang="en-US" sz="1000" dirty="0">
                <a:solidFill>
                  <a:srgbClr val="0000C0"/>
                </a:solidFill>
                <a:latin typeface="Verdana"/>
              </a:rPr>
              <a:t>550.00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payeeSourceAccount</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https://sepa.payments.org/</a:t>
            </a:r>
            <a:r>
              <a:rPr lang="en-US" sz="1000" dirty="0" err="1">
                <a:solidFill>
                  <a:srgbClr val="0000C0"/>
                </a:solidFill>
                <a:latin typeface="Verdana"/>
              </a:rPr>
              <a:t>saturn</a:t>
            </a:r>
            <a:r>
              <a:rPr lang="en-US" sz="1000" dirty="0">
                <a:solidFill>
                  <a:srgbClr val="0000C0"/>
                </a:solidFill>
                <a:latin typeface="Verdana"/>
              </a:rPr>
              <a:t>/v3#account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iban</a:t>
            </a:r>
            <a:r>
              <a:rPr lang="en-US" sz="1000" dirty="0">
                <a:solidFill>
                  <a:srgbClr val="000000"/>
                </a:solidFill>
                <a:latin typeface="Verdana"/>
              </a:rPr>
              <a:t>": "</a:t>
            </a:r>
            <a:r>
              <a:rPr lang="en-US" sz="1000" dirty="0">
                <a:solidFill>
                  <a:srgbClr val="0000C0"/>
                </a:solidFill>
                <a:latin typeface="Verdana"/>
              </a:rPr>
              <a:t>FR7630004003200001019471656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referenceId</a:t>
            </a:r>
            <a:r>
              <a:rPr lang="en-US" sz="1000" dirty="0">
                <a:solidFill>
                  <a:srgbClr val="000000"/>
                </a:solidFill>
                <a:latin typeface="Verdana"/>
              </a:rPr>
              <a:t>": "</a:t>
            </a:r>
            <a:r>
              <a:rPr lang="en-US" sz="1000" dirty="0">
                <a:solidFill>
                  <a:srgbClr val="0000C0"/>
                </a:solidFill>
                <a:latin typeface="Verdana"/>
              </a:rPr>
              <a:t>#1000004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a:solidFill>
                  <a:srgbClr val="0000C0"/>
                </a:solidFill>
                <a:latin typeface="Verdana"/>
              </a:rPr>
              <a:t>2020-01-31T13:00:03Z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Payee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authorizationResponse</a:t>
            </a:r>
            <a:r>
              <a:rPr lang="en-US" sz="1000" dirty="0">
                <a:solidFill>
                  <a:srgbClr val="000000"/>
                </a:solidFill>
                <a:latin typeface="Verdana"/>
              </a:rPr>
              <a:t>": {</a:t>
            </a:r>
            <a:r>
              <a:rPr lang="en-US" sz="1000" dirty="0"/>
              <a:t/>
            </a:r>
            <a:br>
              <a:rPr lang="en-US" sz="1000" dirty="0"/>
            </a:br>
            <a:r>
              <a:rPr lang="en-US" sz="1000"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Copy of the original </a:t>
            </a:r>
            <a:r>
              <a:rPr lang="en-US" sz="1000" b="1" dirty="0" err="1" smtClean="0">
                <a:solidFill>
                  <a:srgbClr val="4BACC6">
                    <a:lumMod val="75000"/>
                  </a:srgbClr>
                </a:solidFill>
                <a:latin typeface="Arial" panose="020B0604020202020204" pitchFamily="34" charset="0"/>
                <a:cs typeface="Arial" panose="020B0604020202020204" pitchFamily="34" charset="0"/>
              </a:rPr>
              <a:t>AuthorizationResponse</a:t>
            </a:r>
            <a:r>
              <a:rPr lang="en-US" sz="1000" i="1" dirty="0"/>
              <a:t/>
            </a:r>
            <a:br>
              <a:rPr lang="en-US" sz="1000" i="1"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requestSignature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rZ344aiTaOATmLBOdfYThvnQu_zyB1aJZrbbbks2P9I</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lKOvfJdgN8WqEbXMDYPRSMsPicm0Tk10pmer9LxvxLg</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rrqbEkm7ZM6uGjnIWg-3c2YHPXsDhzVz....FsMSNotc7QvAsvn2sTFJ-GGdN5Fx6EfQ</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p>
        </p:txBody>
      </p:sp>
      <p:sp>
        <p:nvSpPr>
          <p:cNvPr id="4" name="TextBox 3"/>
          <p:cNvSpPr txBox="1"/>
          <p:nvPr/>
        </p:nvSpPr>
        <p:spPr>
          <a:xfrm>
            <a:off x="683568" y="5835877"/>
            <a:ext cx="7848872"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By including the account ID of the user (but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with the Merchant’s </a:t>
            </a:r>
            <a:r>
              <a:rPr lang="en-US" sz="1000" i="1" dirty="0" smtClean="0">
                <a:latin typeface="Arial" panose="020B0604020202020204" pitchFamily="34" charset="0"/>
                <a:cs typeface="Arial" panose="020B0604020202020204" pitchFamily="34" charset="0"/>
              </a:rPr>
              <a:t>payment provider key</a:t>
            </a:r>
            <a:r>
              <a:rPr lang="en-US" sz="1000" dirty="0" smtClean="0">
                <a:latin typeface="Arial" panose="020B0604020202020204" pitchFamily="34" charset="0"/>
                <a:cs typeface="Arial" panose="020B0604020202020204" pitchFamily="34" charset="0"/>
              </a:rPr>
              <a:t>), in the </a:t>
            </a:r>
            <a:r>
              <a:rPr lang="en-US" sz="1000" dirty="0" err="1" smtClean="0">
                <a:latin typeface="Arial" panose="020B0604020202020204" pitchFamily="34" charset="0"/>
                <a:cs typeface="Arial" panose="020B0604020202020204" pitchFamily="34" charset="0"/>
                <a:hlinkClick r:id="rId2" action="ppaction://hlinksldjump"/>
              </a:rPr>
              <a:t>AuthorizationResponse</a:t>
            </a:r>
            <a:r>
              <a:rPr lang="en-US" sz="1000" dirty="0" smtClean="0">
                <a:latin typeface="Arial" panose="020B0604020202020204" pitchFamily="34" charset="0"/>
                <a:cs typeface="Arial" panose="020B0604020202020204" pitchFamily="34" charset="0"/>
              </a:rPr>
              <a:t> object the Merchant can (</a:t>
            </a:r>
            <a:r>
              <a:rPr lang="en-US" sz="1000" i="1" dirty="0" smtClean="0">
                <a:latin typeface="Arial" panose="020B0604020202020204" pitchFamily="34" charset="0"/>
                <a:cs typeface="Arial" panose="020B0604020202020204" pitchFamily="34" charset="0"/>
              </a:rPr>
              <a:t>aided by their payment provider</a:t>
            </a:r>
            <a:r>
              <a:rPr lang="en-US" sz="1000" dirty="0" smtClean="0">
                <a:latin typeface="Arial" panose="020B0604020202020204" pitchFamily="34" charset="0"/>
                <a:cs typeface="Arial" panose="020B0604020202020204" pitchFamily="34" charset="0"/>
              </a:rPr>
              <a:t>), transfer money in the opposite direction.  A </a:t>
            </a:r>
            <a:r>
              <a:rPr lang="en-US" sz="1000" b="1" dirty="0" err="1">
                <a:solidFill>
                  <a:schemeClr val="accent5">
                    <a:lumMod val="75000"/>
                  </a:schemeClr>
                </a:solidFill>
                <a:latin typeface="Arial" panose="020B0604020202020204" pitchFamily="34" charset="0"/>
                <a:cs typeface="Arial" panose="020B0604020202020204" pitchFamily="34" charset="0"/>
              </a:rPr>
              <a:t>RefundRequest</a:t>
            </a:r>
            <a:r>
              <a:rPr lang="en-US" sz="1000" dirty="0" smtClean="0">
                <a:solidFill>
                  <a:schemeClr val="accent5">
                    <a:lumMod val="75000"/>
                  </a:schemeClr>
                </a:solidFill>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message consists of an embedded </a:t>
            </a:r>
            <a:r>
              <a:rPr lang="en-US" sz="1000" b="1" dirty="0" err="1">
                <a:solidFill>
                  <a:schemeClr val="accent5">
                    <a:lumMod val="75000"/>
                  </a:schemeClr>
                </a:solidFill>
                <a:latin typeface="Arial" panose="020B0604020202020204" pitchFamily="34" charset="0"/>
                <a:cs typeface="Arial" panose="020B0604020202020204" pitchFamily="34" charset="0"/>
              </a:rPr>
              <a:t>AuthorizationResponse</a:t>
            </a:r>
            <a:r>
              <a:rPr lang="en-US" sz="1000" dirty="0" smtClean="0">
                <a:solidFill>
                  <a:schemeClr val="accent5">
                    <a:lumMod val="75000"/>
                  </a:schemeClr>
                </a:solidFill>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and an </a:t>
            </a:r>
            <a:r>
              <a:rPr lang="en-US" sz="1000" i="1" dirty="0" smtClean="0">
                <a:latin typeface="Arial" panose="020B0604020202020204" pitchFamily="34" charset="0"/>
                <a:cs typeface="Arial" panose="020B0604020202020204" pitchFamily="34" charset="0"/>
              </a:rPr>
              <a:t>amount</a:t>
            </a:r>
            <a:r>
              <a:rPr lang="en-US" sz="1000" dirty="0" smtClean="0">
                <a:latin typeface="Arial" panose="020B0604020202020204" pitchFamily="34" charset="0"/>
                <a:cs typeface="Arial" panose="020B0604020202020204" pitchFamily="34" charset="0"/>
              </a:rPr>
              <a:t>, signed by the Merchant.  Note that the Merchant must send the refund request to </a:t>
            </a:r>
            <a:r>
              <a:rPr lang="en-US" sz="1000" i="1" dirty="0" smtClean="0">
                <a:latin typeface="Arial" panose="020B0604020202020204" pitchFamily="34" charset="0"/>
                <a:cs typeface="Arial" panose="020B0604020202020204" pitchFamily="34" charset="0"/>
              </a:rPr>
              <a:t>its own bank</a:t>
            </a:r>
            <a:r>
              <a:rPr lang="en-US" sz="1000" dirty="0" smtClean="0">
                <a:latin typeface="Arial" panose="020B0604020202020204" pitchFamily="34" charset="0"/>
                <a:cs typeface="Arial" panose="020B0604020202020204" pitchFamily="34" charset="0"/>
              </a:rPr>
              <a:t>.  The Merchant’s Bank is supposed to respond with (a here not shown) </a:t>
            </a:r>
            <a:r>
              <a:rPr lang="en-US" sz="1000" b="1" dirty="0" err="1" smtClean="0">
                <a:solidFill>
                  <a:schemeClr val="accent5">
                    <a:lumMod val="75000"/>
                  </a:schemeClr>
                </a:solidFill>
                <a:latin typeface="Arial" panose="020B0604020202020204" pitchFamily="34" charset="0"/>
                <a:cs typeface="Arial" panose="020B0604020202020204" pitchFamily="34" charset="0"/>
              </a:rPr>
              <a:t>RefundResponse</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object.</a:t>
            </a:r>
            <a:endParaRPr lang="en-US" sz="1000" i="1" dirty="0">
              <a:latin typeface="Arial" panose="020B0604020202020204" pitchFamily="34" charset="0"/>
              <a:cs typeface="Arial" panose="020B0604020202020204" pitchFamily="34" charset="0"/>
            </a:endParaRPr>
          </a:p>
        </p:txBody>
      </p:sp>
      <p:cxnSp>
        <p:nvCxnSpPr>
          <p:cNvPr id="5" name="Straight Arrow Connector 4"/>
          <p:cNvCxnSpPr/>
          <p:nvPr/>
        </p:nvCxnSpPr>
        <p:spPr>
          <a:xfrm flipH="1">
            <a:off x="2227599" y="3705672"/>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302480" y="3573016"/>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3"/>
              </a:rPr>
              <a:t>https://</a:t>
            </a:r>
            <a:r>
              <a:rPr lang="en-US" sz="1000" dirty="0" smtClean="0">
                <a:latin typeface="Arial" panose="020B0604020202020204" pitchFamily="34" charset="0"/>
                <a:cs typeface="Arial" panose="020B0604020202020204" pitchFamily="34" charset="0"/>
                <a:hlinkClick r:id="rId3"/>
              </a:rPr>
              <a:t>cyberphone.github.io/doc/security/jsf.html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7" name="Straight Arrow Connector 6"/>
          <p:cNvCxnSpPr>
            <a:stCxn id="8" idx="1"/>
          </p:cNvCxnSpPr>
          <p:nvPr/>
        </p:nvCxnSpPr>
        <p:spPr>
          <a:xfrm flipH="1">
            <a:off x="1887088" y="4001279"/>
            <a:ext cx="1826718"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713806" y="3887983"/>
            <a:ext cx="147109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ignature key</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97988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Gas Station Option (Reserve/Capture)</a:t>
            </a:r>
            <a:endParaRPr lang="en-US" sz="1600" dirty="0">
              <a:latin typeface="Arial" panose="020B0604020202020204" pitchFamily="34" charset="0"/>
              <a:cs typeface="Arial" panose="020B0604020202020204" pitchFamily="34" charset="0"/>
            </a:endParaRPr>
          </a:p>
        </p:txBody>
      </p:sp>
      <p:sp>
        <p:nvSpPr>
          <p:cNvPr id="3" name="TextBox 2"/>
          <p:cNvSpPr txBox="1"/>
          <p:nvPr/>
        </p:nvSpPr>
        <p:spPr>
          <a:xfrm>
            <a:off x="1619672" y="6346655"/>
            <a:ext cx="5242788" cy="250697"/>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Gas Station payments presume </a:t>
            </a:r>
            <a:r>
              <a:rPr lang="en-US" sz="1000" dirty="0" smtClean="0">
                <a:latin typeface="Arial" panose="020B0604020202020204" pitchFamily="34" charset="0"/>
                <a:cs typeface="Arial" panose="020B0604020202020204" pitchFamily="34" charset="0"/>
                <a:hlinkClick r:id="rId2" action="ppaction://hlinksldjump"/>
              </a:rPr>
              <a:t>Card Payments</a:t>
            </a:r>
            <a:r>
              <a:rPr lang="en-US" sz="1000" dirty="0" smtClean="0">
                <a:latin typeface="Arial" panose="020B0604020202020204" pitchFamily="34" charset="0"/>
                <a:cs typeface="Arial" panose="020B0604020202020204" pitchFamily="34" charset="0"/>
              </a:rPr>
              <a:t> or </a:t>
            </a:r>
            <a:r>
              <a:rPr lang="en-US" sz="1000" dirty="0" smtClean="0">
                <a:latin typeface="Arial" panose="020B0604020202020204" pitchFamily="34" charset="0"/>
                <a:cs typeface="Arial" panose="020B0604020202020204" pitchFamily="34" charset="0"/>
                <a:hlinkClick r:id="rId3" action="ppaction://hlinksldjump"/>
              </a:rPr>
              <a:t>Hybrid Mode</a:t>
            </a:r>
            <a:r>
              <a:rPr lang="en-US" sz="1000" dirty="0" smtClean="0">
                <a:latin typeface="Arial" panose="020B0604020202020204" pitchFamily="34" charset="0"/>
                <a:cs typeface="Arial" panose="020B0604020202020204" pitchFamily="34" charset="0"/>
              </a:rPr>
              <a:t> to be carried out.</a:t>
            </a:r>
            <a:endParaRPr lang="en-US" sz="1000" i="1" dirty="0">
              <a:latin typeface="Arial" panose="020B0604020202020204" pitchFamily="34" charset="0"/>
              <a:cs typeface="Arial" panose="020B0604020202020204" pitchFamily="34" charset="0"/>
            </a:endParaRPr>
          </a:p>
        </p:txBody>
      </p:sp>
      <p:sp>
        <p:nvSpPr>
          <p:cNvPr id="4" name="Rectangle 3"/>
          <p:cNvSpPr/>
          <p:nvPr/>
        </p:nvSpPr>
        <p:spPr>
          <a:xfrm>
            <a:off x="395536" y="836712"/>
            <a:ext cx="7992888" cy="3323987"/>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https://webpki.github.io/</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PaymentClientRequest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paymentMethods</a:t>
            </a:r>
            <a:r>
              <a:rPr lang="en-US" sz="1000" dirty="0">
                <a:solidFill>
                  <a:srgbClr val="000000"/>
                </a:solidFill>
                <a:latin typeface="Verdana"/>
              </a:rPr>
              <a:t>": ["</a:t>
            </a:r>
            <a:r>
              <a:rPr lang="en-US" sz="1000" dirty="0">
                <a:solidFill>
                  <a:srgbClr val="0000C0"/>
                </a:solidFill>
                <a:latin typeface="Verdana"/>
              </a:rPr>
              <a:t>https://supercard.com</a:t>
            </a:r>
            <a:r>
              <a:rPr lang="en-US" sz="1000" dirty="0">
                <a:solidFill>
                  <a:srgbClr val="000000"/>
                </a:solidFill>
                <a:latin typeface="Verdana"/>
              </a:rPr>
              <a:t>", "</a:t>
            </a:r>
            <a:r>
              <a:rPr lang="en-US" sz="1000" dirty="0">
                <a:solidFill>
                  <a:srgbClr val="0000C0"/>
                </a:solidFill>
                <a:latin typeface="Verdana"/>
              </a:rPr>
              <a:t>https://bankdirect.net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paymentRequest</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payee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commonName</a:t>
            </a:r>
            <a:r>
              <a:rPr lang="en-US" sz="1000" dirty="0">
                <a:solidFill>
                  <a:srgbClr val="000000"/>
                </a:solidFill>
                <a:latin typeface="Verdana"/>
              </a:rPr>
              <a:t>": "</a:t>
            </a:r>
            <a:r>
              <a:rPr lang="en-US" sz="1000" dirty="0">
                <a:solidFill>
                  <a:srgbClr val="0000C0"/>
                </a:solidFill>
                <a:latin typeface="Verdana"/>
              </a:rPr>
              <a:t>Planet Gas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homePage</a:t>
            </a:r>
            <a:r>
              <a:rPr lang="en-US" sz="1000" dirty="0">
                <a:solidFill>
                  <a:srgbClr val="000000"/>
                </a:solidFill>
                <a:latin typeface="Verdana"/>
              </a:rPr>
              <a:t>": "</a:t>
            </a:r>
            <a:r>
              <a:rPr lang="en-US" sz="1000" dirty="0">
                <a:solidFill>
                  <a:srgbClr val="0000C0"/>
                </a:solidFill>
                <a:latin typeface="Verdana"/>
              </a:rPr>
              <a:t>https://demomerchant.com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amount</a:t>
            </a:r>
            <a:r>
              <a:rPr lang="en-US" sz="1000" dirty="0">
                <a:solidFill>
                  <a:srgbClr val="000000"/>
                </a:solidFill>
                <a:latin typeface="Verdana"/>
              </a:rPr>
              <a:t>": "</a:t>
            </a:r>
            <a:r>
              <a:rPr lang="en-US" sz="1000" dirty="0">
                <a:solidFill>
                  <a:srgbClr val="0000C0"/>
                </a:solidFill>
                <a:latin typeface="Verdana"/>
              </a:rPr>
              <a:t>200.00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currency</a:t>
            </a:r>
            <a:r>
              <a:rPr lang="en-US" sz="1000" dirty="0">
                <a:solidFill>
                  <a:srgbClr val="000000"/>
                </a:solidFill>
                <a:latin typeface="Verdana"/>
              </a:rPr>
              <a:t>": "</a:t>
            </a:r>
            <a:r>
              <a:rPr lang="en-US" sz="1000" dirty="0">
                <a:solidFill>
                  <a:srgbClr val="0000C0"/>
                </a:solidFill>
                <a:latin typeface="Verdana"/>
              </a:rPr>
              <a:t>EUR</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nonDirectPayment</a:t>
            </a:r>
            <a:r>
              <a:rPr lang="en-US" sz="1000" dirty="0">
                <a:solidFill>
                  <a:srgbClr val="000000"/>
                </a:solidFill>
                <a:latin typeface="Verdana"/>
              </a:rPr>
              <a:t>": "</a:t>
            </a:r>
            <a:r>
              <a:rPr lang="en-US" sz="1000" dirty="0">
                <a:solidFill>
                  <a:srgbClr val="0000C0"/>
                </a:solidFill>
                <a:latin typeface="Verdana"/>
              </a:rPr>
              <a:t>GAS_STATION</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referenceId</a:t>
            </a:r>
            <a:r>
              <a:rPr lang="en-US" sz="1000" dirty="0">
                <a:solidFill>
                  <a:srgbClr val="000000"/>
                </a:solidFill>
                <a:latin typeface="Verdana"/>
              </a:rPr>
              <a:t>": "</a:t>
            </a:r>
            <a:r>
              <a:rPr lang="en-US" sz="1000" dirty="0">
                <a:solidFill>
                  <a:srgbClr val="0000C0"/>
                </a:solidFill>
                <a:latin typeface="Verdana"/>
              </a:rPr>
              <a:t>#1000004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a:solidFill>
                  <a:srgbClr val="0000C0"/>
                </a:solidFill>
                <a:latin typeface="Verdana"/>
              </a:rPr>
              <a:t>2020-01-31T15:48:37Z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expires</a:t>
            </a:r>
            <a:r>
              <a:rPr lang="en-US" sz="1000" dirty="0">
                <a:solidFill>
                  <a:srgbClr val="000000"/>
                </a:solidFill>
                <a:latin typeface="Verdana"/>
              </a:rPr>
              <a:t>": "</a:t>
            </a:r>
            <a:r>
              <a:rPr lang="en-US" sz="1000" dirty="0">
                <a:solidFill>
                  <a:srgbClr val="0000C0"/>
                </a:solidFill>
                <a:latin typeface="Verdana"/>
              </a:rPr>
              <a:t>2020-01-31T16:19:00Z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Payee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cxnSp>
        <p:nvCxnSpPr>
          <p:cNvPr id="6" name="Straight Arrow Connector 5"/>
          <p:cNvCxnSpPr>
            <a:stCxn id="7" idx="1"/>
          </p:cNvCxnSpPr>
          <p:nvPr/>
        </p:nvCxnSpPr>
        <p:spPr>
          <a:xfrm flipH="1">
            <a:off x="3673664" y="2655985"/>
            <a:ext cx="44881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122480" y="2542689"/>
            <a:ext cx="926069"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New element</a:t>
            </a:r>
            <a:endParaRPr lang="en-US" sz="1000" b="1" i="1" dirty="0">
              <a:latin typeface="Arial" panose="020B0604020202020204" pitchFamily="34" charset="0"/>
              <a:cs typeface="Arial" panose="020B0604020202020204" pitchFamily="34" charset="0"/>
            </a:endParaRPr>
          </a:p>
        </p:txBody>
      </p:sp>
      <p:sp>
        <p:nvSpPr>
          <p:cNvPr id="8" name="Rectangle 7"/>
          <p:cNvSpPr/>
          <p:nvPr/>
        </p:nvSpPr>
        <p:spPr>
          <a:xfrm>
            <a:off x="2223328" y="4437112"/>
            <a:ext cx="4162668" cy="1152128"/>
          </a:xfrm>
          <a:prstGeom prst="rect">
            <a:avLst/>
          </a:prstGeom>
          <a:solidFill>
            <a:schemeClr val="bg1"/>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TextBox 8"/>
          <p:cNvSpPr txBox="1"/>
          <p:nvPr/>
        </p:nvSpPr>
        <p:spPr>
          <a:xfrm>
            <a:off x="2389913" y="4589476"/>
            <a:ext cx="619080" cy="276999"/>
          </a:xfrm>
          <a:prstGeom prst="rect">
            <a:avLst/>
          </a:prstGeom>
          <a:noFill/>
        </p:spPr>
        <p:txBody>
          <a:bodyPr wrap="none" rtlCol="0">
            <a:spAutoFit/>
          </a:bodyPr>
          <a:lstStyle/>
          <a:p>
            <a:pPr algn="r"/>
            <a:r>
              <a:rPr lang="en-US" sz="1200" dirty="0" smtClean="0">
                <a:latin typeface="Arial" panose="020B0604020202020204" pitchFamily="34" charset="0"/>
                <a:cs typeface="Arial" panose="020B0604020202020204" pitchFamily="34" charset="0"/>
              </a:rPr>
              <a:t>Payee</a:t>
            </a:r>
            <a:endParaRPr lang="en-US" sz="1000" dirty="0" smtClean="0">
              <a:latin typeface="Arial" panose="020B0604020202020204" pitchFamily="34" charset="0"/>
              <a:cs typeface="Arial" panose="020B0604020202020204" pitchFamily="34" charset="0"/>
            </a:endParaRPr>
          </a:p>
        </p:txBody>
      </p:sp>
      <p:sp>
        <p:nvSpPr>
          <p:cNvPr id="10" name="Rectangle 9"/>
          <p:cNvSpPr/>
          <p:nvPr/>
        </p:nvSpPr>
        <p:spPr>
          <a:xfrm>
            <a:off x="3015416" y="4613811"/>
            <a:ext cx="1415826" cy="252664"/>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Arial" panose="020B0604020202020204" pitchFamily="34" charset="0"/>
                <a:cs typeface="Arial" panose="020B0604020202020204" pitchFamily="34" charset="0"/>
              </a:rPr>
              <a:t>Gas Unlimited</a:t>
            </a:r>
            <a:endParaRPr lang="en-US" sz="1200" dirty="0">
              <a:solidFill>
                <a:schemeClr val="tx1"/>
              </a:solidFill>
              <a:latin typeface="Arial" panose="020B0604020202020204" pitchFamily="34" charset="0"/>
              <a:cs typeface="Arial" panose="020B0604020202020204" pitchFamily="34" charset="0"/>
            </a:endParaRPr>
          </a:p>
        </p:txBody>
      </p:sp>
      <p:sp>
        <p:nvSpPr>
          <p:cNvPr id="12" name="TextBox 11"/>
          <p:cNvSpPr txBox="1"/>
          <p:nvPr/>
        </p:nvSpPr>
        <p:spPr>
          <a:xfrm>
            <a:off x="2295336" y="5005650"/>
            <a:ext cx="713657" cy="276999"/>
          </a:xfrm>
          <a:prstGeom prst="rect">
            <a:avLst/>
          </a:prstGeom>
          <a:noFill/>
        </p:spPr>
        <p:txBody>
          <a:bodyPr wrap="none" rtlCol="0">
            <a:spAutoFit/>
          </a:bodyPr>
          <a:lstStyle/>
          <a:p>
            <a:pPr algn="r"/>
            <a:r>
              <a:rPr lang="en-US" sz="1200" dirty="0" smtClean="0">
                <a:latin typeface="Arial" panose="020B0604020202020204" pitchFamily="34" charset="0"/>
                <a:cs typeface="Arial" panose="020B0604020202020204" pitchFamily="34" charset="0"/>
              </a:rPr>
              <a:t>Amount</a:t>
            </a:r>
            <a:endParaRPr lang="en-US" sz="1000" dirty="0" smtClean="0">
              <a:latin typeface="Arial" panose="020B0604020202020204" pitchFamily="34" charset="0"/>
              <a:cs typeface="Arial" panose="020B0604020202020204" pitchFamily="34" charset="0"/>
            </a:endParaRPr>
          </a:p>
        </p:txBody>
      </p:sp>
      <p:sp>
        <p:nvSpPr>
          <p:cNvPr id="13" name="Rectangle 12"/>
          <p:cNvSpPr/>
          <p:nvPr/>
        </p:nvSpPr>
        <p:spPr>
          <a:xfrm>
            <a:off x="3015416" y="4941168"/>
            <a:ext cx="3010540" cy="414291"/>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latin typeface="Arial" panose="020B0604020202020204" pitchFamily="34" charset="0"/>
                <a:cs typeface="Arial" panose="020B0604020202020204" pitchFamily="34" charset="0"/>
              </a:rPr>
              <a:t>€</a:t>
            </a:r>
            <a:r>
              <a:rPr lang="en-US" sz="600" dirty="0" smtClean="0">
                <a:solidFill>
                  <a:schemeClr val="tx1"/>
                </a:solidFill>
                <a:latin typeface="Arial" panose="020B0604020202020204" pitchFamily="34" charset="0"/>
                <a:cs typeface="Arial" panose="020B0604020202020204" pitchFamily="34" charset="0"/>
              </a:rPr>
              <a:t> </a:t>
            </a:r>
            <a:r>
              <a:rPr lang="en-US" sz="1200" dirty="0" smtClean="0">
                <a:solidFill>
                  <a:schemeClr val="tx1"/>
                </a:solidFill>
                <a:latin typeface="Arial" panose="020B0604020202020204" pitchFamily="34" charset="0"/>
                <a:cs typeface="Arial" panose="020B0604020202020204" pitchFamily="34" charset="0"/>
              </a:rPr>
              <a:t>200</a:t>
            </a:r>
            <a:endParaRPr lang="en-US" sz="1200" dirty="0">
              <a:solidFill>
                <a:schemeClr val="tx1"/>
              </a:solidFill>
              <a:latin typeface="Arial" panose="020B0604020202020204" pitchFamily="34" charset="0"/>
              <a:cs typeface="Arial" panose="020B0604020202020204" pitchFamily="34" charset="0"/>
            </a:endParaRPr>
          </a:p>
          <a:p>
            <a:r>
              <a:rPr lang="en-US" sz="1000" i="1" dirty="0">
                <a:solidFill>
                  <a:schemeClr val="tx1"/>
                </a:solidFill>
                <a:latin typeface="Arial" panose="020B0604020202020204" pitchFamily="34" charset="0"/>
                <a:cs typeface="Arial" panose="020B0604020202020204" pitchFamily="34" charset="0"/>
              </a:rPr>
              <a:t>Reserved</a:t>
            </a:r>
            <a:r>
              <a:rPr lang="en-US" sz="1000" dirty="0">
                <a:solidFill>
                  <a:schemeClr val="tx1"/>
                </a:solidFill>
                <a:latin typeface="Arial" panose="020B0604020202020204" pitchFamily="34" charset="0"/>
                <a:cs typeface="Arial" panose="020B0604020202020204" pitchFamily="34" charset="0"/>
              </a:rPr>
              <a:t>, actual payment will match fuel quantity</a:t>
            </a:r>
          </a:p>
        </p:txBody>
      </p:sp>
      <p:sp>
        <p:nvSpPr>
          <p:cNvPr id="14" name="TextBox 13"/>
          <p:cNvSpPr txBox="1"/>
          <p:nvPr/>
        </p:nvSpPr>
        <p:spPr>
          <a:xfrm>
            <a:off x="1345436" y="4160113"/>
            <a:ext cx="6034876"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sym typeface="Wingdings"/>
              </a:rPr>
              <a:t>User </a:t>
            </a:r>
            <a:r>
              <a:rPr lang="en-US" sz="1200" dirty="0">
                <a:latin typeface="Arial" panose="020B0604020202020204" pitchFamily="34" charset="0"/>
                <a:cs typeface="Arial" panose="020B0604020202020204" pitchFamily="34" charset="0"/>
                <a:sym typeface="Wingdings"/>
              </a:rPr>
              <a:t>I</a:t>
            </a:r>
            <a:r>
              <a:rPr lang="en-US" sz="1200" dirty="0" smtClean="0">
                <a:latin typeface="Arial" panose="020B0604020202020204" pitchFamily="34" charset="0"/>
                <a:cs typeface="Arial" panose="020B0604020202020204" pitchFamily="34" charset="0"/>
                <a:sym typeface="Wingdings"/>
              </a:rPr>
              <a:t>nterface Implications (Non-normative)</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2007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595129"/>
            <a:ext cx="8136904" cy="5940088"/>
          </a:xfrm>
          <a:prstGeom prst="rect">
            <a:avLst/>
          </a:prstGeom>
          <a:noFill/>
        </p:spPr>
        <p:txBody>
          <a:bodyPr wrap="square" rtlCol="0">
            <a:spAutoFit/>
          </a:bodyPr>
          <a:lstStyle/>
          <a:p>
            <a:pPr marL="180975" indent="-180975"/>
            <a:r>
              <a:rPr lang="en-US" sz="1000" dirty="0" smtClean="0">
                <a:latin typeface="Arial" panose="020B0604020202020204" pitchFamily="34" charset="0"/>
                <a:cs typeface="Arial" panose="020B0604020202020204" pitchFamily="34" charset="0"/>
              </a:rPr>
              <a:t>Q:	Doesn't Saturn’s </a:t>
            </a:r>
            <a:r>
              <a:rPr lang="en-US" sz="1000" dirty="0">
                <a:latin typeface="Arial" panose="020B0604020202020204" pitchFamily="34" charset="0"/>
                <a:cs typeface="Arial" panose="020B0604020202020204" pitchFamily="34" charset="0"/>
              </a:rPr>
              <a:t>Merchant-to-User Bank </a:t>
            </a:r>
            <a:r>
              <a:rPr lang="en-US" sz="1000" dirty="0" err="1" smtClean="0">
                <a:latin typeface="Arial" panose="020B0604020202020204" pitchFamily="34" charset="0"/>
                <a:cs typeface="Arial" panose="020B0604020202020204" pitchFamily="34" charset="0"/>
                <a:hlinkClick r:id="rId2" action="ppaction://hlinksldjump"/>
              </a:rPr>
              <a:t>AuthorizationRequest</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introduce </a:t>
            </a:r>
            <a:r>
              <a:rPr lang="en-US" sz="1000" dirty="0" smtClean="0">
                <a:latin typeface="Arial" panose="020B0604020202020204" pitchFamily="34" charset="0"/>
                <a:cs typeface="Arial" panose="020B0604020202020204" pitchFamily="34" charset="0"/>
              </a:rPr>
              <a:t>security risks?</a:t>
            </a:r>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A</a:t>
            </a:r>
            <a:r>
              <a:rPr lang="en-US" sz="1000" dirty="0" smtClean="0">
                <a:latin typeface="Arial" panose="020B0604020202020204" pitchFamily="34" charset="0"/>
                <a:cs typeface="Arial" panose="020B0604020202020204" pitchFamily="34" charset="0"/>
              </a:rPr>
              <a:t>:	Yes</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similar risks as requests </a:t>
            </a:r>
            <a:r>
              <a:rPr lang="en-US" sz="1000" dirty="0">
                <a:latin typeface="Arial" panose="020B0604020202020204" pitchFamily="34" charset="0"/>
                <a:cs typeface="Arial" panose="020B0604020202020204" pitchFamily="34" charset="0"/>
              </a:rPr>
              <a:t>from a </a:t>
            </a:r>
            <a:r>
              <a:rPr lang="en-US" sz="1000" dirty="0" smtClean="0">
                <a:latin typeface="Arial" panose="020B0604020202020204" pitchFamily="34" charset="0"/>
                <a:cs typeface="Arial" panose="020B0604020202020204" pitchFamily="34" charset="0"/>
              </a:rPr>
              <a:t>Wallet or Mobile banking App (since there's </a:t>
            </a:r>
            <a:r>
              <a:rPr lang="en-US" sz="1000" dirty="0">
                <a:latin typeface="Arial" panose="020B0604020202020204" pitchFamily="34" charset="0"/>
                <a:cs typeface="Arial" panose="020B0604020202020204" pitchFamily="34" charset="0"/>
              </a:rPr>
              <a:t>no way you can see </a:t>
            </a:r>
            <a:r>
              <a:rPr lang="en-US" sz="1000" dirty="0" smtClean="0">
                <a:latin typeface="Arial" panose="020B0604020202020204" pitchFamily="34" charset="0"/>
                <a:cs typeface="Arial" panose="020B0604020202020204" pitchFamily="34" charset="0"/>
              </a:rPr>
              <a:t>if an App is </a:t>
            </a:r>
            <a:r>
              <a:rPr lang="en-US" sz="1000" dirty="0">
                <a:latin typeface="Arial" panose="020B0604020202020204" pitchFamily="34" charset="0"/>
                <a:cs typeface="Arial" panose="020B0604020202020204" pitchFamily="34" charset="0"/>
              </a:rPr>
              <a:t>"hacked</a:t>
            </a:r>
            <a:r>
              <a:rPr lang="en-US" sz="1000" dirty="0" smtClean="0">
                <a:latin typeface="Arial" panose="020B0604020202020204" pitchFamily="34" charset="0"/>
                <a:cs typeface="Arial" panose="020B0604020202020204" pitchFamily="34" charset="0"/>
              </a:rPr>
              <a: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Security </a:t>
            </a:r>
            <a:r>
              <a:rPr lang="en-US" sz="1000" dirty="0">
                <a:latin typeface="Arial" panose="020B0604020202020204" pitchFamily="34" charset="0"/>
                <a:cs typeface="Arial" panose="020B0604020202020204" pitchFamily="34" charset="0"/>
              </a:rPr>
              <a:t>features </a:t>
            </a:r>
            <a:r>
              <a:rPr lang="en-US" sz="1000" dirty="0" smtClean="0">
                <a:latin typeface="Arial" panose="020B0604020202020204" pitchFamily="34" charset="0"/>
                <a:cs typeface="Arial" panose="020B0604020202020204" pitchFamily="34" charset="0"/>
              </a:rPr>
              <a:t>include:</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Small </a:t>
            </a:r>
            <a:r>
              <a:rPr lang="en-US" sz="1000" dirty="0">
                <a:latin typeface="Arial" panose="020B0604020202020204" pitchFamily="34" charset="0"/>
                <a:cs typeface="Arial" panose="020B0604020202020204" pitchFamily="34" charset="0"/>
              </a:rPr>
              <a:t>and strict message format</a:t>
            </a:r>
          </a:p>
          <a:p>
            <a:pPr marL="357188" indent="-180975">
              <a:buFont typeface="Arial" panose="020B0604020202020204" pitchFamily="34" charset="0"/>
              <a:buChar char="•"/>
            </a:pPr>
            <a:r>
              <a:rPr lang="en-US" sz="1000" dirty="0" err="1" smtClean="0">
                <a:latin typeface="Arial" panose="020B0604020202020204" pitchFamily="34" charset="0"/>
                <a:cs typeface="Arial" panose="020B0604020202020204" pitchFamily="34" charset="0"/>
                <a:hlinkClick r:id="rId3" action="ppaction://hlinksldjump"/>
              </a:rPr>
              <a:t>AuthorizationRequest</a:t>
            </a:r>
            <a:r>
              <a:rPr lang="en-US" sz="1000" dirty="0" smtClean="0">
                <a:latin typeface="Arial" panose="020B0604020202020204" pitchFamily="34" charset="0"/>
                <a:cs typeface="Arial" panose="020B0604020202020204" pitchFamily="34" charset="0"/>
              </a:rPr>
              <a:t> is</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signed </a:t>
            </a:r>
            <a:r>
              <a:rPr lang="en-US" sz="1000" dirty="0">
                <a:latin typeface="Arial" panose="020B0604020202020204" pitchFamily="34" charset="0"/>
                <a:cs typeface="Arial" panose="020B0604020202020204" pitchFamily="34" charset="0"/>
              </a:rPr>
              <a:t>by the Merchant </a:t>
            </a:r>
            <a:r>
              <a:rPr lang="en-US" sz="1000" dirty="0" smtClean="0">
                <a:latin typeface="Arial" panose="020B0604020202020204" pitchFamily="34" charset="0"/>
                <a:cs typeface="Arial" panose="020B0604020202020204" pitchFamily="34" charset="0"/>
              </a:rPr>
              <a:t>and </a:t>
            </a:r>
            <a:r>
              <a:rPr lang="en-US" sz="1000" dirty="0">
                <a:latin typeface="Arial" panose="020B0604020202020204" pitchFamily="34" charset="0"/>
                <a:cs typeface="Arial" panose="020B0604020202020204" pitchFamily="34" charset="0"/>
              </a:rPr>
              <a:t>vouched for by the Merchant's Bank/Acquirer through </a:t>
            </a:r>
            <a:r>
              <a:rPr lang="en-US" sz="1000" dirty="0" smtClean="0">
                <a:latin typeface="Arial" panose="020B0604020202020204" pitchFamily="34" charset="0"/>
                <a:cs typeface="Arial" panose="020B0604020202020204" pitchFamily="34" charset="0"/>
              </a:rPr>
              <a:t>the </a:t>
            </a:r>
            <a:r>
              <a:rPr lang="en-US" sz="1000" dirty="0" err="1" smtClean="0">
                <a:latin typeface="Arial" panose="020B0604020202020204" pitchFamily="34" charset="0"/>
                <a:cs typeface="Arial" panose="020B0604020202020204" pitchFamily="34" charset="0"/>
                <a:hlinkClick r:id="rId4" action="ppaction://hlinksldjump"/>
              </a:rPr>
              <a:t>PayeeAuthority</a:t>
            </a:r>
            <a:r>
              <a:rPr lang="en-US" sz="1000" dirty="0" smtClean="0">
                <a:latin typeface="Arial" panose="020B0604020202020204" pitchFamily="34" charset="0"/>
                <a:cs typeface="Arial" panose="020B0604020202020204" pitchFamily="34" charset="0"/>
              </a:rPr>
              <a:t> object</a:t>
            </a:r>
            <a:endParaRPr lang="en-US" sz="1000" dirty="0">
              <a:latin typeface="Arial" panose="020B0604020202020204" pitchFamily="34" charset="0"/>
              <a:cs typeface="Arial" panose="020B0604020202020204" pitchFamily="34" charset="0"/>
            </a:endParaRP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User signs a hash of </a:t>
            </a:r>
            <a:r>
              <a:rPr lang="en-US" sz="1000" b="1" dirty="0" err="1">
                <a:latin typeface="Courier New" panose="02070309020205020404" pitchFamily="49" charset="0"/>
                <a:cs typeface="Courier New" panose="02070309020205020404" pitchFamily="49" charset="0"/>
              </a:rPr>
              <a:t>paymentRequest</a:t>
            </a:r>
            <a:r>
              <a:rPr lang="en-US" sz="1000" dirty="0" smtClean="0">
                <a:latin typeface="Arial" panose="020B0604020202020204" pitchFamily="34" charset="0"/>
                <a:cs typeface="Arial" panose="020B0604020202020204" pitchFamily="34" charset="0"/>
              </a:rPr>
              <a:t> with </a:t>
            </a:r>
            <a:r>
              <a:rPr lang="en-US" sz="1000" dirty="0">
                <a:latin typeface="Arial" panose="020B0604020202020204" pitchFamily="34" charset="0"/>
                <a:cs typeface="Arial" panose="020B0604020202020204" pitchFamily="34" charset="0"/>
              </a:rPr>
              <a:t>a key </a:t>
            </a:r>
            <a:r>
              <a:rPr lang="en-US" sz="1000" i="1" dirty="0" smtClean="0">
                <a:latin typeface="Arial" panose="020B0604020202020204" pitchFamily="34" charset="0"/>
                <a:cs typeface="Arial" panose="020B0604020202020204" pitchFamily="34" charset="0"/>
              </a:rPr>
              <a:t>which only </a:t>
            </a:r>
            <a:r>
              <a:rPr lang="en-US" sz="1000" i="1" dirty="0">
                <a:latin typeface="Arial" panose="020B0604020202020204" pitchFamily="34" charset="0"/>
                <a:cs typeface="Arial" panose="020B0604020202020204" pitchFamily="34" charset="0"/>
              </a:rPr>
              <a:t>the User Bank knows about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Time </a:t>
            </a:r>
            <a:r>
              <a:rPr lang="en-US" sz="1000" dirty="0">
                <a:latin typeface="Arial" panose="020B0604020202020204" pitchFamily="34" charset="0"/>
                <a:cs typeface="Arial" panose="020B0604020202020204" pitchFamily="34" charset="0"/>
              </a:rPr>
              <a:t>stamped by client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Integral </a:t>
            </a:r>
            <a:r>
              <a:rPr lang="en-US" sz="1000" dirty="0">
                <a:latin typeface="Arial" panose="020B0604020202020204" pitchFamily="34" charset="0"/>
                <a:cs typeface="Arial" panose="020B0604020202020204" pitchFamily="34" charset="0"/>
              </a:rPr>
              <a:t>support for RBA (Risk Based Authentication)</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Can you </a:t>
            </a:r>
            <a:r>
              <a:rPr lang="en-US" sz="1000" dirty="0">
                <a:latin typeface="Arial" panose="020B0604020202020204" pitchFamily="34" charset="0"/>
                <a:cs typeface="Arial" panose="020B0604020202020204" pitchFamily="34" charset="0"/>
              </a:rPr>
              <a:t>trust the Wallet key storage?</a:t>
            </a:r>
          </a:p>
          <a:p>
            <a:pPr marL="180975" indent="-180975"/>
            <a:r>
              <a:rPr lang="en-US" sz="1000" dirty="0">
                <a:latin typeface="Arial" panose="020B0604020202020204" pitchFamily="34" charset="0"/>
                <a:cs typeface="Arial" panose="020B0604020202020204" pitchFamily="34" charset="0"/>
              </a:rPr>
              <a:t>A: </a:t>
            </a:r>
            <a:r>
              <a:rPr lang="en-US" sz="1000" dirty="0" smtClean="0">
                <a:latin typeface="Arial" panose="020B0604020202020204" pitchFamily="34" charset="0"/>
                <a:cs typeface="Arial" panose="020B0604020202020204" pitchFamily="34" charset="0"/>
              </a:rPr>
              <a:t>	Apple </a:t>
            </a:r>
            <a:r>
              <a:rPr lang="en-US" sz="1000" dirty="0">
                <a:latin typeface="Arial" panose="020B0604020202020204" pitchFamily="34" charset="0"/>
                <a:cs typeface="Arial" panose="020B0604020202020204" pitchFamily="34" charset="0"/>
              </a:rPr>
              <a:t>Pay store keys in a "Secure Enclave</a:t>
            </a:r>
            <a:r>
              <a:rPr lang="en-US" sz="1000" dirty="0" smtClean="0">
                <a:latin typeface="Arial" panose="020B0604020202020204" pitchFamily="34" charset="0"/>
                <a:cs typeface="Arial" panose="020B0604020202020204" pitchFamily="34" charset="0"/>
              </a:rPr>
              <a:t>".  Saturn would need something similar like:</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hlinkClick r:id="rId5"/>
              </a:rPr>
              <a:t>https://cyberphone.github.io/doc/security/sks-api-arch.pdf</a:t>
            </a:r>
            <a:endParaRPr lang="en-US" sz="1000" dirty="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Doesn't Saturn effectively requires </a:t>
            </a:r>
            <a:r>
              <a:rPr lang="en-US" sz="1000" dirty="0">
                <a:latin typeface="Arial" panose="020B0604020202020204" pitchFamily="34" charset="0"/>
                <a:cs typeface="Arial" panose="020B0604020202020204" pitchFamily="34" charset="0"/>
              </a:rPr>
              <a:t>new client-side technology to fly?</a:t>
            </a:r>
          </a:p>
          <a:p>
            <a:pPr marL="180975" indent="-180975"/>
            <a:r>
              <a:rPr lang="en-US" sz="1000" dirty="0" smtClean="0">
                <a:latin typeface="Arial" panose="020B0604020202020204" pitchFamily="34" charset="0"/>
                <a:cs typeface="Arial" panose="020B0604020202020204" pitchFamily="34" charset="0"/>
              </a:rPr>
              <a:t>A:	Yes indeed, exactly like </a:t>
            </a:r>
            <a:r>
              <a:rPr lang="en-US" sz="1000" dirty="0">
                <a:latin typeface="Arial" panose="020B0604020202020204" pitchFamily="34" charset="0"/>
                <a:cs typeface="Arial" panose="020B0604020202020204" pitchFamily="34" charset="0"/>
              </a:rPr>
              <a:t>Apple Pay did</a:t>
            </a:r>
            <a:r>
              <a:rPr lang="en-US" sz="1000" dirty="0" smtClean="0">
                <a:latin typeface="Arial" panose="020B0604020202020204" pitchFamily="34" charset="0"/>
                <a:cs typeface="Arial" panose="020B0604020202020204" pitchFamily="34" charset="0"/>
              </a:rPr>
              <a:t>.  W3C’s </a:t>
            </a:r>
            <a:r>
              <a:rPr lang="en-US" sz="1000" dirty="0" err="1" smtClean="0">
                <a:latin typeface="Arial" panose="020B0604020202020204" pitchFamily="34" charset="0"/>
                <a:cs typeface="Arial" panose="020B0604020202020204" pitchFamily="34" charset="0"/>
                <a:hlinkClick r:id="rId6"/>
              </a:rPr>
              <a:t>PaymentRequest</a:t>
            </a:r>
            <a:r>
              <a:rPr lang="en-US" sz="1000" dirty="0" smtClean="0">
                <a:latin typeface="Arial" panose="020B0604020202020204" pitchFamily="34" charset="0"/>
                <a:cs typeface="Arial" panose="020B0604020202020204" pitchFamily="34" charset="0"/>
              </a:rPr>
              <a:t> is instrumental.</a:t>
            </a:r>
            <a:endParaRPr lang="en-US" sz="1000" dirty="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Wouldn't </a:t>
            </a:r>
            <a:r>
              <a:rPr lang="en-US" sz="1000" dirty="0">
                <a:latin typeface="Arial" panose="020B0604020202020204" pitchFamily="34" charset="0"/>
                <a:cs typeface="Arial" panose="020B0604020202020204" pitchFamily="34" charset="0"/>
              </a:rPr>
              <a:t>it be better sending r</a:t>
            </a:r>
            <a:r>
              <a:rPr lang="en-US" sz="1000" dirty="0" smtClean="0">
                <a:latin typeface="Arial" panose="020B0604020202020204" pitchFamily="34" charset="0"/>
                <a:cs typeface="Arial" panose="020B0604020202020204" pitchFamily="34" charset="0"/>
              </a:rPr>
              <a:t>equests </a:t>
            </a:r>
            <a:r>
              <a:rPr lang="en-US" sz="1000" dirty="0">
                <a:latin typeface="Arial" panose="020B0604020202020204" pitchFamily="34" charset="0"/>
                <a:cs typeface="Arial" panose="020B0604020202020204" pitchFamily="34" charset="0"/>
              </a:rPr>
              <a:t>from the Wallet directly to the User Bank and then handing over r</a:t>
            </a:r>
            <a:r>
              <a:rPr lang="en-US" sz="1000" dirty="0" smtClean="0">
                <a:latin typeface="Arial" panose="020B0604020202020204" pitchFamily="34" charset="0"/>
                <a:cs typeface="Arial" panose="020B0604020202020204" pitchFamily="34" charset="0"/>
              </a:rPr>
              <a:t>esponses </a:t>
            </a:r>
            <a:r>
              <a:rPr lang="en-US" sz="1000" dirty="0">
                <a:latin typeface="Arial" panose="020B0604020202020204" pitchFamily="34" charset="0"/>
                <a:cs typeface="Arial" panose="020B0604020202020204" pitchFamily="34" charset="0"/>
              </a:rPr>
              <a:t>to the Merchant?</a:t>
            </a:r>
          </a:p>
          <a:p>
            <a:pPr marL="180975" indent="-180975"/>
            <a:r>
              <a:rPr lang="en-US" sz="1000" dirty="0" smtClean="0">
                <a:latin typeface="Arial" panose="020B0604020202020204" pitchFamily="34" charset="0"/>
                <a:cs typeface="Arial" panose="020B0604020202020204" pitchFamily="34" charset="0"/>
              </a:rPr>
              <a:t>A:	Not really,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ee </a:t>
            </a:r>
            <a:r>
              <a:rPr lang="en-US" sz="1000" dirty="0">
                <a:latin typeface="Arial" panose="020B0604020202020204" pitchFamily="34" charset="0"/>
                <a:cs typeface="Arial" panose="020B0604020202020204" pitchFamily="34" charset="0"/>
                <a:hlinkClick r:id="rId7"/>
              </a:rPr>
              <a:t>https://</a:t>
            </a:r>
            <a:r>
              <a:rPr lang="en-US" sz="1000" dirty="0" smtClean="0">
                <a:latin typeface="Arial" panose="020B0604020202020204" pitchFamily="34" charset="0"/>
                <a:cs typeface="Arial" panose="020B0604020202020204" pitchFamily="34" charset="0"/>
                <a:hlinkClick r:id="rId7"/>
              </a:rPr>
              <a:t>cyberphone.github.io/doc/defensive-publications/payment-authorization-scheme.pdf</a:t>
            </a:r>
            <a:r>
              <a:rPr lang="en-US" sz="1000" dirty="0" smtClean="0">
                <a:latin typeface="Arial" panose="020B0604020202020204" pitchFamily="34" charset="0"/>
                <a:cs typeface="Arial" panose="020B0604020202020204" pitchFamily="34" charset="0"/>
              </a:rPr>
              <a:t> for more details on this matter which also is a </a:t>
            </a:r>
            <a:r>
              <a:rPr lang="en-US" sz="1000" i="1" dirty="0" smtClean="0">
                <a:latin typeface="Arial" panose="020B0604020202020204" pitchFamily="34" charset="0"/>
                <a:cs typeface="Arial" panose="020B0604020202020204" pitchFamily="34" charset="0"/>
              </a:rPr>
              <a:t>prerequisite for Wallet payment method independence</a:t>
            </a:r>
            <a:r>
              <a:rPr lang="en-US" sz="1000" dirty="0" smtClean="0">
                <a:latin typeface="Arial" panose="020B0604020202020204" pitchFamily="34" charset="0"/>
                <a:cs typeface="Arial" panose="020B0604020202020204" pitchFamily="34" charset="0"/>
              </a:rPr>
              <a:t>.</a:t>
            </a:r>
          </a:p>
          <a:p>
            <a:pPr marL="180975" indent="-180975"/>
            <a:r>
              <a:rPr lang="en-US" sz="1000" dirty="0">
                <a:latin typeface="Arial" panose="020B0604020202020204" pitchFamily="34" charset="0"/>
                <a:cs typeface="Arial" panose="020B0604020202020204" pitchFamily="34" charset="0"/>
              </a:rPr>
              <a:t>	</a:t>
            </a:r>
          </a:p>
          <a:p>
            <a:pPr marL="180975" indent="-180975"/>
            <a:r>
              <a:rPr lang="en-US" sz="1000" dirty="0" smtClean="0">
                <a:latin typeface="Arial" panose="020B0604020202020204" pitchFamily="34" charset="0"/>
                <a:cs typeface="Arial" panose="020B0604020202020204" pitchFamily="34" charset="0"/>
              </a:rPr>
              <a:t>Q:	Is </a:t>
            </a:r>
            <a:r>
              <a:rPr lang="en-US" sz="1000" dirty="0">
                <a:latin typeface="Arial" panose="020B0604020202020204" pitchFamily="34" charset="0"/>
                <a:cs typeface="Arial" panose="020B0604020202020204" pitchFamily="34" charset="0"/>
              </a:rPr>
              <a:t>Saturn </a:t>
            </a:r>
            <a:r>
              <a:rPr lang="en-US" sz="1000" dirty="0" smtClean="0">
                <a:latin typeface="Arial" panose="020B0604020202020204" pitchFamily="34" charset="0"/>
                <a:cs typeface="Arial" panose="020B0604020202020204" pitchFamily="34" charset="0"/>
              </a:rPr>
              <a:t>a “Push</a:t>
            </a:r>
            <a:r>
              <a:rPr lang="en-US" sz="1000" dirty="0">
                <a:latin typeface="Arial" panose="020B0604020202020204" pitchFamily="34" charset="0"/>
                <a:cs typeface="Arial" panose="020B0604020202020204" pitchFamily="34" charset="0"/>
              </a:rPr>
              <a:t>" or </a:t>
            </a:r>
            <a:r>
              <a:rPr lang="en-US" sz="1000" dirty="0" smtClean="0">
                <a:latin typeface="Arial" panose="020B0604020202020204" pitchFamily="34" charset="0"/>
                <a:cs typeface="Arial" panose="020B0604020202020204" pitchFamily="34" charset="0"/>
              </a:rPr>
              <a:t>“Pull</a:t>
            </a:r>
            <a:r>
              <a:rPr lang="en-US" sz="1000" dirty="0">
                <a:latin typeface="Arial" panose="020B0604020202020204" pitchFamily="34" charset="0"/>
                <a:cs typeface="Arial" panose="020B0604020202020204" pitchFamily="34" charset="0"/>
              </a:rPr>
              <a:t>" payment system?</a:t>
            </a:r>
          </a:p>
          <a:p>
            <a:pPr marL="180975" indent="-180975"/>
            <a:r>
              <a:rPr lang="en-US" sz="1000" dirty="0" smtClean="0">
                <a:latin typeface="Arial" panose="020B0604020202020204" pitchFamily="34" charset="0"/>
                <a:cs typeface="Arial" panose="020B0604020202020204" pitchFamily="34" charset="0"/>
              </a:rPr>
              <a:t>A:	</a:t>
            </a:r>
            <a:r>
              <a:rPr lang="en-US" sz="1000" i="1" dirty="0" smtClean="0">
                <a:latin typeface="Arial" panose="020B0604020202020204" pitchFamily="34" charset="0"/>
                <a:cs typeface="Arial" panose="020B0604020202020204" pitchFamily="34" charset="0"/>
              </a:rPr>
              <a:t>Saturn </a:t>
            </a:r>
            <a:r>
              <a:rPr lang="en-US" sz="1000" i="1" dirty="0">
                <a:latin typeface="Arial" panose="020B0604020202020204" pitchFamily="34" charset="0"/>
                <a:cs typeface="Arial" panose="020B0604020202020204" pitchFamily="34" charset="0"/>
              </a:rPr>
              <a:t>is not a payment </a:t>
            </a:r>
            <a:r>
              <a:rPr lang="en-US" sz="1000" i="1" dirty="0" smtClean="0">
                <a:latin typeface="Arial" panose="020B0604020202020204" pitchFamily="34" charset="0"/>
                <a:cs typeface="Arial" panose="020B0604020202020204" pitchFamily="34" charset="0"/>
              </a:rPr>
              <a:t>system</a:t>
            </a:r>
            <a:r>
              <a:rPr lang="en-US" sz="1000" dirty="0" smtClean="0">
                <a:latin typeface="Arial" panose="020B0604020202020204" pitchFamily="34" charset="0"/>
                <a:cs typeface="Arial" panose="020B0604020202020204" pitchFamily="34" charset="0"/>
              </a:rPr>
              <a:t>, it is rather a scheme where a User </a:t>
            </a:r>
            <a:r>
              <a:rPr lang="en-US" sz="1000" i="1" dirty="0" smtClean="0">
                <a:latin typeface="Arial" panose="020B0604020202020204" pitchFamily="34" charset="0"/>
                <a:cs typeface="Arial" panose="020B0604020202020204" pitchFamily="34" charset="0"/>
              </a:rPr>
              <a:t>authorizes</a:t>
            </a:r>
            <a:r>
              <a:rPr lang="en-US" sz="1000" dirty="0" smtClean="0">
                <a:latin typeface="Arial" panose="020B0604020202020204" pitchFamily="34" charset="0"/>
                <a:cs typeface="Arial" panose="020B0604020202020204" pitchFamily="34" charset="0"/>
              </a:rPr>
              <a:t> Merchant-initiated </a:t>
            </a:r>
            <a:r>
              <a:rPr lang="en-US" sz="1000" i="1" dirty="0" smtClean="0">
                <a:latin typeface="Arial" panose="020B0604020202020204" pitchFamily="34" charset="0"/>
                <a:cs typeface="Arial" panose="020B0604020202020204" pitchFamily="34" charset="0"/>
              </a:rPr>
              <a:t>requests</a:t>
            </a:r>
            <a:r>
              <a:rPr lang="en-US" sz="400" i="1"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which are transported back to the User Bank via the Merchant.  That is, the actual payment system is not a part of the depicted scheme.</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How </a:t>
            </a:r>
            <a:r>
              <a:rPr lang="en-US" sz="1000" dirty="0">
                <a:latin typeface="Arial" panose="020B0604020202020204" pitchFamily="34" charset="0"/>
                <a:cs typeface="Arial" panose="020B0604020202020204" pitchFamily="34" charset="0"/>
              </a:rPr>
              <a:t>does </a:t>
            </a:r>
            <a:r>
              <a:rPr lang="en-US" sz="1000" dirty="0" smtClean="0">
                <a:latin typeface="Arial" panose="020B0604020202020204" pitchFamily="34" charset="0"/>
                <a:cs typeface="Arial" panose="020B0604020202020204" pitchFamily="34" charset="0"/>
              </a:rPr>
              <a:t>Saturn </a:t>
            </a:r>
            <a:r>
              <a:rPr lang="en-US" sz="1000" dirty="0">
                <a:latin typeface="Arial" panose="020B0604020202020204" pitchFamily="34" charset="0"/>
                <a:cs typeface="Arial" panose="020B0604020202020204" pitchFamily="34" charset="0"/>
              </a:rPr>
              <a:t>relate to ISO 20022, ISO 8583, and SEPA?</a:t>
            </a:r>
          </a:p>
          <a:p>
            <a:pPr marL="180975" indent="-180975"/>
            <a:r>
              <a:rPr lang="en-US" sz="1000" dirty="0" smtClean="0">
                <a:latin typeface="Arial" panose="020B0604020202020204" pitchFamily="34" charset="0"/>
                <a:cs typeface="Arial" panose="020B0604020202020204" pitchFamily="34" charset="0"/>
              </a:rPr>
              <a:t>A:	</a:t>
            </a:r>
            <a:r>
              <a:rPr lang="en-US" sz="1000" dirty="0">
                <a:latin typeface="Arial" panose="020B0604020202020204" pitchFamily="34" charset="0"/>
                <a:cs typeface="Arial" panose="020B0604020202020204" pitchFamily="34" charset="0"/>
              </a:rPr>
              <a:t>O</a:t>
            </a:r>
            <a:r>
              <a:rPr lang="en-US" sz="1000" dirty="0" smtClean="0">
                <a:latin typeface="Arial" panose="020B0604020202020204" pitchFamily="34" charset="0"/>
                <a:cs typeface="Arial" panose="020B0604020202020204" pitchFamily="34" charset="0"/>
              </a:rPr>
              <a:t>nly </a:t>
            </a:r>
            <a:r>
              <a:rPr lang="en-US" sz="1000" dirty="0">
                <a:latin typeface="Arial" panose="020B0604020202020204" pitchFamily="34" charset="0"/>
                <a:cs typeface="Arial" panose="020B0604020202020204" pitchFamily="34" charset="0"/>
              </a:rPr>
              <a:t>the actual payment </a:t>
            </a:r>
            <a:r>
              <a:rPr lang="en-US" sz="1000" dirty="0" smtClean="0">
                <a:latin typeface="Arial" panose="020B0604020202020204" pitchFamily="34" charset="0"/>
                <a:cs typeface="Arial" panose="020B0604020202020204" pitchFamily="34" charset="0"/>
              </a:rPr>
              <a:t>systems need payment-system specific </a:t>
            </a:r>
            <a:r>
              <a:rPr lang="en-US" sz="1000" dirty="0">
                <a:latin typeface="Arial" panose="020B0604020202020204" pitchFamily="34" charset="0"/>
                <a:cs typeface="Arial" panose="020B0604020202020204" pitchFamily="34" charset="0"/>
              </a:rPr>
              <a:t>security, format, names, conventions, and </a:t>
            </a:r>
            <a:r>
              <a:rPr lang="en-US" sz="1000" dirty="0" smtClean="0">
                <a:latin typeface="Arial" panose="020B0604020202020204" pitchFamily="34" charset="0"/>
                <a:cs typeface="Arial" panose="020B0604020202020204" pitchFamily="34" charset="0"/>
              </a:rPr>
              <a:t>processing.  The ability including payment-system specific data in </a:t>
            </a:r>
            <a:r>
              <a:rPr lang="en-US" sz="1000" dirty="0" err="1" smtClean="0">
                <a:latin typeface="Arial" panose="020B0604020202020204" pitchFamily="34" charset="0"/>
                <a:cs typeface="Arial" panose="020B0604020202020204" pitchFamily="34" charset="0"/>
                <a:hlinkClick r:id="rId3" action="ppaction://hlinksldjump"/>
              </a:rPr>
              <a:t>AuthorizationRequest</a:t>
            </a:r>
            <a:r>
              <a:rPr lang="en-US" sz="1000" dirty="0" smtClean="0">
                <a:latin typeface="Arial" panose="020B0604020202020204" pitchFamily="34" charset="0"/>
                <a:cs typeface="Arial" panose="020B0604020202020204" pitchFamily="34" charset="0"/>
              </a:rPr>
              <a:t> makes Saturn compatible with just about any payment system.</a:t>
            </a:r>
            <a:br>
              <a:rPr lang="en-US" sz="1000" dirty="0" smtClean="0">
                <a:latin typeface="Arial" panose="020B0604020202020204" pitchFamily="34" charset="0"/>
                <a:cs typeface="Arial" panose="020B0604020202020204" pitchFamily="34" charset="0"/>
              </a:rPr>
            </a:br>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How are Virtual Cards enrolled?</a:t>
            </a:r>
          </a:p>
          <a:p>
            <a:pPr marL="180975" indent="-180975"/>
            <a:r>
              <a:rPr lang="en-US" sz="1000" dirty="0" smtClean="0">
                <a:latin typeface="Arial" panose="020B0604020202020204" pitchFamily="34" charset="0"/>
                <a:cs typeface="Arial" panose="020B0604020202020204" pitchFamily="34" charset="0"/>
              </a:rPr>
              <a:t>A:	Virtual Cards would typically be enrolled from the User Bank’s Web site using a secure enrollment protocol like:</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hlinkClick r:id="rId8"/>
              </a:rPr>
              <a:t>https://cyberphone.github.io/doc/security/keygen2.html</a:t>
            </a:r>
            <a:endParaRPr lang="en-US" sz="1000" dirty="0" smtClean="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Q:	</a:t>
            </a:r>
            <a:r>
              <a:rPr lang="en-US" sz="1000" dirty="0" smtClean="0">
                <a:latin typeface="Arial" panose="020B0604020202020204" pitchFamily="34" charset="0"/>
                <a:cs typeface="Arial" panose="020B0604020202020204" pitchFamily="34" charset="0"/>
              </a:rPr>
              <a:t>Is Saturn a REST API?</a:t>
            </a:r>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A:	</a:t>
            </a:r>
            <a:r>
              <a:rPr lang="en-US" sz="1000" dirty="0" smtClean="0">
                <a:latin typeface="Arial" panose="020B0604020202020204" pitchFamily="34" charset="0"/>
                <a:cs typeface="Arial" panose="020B0604020202020204" pitchFamily="34" charset="0"/>
              </a:rPr>
              <a:t>No, because in REST an operation is also defined by the HTTP verb (GET, POST, etc.) and URL which is in conflict with the message embedding concept featured in Saturn.  In Saturn, messages are uniquely defined by their JSON contents making </a:t>
            </a:r>
            <a:r>
              <a:rPr lang="en-US" sz="1000" i="1" dirty="0" smtClean="0">
                <a:latin typeface="Arial" panose="020B0604020202020204" pitchFamily="34" charset="0"/>
                <a:cs typeface="Arial" panose="020B0604020202020204" pitchFamily="34" charset="0"/>
              </a:rPr>
              <a:t>digitally</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signing</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embedding</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debugging</a:t>
            </a:r>
            <a:r>
              <a:rPr lang="en-US" sz="1000" dirty="0" smtClean="0">
                <a:latin typeface="Arial" panose="020B0604020202020204" pitchFamily="34" charset="0"/>
                <a:cs typeface="Arial" panose="020B0604020202020204" pitchFamily="34" charset="0"/>
              </a:rPr>
              <a:t>, and </a:t>
            </a:r>
            <a:r>
              <a:rPr lang="en-US" sz="1000" i="1" dirty="0" smtClean="0">
                <a:latin typeface="Arial" panose="020B0604020202020204" pitchFamily="34" charset="0"/>
                <a:cs typeface="Arial" panose="020B0604020202020204" pitchFamily="34" charset="0"/>
              </a:rPr>
              <a:t>documenting</a:t>
            </a:r>
            <a:r>
              <a:rPr lang="en-US" sz="1000" dirty="0" smtClean="0">
                <a:latin typeface="Arial" panose="020B0604020202020204" pitchFamily="34" charset="0"/>
                <a:cs typeface="Arial" panose="020B0604020202020204" pitchFamily="34" charset="0"/>
              </a:rPr>
              <a:t> straightforward.  Wallet communication is based on an </a:t>
            </a:r>
            <a:r>
              <a:rPr lang="en-US" sz="1000" i="1" dirty="0" smtClean="0">
                <a:latin typeface="Arial" panose="020B0604020202020204" pitchFamily="34" charset="0"/>
                <a:cs typeface="Arial" panose="020B0604020202020204" pitchFamily="34" charset="0"/>
              </a:rPr>
              <a:t>interactive</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scenario-dependent</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asynchronous</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bi-directional</a:t>
            </a:r>
            <a:r>
              <a:rPr lang="en-US" sz="1000" dirty="0" smtClean="0">
                <a:latin typeface="Arial" panose="020B0604020202020204" pitchFamily="34" charset="0"/>
                <a:cs typeface="Arial" panose="020B0604020202020204" pitchFamily="34" charset="0"/>
              </a:rPr>
              <a:t> message channel. See: </a:t>
            </a:r>
            <a:r>
              <a:rPr lang="en-US" sz="1000" dirty="0" smtClean="0">
                <a:latin typeface="Arial" panose="020B0604020202020204" pitchFamily="34" charset="0"/>
                <a:cs typeface="Arial" panose="020B0604020202020204" pitchFamily="34" charset="0"/>
                <a:hlinkClick r:id="rId9"/>
              </a:rPr>
              <a:t>https://cyberphone.github.io/doc/web/yasmin.html</a:t>
            </a:r>
            <a:endParaRPr lang="en-US" sz="1000" dirty="0">
              <a:latin typeface="Arial" panose="020B0604020202020204" pitchFamily="34" charset="0"/>
              <a:cs typeface="Arial" panose="020B0604020202020204" pitchFamily="34" charset="0"/>
            </a:endParaRPr>
          </a:p>
        </p:txBody>
      </p:sp>
      <p:sp>
        <p:nvSpPr>
          <p:cNvPr id="3" name="TextBox 2"/>
          <p:cNvSpPr txBox="1"/>
          <p:nvPr/>
        </p:nvSpPr>
        <p:spPr>
          <a:xfrm>
            <a:off x="1475656" y="188640"/>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Saturn - FAQ</a:t>
            </a:r>
            <a:endParaRPr lang="en-US" sz="1600" dirty="0">
              <a:latin typeface="Arial" panose="020B0604020202020204" pitchFamily="34" charset="0"/>
              <a:cs typeface="Arial" panose="020B0604020202020204" pitchFamily="34" charset="0"/>
            </a:endParaRPr>
          </a:p>
        </p:txBody>
      </p:sp>
      <p:sp>
        <p:nvSpPr>
          <p:cNvPr id="4" name="TextBox 3"/>
          <p:cNvSpPr txBox="1"/>
          <p:nvPr/>
        </p:nvSpPr>
        <p:spPr>
          <a:xfrm>
            <a:off x="162843" y="6453916"/>
            <a:ext cx="8746305" cy="215444"/>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 Enabling Saturn supporting not only direct payments, but bookings, reoccurring payments, and automated gas station payments without modifications to the underlying payment system  </a:t>
            </a:r>
            <a:endParaRPr lang="en-US"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87710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9" name="Elbow Connector 128"/>
          <p:cNvCxnSpPr/>
          <p:nvPr/>
        </p:nvCxnSpPr>
        <p:spPr>
          <a:xfrm>
            <a:off x="1410270" y="3419516"/>
            <a:ext cx="1277874" cy="874128"/>
          </a:xfrm>
          <a:prstGeom prst="bentConnector3">
            <a:avLst>
              <a:gd name="adj1" fmla="val -10376"/>
            </a:avLst>
          </a:prstGeom>
          <a:ln w="3175">
            <a:solidFill>
              <a:schemeClr val="tx1"/>
            </a:solidFill>
            <a:prstDash val="dash"/>
            <a:tailEnd type="none" w="sm" len="sm"/>
          </a:ln>
        </p:spPr>
        <p:style>
          <a:lnRef idx="1">
            <a:schemeClr val="accent1"/>
          </a:lnRef>
          <a:fillRef idx="0">
            <a:schemeClr val="accent1"/>
          </a:fillRef>
          <a:effectRef idx="0">
            <a:schemeClr val="accent1"/>
          </a:effectRef>
          <a:fontRef idx="minor">
            <a:schemeClr val="tx1"/>
          </a:fontRef>
        </p:style>
      </p:cxnSp>
      <p:sp>
        <p:nvSpPr>
          <p:cNvPr id="26" name="Freeform 25"/>
          <p:cNvSpPr/>
          <p:nvPr/>
        </p:nvSpPr>
        <p:spPr>
          <a:xfrm rot="2212763">
            <a:off x="7972407" y="1109228"/>
            <a:ext cx="1382541" cy="1720873"/>
          </a:xfrm>
          <a:custGeom>
            <a:avLst/>
            <a:gdLst>
              <a:gd name="connsiteX0" fmla="*/ 0 w 159026"/>
              <a:gd name="connsiteY0" fmla="*/ 0 h 0"/>
              <a:gd name="connsiteX1" fmla="*/ 159026 w 159026"/>
              <a:gd name="connsiteY1" fmla="*/ 0 h 0"/>
              <a:gd name="connsiteX0" fmla="*/ 0 w 10000"/>
              <a:gd name="connsiteY0" fmla="*/ 0 h 453"/>
              <a:gd name="connsiteX1" fmla="*/ 3966 w 10000"/>
              <a:gd name="connsiteY1" fmla="*/ 453 h 453"/>
              <a:gd name="connsiteX2" fmla="*/ 10000 w 10000"/>
              <a:gd name="connsiteY2" fmla="*/ 0 h 453"/>
              <a:gd name="connsiteX0" fmla="*/ 0 w 10543"/>
              <a:gd name="connsiteY0" fmla="*/ 0 h 167832"/>
              <a:gd name="connsiteX1" fmla="*/ 3966 w 10543"/>
              <a:gd name="connsiteY1" fmla="*/ 10000 h 167832"/>
              <a:gd name="connsiteX2" fmla="*/ 10183 w 10543"/>
              <a:gd name="connsiteY2" fmla="*/ 167819 h 167832"/>
              <a:gd name="connsiteX3" fmla="*/ 10000 w 10543"/>
              <a:gd name="connsiteY3" fmla="*/ 0 h 167832"/>
              <a:gd name="connsiteX0" fmla="*/ 0 w 63618"/>
              <a:gd name="connsiteY0" fmla="*/ 0 h 1383313"/>
              <a:gd name="connsiteX1" fmla="*/ 3966 w 63618"/>
              <a:gd name="connsiteY1" fmla="*/ 10000 h 1383313"/>
              <a:gd name="connsiteX2" fmla="*/ 10183 w 63618"/>
              <a:gd name="connsiteY2" fmla="*/ 167819 h 1383313"/>
              <a:gd name="connsiteX3" fmla="*/ 63618 w 63618"/>
              <a:gd name="connsiteY3" fmla="*/ 1383313 h 1383313"/>
              <a:gd name="connsiteX0" fmla="*/ 0 w 63618"/>
              <a:gd name="connsiteY0" fmla="*/ 0 h 1383313"/>
              <a:gd name="connsiteX1" fmla="*/ 3966 w 63618"/>
              <a:gd name="connsiteY1" fmla="*/ 10000 h 1383313"/>
              <a:gd name="connsiteX2" fmla="*/ 63618 w 63618"/>
              <a:gd name="connsiteY2" fmla="*/ 1383313 h 1383313"/>
              <a:gd name="connsiteX0" fmla="*/ 0 w 74268"/>
              <a:gd name="connsiteY0" fmla="*/ 191618 h 1373313"/>
              <a:gd name="connsiteX1" fmla="*/ 14616 w 74268"/>
              <a:gd name="connsiteY1" fmla="*/ 0 h 1373313"/>
              <a:gd name="connsiteX2" fmla="*/ 74268 w 74268"/>
              <a:gd name="connsiteY2" fmla="*/ 1373313 h 1373313"/>
              <a:gd name="connsiteX0" fmla="*/ 0 w 74268"/>
              <a:gd name="connsiteY0" fmla="*/ 188147 h 1369842"/>
              <a:gd name="connsiteX1" fmla="*/ 14843 w 74268"/>
              <a:gd name="connsiteY1" fmla="*/ 0 h 1369842"/>
              <a:gd name="connsiteX2" fmla="*/ 74268 w 74268"/>
              <a:gd name="connsiteY2" fmla="*/ 1369842 h 1369842"/>
              <a:gd name="connsiteX0" fmla="*/ 0 w 74268"/>
              <a:gd name="connsiteY0" fmla="*/ 188147 h 1369842"/>
              <a:gd name="connsiteX1" fmla="*/ 14843 w 74268"/>
              <a:gd name="connsiteY1" fmla="*/ 0 h 1369842"/>
              <a:gd name="connsiteX2" fmla="*/ 74268 w 74268"/>
              <a:gd name="connsiteY2" fmla="*/ 1369842 h 1369842"/>
              <a:gd name="connsiteX0" fmla="*/ 0 w 74268"/>
              <a:gd name="connsiteY0" fmla="*/ 188147 h 1369842"/>
              <a:gd name="connsiteX1" fmla="*/ 14843 w 74268"/>
              <a:gd name="connsiteY1" fmla="*/ 0 h 1369842"/>
              <a:gd name="connsiteX2" fmla="*/ 67291 w 74268"/>
              <a:gd name="connsiteY2" fmla="*/ 1210006 h 1369842"/>
              <a:gd name="connsiteX3" fmla="*/ 74268 w 74268"/>
              <a:gd name="connsiteY3" fmla="*/ 1369842 h 1369842"/>
              <a:gd name="connsiteX0" fmla="*/ 0 w 70543"/>
              <a:gd name="connsiteY0" fmla="*/ 188147 h 1551650"/>
              <a:gd name="connsiteX1" fmla="*/ 14843 w 70543"/>
              <a:gd name="connsiteY1" fmla="*/ 0 h 1551650"/>
              <a:gd name="connsiteX2" fmla="*/ 67291 w 70543"/>
              <a:gd name="connsiteY2" fmla="*/ 1210006 h 1551650"/>
              <a:gd name="connsiteX3" fmla="*/ 62375 w 70543"/>
              <a:gd name="connsiteY3" fmla="*/ 1551650 h 1551650"/>
              <a:gd name="connsiteX0" fmla="*/ 0 w 73012"/>
              <a:gd name="connsiteY0" fmla="*/ 188147 h 1551650"/>
              <a:gd name="connsiteX1" fmla="*/ 14843 w 73012"/>
              <a:gd name="connsiteY1" fmla="*/ 0 h 1551650"/>
              <a:gd name="connsiteX2" fmla="*/ 67291 w 73012"/>
              <a:gd name="connsiteY2" fmla="*/ 1210006 h 1551650"/>
              <a:gd name="connsiteX3" fmla="*/ 62375 w 73012"/>
              <a:gd name="connsiteY3" fmla="*/ 1551650 h 1551650"/>
              <a:gd name="connsiteX0" fmla="*/ 0 w 77152"/>
              <a:gd name="connsiteY0" fmla="*/ 188147 h 1551650"/>
              <a:gd name="connsiteX1" fmla="*/ 14843 w 77152"/>
              <a:gd name="connsiteY1" fmla="*/ 0 h 1551650"/>
              <a:gd name="connsiteX2" fmla="*/ 72995 w 77152"/>
              <a:gd name="connsiteY2" fmla="*/ 1329675 h 1551650"/>
              <a:gd name="connsiteX3" fmla="*/ 62375 w 77152"/>
              <a:gd name="connsiteY3" fmla="*/ 1551650 h 1551650"/>
              <a:gd name="connsiteX0" fmla="*/ 0 w 77152"/>
              <a:gd name="connsiteY0" fmla="*/ 188147 h 1551650"/>
              <a:gd name="connsiteX1" fmla="*/ 14843 w 77152"/>
              <a:gd name="connsiteY1" fmla="*/ 0 h 1551650"/>
              <a:gd name="connsiteX2" fmla="*/ 72995 w 77152"/>
              <a:gd name="connsiteY2" fmla="*/ 1329675 h 1551650"/>
              <a:gd name="connsiteX3" fmla="*/ 62375 w 77152"/>
              <a:gd name="connsiteY3" fmla="*/ 1551650 h 1551650"/>
              <a:gd name="connsiteX0" fmla="*/ 0 w 77348"/>
              <a:gd name="connsiteY0" fmla="*/ 188147 h 1551650"/>
              <a:gd name="connsiteX1" fmla="*/ 14843 w 77348"/>
              <a:gd name="connsiteY1" fmla="*/ 0 h 1551650"/>
              <a:gd name="connsiteX2" fmla="*/ 72995 w 77348"/>
              <a:gd name="connsiteY2" fmla="*/ 1329675 h 1551650"/>
              <a:gd name="connsiteX3" fmla="*/ 62375 w 77348"/>
              <a:gd name="connsiteY3" fmla="*/ 1551650 h 1551650"/>
              <a:gd name="connsiteX0" fmla="*/ 0 w 73125"/>
              <a:gd name="connsiteY0" fmla="*/ 188147 h 1551650"/>
              <a:gd name="connsiteX1" fmla="*/ 14843 w 73125"/>
              <a:gd name="connsiteY1" fmla="*/ 0 h 1551650"/>
              <a:gd name="connsiteX2" fmla="*/ 72995 w 73125"/>
              <a:gd name="connsiteY2" fmla="*/ 1329675 h 1551650"/>
              <a:gd name="connsiteX3" fmla="*/ 62375 w 73125"/>
              <a:gd name="connsiteY3" fmla="*/ 1551650 h 1551650"/>
              <a:gd name="connsiteX0" fmla="*/ 0 w 73125"/>
              <a:gd name="connsiteY0" fmla="*/ 188147 h 1551650"/>
              <a:gd name="connsiteX1" fmla="*/ 14843 w 73125"/>
              <a:gd name="connsiteY1" fmla="*/ 0 h 1551650"/>
              <a:gd name="connsiteX2" fmla="*/ 72995 w 73125"/>
              <a:gd name="connsiteY2" fmla="*/ 1329675 h 1551650"/>
              <a:gd name="connsiteX3" fmla="*/ 62375 w 73125"/>
              <a:gd name="connsiteY3" fmla="*/ 1551650 h 1551650"/>
              <a:gd name="connsiteX0" fmla="*/ 0 w 73055"/>
              <a:gd name="connsiteY0" fmla="*/ 188147 h 1551650"/>
              <a:gd name="connsiteX1" fmla="*/ 14843 w 73055"/>
              <a:gd name="connsiteY1" fmla="*/ 0 h 1551650"/>
              <a:gd name="connsiteX2" fmla="*/ 72995 w 73055"/>
              <a:gd name="connsiteY2" fmla="*/ 1329675 h 1551650"/>
              <a:gd name="connsiteX3" fmla="*/ 62375 w 73055"/>
              <a:gd name="connsiteY3" fmla="*/ 1551650 h 1551650"/>
              <a:gd name="connsiteX0" fmla="*/ 0 w 72995"/>
              <a:gd name="connsiteY0" fmla="*/ 188147 h 1551650"/>
              <a:gd name="connsiteX1" fmla="*/ 14843 w 72995"/>
              <a:gd name="connsiteY1" fmla="*/ 0 h 1551650"/>
              <a:gd name="connsiteX2" fmla="*/ 72995 w 72995"/>
              <a:gd name="connsiteY2" fmla="*/ 1329675 h 1551650"/>
              <a:gd name="connsiteX3" fmla="*/ 62375 w 72995"/>
              <a:gd name="connsiteY3" fmla="*/ 1551650 h 1551650"/>
              <a:gd name="connsiteX0" fmla="*/ 0 w 72995"/>
              <a:gd name="connsiteY0" fmla="*/ 188147 h 1551650"/>
              <a:gd name="connsiteX1" fmla="*/ 14843 w 72995"/>
              <a:gd name="connsiteY1" fmla="*/ 0 h 1551650"/>
              <a:gd name="connsiteX2" fmla="*/ 72995 w 72995"/>
              <a:gd name="connsiteY2" fmla="*/ 1329675 h 1551650"/>
              <a:gd name="connsiteX3" fmla="*/ 62375 w 72995"/>
              <a:gd name="connsiteY3" fmla="*/ 1551650 h 1551650"/>
              <a:gd name="connsiteX0" fmla="*/ 0 w 75183"/>
              <a:gd name="connsiteY0" fmla="*/ 188147 h 1551650"/>
              <a:gd name="connsiteX1" fmla="*/ 14843 w 75183"/>
              <a:gd name="connsiteY1" fmla="*/ 0 h 1551650"/>
              <a:gd name="connsiteX2" fmla="*/ 75183 w 75183"/>
              <a:gd name="connsiteY2" fmla="*/ 1374399 h 1551650"/>
              <a:gd name="connsiteX3" fmla="*/ 62375 w 75183"/>
              <a:gd name="connsiteY3" fmla="*/ 1551650 h 1551650"/>
              <a:gd name="connsiteX0" fmla="*/ 0 w 75506"/>
              <a:gd name="connsiteY0" fmla="*/ 188147 h 1551650"/>
              <a:gd name="connsiteX1" fmla="*/ 14843 w 75506"/>
              <a:gd name="connsiteY1" fmla="*/ 0 h 1551650"/>
              <a:gd name="connsiteX2" fmla="*/ 75506 w 75506"/>
              <a:gd name="connsiteY2" fmla="*/ 1386857 h 1551650"/>
              <a:gd name="connsiteX3" fmla="*/ 62375 w 75506"/>
              <a:gd name="connsiteY3" fmla="*/ 1551650 h 1551650"/>
              <a:gd name="connsiteX0" fmla="*/ 0 w 75506"/>
              <a:gd name="connsiteY0" fmla="*/ 188147 h 1551650"/>
              <a:gd name="connsiteX1" fmla="*/ 14843 w 75506"/>
              <a:gd name="connsiteY1" fmla="*/ 0 h 1551650"/>
              <a:gd name="connsiteX2" fmla="*/ 75506 w 75506"/>
              <a:gd name="connsiteY2" fmla="*/ 1386857 h 1551650"/>
              <a:gd name="connsiteX3" fmla="*/ 62375 w 75506"/>
              <a:gd name="connsiteY3" fmla="*/ 1551650 h 1551650"/>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22537"/>
              <a:gd name="connsiteX1" fmla="*/ 14843 w 75506"/>
              <a:gd name="connsiteY1" fmla="*/ 0 h 1622537"/>
              <a:gd name="connsiteX2" fmla="*/ 75506 w 75506"/>
              <a:gd name="connsiteY2" fmla="*/ 1386857 h 1622537"/>
              <a:gd name="connsiteX3" fmla="*/ 57044 w 75506"/>
              <a:gd name="connsiteY3" fmla="*/ 1622537 h 1622537"/>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470"/>
              <a:gd name="connsiteY0" fmla="*/ 188147 h 1621312"/>
              <a:gd name="connsiteX1" fmla="*/ 14843 w 75470"/>
              <a:gd name="connsiteY1" fmla="*/ 0 h 1621312"/>
              <a:gd name="connsiteX2" fmla="*/ 75470 w 75470"/>
              <a:gd name="connsiteY2" fmla="*/ 1386040 h 1621312"/>
              <a:gd name="connsiteX3" fmla="*/ 56841 w 75470"/>
              <a:gd name="connsiteY3" fmla="*/ 1621312 h 1621312"/>
              <a:gd name="connsiteX0" fmla="*/ 0 w 75321"/>
              <a:gd name="connsiteY0" fmla="*/ 188147 h 1621312"/>
              <a:gd name="connsiteX1" fmla="*/ 14843 w 75321"/>
              <a:gd name="connsiteY1" fmla="*/ 0 h 1621312"/>
              <a:gd name="connsiteX2" fmla="*/ 75321 w 75321"/>
              <a:gd name="connsiteY2" fmla="*/ 1382615 h 1621312"/>
              <a:gd name="connsiteX3" fmla="*/ 56841 w 75321"/>
              <a:gd name="connsiteY3" fmla="*/ 1621312 h 1621312"/>
              <a:gd name="connsiteX0" fmla="*/ 0 w 75321"/>
              <a:gd name="connsiteY0" fmla="*/ 188147 h 1621312"/>
              <a:gd name="connsiteX1" fmla="*/ 14843 w 75321"/>
              <a:gd name="connsiteY1" fmla="*/ 0 h 1621312"/>
              <a:gd name="connsiteX2" fmla="*/ 75321 w 75321"/>
              <a:gd name="connsiteY2" fmla="*/ 1382615 h 1621312"/>
              <a:gd name="connsiteX3" fmla="*/ 56841 w 75321"/>
              <a:gd name="connsiteY3" fmla="*/ 1621312 h 1621312"/>
              <a:gd name="connsiteX0" fmla="*/ 0 w 75321"/>
              <a:gd name="connsiteY0" fmla="*/ 190618 h 1623783"/>
              <a:gd name="connsiteX1" fmla="*/ 15141 w 75321"/>
              <a:gd name="connsiteY1" fmla="*/ 0 h 1623783"/>
              <a:gd name="connsiteX2" fmla="*/ 75321 w 75321"/>
              <a:gd name="connsiteY2" fmla="*/ 1385086 h 1623783"/>
              <a:gd name="connsiteX3" fmla="*/ 56841 w 75321"/>
              <a:gd name="connsiteY3" fmla="*/ 1623783 h 1623783"/>
            </a:gdLst>
            <a:ahLst/>
            <a:cxnLst>
              <a:cxn ang="0">
                <a:pos x="connsiteX0" y="connsiteY0"/>
              </a:cxn>
              <a:cxn ang="0">
                <a:pos x="connsiteX1" y="connsiteY1"/>
              </a:cxn>
              <a:cxn ang="0">
                <a:pos x="connsiteX2" y="connsiteY2"/>
              </a:cxn>
              <a:cxn ang="0">
                <a:pos x="connsiteX3" y="connsiteY3"/>
              </a:cxn>
            </a:cxnLst>
            <a:rect l="l" t="t" r="r" b="b"/>
            <a:pathLst>
              <a:path w="75321" h="1623783">
                <a:moveTo>
                  <a:pt x="0" y="190618"/>
                </a:moveTo>
                <a:cubicBezTo>
                  <a:pt x="4948" y="127902"/>
                  <a:pt x="10193" y="62716"/>
                  <a:pt x="15141" y="0"/>
                </a:cubicBezTo>
                <a:cubicBezTo>
                  <a:pt x="40772" y="581953"/>
                  <a:pt x="75385" y="1382113"/>
                  <a:pt x="75321" y="1385086"/>
                </a:cubicBezTo>
                <a:cubicBezTo>
                  <a:pt x="75281" y="1385266"/>
                  <a:pt x="66792" y="1498049"/>
                  <a:pt x="56841" y="1623783"/>
                </a:cubicBezTo>
              </a:path>
            </a:pathLst>
          </a:custGeom>
          <a:no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H="1">
            <a:off x="2969019" y="1257400"/>
            <a:ext cx="2808000" cy="0"/>
          </a:xfrm>
          <a:prstGeom prst="straightConnector1">
            <a:avLst/>
          </a:prstGeom>
          <a:ln w="19050">
            <a:solidFill>
              <a:schemeClr val="accent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2951840" y="5805263"/>
            <a:ext cx="2806779"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775968" y="972000"/>
            <a:ext cx="0" cy="507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3348941" y="4942182"/>
            <a:ext cx="1912703" cy="276999"/>
          </a:xfrm>
          <a:prstGeom prst="rect">
            <a:avLst/>
          </a:prstGeom>
          <a:noFill/>
        </p:spPr>
        <p:txBody>
          <a:bodyPr wrap="non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AuthorizationResponse</a:t>
            </a:r>
            <a:endParaRPr lang="en-US" sz="1200" b="1" dirty="0">
              <a:solidFill>
                <a:schemeClr val="accent5">
                  <a:lumMod val="75000"/>
                </a:schemeClr>
              </a:solidFill>
              <a:latin typeface="Arial" panose="020B0604020202020204" pitchFamily="34" charset="0"/>
              <a:cs typeface="Arial" panose="020B0604020202020204" pitchFamily="34" charset="0"/>
            </a:endParaRPr>
          </a:p>
        </p:txBody>
      </p:sp>
      <p:sp>
        <p:nvSpPr>
          <p:cNvPr id="56" name="TextBox 55"/>
          <p:cNvSpPr txBox="1"/>
          <p:nvPr/>
        </p:nvSpPr>
        <p:spPr>
          <a:xfrm>
            <a:off x="3624889" y="3789470"/>
            <a:ext cx="1889235" cy="276999"/>
          </a:xfrm>
          <a:prstGeom prst="rect">
            <a:avLst/>
          </a:prstGeom>
          <a:noFill/>
        </p:spPr>
        <p:txBody>
          <a:bodyPr wrap="squar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AuthorizationRequest</a:t>
            </a:r>
            <a:endParaRPr lang="en-US" sz="1200" b="1" dirty="0">
              <a:solidFill>
                <a:schemeClr val="accent5">
                  <a:lumMod val="75000"/>
                </a:schemeClr>
              </a:solidFill>
              <a:latin typeface="Arial" panose="020B0604020202020204" pitchFamily="34" charset="0"/>
              <a:cs typeface="Arial" panose="020B0604020202020204" pitchFamily="34" charset="0"/>
            </a:endParaRPr>
          </a:p>
        </p:txBody>
      </p:sp>
      <p:sp>
        <p:nvSpPr>
          <p:cNvPr id="50" name="TextBox 49"/>
          <p:cNvSpPr txBox="1"/>
          <p:nvPr/>
        </p:nvSpPr>
        <p:spPr>
          <a:xfrm>
            <a:off x="3419872" y="3058638"/>
            <a:ext cx="1595309" cy="276999"/>
          </a:xfrm>
          <a:prstGeom prst="rect">
            <a:avLst/>
          </a:prstGeom>
          <a:noFill/>
        </p:spPr>
        <p:txBody>
          <a:bodyPr wrap="non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PayerAuthorization</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148" name="TextBox 147"/>
          <p:cNvSpPr txBox="1"/>
          <p:nvPr/>
        </p:nvSpPr>
        <p:spPr>
          <a:xfrm>
            <a:off x="2987824" y="3320102"/>
            <a:ext cx="2736647" cy="430887"/>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i="1" dirty="0" smtClean="0">
                <a:latin typeface="Arial" panose="020B0604020202020204" pitchFamily="34" charset="0"/>
                <a:cs typeface="Arial" panose="020B0604020202020204" pitchFamily="34" charset="0"/>
              </a:rPr>
              <a:t>Signed</a:t>
            </a:r>
            <a:r>
              <a:rPr lang="en-US" sz="1000" dirty="0" smtClean="0">
                <a:latin typeface="Arial" panose="020B0604020202020204" pitchFamily="34" charset="0"/>
                <a:cs typeface="Arial" panose="020B0604020202020204" pitchFamily="34" charset="0"/>
              </a:rPr>
              <a:t> &amp;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user authorization +</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Clear text </a:t>
            </a:r>
            <a:r>
              <a:rPr lang="en-US" sz="1000" dirty="0" smtClean="0">
                <a:latin typeface="Arial" panose="020B0604020202020204" pitchFamily="34" charset="0"/>
                <a:cs typeface="Arial" panose="020B0604020202020204" pitchFamily="34" charset="0"/>
              </a:rPr>
              <a:t>Payment Method and Bank URLs)</a:t>
            </a:r>
            <a:endParaRPr lang="en-US" sz="1000" dirty="0">
              <a:latin typeface="Arial" panose="020B0604020202020204" pitchFamily="34" charset="0"/>
              <a:cs typeface="Arial" panose="020B0604020202020204" pitchFamily="34" charset="0"/>
            </a:endParaRPr>
          </a:p>
        </p:txBody>
      </p:sp>
      <p:cxnSp>
        <p:nvCxnSpPr>
          <p:cNvPr id="29" name="Straight Connector 28"/>
          <p:cNvCxnSpPr/>
          <p:nvPr/>
        </p:nvCxnSpPr>
        <p:spPr>
          <a:xfrm>
            <a:off x="719093" y="3240000"/>
            <a:ext cx="0" cy="176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3063390" y="4066139"/>
            <a:ext cx="4176000" cy="1822"/>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950004" y="933556"/>
            <a:ext cx="0" cy="511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265299" y="3204000"/>
            <a:ext cx="0" cy="284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542325"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4980600"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04248" y="2492896"/>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sp>
        <p:nvSpPr>
          <p:cNvPr id="30" name="TextBox 29"/>
          <p:cNvSpPr txBox="1"/>
          <p:nvPr/>
        </p:nvSpPr>
        <p:spPr>
          <a:xfrm>
            <a:off x="114640" y="2494800"/>
            <a:ext cx="121700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 Bank</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654548" y="2658349"/>
            <a:ext cx="445844" cy="603379"/>
            <a:chOff x="8232155" y="587661"/>
            <a:chExt cx="445844" cy="603379"/>
          </a:xfrm>
        </p:grpSpPr>
        <p:pic>
          <p:nvPicPr>
            <p:cNvPr id="10"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267744"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0" y="753327"/>
            <a:ext cx="1879843"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Bank-to-Bank Payments</a:t>
            </a:r>
          </a:p>
          <a:p>
            <a:pPr algn="ctr">
              <a:spcAft>
                <a:spcPts val="300"/>
              </a:spcAft>
            </a:pPr>
            <a:r>
              <a:rPr lang="en-US" sz="1000" dirty="0" smtClean="0">
                <a:latin typeface="Arial" panose="020B0604020202020204" pitchFamily="34" charset="0"/>
                <a:cs typeface="Arial" panose="020B0604020202020204" pitchFamily="34" charset="0"/>
              </a:rPr>
              <a:t>State Diagram</a:t>
            </a:r>
          </a:p>
        </p:txBody>
      </p:sp>
      <p:sp>
        <p:nvSpPr>
          <p:cNvPr id="92" name="TextBox 91"/>
          <p:cNvSpPr txBox="1"/>
          <p:nvPr/>
        </p:nvSpPr>
        <p:spPr>
          <a:xfrm>
            <a:off x="3617384" y="968745"/>
            <a:ext cx="1242648"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“Checkout/Pay”</a:t>
            </a:r>
            <a:endParaRPr lang="en-US" sz="1200" dirty="0">
              <a:latin typeface="Arial" panose="020B0604020202020204" pitchFamily="34" charset="0"/>
              <a:cs typeface="Arial" panose="020B0604020202020204" pitchFamily="34" charset="0"/>
            </a:endParaRPr>
          </a:p>
        </p:txBody>
      </p:sp>
      <p:cxnSp>
        <p:nvCxnSpPr>
          <p:cNvPr id="94" name="Straight Arrow Connector 93"/>
          <p:cNvCxnSpPr/>
          <p:nvPr/>
        </p:nvCxnSpPr>
        <p:spPr>
          <a:xfrm>
            <a:off x="3132694" y="1785867"/>
            <a:ext cx="2628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3528999" y="1508869"/>
            <a:ext cx="1858201" cy="276999"/>
          </a:xfrm>
          <a:prstGeom prst="rect">
            <a:avLst/>
          </a:prstGeom>
          <a:noFill/>
        </p:spPr>
        <p:txBody>
          <a:bodyPr wrap="non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PaymentClientRequest</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5" name="Parallelogram 4"/>
          <p:cNvSpPr/>
          <p:nvPr/>
        </p:nvSpPr>
        <p:spPr>
          <a:xfrm>
            <a:off x="2745982" y="1655053"/>
            <a:ext cx="414109" cy="241199"/>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p:cNvCxnSpPr/>
          <p:nvPr/>
        </p:nvCxnSpPr>
        <p:spPr>
          <a:xfrm flipH="1">
            <a:off x="2965521" y="3344701"/>
            <a:ext cx="2664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5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216635" y="3874964"/>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3" name="Straight Arrow Connector 122"/>
          <p:cNvCxnSpPr/>
          <p:nvPr/>
        </p:nvCxnSpPr>
        <p:spPr>
          <a:xfrm flipH="1">
            <a:off x="2970012" y="5223559"/>
            <a:ext cx="4449845"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138360" y="5523500"/>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grpSp>
        <p:nvGrpSpPr>
          <p:cNvPr id="143" name="Group 142"/>
          <p:cNvGrpSpPr/>
          <p:nvPr/>
        </p:nvGrpSpPr>
        <p:grpSpPr>
          <a:xfrm>
            <a:off x="7668344" y="5013176"/>
            <a:ext cx="445844" cy="603379"/>
            <a:chOff x="8232155" y="587661"/>
            <a:chExt cx="445844" cy="603379"/>
          </a:xfrm>
        </p:grpSpPr>
        <p:pic>
          <p:nvPicPr>
            <p:cNvPr id="144" name="Picture 1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mc:AlternateContent xmlns:mc="http://schemas.openxmlformats.org/markup-compatibility/2006" xmlns:a14="http://schemas.microsoft.com/office/drawing/2010/main">
        <mc:Choice Requires="a14">
          <p:sp>
            <p:nvSpPr>
              <p:cNvPr id="152" name="TextBox 151"/>
              <p:cNvSpPr txBox="1"/>
              <p:nvPr/>
            </p:nvSpPr>
            <p:spPr>
              <a:xfrm>
                <a:off x="7380312" y="3455988"/>
                <a:ext cx="1558308" cy="1231702"/>
              </a:xfrm>
              <a:prstGeom prst="roundRect">
                <a:avLst>
                  <a:gd name="adj" fmla="val 7701"/>
                </a:avLst>
              </a:prstGeom>
              <a:noFill/>
              <a:ln w="9525">
                <a:solidFill>
                  <a:schemeClr val="tx1"/>
                </a:solidFill>
                <a:prstDash val="solid"/>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a:latin typeface="Arial" panose="020B0604020202020204" pitchFamily="34" charset="0"/>
                    <a:cs typeface="Arial" panose="020B0604020202020204" pitchFamily="34" charset="0"/>
                  </a:rPr>
                  <a:t>Lookup </a:t>
                </a:r>
                <a14:m>
                  <m:oMath xmlns:m="http://schemas.openxmlformats.org/officeDocument/2006/math">
                    <m:r>
                      <a:rPr lang="en-US" sz="1000" dirty="0" smtClean="0">
                        <a:solidFill>
                          <a:srgbClr val="00B050"/>
                        </a:solidFill>
                        <a:latin typeface="Cambria Math"/>
                        <a:cs typeface="Arial" panose="020B0604020202020204" pitchFamily="34" charset="0"/>
                        <a:sym typeface="Wingdings"/>
                      </a:rPr>
                      <m:t></m:t>
                    </m:r>
                  </m:oMath>
                </a14:m>
                <a:endParaRPr lang="en-US" sz="2000" b="1" baseline="-16000" dirty="0" smtClean="0">
                  <a:solidFill>
                    <a:srgbClr val="C00000"/>
                  </a:solidFill>
                  <a:latin typeface="Arial" panose="020B0604020202020204" pitchFamily="34" charset="0"/>
                  <a:cs typeface="Arial" panose="020B0604020202020204" pitchFamily="34" charset="0"/>
                </a:endParaRPr>
              </a:p>
              <a:p>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Merchant Provider/Bank</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Lookup</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&amp; Verification </a:t>
                </a:r>
                <a14:m>
                  <m:oMath xmlns:m="http://schemas.openxmlformats.org/officeDocument/2006/math">
                    <m:r>
                      <a:rPr lang="en-US" sz="1000" b="0" i="0" dirty="0" smtClean="0">
                        <a:solidFill>
                          <a:srgbClr val="00B050"/>
                        </a:solidFill>
                        <a:latin typeface="Cambria Math"/>
                        <a:cs typeface="Arial" panose="020B0604020202020204" pitchFamily="34" charset="0"/>
                        <a:sym typeface="Wingdings"/>
                      </a:rPr>
                      <m:t></m:t>
                    </m:r>
                  </m:oMath>
                </a14:m>
                <a:endParaRPr lang="en-US" sz="1000" dirty="0" smtClean="0">
                  <a:solidFill>
                    <a:srgbClr val="C00000"/>
                  </a:solidFill>
                  <a:latin typeface="Arial" panose="020B0604020202020204" pitchFamily="34" charset="0"/>
                  <a:cs typeface="Arial" panose="020B0604020202020204" pitchFamily="34" charset="0"/>
                </a:endParaRPr>
              </a:p>
              <a:p>
                <a:pPr>
                  <a:spcBef>
                    <a:spcPts val="600"/>
                  </a:spcBef>
                </a:pPr>
                <a:r>
                  <a:rPr lang="en-US" sz="1000" dirty="0" smtClean="0">
                    <a:latin typeface="Arial" panose="020B0604020202020204" pitchFamily="34" charset="0"/>
                    <a:cs typeface="Arial" panose="020B0604020202020204" pitchFamily="34" charset="0"/>
                  </a:rPr>
                  <a:t>User Authorization</a:t>
                </a:r>
              </a:p>
              <a:p>
                <a:pPr marL="171450" indent="-82550">
                  <a:buFont typeface="Arial" panose="020B0604020202020204" pitchFamily="34" charset="0"/>
                  <a:buChar char="•"/>
                </a:pPr>
                <a:r>
                  <a:rPr lang="en-US" sz="1000" i="1" dirty="0" smtClean="0">
                    <a:latin typeface="Arial" panose="020B0604020202020204" pitchFamily="34" charset="0"/>
                    <a:cs typeface="Arial" panose="020B0604020202020204" pitchFamily="34" charset="0"/>
                  </a:rPr>
                  <a:t>Decryption</a:t>
                </a:r>
              </a:p>
              <a:p>
                <a:pPr marL="171450" indent="-82550">
                  <a:buFont typeface="Arial" panose="020B0604020202020204" pitchFamily="34" charset="0"/>
                  <a:buChar char="•"/>
                </a:pPr>
                <a:r>
                  <a:rPr lang="en-US" sz="1000" i="1" dirty="0" smtClean="0">
                    <a:latin typeface="Arial" panose="020B0604020202020204" pitchFamily="34" charset="0"/>
                    <a:cs typeface="Arial" panose="020B0604020202020204" pitchFamily="34" charset="0"/>
                  </a:rPr>
                  <a:t>Verification</a:t>
                </a:r>
                <a:endParaRPr lang="en-US" sz="1000" i="1" dirty="0">
                  <a:latin typeface="Arial" panose="020B0604020202020204" pitchFamily="34" charset="0"/>
                  <a:cs typeface="Arial" panose="020B0604020202020204" pitchFamily="34" charset="0"/>
                </a:endParaRPr>
              </a:p>
            </p:txBody>
          </p:sp>
        </mc:Choice>
        <mc:Fallback xmlns="">
          <p:sp>
            <p:nvSpPr>
              <p:cNvPr id="152" name="TextBox 151"/>
              <p:cNvSpPr txBox="1">
                <a:spLocks noRot="1" noChangeAspect="1" noMove="1" noResize="1" noEditPoints="1" noAdjustHandles="1" noChangeArrowheads="1" noChangeShapeType="1" noTextEdit="1"/>
              </p:cNvSpPr>
              <p:nvPr/>
            </p:nvSpPr>
            <p:spPr>
              <a:xfrm>
                <a:off x="7380312" y="3455988"/>
                <a:ext cx="1558308" cy="1231702"/>
              </a:xfrm>
              <a:prstGeom prst="roundRect">
                <a:avLst>
                  <a:gd name="adj" fmla="val 7701"/>
                </a:avLst>
              </a:prstGeom>
              <a:blipFill rotWithShape="1">
                <a:blip r:embed="rId6"/>
                <a:stretch>
                  <a:fillRect/>
                </a:stretch>
              </a:blipFill>
              <a:ln w="9525">
                <a:solidFill>
                  <a:schemeClr val="tx1"/>
                </a:solidFill>
                <a:prstDash val="solid"/>
              </a:ln>
            </p:spPr>
            <p:txBody>
              <a:bodyPr/>
              <a:lstStyle/>
              <a:p>
                <a:r>
                  <a:rPr lang="en-US">
                    <a:noFill/>
                  </a:rPr>
                  <a:t> </a:t>
                </a:r>
              </a:p>
            </p:txBody>
          </p:sp>
        </mc:Fallback>
      </mc:AlternateContent>
      <p:sp>
        <p:nvSpPr>
          <p:cNvPr id="133" name="TextBox 132"/>
          <p:cNvSpPr txBox="1"/>
          <p:nvPr/>
        </p:nvSpPr>
        <p:spPr>
          <a:xfrm>
            <a:off x="1348213" y="5111159"/>
            <a:ext cx="1486935" cy="250697"/>
          </a:xfrm>
          <a:prstGeom prst="roundRect">
            <a:avLst/>
          </a:prstGeom>
          <a:noFill/>
          <a:ln>
            <a:solidFill>
              <a:schemeClr val="tx1"/>
            </a:solidFill>
            <a:prstDash val="solid"/>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endParaRPr lang="en-US" sz="1000" dirty="0" smtClean="0">
              <a:latin typeface="Arial" panose="020B0604020202020204" pitchFamily="34" charset="0"/>
              <a:cs typeface="Arial" panose="020B0604020202020204" pitchFamily="34" charset="0"/>
            </a:endParaRPr>
          </a:p>
        </p:txBody>
      </p:sp>
      <p:sp>
        <p:nvSpPr>
          <p:cNvPr id="8" name="TextBox 7"/>
          <p:cNvSpPr txBox="1"/>
          <p:nvPr/>
        </p:nvSpPr>
        <p:spPr>
          <a:xfrm>
            <a:off x="3246166" y="1509391"/>
            <a:ext cx="389850" cy="276999"/>
          </a:xfrm>
          <a:prstGeom prst="rect">
            <a:avLst/>
          </a:prstGeom>
          <a:noFill/>
        </p:spPr>
        <p:txBody>
          <a:bodyPr wrap="none" rtlCol="0">
            <a:spAutoFit/>
          </a:bodyPr>
          <a:lstStyle/>
          <a:p>
            <a:r>
              <a:rPr lang="en-US" sz="1200" dirty="0" smtClean="0">
                <a:latin typeface="Calibri"/>
                <a:sym typeface="Wingdings"/>
              </a:rPr>
              <a:t>②</a:t>
            </a:r>
            <a:endParaRPr lang="en-US" sz="1200" dirty="0"/>
          </a:p>
        </p:txBody>
      </p:sp>
      <p:sp>
        <p:nvSpPr>
          <p:cNvPr id="151" name="TextBox 150"/>
          <p:cNvSpPr txBox="1"/>
          <p:nvPr/>
        </p:nvSpPr>
        <p:spPr>
          <a:xfrm>
            <a:off x="4890870" y="3059258"/>
            <a:ext cx="389850" cy="276999"/>
          </a:xfrm>
          <a:prstGeom prst="rect">
            <a:avLst/>
          </a:prstGeom>
          <a:noFill/>
        </p:spPr>
        <p:txBody>
          <a:bodyPr wrap="none" rtlCol="0">
            <a:spAutoFit/>
          </a:bodyPr>
          <a:lstStyle/>
          <a:p>
            <a:r>
              <a:rPr lang="en-US" sz="1200" dirty="0" smtClean="0">
                <a:latin typeface="Calibri"/>
                <a:sym typeface="Wingdings"/>
              </a:rPr>
              <a:t>③</a:t>
            </a:r>
            <a:endParaRPr lang="en-US" sz="1200" dirty="0"/>
          </a:p>
        </p:txBody>
      </p:sp>
      <p:sp>
        <p:nvSpPr>
          <p:cNvPr id="153" name="TextBox 152"/>
          <p:cNvSpPr txBox="1"/>
          <p:nvPr/>
        </p:nvSpPr>
        <p:spPr>
          <a:xfrm>
            <a:off x="3347864" y="3783266"/>
            <a:ext cx="389850" cy="276999"/>
          </a:xfrm>
          <a:prstGeom prst="rect">
            <a:avLst/>
          </a:prstGeom>
          <a:noFill/>
        </p:spPr>
        <p:txBody>
          <a:bodyPr wrap="none" rtlCol="0">
            <a:spAutoFit/>
          </a:bodyPr>
          <a:lstStyle/>
          <a:p>
            <a:r>
              <a:rPr lang="en-US" sz="1200" dirty="0" smtClean="0">
                <a:latin typeface="Calibri"/>
                <a:sym typeface="Wingdings"/>
              </a:rPr>
              <a:t>④</a:t>
            </a:r>
            <a:endParaRPr lang="en-US" sz="1200" dirty="0"/>
          </a:p>
        </p:txBody>
      </p:sp>
      <p:sp>
        <p:nvSpPr>
          <p:cNvPr id="154" name="TextBox 153"/>
          <p:cNvSpPr txBox="1"/>
          <p:nvPr/>
        </p:nvSpPr>
        <p:spPr>
          <a:xfrm>
            <a:off x="3346612" y="4342384"/>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5110280" y="4946989"/>
            <a:ext cx="389850" cy="276999"/>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58" name="TextBox 157"/>
          <p:cNvSpPr txBox="1"/>
          <p:nvPr/>
        </p:nvSpPr>
        <p:spPr>
          <a:xfrm>
            <a:off x="4758214" y="971396"/>
            <a:ext cx="389850" cy="276999"/>
          </a:xfrm>
          <a:prstGeom prst="rect">
            <a:avLst/>
          </a:prstGeom>
          <a:noFill/>
        </p:spPr>
        <p:txBody>
          <a:bodyPr wrap="none" rtlCol="0">
            <a:spAutoFit/>
          </a:bodyPr>
          <a:lstStyle/>
          <a:p>
            <a:r>
              <a:rPr lang="en-US" sz="1200" dirty="0" smtClean="0">
                <a:latin typeface="Calibri"/>
                <a:sym typeface="Wingdings"/>
              </a:rPr>
              <a:t>①</a:t>
            </a:r>
            <a:endParaRPr lang="en-US" sz="1200" dirty="0"/>
          </a:p>
        </p:txBody>
      </p:sp>
      <p:sp>
        <p:nvSpPr>
          <p:cNvPr id="159" name="TextBox 158"/>
          <p:cNvSpPr txBox="1"/>
          <p:nvPr/>
        </p:nvSpPr>
        <p:spPr>
          <a:xfrm>
            <a:off x="3635896" y="4342384"/>
            <a:ext cx="1754006"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Existing Payment Rails</a:t>
            </a:r>
            <a:endParaRPr lang="en-US" sz="1200" dirty="0">
              <a:latin typeface="Arial" panose="020B0604020202020204" pitchFamily="34" charset="0"/>
              <a:cs typeface="Arial" panose="020B0604020202020204" pitchFamily="34" charset="0"/>
            </a:endParaRPr>
          </a:p>
        </p:txBody>
      </p:sp>
      <p:sp>
        <p:nvSpPr>
          <p:cNvPr id="160" name="TextBox 159"/>
          <p:cNvSpPr txBox="1"/>
          <p:nvPr/>
        </p:nvSpPr>
        <p:spPr>
          <a:xfrm>
            <a:off x="3563888" y="4664169"/>
            <a:ext cx="1654620"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Bank-to-Bank Payments)</a:t>
            </a:r>
            <a:endParaRPr lang="en-US" sz="1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6" name="TextBox 165"/>
              <p:cNvSpPr txBox="1"/>
              <p:nvPr/>
            </p:nvSpPr>
            <p:spPr>
              <a:xfrm>
                <a:off x="544735" y="6176396"/>
                <a:ext cx="8118942" cy="42095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180975" indent="-180975"/>
                <a14:m>
                  <m:oMath xmlns:m="http://schemas.openxmlformats.org/officeDocument/2006/math">
                    <m:r>
                      <a:rPr lang="en-US" sz="1000" b="0" i="0" dirty="0" smtClean="0">
                        <a:solidFill>
                          <a:srgbClr val="00B050"/>
                        </a:solidFill>
                        <a:latin typeface="Cambria Math"/>
                        <a:cs typeface="Arial" panose="020B0604020202020204" pitchFamily="34" charset="0"/>
                        <a:sym typeface="Wingdings"/>
                      </a:rPr>
                      <m:t></m:t>
                    </m:r>
                  </m:oMath>
                </a14:m>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7" action="ppaction://hlinksldjump"/>
                  </a:rPr>
                  <a:t>Authority Objects</a:t>
                </a:r>
                <a:r>
                  <a:rPr lang="en-US" sz="1000" dirty="0" smtClean="0">
                    <a:latin typeface="Arial" panose="020B0604020202020204" pitchFamily="34" charset="0"/>
                    <a:cs typeface="Arial" panose="020B0604020202020204" pitchFamily="34" charset="0"/>
                  </a:rPr>
                  <a:t>.  The rationale for encrypting user authorizations is for enabling such data to pass through Merchants which simplifies the Wallet as described in the </a:t>
                </a:r>
                <a:r>
                  <a:rPr lang="en-US" sz="1000" dirty="0" smtClean="0">
                    <a:latin typeface="Arial" panose="020B0604020202020204" pitchFamily="34" charset="0"/>
                    <a:cs typeface="Arial" panose="020B0604020202020204" pitchFamily="34" charset="0"/>
                    <a:hlinkClick r:id="rId8" action="ppaction://hlinksldjump"/>
                  </a:rPr>
                  <a:t>Saturn FAQ</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Step #5 does not apply when running under the conditions outlined in </a:t>
                </a:r>
                <a:r>
                  <a:rPr lang="en-US" sz="1000" dirty="0" smtClean="0">
                    <a:latin typeface="Arial" panose="020B0604020202020204" pitchFamily="34" charset="0"/>
                    <a:cs typeface="Arial" panose="020B0604020202020204" pitchFamily="34" charset="0"/>
                    <a:hlinkClick r:id="rId9" action="ppaction://hlinksldjump"/>
                  </a:rPr>
                  <a:t>Hybrid Mode</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mc:Choice>
        <mc:Fallback xmlns="">
          <p:sp>
            <p:nvSpPr>
              <p:cNvPr id="166" name="TextBox 165"/>
              <p:cNvSpPr txBox="1">
                <a:spLocks noRot="1" noChangeAspect="1" noMove="1" noResize="1" noEditPoints="1" noAdjustHandles="1" noChangeArrowheads="1" noChangeShapeType="1" noTextEdit="1"/>
              </p:cNvSpPr>
              <p:nvPr/>
            </p:nvSpPr>
            <p:spPr>
              <a:xfrm>
                <a:off x="544735" y="6176396"/>
                <a:ext cx="8118942" cy="420956"/>
              </a:xfrm>
              <a:prstGeom prst="roundRect">
                <a:avLst/>
              </a:prstGeom>
              <a:blipFill rotWithShape="1">
                <a:blip r:embed="rId10"/>
                <a:stretch>
                  <a:fillRect r="-600" b="-1408"/>
                </a:stretch>
              </a:blipFill>
              <a:ln>
                <a:solidFill>
                  <a:schemeClr val="tx1"/>
                </a:solidFill>
                <a:prstDash val="solid"/>
              </a:ln>
            </p:spPr>
            <p:txBody>
              <a:bodyPr/>
              <a:lstStyle/>
              <a:p>
                <a:r>
                  <a:rPr lang="en-US">
                    <a:noFill/>
                  </a:rPr>
                  <a:t> </a:t>
                </a:r>
              </a:p>
            </p:txBody>
          </p:sp>
        </mc:Fallback>
      </mc:AlternateContent>
      <p:sp>
        <p:nvSpPr>
          <p:cNvPr id="103" name="TextBox 102"/>
          <p:cNvSpPr txBox="1"/>
          <p:nvPr/>
        </p:nvSpPr>
        <p:spPr>
          <a:xfrm>
            <a:off x="3876359" y="5528265"/>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pic>
        <p:nvPicPr>
          <p:cNvPr id="14" name="Picture 4" descr="C:\Users\Anders\AppData\Local\Microsoft\Windows\INetCache\IE\YM8GPEOA\mobile[1].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rot="10800000">
            <a:off x="5588458" y="500120"/>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1" name="TextBox 100"/>
          <p:cNvSpPr txBox="1"/>
          <p:nvPr/>
        </p:nvSpPr>
        <p:spPr>
          <a:xfrm>
            <a:off x="3873019" y="4061397"/>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102" name="TextBox 101"/>
          <p:cNvSpPr txBox="1"/>
          <p:nvPr/>
        </p:nvSpPr>
        <p:spPr>
          <a:xfrm>
            <a:off x="3807523" y="5217840"/>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120" name="Parallelogram 119"/>
          <p:cNvSpPr/>
          <p:nvPr/>
        </p:nvSpPr>
        <p:spPr>
          <a:xfrm>
            <a:off x="5568238" y="322518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p:nvGrpSpPr>
        <p:grpSpPr>
          <a:xfrm>
            <a:off x="2634054" y="3747143"/>
            <a:ext cx="625881" cy="617961"/>
            <a:chOff x="2634052" y="3711514"/>
            <a:chExt cx="625881" cy="617961"/>
          </a:xfrm>
          <a:effectLst>
            <a:outerShdw blurRad="50800" dist="38100" dir="2700000" algn="tl" rotWithShape="0">
              <a:prstClr val="black">
                <a:alpha val="40000"/>
              </a:prstClr>
            </a:outerShdw>
          </a:effectLst>
        </p:grpSpPr>
        <p:sp>
          <p:nvSpPr>
            <p:cNvPr id="77" name="Parallelogram 76"/>
            <p:cNvSpPr>
              <a:spLocks noChangeAspect="1"/>
            </p:cNvSpPr>
            <p:nvPr/>
          </p:nvSpPr>
          <p:spPr>
            <a:xfrm>
              <a:off x="2634052" y="3711514"/>
              <a:ext cx="625881" cy="617961"/>
            </a:xfrm>
            <a:prstGeom prst="parallelogram">
              <a:avLst/>
            </a:prstGeom>
            <a:solidFill>
              <a:schemeClr val="accent1">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Parallelogram 75"/>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Parallelogram 120"/>
            <p:cNvSpPr/>
            <p:nvPr/>
          </p:nvSpPr>
          <p:spPr>
            <a:xfrm>
              <a:off x="2700983" y="404120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p:cNvGrpSpPr/>
          <p:nvPr/>
        </p:nvGrpSpPr>
        <p:grpSpPr>
          <a:xfrm>
            <a:off x="6883086" y="4873319"/>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9" name="Rectangle 18"/>
          <p:cNvSpPr/>
          <p:nvPr/>
        </p:nvSpPr>
        <p:spPr>
          <a:xfrm>
            <a:off x="5279688" y="1947708"/>
            <a:ext cx="1008000" cy="1103526"/>
          </a:xfrm>
          <a:prstGeom prst="rect">
            <a:avLst/>
          </a:prstGeom>
          <a:gradFill flip="none" rotWithShape="1">
            <a:gsLst>
              <a:gs pos="0">
                <a:schemeClr val="accent1">
                  <a:tint val="66000"/>
                  <a:satMod val="160000"/>
                </a:schemeClr>
              </a:gs>
              <a:gs pos="50000">
                <a:srgbClr val="DFE7F5"/>
              </a:gs>
              <a:gs pos="100000">
                <a:srgbClr val="B4C6E6"/>
              </a:gs>
            </a:gsLst>
            <a:lin ang="2700000" scaled="1"/>
            <a:tileRect/>
          </a:gradFill>
          <a:ln w="22225" cmpd="dbl">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108000" rtlCol="0" anchor="ctr" anchorCtr="1">
            <a:noAutofit/>
          </a:bodyPr>
          <a:lstStyle/>
          <a:p>
            <a:pPr algn="ctr"/>
            <a:endParaRPr lang="en-US" sz="1200" dirty="0" smtClean="0">
              <a:solidFill>
                <a:schemeClr val="tx1"/>
              </a:solidFill>
              <a:latin typeface="Arial" panose="020B0604020202020204" pitchFamily="34" charset="0"/>
              <a:cs typeface="Arial" panose="020B0604020202020204" pitchFamily="34" charset="0"/>
            </a:endParaRPr>
          </a:p>
        </p:txBody>
      </p:sp>
      <p:sp>
        <p:nvSpPr>
          <p:cNvPr id="112" name="Rounded Rectangle 111"/>
          <p:cNvSpPr>
            <a:spLocks noChangeAspect="1"/>
          </p:cNvSpPr>
          <p:nvPr/>
        </p:nvSpPr>
        <p:spPr>
          <a:xfrm>
            <a:off x="5587951" y="2166316"/>
            <a:ext cx="381891" cy="234000"/>
          </a:xfrm>
          <a:prstGeom prst="roundRect">
            <a:avLst/>
          </a:prstGeom>
          <a:solidFill>
            <a:schemeClr val="bg1"/>
          </a:solidFill>
          <a:ln w="9525">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TextBox 134"/>
          <p:cNvSpPr txBox="1"/>
          <p:nvPr/>
        </p:nvSpPr>
        <p:spPr>
          <a:xfrm>
            <a:off x="5339771" y="1940917"/>
            <a:ext cx="851515" cy="246221"/>
          </a:xfrm>
          <a:prstGeom prst="rect">
            <a:avLst/>
          </a:prstGeom>
          <a:noFill/>
        </p:spPr>
        <p:txBody>
          <a:bodyPr wrap="none" rtlCol="0">
            <a:spAutoFit/>
          </a:bodyPr>
          <a:lstStyle/>
          <a:p>
            <a:pPr algn="ctr"/>
            <a:r>
              <a:rPr lang="en-US" sz="1000" i="1" dirty="0" smtClean="0">
                <a:latin typeface="Arial" panose="020B0604020202020204" pitchFamily="34" charset="0"/>
                <a:cs typeface="Arial" panose="020B0604020202020204" pitchFamily="34" charset="0"/>
              </a:rPr>
              <a:t>Select Card</a:t>
            </a:r>
            <a:endParaRPr lang="en-US" sz="1000" i="1" dirty="0">
              <a:latin typeface="Arial" panose="020B0604020202020204" pitchFamily="34" charset="0"/>
              <a:cs typeface="Arial" panose="020B0604020202020204" pitchFamily="34" charset="0"/>
            </a:endParaRPr>
          </a:p>
        </p:txBody>
      </p:sp>
      <p:sp>
        <p:nvSpPr>
          <p:cNvPr id="128" name="TextBox 127"/>
          <p:cNvSpPr txBox="1"/>
          <p:nvPr/>
        </p:nvSpPr>
        <p:spPr>
          <a:xfrm>
            <a:off x="5666433" y="2776379"/>
            <a:ext cx="445685" cy="137651"/>
          </a:xfrm>
          <a:prstGeom prst="rect">
            <a:avLst/>
          </a:prstGeom>
          <a:solidFill>
            <a:schemeClr val="bg1"/>
          </a:solidFill>
          <a:ln w="6350">
            <a:solidFill>
              <a:schemeClr val="tx2">
                <a:lumMod val="60000"/>
                <a:lumOff val="40000"/>
              </a:schemeClr>
            </a:solidFill>
            <a:prstDash val="solid"/>
          </a:ln>
        </p:spPr>
        <p:txBody>
          <a:bodyPr wrap="none" lIns="54000" tIns="0" rIns="54000" bIns="14400" rtlCol="0" anchor="ctr" anchorCtr="1">
            <a:spAutoFit/>
          </a:bodyPr>
          <a:lstStyle/>
          <a:p>
            <a:pPr algn="ctr"/>
            <a:r>
              <a:rPr lang="en-US" sz="800" dirty="0" smtClean="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rPr>
              <a:t> </a:t>
            </a:r>
            <a:r>
              <a:rPr lang="en-US" sz="800" dirty="0" smtClean="0">
                <a:latin typeface="Arial" panose="020B0604020202020204" pitchFamily="34" charset="0"/>
                <a:cs typeface="Arial" panose="020B0604020202020204" pitchFamily="34" charset="0"/>
              </a:rPr>
              <a:t>●</a:t>
            </a:r>
            <a:r>
              <a:rPr lang="en-US" sz="800" dirty="0">
                <a:latin typeface="Arial" panose="020B0604020202020204" pitchFamily="34" charset="0"/>
                <a:cs typeface="Arial" panose="020B0604020202020204" pitchFamily="34" charset="0"/>
              </a:rPr>
              <a:t> ●</a:t>
            </a:r>
            <a:endParaRPr lang="en-US" sz="800" b="1" i="1" dirty="0">
              <a:latin typeface="Arial" panose="020B0604020202020204" pitchFamily="34" charset="0"/>
              <a:cs typeface="Arial" panose="020B0604020202020204" pitchFamily="34" charset="0"/>
            </a:endParaRPr>
          </a:p>
        </p:txBody>
      </p:sp>
      <p:sp>
        <p:nvSpPr>
          <p:cNvPr id="130" name="TextBox 129"/>
          <p:cNvSpPr txBox="1"/>
          <p:nvPr/>
        </p:nvSpPr>
        <p:spPr>
          <a:xfrm>
            <a:off x="3547316" y="2571744"/>
            <a:ext cx="1888780" cy="400110"/>
          </a:xfrm>
          <a:prstGeom prst="rect">
            <a:avLst/>
          </a:prstGeom>
          <a:noFill/>
        </p:spPr>
        <p:txBody>
          <a:bodyPr wrap="square" rtlCol="0">
            <a:spAutoFit/>
          </a:bodyPr>
          <a:lstStyle/>
          <a:p>
            <a:r>
              <a:rPr lang="en-US" sz="1000" i="1" dirty="0" smtClean="0">
                <a:latin typeface="Arial" panose="020B0604020202020204" pitchFamily="34" charset="0"/>
                <a:cs typeface="Arial" panose="020B0604020202020204" pitchFamily="34" charset="0"/>
              </a:rPr>
              <a:t>User Authorization</a:t>
            </a:r>
            <a:r>
              <a:rPr lang="en-US" sz="1000" dirty="0" smtClean="0">
                <a:latin typeface="Arial" panose="020B0604020202020204" pitchFamily="34" charset="0"/>
                <a:cs typeface="Arial" panose="020B0604020202020204" pitchFamily="34" charset="0"/>
              </a:rPr>
              <a:t> using a PIN or Biometric operation</a:t>
            </a:r>
            <a:endParaRPr lang="en-US" sz="1000" dirty="0">
              <a:latin typeface="Arial" panose="020B0604020202020204" pitchFamily="34" charset="0"/>
              <a:cs typeface="Arial" panose="020B0604020202020204" pitchFamily="34" charset="0"/>
            </a:endParaRPr>
          </a:p>
        </p:txBody>
      </p:sp>
      <p:sp>
        <p:nvSpPr>
          <p:cNvPr id="134" name="TextBox 133"/>
          <p:cNvSpPr txBox="1"/>
          <p:nvPr/>
        </p:nvSpPr>
        <p:spPr>
          <a:xfrm>
            <a:off x="5334385" y="2721029"/>
            <a:ext cx="39786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PIN</a:t>
            </a:r>
            <a:endParaRPr lang="en-US" sz="1000" dirty="0">
              <a:latin typeface="Arial" panose="020B0604020202020204" pitchFamily="34" charset="0"/>
              <a:cs typeface="Arial" panose="020B0604020202020204" pitchFamily="34" charset="0"/>
            </a:endParaRPr>
          </a:p>
        </p:txBody>
      </p:sp>
      <p:sp>
        <p:nvSpPr>
          <p:cNvPr id="139" name="TextBox 138"/>
          <p:cNvSpPr txBox="1"/>
          <p:nvPr/>
        </p:nvSpPr>
        <p:spPr>
          <a:xfrm>
            <a:off x="3352958" y="1785541"/>
            <a:ext cx="1964400" cy="553998"/>
          </a:xfrm>
          <a:prstGeom prst="rect">
            <a:avLst/>
          </a:prstGeom>
          <a:noFill/>
        </p:spPr>
        <p:txBody>
          <a:bodyPr wrap="square" rtlCol="0">
            <a:spAutoFit/>
          </a:bodyPr>
          <a:lstStyle/>
          <a:p>
            <a:r>
              <a:rPr lang="en-US" sz="1000" dirty="0" smtClean="0">
                <a:latin typeface="Arial" panose="020B0604020202020204" pitchFamily="34" charset="0"/>
                <a:cs typeface="Arial" panose="020B0604020202020204" pitchFamily="34" charset="0"/>
              </a:rPr>
              <a:t>(Scenario dependent “channel”</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technology used for Merchant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to Wallet communication)</a:t>
            </a:r>
            <a:endParaRPr lang="en-US" sz="1000" dirty="0">
              <a:latin typeface="Arial" panose="020B0604020202020204" pitchFamily="34" charset="0"/>
              <a:cs typeface="Arial" panose="020B0604020202020204" pitchFamily="34" charset="0"/>
            </a:endParaRPr>
          </a:p>
        </p:txBody>
      </p:sp>
      <p:sp>
        <p:nvSpPr>
          <p:cNvPr id="140" name="Left-Right Arrow 139"/>
          <p:cNvSpPr/>
          <p:nvPr/>
        </p:nvSpPr>
        <p:spPr>
          <a:xfrm>
            <a:off x="744216" y="4564088"/>
            <a:ext cx="64980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3649011" y="1230832"/>
            <a:ext cx="14173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(Scenario dependent)</a:t>
            </a:r>
            <a:endParaRPr lang="en-US" sz="1000" dirty="0">
              <a:latin typeface="Arial" panose="020B0604020202020204" pitchFamily="34" charset="0"/>
              <a:cs typeface="Arial" panose="020B0604020202020204" pitchFamily="34" charset="0"/>
            </a:endParaRPr>
          </a:p>
        </p:txBody>
      </p:sp>
      <p:pic>
        <p:nvPicPr>
          <p:cNvPr id="141" name="Picture 8" descr="key"/>
          <p:cNvPicPr>
            <a:picLocks noChangeAspect="1" noChangeArrowheads="1"/>
          </p:cNvPicPr>
          <p:nvPr/>
        </p:nvPicPr>
        <p:blipFill>
          <a:blip r:embed="rId13">
            <a:duotone>
              <a:prstClr val="black"/>
              <a:srgbClr val="D9C3A5">
                <a:tint val="50000"/>
                <a:satMod val="180000"/>
              </a:srgbClr>
            </a:duotone>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8172400" y="2657159"/>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9" name="TextBox 148"/>
          <p:cNvSpPr txBox="1"/>
          <p:nvPr/>
        </p:nvSpPr>
        <p:spPr>
          <a:xfrm>
            <a:off x="8021126" y="2956882"/>
            <a:ext cx="837089"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Encryption</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Private</a:t>
            </a:r>
            <a:r>
              <a:rPr lang="en-US" sz="1000" dirty="0" smtClean="0">
                <a:latin typeface="Arial" panose="020B0604020202020204" pitchFamily="34" charset="0"/>
                <a:cs typeface="Arial" panose="020B0604020202020204" pitchFamily="34" charset="0"/>
              </a:rPr>
              <a:t> Key</a:t>
            </a:r>
            <a:endParaRPr lang="en-US" sz="1000" dirty="0">
              <a:latin typeface="Arial" panose="020B0604020202020204" pitchFamily="34" charset="0"/>
              <a:cs typeface="Arial" panose="020B0604020202020204" pitchFamily="34" charset="0"/>
            </a:endParaRPr>
          </a:p>
        </p:txBody>
      </p:sp>
      <p:sp>
        <p:nvSpPr>
          <p:cNvPr id="142" name="TextBox 141"/>
          <p:cNvSpPr txBox="1"/>
          <p:nvPr/>
        </p:nvSpPr>
        <p:spPr>
          <a:xfrm>
            <a:off x="535777" y="5502470"/>
            <a:ext cx="2299371"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sp>
        <p:nvSpPr>
          <p:cNvPr id="156" name="TextBox 155"/>
          <p:cNvSpPr txBox="1"/>
          <p:nvPr/>
        </p:nvSpPr>
        <p:spPr>
          <a:xfrm>
            <a:off x="1526697" y="3820978"/>
            <a:ext cx="729687"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Request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63" name="TextBox 162"/>
          <p:cNvSpPr txBox="1"/>
          <p:nvPr/>
        </p:nvSpPr>
        <p:spPr>
          <a:xfrm>
            <a:off x="6049566" y="547926"/>
            <a:ext cx="923651"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Virtual Cards</a:t>
            </a:r>
            <a:endParaRPr lang="en-US" sz="1000" dirty="0">
              <a:latin typeface="Arial" panose="020B0604020202020204" pitchFamily="34" charset="0"/>
              <a:cs typeface="Arial" panose="020B0604020202020204" pitchFamily="34" charset="0"/>
            </a:endParaRPr>
          </a:p>
        </p:txBody>
      </p:sp>
      <p:sp>
        <p:nvSpPr>
          <p:cNvPr id="164" name="TextBox 163"/>
          <p:cNvSpPr txBox="1"/>
          <p:nvPr/>
        </p:nvSpPr>
        <p:spPr>
          <a:xfrm>
            <a:off x="7132611" y="188640"/>
            <a:ext cx="147668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Virtual Card Properties</a:t>
            </a:r>
            <a:endParaRPr lang="en-US" sz="1000" dirty="0">
              <a:latin typeface="Arial" panose="020B0604020202020204" pitchFamily="34" charset="0"/>
              <a:cs typeface="Arial" panose="020B0604020202020204" pitchFamily="34" charset="0"/>
            </a:endParaRPr>
          </a:p>
        </p:txBody>
      </p:sp>
      <p:grpSp>
        <p:nvGrpSpPr>
          <p:cNvPr id="167" name="Group 166"/>
          <p:cNvGrpSpPr/>
          <p:nvPr/>
        </p:nvGrpSpPr>
        <p:grpSpPr>
          <a:xfrm>
            <a:off x="6167986" y="804102"/>
            <a:ext cx="668317" cy="452870"/>
            <a:chOff x="5303954" y="804102"/>
            <a:chExt cx="668317" cy="452870"/>
          </a:xfrm>
        </p:grpSpPr>
        <p:sp>
          <p:nvSpPr>
            <p:cNvPr id="168" name="Rounded Rectangle 167"/>
            <p:cNvSpPr/>
            <p:nvPr/>
          </p:nvSpPr>
          <p:spPr>
            <a:xfrm>
              <a:off x="5303954" y="948118"/>
              <a:ext cx="504055" cy="308854"/>
            </a:xfrm>
            <a:prstGeom prst="roundRect">
              <a:avLst/>
            </a:prstGeom>
            <a:solidFill>
              <a:schemeClr val="accent5">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ounded Rectangle 168"/>
            <p:cNvSpPr/>
            <p:nvPr/>
          </p:nvSpPr>
          <p:spPr>
            <a:xfrm>
              <a:off x="5384591" y="876110"/>
              <a:ext cx="504055" cy="308854"/>
            </a:xfrm>
            <a:prstGeom prst="roundRect">
              <a:avLst/>
            </a:prstGeom>
            <a:solidFill>
              <a:schemeClr val="accent6">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ounded Rectangle 169"/>
            <p:cNvSpPr/>
            <p:nvPr/>
          </p:nvSpPr>
          <p:spPr>
            <a:xfrm>
              <a:off x="5468216" y="804102"/>
              <a:ext cx="504055" cy="308854"/>
            </a:xfrm>
            <a:prstGeom prst="roundRect">
              <a:avLst/>
            </a:prstGeom>
            <a:solidFill>
              <a:schemeClr val="accent3">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1" name="Group 170"/>
            <p:cNvGrpSpPr>
              <a:grpSpLocks noChangeAspect="1"/>
            </p:cNvGrpSpPr>
            <p:nvPr/>
          </p:nvGrpSpPr>
          <p:grpSpPr>
            <a:xfrm>
              <a:off x="5525912" y="854614"/>
              <a:ext cx="183121" cy="132037"/>
              <a:chOff x="2089401" y="630040"/>
              <a:chExt cx="504468" cy="363739"/>
            </a:xfrm>
            <a:effectLst/>
          </p:grpSpPr>
          <p:sp>
            <p:nvSpPr>
              <p:cNvPr id="175" name="Rectangle 174"/>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6" name="Rectangle 175"/>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7" name="Rectangle 176"/>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1"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cxnSp>
          <p:nvCxnSpPr>
            <p:cNvPr id="172" name="Straight Connector 171"/>
            <p:cNvCxnSpPr/>
            <p:nvPr/>
          </p:nvCxnSpPr>
          <p:spPr>
            <a:xfrm>
              <a:off x="5743477" y="890977"/>
              <a:ext cx="167626" cy="140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5743477" y="963504"/>
              <a:ext cx="167626" cy="140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5529503" y="1036030"/>
              <a:ext cx="381600" cy="0"/>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82" name="Straight Connector 181"/>
          <p:cNvCxnSpPr/>
          <p:nvPr/>
        </p:nvCxnSpPr>
        <p:spPr>
          <a:xfrm flipV="1">
            <a:off x="6773104" y="547929"/>
            <a:ext cx="470296" cy="306940"/>
          </a:xfrm>
          <a:prstGeom prst="line">
            <a:avLst/>
          </a:prstGeom>
          <a:ln w="6350">
            <a:solidFill>
              <a:schemeClr val="tx1"/>
            </a:solidFill>
            <a:headEnd type="none" w="sm" len="sm"/>
            <a:tailEnd type="none"/>
          </a:ln>
        </p:spPr>
        <p:style>
          <a:lnRef idx="1">
            <a:schemeClr val="accent1"/>
          </a:lnRef>
          <a:fillRef idx="0">
            <a:schemeClr val="accent1"/>
          </a:fillRef>
          <a:effectRef idx="0">
            <a:schemeClr val="accent1"/>
          </a:effectRef>
          <a:fontRef idx="minor">
            <a:schemeClr val="tx1"/>
          </a:fontRef>
        </p:style>
      </p:cxnSp>
      <p:grpSp>
        <p:nvGrpSpPr>
          <p:cNvPr id="183" name="Group 182"/>
          <p:cNvGrpSpPr/>
          <p:nvPr/>
        </p:nvGrpSpPr>
        <p:grpSpPr>
          <a:xfrm>
            <a:off x="7104087" y="434352"/>
            <a:ext cx="1596163" cy="1955440"/>
            <a:chOff x="7223039" y="1412863"/>
            <a:chExt cx="1596163" cy="1955440"/>
          </a:xfrm>
        </p:grpSpPr>
        <p:sp>
          <p:nvSpPr>
            <p:cNvPr id="184" name="Rectangle 183"/>
            <p:cNvSpPr>
              <a:spLocks noChangeAspect="1"/>
            </p:cNvSpPr>
            <p:nvPr/>
          </p:nvSpPr>
          <p:spPr>
            <a:xfrm>
              <a:off x="7223039" y="1412863"/>
              <a:ext cx="1596163" cy="1955439"/>
            </a:xfrm>
            <a:prstGeom prst="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rial" panose="020B0604020202020204" pitchFamily="34" charset="0"/>
                <a:cs typeface="Arial" panose="020B0604020202020204" pitchFamily="34" charset="0"/>
              </a:endParaRPr>
            </a:p>
          </p:txBody>
        </p:sp>
        <p:pic>
          <p:nvPicPr>
            <p:cNvPr id="18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7343248" y="1502687"/>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6" name="Picture 8" descr="key"/>
            <p:cNvPicPr>
              <a:picLocks noChangeAspect="1" noChangeArrowheads="1"/>
            </p:cNvPicPr>
            <p:nvPr/>
          </p:nvPicPr>
          <p:blipFill>
            <a:blip r:embed="rId4">
              <a:duotone>
                <a:prstClr val="black"/>
                <a:schemeClr val="accent3">
                  <a:tint val="45000"/>
                  <a:satMod val="400000"/>
                </a:schemeClr>
              </a:duotone>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7344834" y="182889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7" name="TextBox 186"/>
            <p:cNvSpPr txBox="1"/>
            <p:nvPr/>
          </p:nvSpPr>
          <p:spPr>
            <a:xfrm>
              <a:off x="7659681" y="1538993"/>
              <a:ext cx="984565"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Signature Key</a:t>
              </a:r>
              <a:endParaRPr lang="en-US" sz="1000" dirty="0">
                <a:latin typeface="Arial" panose="020B0604020202020204" pitchFamily="34" charset="0"/>
                <a:cs typeface="Arial" panose="020B0604020202020204" pitchFamily="34" charset="0"/>
              </a:endParaRPr>
            </a:p>
          </p:txBody>
        </p:sp>
        <p:sp>
          <p:nvSpPr>
            <p:cNvPr id="188" name="TextBox 187"/>
            <p:cNvSpPr txBox="1"/>
            <p:nvPr/>
          </p:nvSpPr>
          <p:spPr>
            <a:xfrm>
              <a:off x="7676722" y="1821839"/>
              <a:ext cx="787395"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Encryption</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Public</a:t>
              </a:r>
              <a:r>
                <a:rPr lang="en-US" sz="1000" dirty="0" smtClean="0">
                  <a:latin typeface="Arial" panose="020B0604020202020204" pitchFamily="34" charset="0"/>
                  <a:cs typeface="Arial" panose="020B0604020202020204" pitchFamily="34" charset="0"/>
                </a:rPr>
                <a:t> Key</a:t>
              </a:r>
              <a:endParaRPr lang="en-US" sz="1000" dirty="0">
                <a:latin typeface="Arial" panose="020B0604020202020204" pitchFamily="34" charset="0"/>
                <a:cs typeface="Arial" panose="020B0604020202020204" pitchFamily="34" charset="0"/>
              </a:endParaRPr>
            </a:p>
          </p:txBody>
        </p:sp>
        <p:sp>
          <p:nvSpPr>
            <p:cNvPr id="189" name="TextBox 188"/>
            <p:cNvSpPr txBox="1"/>
            <p:nvPr/>
          </p:nvSpPr>
          <p:spPr>
            <a:xfrm>
              <a:off x="7254485" y="2198752"/>
              <a:ext cx="1539204" cy="1169551"/>
            </a:xfrm>
            <a:prstGeom prst="rect">
              <a:avLst/>
            </a:prstGeom>
            <a:noFill/>
          </p:spPr>
          <p:txBody>
            <a:bodyPr wrap="none" rtlCol="0">
              <a:spAutoFit/>
            </a:bodyPr>
            <a:lstStyle/>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Payment Method URL</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User Bank Authority</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Object URL</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Account ID</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PIN</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Card Logotype</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p:txBody>
        </p:sp>
      </p:grpSp>
      <p:cxnSp>
        <p:nvCxnSpPr>
          <p:cNvPr id="126" name="Elbow Connector 125"/>
          <p:cNvCxnSpPr/>
          <p:nvPr/>
        </p:nvCxnSpPr>
        <p:spPr>
          <a:xfrm flipV="1">
            <a:off x="5878340" y="1173955"/>
            <a:ext cx="612000" cy="1098351"/>
          </a:xfrm>
          <a:prstGeom prst="bentConnector2">
            <a:avLst/>
          </a:prstGeom>
          <a:ln w="3175">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2" name="TextBox 131"/>
              <p:cNvSpPr txBox="1"/>
              <p:nvPr/>
            </p:nvSpPr>
            <p:spPr>
              <a:xfrm>
                <a:off x="1410558" y="2197503"/>
                <a:ext cx="1424590" cy="1447521"/>
              </a:xfrm>
              <a:prstGeom prst="roundRect">
                <a:avLst>
                  <a:gd name="adj" fmla="val 8156"/>
                </a:avLst>
              </a:prstGeom>
              <a:noFill/>
              <a:ln>
                <a:solidFill>
                  <a:schemeClr val="tx1"/>
                </a:solidFill>
                <a:prstDash val="solid"/>
              </a:ln>
            </p:spPr>
            <p:txBody>
              <a:bodyPr wrap="none" lIns="72000" tIns="36000" rIns="72000" bIns="36000" rtlCol="0" anchor="ctr" anchorCtr="1">
                <a:spAutoFit/>
              </a:bodyPr>
              <a:lstStyle/>
              <a:p>
                <a:pPr>
                  <a:spcBef>
                    <a:spcPts val="600"/>
                  </a:spcBef>
                </a:pPr>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Lookup </a:t>
                </a:r>
                <a14:m>
                  <m:oMath xmlns:m="http://schemas.openxmlformats.org/officeDocument/2006/math">
                    <m:r>
                      <a:rPr lang="en-US" sz="1000" dirty="0" smtClean="0">
                        <a:solidFill>
                          <a:srgbClr val="00B050"/>
                        </a:solidFill>
                        <a:latin typeface="Cambria Math"/>
                        <a:cs typeface="Arial" panose="020B0604020202020204" pitchFamily="34" charset="0"/>
                        <a:sym typeface="Wingdings"/>
                      </a:rPr>
                      <m:t></m:t>
                    </m:r>
                  </m:oMath>
                </a14:m>
                <a:endParaRPr lang="en-US" sz="1000" b="1" i="1" baseline="-16000" dirty="0" smtClean="0">
                  <a:solidFill>
                    <a:srgbClr val="C00000"/>
                  </a:solidFill>
                  <a:latin typeface="Arial" panose="020B0604020202020204" pitchFamily="34" charset="0"/>
                  <a:cs typeface="Arial" panose="020B0604020202020204" pitchFamily="34" charset="0"/>
                </a:endParaRPr>
              </a:p>
              <a:p>
                <a:pPr>
                  <a:spcBef>
                    <a:spcPts val="600"/>
                  </a:spcBef>
                </a:pPr>
                <a:r>
                  <a:rPr lang="en-US" sz="1000" i="1" dirty="0" smtClean="0">
                    <a:latin typeface="Arial" panose="020B0604020202020204" pitchFamily="34" charset="0"/>
                    <a:cs typeface="Arial" panose="020B0604020202020204" pitchFamily="34" charset="0"/>
                  </a:rPr>
                  <a:t>Discovery</a:t>
                </a:r>
                <a:r>
                  <a:rPr lang="en-US" sz="1000" dirty="0" smtClean="0">
                    <a:latin typeface="Arial" panose="020B0604020202020204" pitchFamily="34" charset="0"/>
                    <a:cs typeface="Arial" panose="020B0604020202020204" pitchFamily="34" charset="0"/>
                  </a:rPr>
                  <a:t> of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elected</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payment method</a:t>
                </a:r>
                <a:endParaRPr lang="en-US" sz="1000" dirty="0">
                  <a:latin typeface="Arial" panose="020B0604020202020204" pitchFamily="34" charset="0"/>
                  <a:cs typeface="Arial" panose="020B0604020202020204" pitchFamily="34" charset="0"/>
                </a:endParaRPr>
              </a:p>
              <a:p>
                <a:pPr>
                  <a:spcBef>
                    <a:spcPts val="600"/>
                  </a:spcBef>
                </a:pPr>
                <a:r>
                  <a:rPr lang="en-US" sz="1000" i="1" dirty="0" smtClean="0">
                    <a:latin typeface="Arial" panose="020B0604020202020204" pitchFamily="34" charset="0"/>
                    <a:cs typeface="Arial" panose="020B0604020202020204" pitchFamily="34" charset="0"/>
                  </a:rPr>
                  <a:t>Creation</a:t>
                </a:r>
                <a:r>
                  <a:rPr lang="en-US" sz="1000" dirty="0" smtClean="0">
                    <a:latin typeface="Arial" panose="020B0604020202020204" pitchFamily="34" charset="0"/>
                    <a:cs typeface="Arial" panose="020B0604020202020204" pitchFamily="34" charset="0"/>
                  </a:rPr>
                  <a:t> of payment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method specific data</a:t>
                </a:r>
              </a:p>
              <a:p>
                <a:pPr>
                  <a:spcBef>
                    <a:spcPts val="600"/>
                  </a:spcBef>
                </a:pPr>
                <a:r>
                  <a:rPr lang="en-US" sz="1000" dirty="0" smtClean="0">
                    <a:latin typeface="Arial" panose="020B0604020202020204" pitchFamily="34" charset="0"/>
                    <a:cs typeface="Arial" panose="020B0604020202020204" pitchFamily="34" charset="0"/>
                  </a:rPr>
                  <a:t>Including URL to own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authority obj</a:t>
                </a:r>
                <a:r>
                  <a:rPr lang="en-US" sz="1000" dirty="0">
                    <a:latin typeface="Arial" panose="020B0604020202020204" pitchFamily="34" charset="0"/>
                    <a:cs typeface="Arial" panose="020B0604020202020204" pitchFamily="34" charset="0"/>
                  </a:rPr>
                  <a:t>e</a:t>
                </a:r>
                <a:r>
                  <a:rPr lang="en-US" sz="1000" dirty="0" smtClean="0">
                    <a:latin typeface="Arial" panose="020B0604020202020204" pitchFamily="34" charset="0"/>
                    <a:cs typeface="Arial" panose="020B0604020202020204" pitchFamily="34" charset="0"/>
                  </a:rPr>
                  <a:t>ct</a:t>
                </a:r>
                <a:r>
                  <a:rPr lang="en-US" sz="1000" i="1" dirty="0">
                    <a:latin typeface="Arial" panose="020B0604020202020204" pitchFamily="34" charset="0"/>
                    <a:cs typeface="Arial" panose="020B0604020202020204" pitchFamily="34" charset="0"/>
                  </a:rPr>
                  <a:t> </a:t>
                </a:r>
                <a14:m>
                  <m:oMath xmlns:m="http://schemas.openxmlformats.org/officeDocument/2006/math">
                    <m:r>
                      <a:rPr lang="en-US" sz="1000" dirty="0">
                        <a:solidFill>
                          <a:srgbClr val="00B050"/>
                        </a:solidFill>
                        <a:latin typeface="Cambria Math"/>
                        <a:cs typeface="Arial" panose="020B0604020202020204" pitchFamily="34" charset="0"/>
                        <a:sym typeface="Wingdings"/>
                      </a:rPr>
                      <m:t></m:t>
                    </m:r>
                  </m:oMath>
                </a14:m>
                <a:endParaRPr lang="en-US" sz="1000" dirty="0">
                  <a:latin typeface="Arial" panose="020B0604020202020204" pitchFamily="34" charset="0"/>
                  <a:cs typeface="Arial" panose="020B0604020202020204" pitchFamily="34" charset="0"/>
                </a:endParaRPr>
              </a:p>
            </p:txBody>
          </p:sp>
        </mc:Choice>
        <mc:Fallback xmlns="">
          <p:sp>
            <p:nvSpPr>
              <p:cNvPr id="132" name="TextBox 131"/>
              <p:cNvSpPr txBox="1">
                <a:spLocks noRot="1" noChangeAspect="1" noMove="1" noResize="1" noEditPoints="1" noAdjustHandles="1" noChangeArrowheads="1" noChangeShapeType="1" noTextEdit="1"/>
              </p:cNvSpPr>
              <p:nvPr/>
            </p:nvSpPr>
            <p:spPr>
              <a:xfrm>
                <a:off x="1410558" y="2197503"/>
                <a:ext cx="1424590" cy="1447521"/>
              </a:xfrm>
              <a:prstGeom prst="roundRect">
                <a:avLst>
                  <a:gd name="adj" fmla="val 8156"/>
                </a:avLst>
              </a:prstGeom>
              <a:blipFill rotWithShape="1">
                <a:blip r:embed="rId14"/>
                <a:stretch>
                  <a:fillRect/>
                </a:stretch>
              </a:blipFill>
              <a:ln>
                <a:solidFill>
                  <a:schemeClr val="tx1"/>
                </a:solidFill>
                <a:prstDash val="solid"/>
              </a:ln>
            </p:spPr>
            <p:txBody>
              <a:bodyPr/>
              <a:lstStyle/>
              <a:p>
                <a:r>
                  <a:rPr lang="en-US">
                    <a:noFill/>
                  </a:rPr>
                  <a:t> </a:t>
                </a:r>
              </a:p>
            </p:txBody>
          </p:sp>
        </mc:Fallback>
      </mc:AlternateContent>
      <p:sp>
        <p:nvSpPr>
          <p:cNvPr id="136" name="TextBox 135"/>
          <p:cNvSpPr txBox="1"/>
          <p:nvPr/>
        </p:nvSpPr>
        <p:spPr>
          <a:xfrm>
            <a:off x="5257197" y="2492896"/>
            <a:ext cx="659155"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Amount:</a:t>
            </a:r>
            <a:endParaRPr lang="en-US" sz="1000" dirty="0">
              <a:latin typeface="Arial" panose="020B0604020202020204" pitchFamily="34" charset="0"/>
              <a:cs typeface="Arial" panose="020B0604020202020204" pitchFamily="34" charset="0"/>
            </a:endParaRPr>
          </a:p>
        </p:txBody>
      </p:sp>
      <p:sp>
        <p:nvSpPr>
          <p:cNvPr id="137" name="TextBox 136"/>
          <p:cNvSpPr txBox="1"/>
          <p:nvPr/>
        </p:nvSpPr>
        <p:spPr>
          <a:xfrm>
            <a:off x="5738346" y="2457724"/>
            <a:ext cx="545342" cy="292388"/>
          </a:xfrm>
          <a:prstGeom prst="rect">
            <a:avLst/>
          </a:prstGeom>
          <a:noFill/>
        </p:spPr>
        <p:txBody>
          <a:bodyPr wrap="none" rtlCol="0">
            <a:spAutoFit/>
          </a:bodyPr>
          <a:lstStyle/>
          <a:p>
            <a:r>
              <a:rPr lang="en-US" sz="1300" dirty="0">
                <a:latin typeface="Calibri" panose="020F0502020204030204" pitchFamily="34" charset="0"/>
                <a:cs typeface="Calibri" panose="020F0502020204030204" pitchFamily="34" charset="0"/>
              </a:rPr>
              <a:t>€</a:t>
            </a:r>
            <a:r>
              <a:rPr lang="en-US" sz="600" dirty="0" smtClean="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200</a:t>
            </a:r>
            <a:endParaRPr lang="en-US" sz="1200" dirty="0">
              <a:latin typeface="Arial" panose="020B0604020202020204" pitchFamily="34" charset="0"/>
              <a:cs typeface="Arial" panose="020B0604020202020204" pitchFamily="34" charset="0"/>
            </a:endParaRPr>
          </a:p>
        </p:txBody>
      </p:sp>
      <p:pic>
        <p:nvPicPr>
          <p:cNvPr id="2" name="Picture 6" descr="C:\Users\Anders\AppData\Local\Microsoft\Windows\INetCache\IE\10FYNQXY\Crystal_Clear_kdm_user_female[1].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087780" y="500586"/>
            <a:ext cx="459335" cy="459335"/>
          </a:xfrm>
          <a:prstGeom prst="rect">
            <a:avLst/>
          </a:prstGeom>
          <a:noFill/>
          <a:extLst>
            <a:ext uri="{909E8E84-426E-40DD-AFC4-6F175D3DCCD1}">
              <a14:hiddenFill xmlns:a14="http://schemas.microsoft.com/office/drawing/2010/main">
                <a:solidFill>
                  <a:srgbClr val="FFFFFF"/>
                </a:solidFill>
              </a14:hiddenFill>
            </a:ext>
          </a:extLst>
        </p:spPr>
      </p:pic>
      <p:pic>
        <p:nvPicPr>
          <p:cNvPr id="150" name="Picture 149"/>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6917486" y="2780928"/>
            <a:ext cx="744996" cy="552793"/>
          </a:xfrm>
          <a:prstGeom prst="rect">
            <a:avLst/>
          </a:prstGeom>
          <a:effectLst>
            <a:outerShdw blurRad="50800" dist="38100" dir="2700000" algn="tl" rotWithShape="0">
              <a:prstClr val="black">
                <a:alpha val="40000"/>
              </a:prstClr>
            </a:outerShdw>
          </a:effectLst>
        </p:spPr>
      </p:pic>
      <p:pic>
        <p:nvPicPr>
          <p:cNvPr id="165" name="Picture 164"/>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376482" y="2780928"/>
            <a:ext cx="744996" cy="552793"/>
          </a:xfrm>
          <a:prstGeom prst="rect">
            <a:avLst/>
          </a:prstGeom>
          <a:effectLst>
            <a:outerShdw blurRad="50800" dist="38100" dir="2700000" algn="tl" rotWithShape="0">
              <a:prstClr val="black">
                <a:alpha val="40000"/>
              </a:prstClr>
            </a:outerShdw>
          </a:effectLst>
        </p:spPr>
      </p:pic>
      <p:grpSp>
        <p:nvGrpSpPr>
          <p:cNvPr id="190" name="Group 189"/>
          <p:cNvGrpSpPr/>
          <p:nvPr/>
        </p:nvGrpSpPr>
        <p:grpSpPr>
          <a:xfrm>
            <a:off x="2651232" y="524071"/>
            <a:ext cx="557162" cy="447881"/>
            <a:chOff x="3321759" y="524071"/>
            <a:chExt cx="557162" cy="447881"/>
          </a:xfrm>
        </p:grpSpPr>
        <p:grpSp>
          <p:nvGrpSpPr>
            <p:cNvPr id="191" name="Group 190"/>
            <p:cNvGrpSpPr/>
            <p:nvPr/>
          </p:nvGrpSpPr>
          <p:grpSpPr>
            <a:xfrm>
              <a:off x="3351221" y="692783"/>
              <a:ext cx="510782" cy="279169"/>
              <a:chOff x="1397693" y="2654334"/>
              <a:chExt cx="510782" cy="279169"/>
            </a:xfrm>
            <a:effectLst>
              <a:outerShdw blurRad="50800" dist="38100" dir="2700000" algn="tl" rotWithShape="0">
                <a:prstClr val="black">
                  <a:alpha val="40000"/>
                </a:prstClr>
              </a:outerShdw>
            </a:effectLst>
          </p:grpSpPr>
          <p:sp>
            <p:nvSpPr>
              <p:cNvPr id="211" name="Rectangle 210"/>
              <p:cNvSpPr/>
              <p:nvPr/>
            </p:nvSpPr>
            <p:spPr>
              <a:xfrm>
                <a:off x="1441019" y="2654334"/>
                <a:ext cx="426379" cy="261961"/>
              </a:xfrm>
              <a:prstGeom prst="rect">
                <a:avLst/>
              </a:prstGeom>
              <a:gradFill>
                <a:gsLst>
                  <a:gs pos="625">
                    <a:srgbClr val="E6E6E6"/>
                  </a:gs>
                  <a:gs pos="49000">
                    <a:schemeClr val="bg1"/>
                  </a:gs>
                  <a:gs pos="100000">
                    <a:schemeClr val="bg1">
                      <a:lumMod val="95000"/>
                    </a:schemeClr>
                  </a:gs>
                  <a:gs pos="100000">
                    <a:srgbClr val="E6E6E6"/>
                  </a:gs>
                </a:gsLst>
                <a:lin ang="2700000" scaled="0"/>
              </a:grad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p:cNvSpPr/>
              <p:nvPr/>
            </p:nvSpPr>
            <p:spPr>
              <a:xfrm>
                <a:off x="1475921" y="2730705"/>
                <a:ext cx="92836" cy="195722"/>
              </a:xfrm>
              <a:prstGeom prst="rect">
                <a:avLst/>
              </a:prstGeom>
              <a:solidFill>
                <a:schemeClr val="accent3">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212"/>
              <p:cNvSpPr/>
              <p:nvPr/>
            </p:nvSpPr>
            <p:spPr>
              <a:xfrm rot="5400000" flipH="1">
                <a:off x="1651193" y="2695673"/>
                <a:ext cx="136911" cy="206976"/>
              </a:xfrm>
              <a:prstGeom prst="rect">
                <a:avLst/>
              </a:prstGeom>
              <a:solidFill>
                <a:schemeClr val="accent1">
                  <a:lumMod val="20000"/>
                  <a:lumOff val="80000"/>
                </a:schemeClr>
              </a:solidFill>
              <a:ln w="158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4" name="Straight Connector 213"/>
              <p:cNvCxnSpPr>
                <a:stCxn id="212" idx="3"/>
                <a:endCxn id="212" idx="3"/>
              </p:cNvCxnSpPr>
              <p:nvPr/>
            </p:nvCxnSpPr>
            <p:spPr>
              <a:xfrm>
                <a:off x="1568757" y="282856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215" name="Rectangle 214"/>
              <p:cNvSpPr/>
              <p:nvPr/>
            </p:nvSpPr>
            <p:spPr>
              <a:xfrm>
                <a:off x="1397693" y="2915503"/>
                <a:ext cx="510782" cy="18000"/>
              </a:xfrm>
              <a:prstGeom prst="rect">
                <a:avLst/>
              </a:prstGeom>
              <a:solidFill>
                <a:srgbClr val="FDFAC7"/>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2" name="Group 191"/>
            <p:cNvGrpSpPr/>
            <p:nvPr/>
          </p:nvGrpSpPr>
          <p:grpSpPr>
            <a:xfrm>
              <a:off x="3321759" y="524071"/>
              <a:ext cx="557162" cy="182081"/>
              <a:chOff x="1727752" y="1773016"/>
              <a:chExt cx="5562290" cy="2016024"/>
            </a:xfrm>
            <a:effectLst>
              <a:outerShdw blurRad="50800" dist="38100" dir="2700000" algn="tl" rotWithShape="0">
                <a:prstClr val="black">
                  <a:alpha val="40000"/>
                </a:prstClr>
              </a:outerShdw>
            </a:effectLst>
          </p:grpSpPr>
          <p:sp>
            <p:nvSpPr>
              <p:cNvPr id="193" name="Oval 192"/>
              <p:cNvSpPr/>
              <p:nvPr/>
            </p:nvSpPr>
            <p:spPr>
              <a:xfrm>
                <a:off x="172775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p:cNvSpPr/>
              <p:nvPr/>
            </p:nvSpPr>
            <p:spPr>
              <a:xfrm>
                <a:off x="2965324"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p:cNvSpPr/>
              <p:nvPr/>
            </p:nvSpPr>
            <p:spPr>
              <a:xfrm>
                <a:off x="4202896"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p:cNvSpPr/>
              <p:nvPr/>
            </p:nvSpPr>
            <p:spPr>
              <a:xfrm>
                <a:off x="5440468"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p:cNvSpPr/>
              <p:nvPr/>
            </p:nvSpPr>
            <p:spPr>
              <a:xfrm>
                <a:off x="667804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p:cNvSpPr/>
              <p:nvPr/>
            </p:nvSpPr>
            <p:spPr>
              <a:xfrm>
                <a:off x="2346538"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p:cNvSpPr/>
              <p:nvPr/>
            </p:nvSpPr>
            <p:spPr>
              <a:xfrm>
                <a:off x="3584110"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p:cNvSpPr/>
              <p:nvPr/>
            </p:nvSpPr>
            <p:spPr>
              <a:xfrm>
                <a:off x="4821682"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p:cNvSpPr/>
              <p:nvPr/>
            </p:nvSpPr>
            <p:spPr>
              <a:xfrm>
                <a:off x="6059254"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ight Triangle 201"/>
              <p:cNvSpPr/>
              <p:nvPr/>
            </p:nvSpPr>
            <p:spPr>
              <a:xfrm flipH="1">
                <a:off x="172775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p:cNvSpPr/>
              <p:nvPr/>
            </p:nvSpPr>
            <p:spPr>
              <a:xfrm>
                <a:off x="2965324"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p:cNvSpPr/>
              <p:nvPr/>
            </p:nvSpPr>
            <p:spPr>
              <a:xfrm>
                <a:off x="4202896"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p:cNvSpPr/>
              <p:nvPr/>
            </p:nvSpPr>
            <p:spPr>
              <a:xfrm>
                <a:off x="5440468"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ight Triangle 205"/>
              <p:cNvSpPr/>
              <p:nvPr/>
            </p:nvSpPr>
            <p:spPr>
              <a:xfrm>
                <a:off x="667804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p:cNvSpPr/>
              <p:nvPr/>
            </p:nvSpPr>
            <p:spPr>
              <a:xfrm>
                <a:off x="2346538"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p:cNvSpPr/>
              <p:nvPr/>
            </p:nvSpPr>
            <p:spPr>
              <a:xfrm>
                <a:off x="3584110"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p:cNvSpPr/>
              <p:nvPr/>
            </p:nvSpPr>
            <p:spPr>
              <a:xfrm>
                <a:off x="4821682"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p:cNvSpPr/>
              <p:nvPr/>
            </p:nvSpPr>
            <p:spPr>
              <a:xfrm>
                <a:off x="6059254"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16" name="TextBox 215"/>
          <p:cNvSpPr txBox="1"/>
          <p:nvPr/>
        </p:nvSpPr>
        <p:spPr>
          <a:xfrm>
            <a:off x="8012732" y="5007352"/>
            <a:ext cx="928460"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217" name="TextBox 216"/>
          <p:cNvSpPr txBox="1"/>
          <p:nvPr/>
        </p:nvSpPr>
        <p:spPr>
          <a:xfrm>
            <a:off x="3713728" y="5787792"/>
            <a:ext cx="14173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(Scenario dependent)</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04952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03548" y="1627053"/>
            <a:ext cx="7992888" cy="3170099"/>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https://webpki.github.io/</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PaymentClientRequest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paymentMethods</a:t>
            </a:r>
            <a:r>
              <a:rPr lang="en-US" sz="1000" dirty="0">
                <a:solidFill>
                  <a:srgbClr val="000000"/>
                </a:solidFill>
                <a:latin typeface="Verdana"/>
              </a:rPr>
              <a:t>": ["</a:t>
            </a:r>
            <a:r>
              <a:rPr lang="en-US" sz="1000" dirty="0">
                <a:solidFill>
                  <a:srgbClr val="0000C0"/>
                </a:solidFill>
                <a:latin typeface="Verdana"/>
              </a:rPr>
              <a:t>https://supercard.com</a:t>
            </a:r>
            <a:r>
              <a:rPr lang="en-US" sz="1000" dirty="0">
                <a:solidFill>
                  <a:srgbClr val="000000"/>
                </a:solidFill>
                <a:latin typeface="Verdana"/>
              </a:rPr>
              <a:t>", "</a:t>
            </a:r>
            <a:r>
              <a:rPr lang="en-US" sz="1000" dirty="0">
                <a:solidFill>
                  <a:srgbClr val="0000C0"/>
                </a:solidFill>
                <a:latin typeface="Verdana"/>
              </a:rPr>
              <a:t>https://bankdirect.net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paymentRequest</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payee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commonName</a:t>
            </a:r>
            <a:r>
              <a:rPr lang="en-US" sz="1000" dirty="0">
                <a:solidFill>
                  <a:srgbClr val="000000"/>
                </a:solidFill>
                <a:latin typeface="Verdana"/>
              </a:rPr>
              <a:t>": "</a:t>
            </a:r>
            <a:r>
              <a:rPr lang="en-US" sz="1000" dirty="0">
                <a:solidFill>
                  <a:srgbClr val="0000C0"/>
                </a:solidFill>
                <a:latin typeface="Verdana"/>
              </a:rPr>
              <a:t>Demo Merchant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homePage</a:t>
            </a:r>
            <a:r>
              <a:rPr lang="en-US" sz="1000" dirty="0">
                <a:solidFill>
                  <a:srgbClr val="000000"/>
                </a:solidFill>
                <a:latin typeface="Verdana"/>
              </a:rPr>
              <a:t>": "</a:t>
            </a:r>
            <a:r>
              <a:rPr lang="en-US" sz="1000" dirty="0">
                <a:solidFill>
                  <a:srgbClr val="0000C0"/>
                </a:solidFill>
                <a:latin typeface="Verdana"/>
              </a:rPr>
              <a:t>https://demomerchant.com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amount</a:t>
            </a:r>
            <a:r>
              <a:rPr lang="en-US" sz="1000" dirty="0">
                <a:solidFill>
                  <a:srgbClr val="000000"/>
                </a:solidFill>
                <a:latin typeface="Verdana"/>
              </a:rPr>
              <a:t>": "</a:t>
            </a:r>
            <a:r>
              <a:rPr lang="en-US" sz="1000" dirty="0">
                <a:solidFill>
                  <a:srgbClr val="0000C0"/>
                </a:solidFill>
                <a:latin typeface="Verdana"/>
              </a:rPr>
              <a:t>550.00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currency</a:t>
            </a:r>
            <a:r>
              <a:rPr lang="en-US" sz="1000" dirty="0">
                <a:solidFill>
                  <a:srgbClr val="000000"/>
                </a:solidFill>
                <a:latin typeface="Verdana"/>
              </a:rPr>
              <a:t>": "</a:t>
            </a:r>
            <a:r>
              <a:rPr lang="en-US" sz="1000" dirty="0">
                <a:solidFill>
                  <a:srgbClr val="0000C0"/>
                </a:solidFill>
                <a:latin typeface="Verdana"/>
              </a:rPr>
              <a:t>EUR</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referenceId</a:t>
            </a:r>
            <a:r>
              <a:rPr lang="en-US" sz="1000" dirty="0">
                <a:solidFill>
                  <a:srgbClr val="000000"/>
                </a:solidFill>
                <a:latin typeface="Verdana"/>
              </a:rPr>
              <a:t>": "</a:t>
            </a:r>
            <a:r>
              <a:rPr lang="en-US" sz="1000" dirty="0">
                <a:solidFill>
                  <a:srgbClr val="0000C0"/>
                </a:solidFill>
                <a:latin typeface="Verdana"/>
              </a:rPr>
              <a:t>#1000005</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a:solidFill>
                  <a:srgbClr val="0000C0"/>
                </a:solidFill>
                <a:latin typeface="Verdana"/>
              </a:rPr>
              <a:t>2020-01-31T13:06:03Z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expires</a:t>
            </a:r>
            <a:r>
              <a:rPr lang="en-US" sz="1000" dirty="0">
                <a:solidFill>
                  <a:srgbClr val="000000"/>
                </a:solidFill>
                <a:latin typeface="Verdana"/>
              </a:rPr>
              <a:t>": "</a:t>
            </a:r>
            <a:r>
              <a:rPr lang="en-US" sz="1000" dirty="0">
                <a:solidFill>
                  <a:srgbClr val="0000C0"/>
                </a:solidFill>
                <a:latin typeface="Verdana"/>
              </a:rPr>
              <a:t>2020-01-31T13:37:00Z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Payee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1606952" y="210126"/>
            <a:ext cx="6925488"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②</a:t>
            </a:r>
            <a:r>
              <a:rPr lang="en-US" sz="1600" dirty="0" smtClean="0">
                <a:latin typeface="Arial" panose="020B0604020202020204" pitchFamily="34" charset="0"/>
                <a:cs typeface="Arial" panose="020B0604020202020204" pitchFamily="34" charset="0"/>
                <a:sym typeface="Wingdings"/>
              </a:rPr>
              <a:t> Merchant Invokes the Wallet with a </a:t>
            </a:r>
            <a:r>
              <a:rPr lang="en-US" sz="1600" dirty="0" err="1" smtClean="0">
                <a:solidFill>
                  <a:schemeClr val="accent5">
                    <a:lumMod val="75000"/>
                  </a:schemeClr>
                </a:solidFill>
                <a:latin typeface="Arial" panose="020B0604020202020204" pitchFamily="34" charset="0"/>
                <a:cs typeface="Arial" panose="020B0604020202020204" pitchFamily="34" charset="0"/>
              </a:rPr>
              <a:t>PaymentClientRequest</a:t>
            </a:r>
            <a:r>
              <a:rPr lang="en-US" sz="1600" dirty="0" smtClean="0">
                <a:latin typeface="Arial" panose="020B0604020202020204" pitchFamily="34" charset="0"/>
                <a:cs typeface="Arial" panose="020B0604020202020204" pitchFamily="34" charset="0"/>
              </a:rPr>
              <a:t> 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755577" y="6176396"/>
            <a:ext cx="7560839" cy="42095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The Merchant (Payee) invokes the Wallet (after a user action) with a list of supported payment methods.  Those who are matching the user’s virtual cards will be shown in the Wallet UI to select from. </a:t>
            </a:r>
            <a:endParaRPr lang="en-US" sz="1000" i="1" dirty="0">
              <a:latin typeface="Arial" panose="020B0604020202020204" pitchFamily="34" charset="0"/>
              <a:cs typeface="Arial" panose="020B0604020202020204" pitchFamily="34" charset="0"/>
            </a:endParaRPr>
          </a:p>
        </p:txBody>
      </p:sp>
      <p:cxnSp>
        <p:nvCxnSpPr>
          <p:cNvPr id="11" name="Straight Arrow Connector 10"/>
          <p:cNvCxnSpPr/>
          <p:nvPr/>
        </p:nvCxnSpPr>
        <p:spPr>
          <a:xfrm rot="10800000" flipV="1">
            <a:off x="5602434" y="1953919"/>
            <a:ext cx="769766" cy="250945"/>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355976" y="1722599"/>
            <a:ext cx="3652777"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Payment method URLs to be matched against the virtual cards</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11330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763688" y="210126"/>
            <a:ext cx="5570206"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②</a:t>
            </a:r>
            <a:r>
              <a:rPr lang="en-US" sz="1600" dirty="0" smtClean="0">
                <a:latin typeface="Arial" panose="020B0604020202020204" pitchFamily="34" charset="0"/>
                <a:cs typeface="Arial" panose="020B0604020202020204" pitchFamily="34" charset="0"/>
                <a:sym typeface="Wingdings"/>
              </a:rPr>
              <a:t> Wallet Receives the </a:t>
            </a:r>
            <a:r>
              <a:rPr lang="en-US" sz="1600" dirty="0" err="1" smtClean="0">
                <a:solidFill>
                  <a:schemeClr val="accent5">
                    <a:lumMod val="75000"/>
                  </a:schemeClr>
                </a:solidFill>
                <a:latin typeface="Arial" panose="020B0604020202020204" pitchFamily="34" charset="0"/>
                <a:cs typeface="Arial" panose="020B0604020202020204" pitchFamily="34" charset="0"/>
              </a:rPr>
              <a:t>PaymentClientRequest</a:t>
            </a:r>
            <a:endParaRPr lang="en-US" sz="1600" dirty="0">
              <a:latin typeface="Arial" panose="020B0604020202020204" pitchFamily="34" charset="0"/>
              <a:cs typeface="Arial" panose="020B0604020202020204" pitchFamily="34" charset="0"/>
            </a:endParaRPr>
          </a:p>
        </p:txBody>
      </p:sp>
      <p:sp>
        <p:nvSpPr>
          <p:cNvPr id="16" name="TextBox 15"/>
          <p:cNvSpPr txBox="1"/>
          <p:nvPr/>
        </p:nvSpPr>
        <p:spPr>
          <a:xfrm>
            <a:off x="467544" y="6006136"/>
            <a:ext cx="8136904"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When </a:t>
            </a:r>
            <a:r>
              <a:rPr lang="en-US" sz="1000" b="1" dirty="0" err="1" smtClean="0">
                <a:solidFill>
                  <a:schemeClr val="accent5">
                    <a:lumMod val="75000"/>
                  </a:schemeClr>
                </a:solidFill>
                <a:latin typeface="Arial" panose="020B0604020202020204" pitchFamily="34" charset="0"/>
                <a:cs typeface="Arial" panose="020B0604020202020204" pitchFamily="34" charset="0"/>
              </a:rPr>
              <a:t>P</a:t>
            </a:r>
            <a:r>
              <a:rPr lang="en-US" sz="1000" b="1" dirty="0" err="1">
                <a:solidFill>
                  <a:schemeClr val="accent5">
                    <a:lumMod val="75000"/>
                  </a:schemeClr>
                </a:solidFill>
                <a:latin typeface="Arial" panose="020B0604020202020204" pitchFamily="34" charset="0"/>
                <a:cs typeface="Arial" panose="020B0604020202020204" pitchFamily="34" charset="0"/>
              </a:rPr>
              <a:t>aymentClientRequest</a:t>
            </a:r>
            <a:r>
              <a:rPr lang="en-US" sz="1000" dirty="0" smtClean="0">
                <a:solidFill>
                  <a:schemeClr val="accent5">
                    <a:lumMod val="75000"/>
                  </a:schemeClr>
                </a:solidFill>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has been received by the client, the Wallet user interface is launched. The authorization method may consist of a PIN but could also be a biometric option such as touching a fingerprint reader.  The authorization is only used to unlock the Signature </a:t>
            </a:r>
            <a:r>
              <a:rPr lang="en-US" sz="1000" dirty="0">
                <a:latin typeface="Arial" panose="020B0604020202020204" pitchFamily="34" charset="0"/>
                <a:cs typeface="Arial" panose="020B0604020202020204" pitchFamily="34" charset="0"/>
              </a:rPr>
              <a:t>K</a:t>
            </a:r>
            <a:r>
              <a:rPr lang="en-US" sz="1000" dirty="0" smtClean="0">
                <a:latin typeface="Arial" panose="020B0604020202020204" pitchFamily="34" charset="0"/>
                <a:cs typeface="Arial" panose="020B0604020202020204" pitchFamily="34" charset="0"/>
              </a:rPr>
              <a:t>ey as described in next slide.  Note that the Saturn authorization concept not </a:t>
            </a:r>
            <a:r>
              <a:rPr lang="en-US" sz="1000" dirty="0">
                <a:latin typeface="Arial" panose="020B0604020202020204" pitchFamily="34" charset="0"/>
                <a:cs typeface="Arial" panose="020B0604020202020204" pitchFamily="34" charset="0"/>
              </a:rPr>
              <a:t>only </a:t>
            </a:r>
            <a:r>
              <a:rPr lang="en-US" sz="1000" dirty="0" smtClean="0">
                <a:latin typeface="Arial" panose="020B0604020202020204" pitchFamily="34" charset="0"/>
                <a:cs typeface="Arial" panose="020B0604020202020204" pitchFamily="34" charset="0"/>
              </a:rPr>
              <a:t>emulates payment </a:t>
            </a:r>
            <a:r>
              <a:rPr lang="en-US" sz="1000" dirty="0">
                <a:latin typeface="Arial" panose="020B0604020202020204" pitchFamily="34" charset="0"/>
                <a:cs typeface="Arial" panose="020B0604020202020204" pitchFamily="34" charset="0"/>
              </a:rPr>
              <a:t>cards</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but payment terminals as well</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5" name="Rounded Rectangle 4"/>
          <p:cNvSpPr/>
          <p:nvPr/>
        </p:nvSpPr>
        <p:spPr>
          <a:xfrm>
            <a:off x="3374086" y="675444"/>
            <a:ext cx="2511077" cy="4680520"/>
          </a:xfrm>
          <a:prstGeom prst="roundRect">
            <a:avLst>
              <a:gd name="adj" fmla="val 5335"/>
            </a:avLst>
          </a:prstGeom>
          <a:solidFill>
            <a:schemeClr val="bg2"/>
          </a:solidFill>
          <a:ln w="127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374885" y="832003"/>
            <a:ext cx="491321" cy="69859"/>
          </a:xfrm>
          <a:prstGeom prst="roundRect">
            <a:avLst/>
          </a:prstGeom>
          <a:pattFill prst="pct25">
            <a:fgClr>
              <a:schemeClr val="bg1">
                <a:lumMod val="65000"/>
              </a:schemeClr>
            </a:fgClr>
            <a:bgClr>
              <a:schemeClr val="bg1">
                <a:lumMod val="95000"/>
              </a:schemeClr>
            </a:bgClr>
          </a:patt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783562" y="818332"/>
            <a:ext cx="79200" cy="79200"/>
          </a:xfrm>
          <a:prstGeom prst="ellipse">
            <a:avLst/>
          </a:prstGeom>
          <a:gradFill flip="none" rotWithShape="1">
            <a:gsLst>
              <a:gs pos="100000">
                <a:schemeClr val="tx2">
                  <a:lumMod val="60000"/>
                  <a:lumOff val="40000"/>
                </a:schemeClr>
              </a:gs>
              <a:gs pos="1875">
                <a:schemeClr val="tx2">
                  <a:lumMod val="60000"/>
                  <a:lumOff val="40000"/>
                </a:schemeClr>
              </a:gs>
              <a:gs pos="50000">
                <a:schemeClr val="accent1">
                  <a:lumMod val="40000"/>
                  <a:lumOff val="60000"/>
                </a:schemeClr>
              </a:gs>
            </a:gsLst>
            <a:path path="circle">
              <a:fillToRect l="50000" t="50000" r="50000" b="50000"/>
            </a:path>
            <a:tileRect/>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68861" y="1031255"/>
            <a:ext cx="2312916" cy="4111851"/>
          </a:xfrm>
          <a:prstGeom prst="rect">
            <a:avLst/>
          </a:prstGeom>
          <a:ln>
            <a:solidFill>
              <a:schemeClr val="bg1">
                <a:lumMod val="65000"/>
              </a:schemeClr>
            </a:solidFill>
          </a:ln>
          <a:effectLst>
            <a:outerShdw blurRad="50800" dist="38100" dir="2700000" sx="1000" sy="1000" algn="tl" rotWithShape="0">
              <a:prstClr val="black">
                <a:alpha val="40000"/>
              </a:prstClr>
            </a:outerShdw>
          </a:effectLst>
        </p:spPr>
      </p:pic>
      <p:cxnSp>
        <p:nvCxnSpPr>
          <p:cNvPr id="10" name="Straight Arrow Connector 9"/>
          <p:cNvCxnSpPr/>
          <p:nvPr/>
        </p:nvCxnSpPr>
        <p:spPr>
          <a:xfrm flipH="1">
            <a:off x="5901455" y="4704269"/>
            <a:ext cx="547666" cy="0"/>
          </a:xfrm>
          <a:prstGeom prst="straightConnector1">
            <a:avLst/>
          </a:prstGeom>
          <a:ln w="12700">
            <a:solidFill>
              <a:schemeClr val="accent6">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pic>
        <p:nvPicPr>
          <p:cNvPr id="11" name="Picture 8" descr="key"/>
          <p:cNvPicPr>
            <a:picLocks noChangeAspect="1" noChangeArrowheads="1"/>
          </p:cNvPicPr>
          <p:nvPr/>
        </p:nvPicPr>
        <p:blipFill>
          <a:blip r:embed="rId3">
            <a:extLst>
              <a:ext uri="{BEBA8EAE-BF5A-486C-A8C5-ECC9F3942E4B}">
                <a14:imgProps xmlns:a14="http://schemas.microsoft.com/office/drawing/2010/main">
                  <a14:imgLayer r:embed="rId4">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rot="20680384">
            <a:off x="6696505" y="4378688"/>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8" descr="key"/>
          <p:cNvPicPr>
            <a:picLocks noChangeAspect="1" noChangeArrowheads="1"/>
          </p:cNvPicPr>
          <p:nvPr/>
        </p:nvPicPr>
        <p:blipFill>
          <a:blip r:embed="rId3">
            <a:extLst>
              <a:ext uri="{BEBA8EAE-BF5A-486C-A8C5-ECC9F3942E4B}">
                <a14:imgProps xmlns:a14="http://schemas.microsoft.com/office/drawing/2010/main">
                  <a14:imgLayer r:embed="rId4">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rot="20680384">
            <a:off x="6543112" y="4554283"/>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8" descr="key"/>
          <p:cNvPicPr>
            <a:picLocks noChangeAspect="1" noChangeArrowheads="1"/>
          </p:cNvPicPr>
          <p:nvPr/>
        </p:nvPicPr>
        <p:blipFill>
          <a:blip r:embed="rId3">
            <a:extLst>
              <a:ext uri="{BEBA8EAE-BF5A-486C-A8C5-ECC9F3942E4B}">
                <a14:imgProps xmlns:a14="http://schemas.microsoft.com/office/drawing/2010/main">
                  <a14:imgLayer r:embed="rId4">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rot="20680384">
            <a:off x="6399095" y="4745517"/>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p:cNvSpPr txBox="1"/>
          <p:nvPr/>
        </p:nvSpPr>
        <p:spPr>
          <a:xfrm>
            <a:off x="6010838" y="5035800"/>
            <a:ext cx="1798890" cy="307777"/>
          </a:xfrm>
          <a:prstGeom prst="rect">
            <a:avLst/>
          </a:prstGeom>
          <a:noFill/>
        </p:spPr>
        <p:txBody>
          <a:bodyPr wrap="none" rtlCol="0">
            <a:spAutoFit/>
          </a:bodyPr>
          <a:lstStyle/>
          <a:p>
            <a:pPr algn="ctr"/>
            <a:r>
              <a:rPr lang="en-US" sz="1400" dirty="0" smtClean="0">
                <a:latin typeface="Arial" panose="020B0604020202020204" pitchFamily="34" charset="0"/>
                <a:cs typeface="Arial" panose="020B0604020202020204" pitchFamily="34" charset="0"/>
              </a:rPr>
              <a:t>TEE Protected Keys</a:t>
            </a:r>
            <a:endParaRPr lang="en-US" sz="1400" dirty="0">
              <a:latin typeface="Arial" panose="020B0604020202020204" pitchFamily="34" charset="0"/>
              <a:cs typeface="Arial" panose="020B0604020202020204" pitchFamily="34" charset="0"/>
            </a:endParaRPr>
          </a:p>
        </p:txBody>
      </p:sp>
      <p:cxnSp>
        <p:nvCxnSpPr>
          <p:cNvPr id="15" name="Straight Arrow Connector 14"/>
          <p:cNvCxnSpPr/>
          <p:nvPr/>
        </p:nvCxnSpPr>
        <p:spPr>
          <a:xfrm flipH="1" flipV="1">
            <a:off x="5179759" y="2264040"/>
            <a:ext cx="836551" cy="5453"/>
          </a:xfrm>
          <a:prstGeom prst="straightConnector1">
            <a:avLst/>
          </a:prstGeom>
          <a:ln w="12700">
            <a:solidFill>
              <a:schemeClr val="accent6">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010838" y="2115604"/>
            <a:ext cx="1624098" cy="307777"/>
          </a:xfrm>
          <a:prstGeom prst="rect">
            <a:avLst/>
          </a:prstGeom>
          <a:noFill/>
        </p:spPr>
        <p:txBody>
          <a:bodyPr wrap="none" rtlCol="0">
            <a:spAutoFit/>
          </a:bodyPr>
          <a:lstStyle/>
          <a:p>
            <a:pPr algn="ctr"/>
            <a:r>
              <a:rPr lang="en-US" sz="1400" dirty="0" smtClean="0">
                <a:latin typeface="Arial" panose="020B0604020202020204" pitchFamily="34" charset="0"/>
                <a:cs typeface="Arial" panose="020B0604020202020204" pitchFamily="34" charset="0"/>
              </a:rPr>
              <a:t>Virtual Card Logo</a:t>
            </a:r>
            <a:endParaRPr lang="en-US" sz="1400"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flipV="1">
            <a:off x="5179759" y="2760018"/>
            <a:ext cx="836551" cy="2040"/>
          </a:xfrm>
          <a:prstGeom prst="straightConnector1">
            <a:avLst/>
          </a:prstGeom>
          <a:ln w="12700">
            <a:solidFill>
              <a:schemeClr val="accent6">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010838" y="2500448"/>
            <a:ext cx="1827744" cy="523220"/>
          </a:xfrm>
          <a:prstGeom prst="rect">
            <a:avLst/>
          </a:prstGeom>
          <a:noFill/>
        </p:spPr>
        <p:txBody>
          <a:bodyPr wrap="none" rtlCol="0">
            <a:spAutoFit/>
          </a:bodyPr>
          <a:lstStyle/>
          <a:p>
            <a:r>
              <a:rPr lang="en-US" sz="1400" i="1" dirty="0" smtClean="0">
                <a:latin typeface="Arial" panose="020B0604020202020204" pitchFamily="34" charset="0"/>
                <a:cs typeface="Arial" panose="020B0604020202020204" pitchFamily="34" charset="0"/>
              </a:rPr>
              <a:t>Optional</a:t>
            </a:r>
            <a:r>
              <a:rPr lang="en-US" sz="1400" dirty="0" smtClean="0">
                <a:latin typeface="Arial" panose="020B0604020202020204" pitchFamily="34" charset="0"/>
                <a:cs typeface="Arial" panose="020B0604020202020204" pitchFamily="34" charset="0"/>
              </a:rPr>
              <a:t>: Real-Time</a:t>
            </a:r>
            <a:br>
              <a:rPr lang="en-US" sz="1400" dirty="0" smtClean="0">
                <a:latin typeface="Arial" panose="020B0604020202020204" pitchFamily="34" charset="0"/>
                <a:cs typeface="Arial" panose="020B0604020202020204" pitchFamily="34" charset="0"/>
              </a:rPr>
            </a:br>
            <a:r>
              <a:rPr lang="en-US" sz="1400" dirty="0" smtClean="0">
                <a:latin typeface="Arial" panose="020B0604020202020204" pitchFamily="34" charset="0"/>
                <a:cs typeface="Arial" panose="020B0604020202020204" pitchFamily="34" charset="0"/>
              </a:rPr>
              <a:t>Account Balance</a:t>
            </a:r>
            <a:endParaRPr lang="en-US" sz="1400" dirty="0">
              <a:latin typeface="Arial" panose="020B0604020202020204" pitchFamily="34" charset="0"/>
              <a:cs typeface="Arial" panose="020B0604020202020204" pitchFamily="34" charset="0"/>
            </a:endParaRPr>
          </a:p>
        </p:txBody>
      </p:sp>
      <p:cxnSp>
        <p:nvCxnSpPr>
          <p:cNvPr id="20" name="Straight Arrow Connector 19"/>
          <p:cNvCxnSpPr/>
          <p:nvPr/>
        </p:nvCxnSpPr>
        <p:spPr>
          <a:xfrm flipH="1" flipV="1">
            <a:off x="5462318" y="1540875"/>
            <a:ext cx="553992" cy="4229"/>
          </a:xfrm>
          <a:prstGeom prst="straightConnector1">
            <a:avLst/>
          </a:prstGeom>
          <a:ln w="12700">
            <a:solidFill>
              <a:schemeClr val="accent6">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10838" y="1173150"/>
            <a:ext cx="1543436" cy="738664"/>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Adapted to:</a:t>
            </a:r>
          </a:p>
          <a:p>
            <a:pPr marL="144000" indent="-144000">
              <a:buFont typeface="Arial" panose="020B0604020202020204" pitchFamily="34" charset="0"/>
              <a:buChar char="•"/>
            </a:pPr>
            <a:r>
              <a:rPr lang="en-US" sz="1400" i="1" dirty="0" smtClean="0">
                <a:latin typeface="Arial" panose="020B0604020202020204" pitchFamily="34" charset="0"/>
                <a:cs typeface="Arial" panose="020B0604020202020204" pitchFamily="34" charset="0"/>
              </a:rPr>
              <a:t>Your </a:t>
            </a:r>
            <a:r>
              <a:rPr lang="en-US" sz="1400" dirty="0" smtClean="0">
                <a:latin typeface="Arial" panose="020B0604020202020204" pitchFamily="34" charset="0"/>
                <a:cs typeface="Arial" panose="020B0604020202020204" pitchFamily="34" charset="0"/>
              </a:rPr>
              <a:t>Language</a:t>
            </a:r>
          </a:p>
          <a:p>
            <a:pPr marL="144000" indent="-144000">
              <a:buFont typeface="Arial" panose="020B0604020202020204" pitchFamily="34" charset="0"/>
              <a:buChar char="•"/>
            </a:pPr>
            <a:r>
              <a:rPr lang="en-US" sz="1400" i="1" dirty="0" smtClean="0">
                <a:latin typeface="Arial" panose="020B0604020202020204" pitchFamily="34" charset="0"/>
                <a:cs typeface="Arial" panose="020B0604020202020204" pitchFamily="34" charset="0"/>
              </a:rPr>
              <a:t>Your</a:t>
            </a:r>
            <a:r>
              <a:rPr lang="en-US" sz="1400" dirty="0" smtClean="0">
                <a:latin typeface="Arial" panose="020B0604020202020204" pitchFamily="34" charset="0"/>
                <a:cs typeface="Arial" panose="020B0604020202020204" pitchFamily="34" charset="0"/>
              </a:rPr>
              <a:t> Disability</a:t>
            </a:r>
            <a:endParaRPr lang="en-US" sz="1400" dirty="0">
              <a:latin typeface="Arial" panose="020B0604020202020204" pitchFamily="34" charset="0"/>
              <a:cs typeface="Arial" panose="020B0604020202020204" pitchFamily="34" charset="0"/>
            </a:endParaRPr>
          </a:p>
        </p:txBody>
      </p:sp>
      <p:cxnSp>
        <p:nvCxnSpPr>
          <p:cNvPr id="22" name="Straight Arrow Connector 21"/>
          <p:cNvCxnSpPr/>
          <p:nvPr/>
        </p:nvCxnSpPr>
        <p:spPr>
          <a:xfrm flipH="1">
            <a:off x="5296310" y="3414257"/>
            <a:ext cx="720000" cy="0"/>
          </a:xfrm>
          <a:prstGeom prst="straightConnector1">
            <a:avLst/>
          </a:prstGeom>
          <a:ln w="12700">
            <a:solidFill>
              <a:schemeClr val="accent6">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010838" y="3044182"/>
            <a:ext cx="1588897" cy="1169551"/>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UI Showing:</a:t>
            </a:r>
          </a:p>
          <a:p>
            <a:pPr marL="177800" indent="-177800">
              <a:buFont typeface="Arial" panose="020B0604020202020204" pitchFamily="34" charset="0"/>
              <a:buChar char="•"/>
            </a:pPr>
            <a:r>
              <a:rPr lang="en-US" sz="1400" dirty="0" smtClean="0">
                <a:latin typeface="Arial" panose="020B0604020202020204" pitchFamily="34" charset="0"/>
                <a:cs typeface="Arial" panose="020B0604020202020204" pitchFamily="34" charset="0"/>
              </a:rPr>
              <a:t>Direct Payment</a:t>
            </a:r>
          </a:p>
          <a:p>
            <a:pPr marL="177800" indent="-177800">
              <a:buFont typeface="Arial" panose="020B0604020202020204" pitchFamily="34" charset="0"/>
              <a:buChar char="•"/>
            </a:pPr>
            <a:r>
              <a:rPr lang="en-US" sz="1400" dirty="0" smtClean="0">
                <a:latin typeface="Arial" panose="020B0604020202020204" pitchFamily="34" charset="0"/>
                <a:cs typeface="Arial" panose="020B0604020202020204" pitchFamily="34" charset="0"/>
              </a:rPr>
              <a:t>Booking</a:t>
            </a:r>
            <a:endParaRPr lang="en-US" sz="1400" dirty="0">
              <a:latin typeface="Arial" panose="020B0604020202020204" pitchFamily="34" charset="0"/>
              <a:cs typeface="Arial" panose="020B0604020202020204" pitchFamily="34" charset="0"/>
            </a:endParaRPr>
          </a:p>
          <a:p>
            <a:pPr marL="177800" indent="-177800">
              <a:buFont typeface="Arial" panose="020B0604020202020204" pitchFamily="34" charset="0"/>
              <a:buChar char="•"/>
            </a:pPr>
            <a:r>
              <a:rPr lang="en-US" sz="1400" dirty="0" smtClean="0">
                <a:latin typeface="Arial" panose="020B0604020202020204" pitchFamily="34" charset="0"/>
                <a:cs typeface="Arial" panose="020B0604020202020204" pitchFamily="34" charset="0"/>
              </a:rPr>
              <a:t>Gas Station</a:t>
            </a:r>
          </a:p>
          <a:p>
            <a:pPr marL="177800" indent="-177800">
              <a:buFont typeface="Arial" panose="020B0604020202020204" pitchFamily="34" charset="0"/>
              <a:buChar char="•"/>
            </a:pPr>
            <a:r>
              <a:rPr lang="en-US" sz="1400" dirty="0" smtClean="0">
                <a:latin typeface="Arial" panose="020B0604020202020204" pitchFamily="34" charset="0"/>
                <a:cs typeface="Arial" panose="020B0604020202020204" pitchFamily="34" charset="0"/>
              </a:rPr>
              <a:t>Etc.</a:t>
            </a:r>
            <a:endParaRPr lang="en-US" sz="1400" dirty="0">
              <a:latin typeface="Arial" panose="020B0604020202020204" pitchFamily="34" charset="0"/>
              <a:cs typeface="Arial" panose="020B0604020202020204" pitchFamily="34" charset="0"/>
            </a:endParaRPr>
          </a:p>
        </p:txBody>
      </p:sp>
      <p:sp>
        <p:nvSpPr>
          <p:cNvPr id="24" name="TextBox 23"/>
          <p:cNvSpPr txBox="1"/>
          <p:nvPr/>
        </p:nvSpPr>
        <p:spPr>
          <a:xfrm>
            <a:off x="3621405" y="5415607"/>
            <a:ext cx="3857137" cy="461665"/>
          </a:xfrm>
          <a:prstGeom prst="rect">
            <a:avLst/>
          </a:prstGeom>
          <a:noFill/>
        </p:spPr>
        <p:txBody>
          <a:bodyPr wrap="square" rtlCol="0">
            <a:spAutoFit/>
          </a:bodyPr>
          <a:lstStyle/>
          <a:p>
            <a:r>
              <a:rPr lang="en-US" sz="1400" dirty="0" smtClean="0">
                <a:latin typeface="Arial" panose="020B0604020202020204" pitchFamily="34" charset="0"/>
                <a:cs typeface="Arial" panose="020B0604020202020204" pitchFamily="34" charset="0"/>
              </a:rPr>
              <a:t>PIN or Biometric</a:t>
            </a:r>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for User Authorization</a:t>
            </a:r>
            <a:br>
              <a:rPr lang="en-US" sz="1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(as defined by the </a:t>
            </a:r>
            <a:r>
              <a:rPr lang="en-US" sz="1000" i="1" dirty="0" smtClean="0">
                <a:latin typeface="Arial" panose="020B0604020202020204" pitchFamily="34" charset="0"/>
                <a:cs typeface="Arial" panose="020B0604020202020204" pitchFamily="34" charset="0"/>
              </a:rPr>
              <a:t>virtual card issuer</a:t>
            </a:r>
            <a:r>
              <a:rPr lang="en-US" sz="1000" dirty="0" smtClean="0">
                <a:latin typeface="Arial" panose="020B0604020202020204" pitchFamily="34" charset="0"/>
                <a:cs typeface="Arial" panose="020B0604020202020204" pitchFamily="34" charset="0"/>
              </a:rPr>
              <a:t>, not the </a:t>
            </a:r>
            <a:r>
              <a:rPr lang="en-US" sz="1000" dirty="0">
                <a:latin typeface="Arial" panose="020B0604020202020204" pitchFamily="34" charset="0"/>
                <a:cs typeface="Arial" panose="020B0604020202020204" pitchFamily="34" charset="0"/>
              </a:rPr>
              <a:t>W</a:t>
            </a:r>
            <a:r>
              <a:rPr lang="en-US" sz="1000" dirty="0" smtClean="0">
                <a:latin typeface="Arial" panose="020B0604020202020204" pitchFamily="34" charset="0"/>
                <a:cs typeface="Arial" panose="020B0604020202020204" pitchFamily="34" charset="0"/>
              </a:rPr>
              <a:t>allet)</a:t>
            </a:r>
            <a:endParaRPr lang="en-US" sz="1000" dirty="0">
              <a:latin typeface="Arial" panose="020B0604020202020204" pitchFamily="34" charset="0"/>
              <a:cs typeface="Arial" panose="020B0604020202020204" pitchFamily="34" charset="0"/>
            </a:endParaRPr>
          </a:p>
        </p:txBody>
      </p:sp>
      <p:sp>
        <p:nvSpPr>
          <p:cNvPr id="25" name="Freeform 24"/>
          <p:cNvSpPr/>
          <p:nvPr/>
        </p:nvSpPr>
        <p:spPr>
          <a:xfrm>
            <a:off x="3059832" y="4491868"/>
            <a:ext cx="588099" cy="1081570"/>
          </a:xfrm>
          <a:custGeom>
            <a:avLst/>
            <a:gdLst>
              <a:gd name="connsiteX0" fmla="*/ 0 w 377851"/>
              <a:gd name="connsiteY0" fmla="*/ 128473 h 128473"/>
              <a:gd name="connsiteX1" fmla="*/ 83127 w 377851"/>
              <a:gd name="connsiteY1" fmla="*/ 83131 h 128473"/>
              <a:gd name="connsiteX2" fmla="*/ 173811 w 377851"/>
              <a:gd name="connsiteY2" fmla="*/ 60460 h 128473"/>
              <a:gd name="connsiteX3" fmla="*/ 309838 w 377851"/>
              <a:gd name="connsiteY3" fmla="*/ 15118 h 128473"/>
              <a:gd name="connsiteX4" fmla="*/ 377851 w 377851"/>
              <a:gd name="connsiteY4" fmla="*/ 3 h 128473"/>
              <a:gd name="connsiteX0" fmla="*/ 0 w 778373"/>
              <a:gd name="connsiteY0" fmla="*/ 816159 h 816159"/>
              <a:gd name="connsiteX1" fmla="*/ 83127 w 778373"/>
              <a:gd name="connsiteY1" fmla="*/ 770817 h 816159"/>
              <a:gd name="connsiteX2" fmla="*/ 173811 w 778373"/>
              <a:gd name="connsiteY2" fmla="*/ 748146 h 816159"/>
              <a:gd name="connsiteX3" fmla="*/ 309838 w 778373"/>
              <a:gd name="connsiteY3" fmla="*/ 702804 h 816159"/>
              <a:gd name="connsiteX4" fmla="*/ 778373 w 778373"/>
              <a:gd name="connsiteY4" fmla="*/ 0 h 816159"/>
              <a:gd name="connsiteX0" fmla="*/ 0 w 778373"/>
              <a:gd name="connsiteY0" fmla="*/ 820394 h 820394"/>
              <a:gd name="connsiteX1" fmla="*/ 83127 w 778373"/>
              <a:gd name="connsiteY1" fmla="*/ 775052 h 820394"/>
              <a:gd name="connsiteX2" fmla="*/ 173811 w 778373"/>
              <a:gd name="connsiteY2" fmla="*/ 752381 h 820394"/>
              <a:gd name="connsiteX3" fmla="*/ 302281 w 778373"/>
              <a:gd name="connsiteY3" fmla="*/ 94920 h 820394"/>
              <a:gd name="connsiteX4" fmla="*/ 778373 w 778373"/>
              <a:gd name="connsiteY4" fmla="*/ 4235 h 820394"/>
              <a:gd name="connsiteX0" fmla="*/ 656097 w 724109"/>
              <a:gd name="connsiteY0" fmla="*/ 752380 h 809393"/>
              <a:gd name="connsiteX1" fmla="*/ 28863 w 724109"/>
              <a:gd name="connsiteY1" fmla="*/ 775052 h 809393"/>
              <a:gd name="connsiteX2" fmla="*/ 119547 w 724109"/>
              <a:gd name="connsiteY2" fmla="*/ 752381 h 809393"/>
              <a:gd name="connsiteX3" fmla="*/ 248017 w 724109"/>
              <a:gd name="connsiteY3" fmla="*/ 94920 h 809393"/>
              <a:gd name="connsiteX4" fmla="*/ 724109 w 724109"/>
              <a:gd name="connsiteY4" fmla="*/ 4235 h 809393"/>
              <a:gd name="connsiteX0" fmla="*/ 642713 w 710725"/>
              <a:gd name="connsiteY0" fmla="*/ 753327 h 815624"/>
              <a:gd name="connsiteX1" fmla="*/ 15479 w 710725"/>
              <a:gd name="connsiteY1" fmla="*/ 775999 h 815624"/>
              <a:gd name="connsiteX2" fmla="*/ 234633 w 710725"/>
              <a:gd name="connsiteY2" fmla="*/ 95867 h 815624"/>
              <a:gd name="connsiteX3" fmla="*/ 710725 w 710725"/>
              <a:gd name="connsiteY3" fmla="*/ 5182 h 815624"/>
              <a:gd name="connsiteX0" fmla="*/ 650546 w 718558"/>
              <a:gd name="connsiteY0" fmla="*/ 764075 h 828252"/>
              <a:gd name="connsiteX1" fmla="*/ 23312 w 718558"/>
              <a:gd name="connsiteY1" fmla="*/ 786747 h 828252"/>
              <a:gd name="connsiteX2" fmla="*/ 190078 w 718558"/>
              <a:gd name="connsiteY2" fmla="*/ 80421 h 828252"/>
              <a:gd name="connsiteX3" fmla="*/ 718558 w 718558"/>
              <a:gd name="connsiteY3" fmla="*/ 15930 h 828252"/>
              <a:gd name="connsiteX0" fmla="*/ 650546 w 718558"/>
              <a:gd name="connsiteY0" fmla="*/ 764075 h 828252"/>
              <a:gd name="connsiteX1" fmla="*/ 23312 w 718558"/>
              <a:gd name="connsiteY1" fmla="*/ 786747 h 828252"/>
              <a:gd name="connsiteX2" fmla="*/ 190078 w 718558"/>
              <a:gd name="connsiteY2" fmla="*/ 80421 h 828252"/>
              <a:gd name="connsiteX3" fmla="*/ 718558 w 718558"/>
              <a:gd name="connsiteY3" fmla="*/ 15930 h 828252"/>
              <a:gd name="connsiteX0" fmla="*/ 650546 w 718558"/>
              <a:gd name="connsiteY0" fmla="*/ 748145 h 812322"/>
              <a:gd name="connsiteX1" fmla="*/ 23312 w 718558"/>
              <a:gd name="connsiteY1" fmla="*/ 770817 h 812322"/>
              <a:gd name="connsiteX2" fmla="*/ 190078 w 718558"/>
              <a:gd name="connsiteY2" fmla="*/ 64491 h 812322"/>
              <a:gd name="connsiteX3" fmla="*/ 718558 w 718558"/>
              <a:gd name="connsiteY3" fmla="*/ 0 h 812322"/>
              <a:gd name="connsiteX0" fmla="*/ 650546 w 718558"/>
              <a:gd name="connsiteY0" fmla="*/ 748145 h 812322"/>
              <a:gd name="connsiteX1" fmla="*/ 23312 w 718558"/>
              <a:gd name="connsiteY1" fmla="*/ 770817 h 812322"/>
              <a:gd name="connsiteX2" fmla="*/ 190078 w 718558"/>
              <a:gd name="connsiteY2" fmla="*/ 64491 h 812322"/>
              <a:gd name="connsiteX3" fmla="*/ 718558 w 718558"/>
              <a:gd name="connsiteY3" fmla="*/ 0 h 812322"/>
              <a:gd name="connsiteX0" fmla="*/ 641397 w 709409"/>
              <a:gd name="connsiteY0" fmla="*/ 748145 h 812322"/>
              <a:gd name="connsiteX1" fmla="*/ 14163 w 709409"/>
              <a:gd name="connsiteY1" fmla="*/ 770817 h 812322"/>
              <a:gd name="connsiteX2" fmla="*/ 180929 w 709409"/>
              <a:gd name="connsiteY2" fmla="*/ 64491 h 812322"/>
              <a:gd name="connsiteX3" fmla="*/ 709409 w 709409"/>
              <a:gd name="connsiteY3" fmla="*/ 0 h 812322"/>
              <a:gd name="connsiteX0" fmla="*/ 657796 w 725808"/>
              <a:gd name="connsiteY0" fmla="*/ 748145 h 773366"/>
              <a:gd name="connsiteX1" fmla="*/ 30562 w 725808"/>
              <a:gd name="connsiteY1" fmla="*/ 770817 h 773366"/>
              <a:gd name="connsiteX2" fmla="*/ 197328 w 725808"/>
              <a:gd name="connsiteY2" fmla="*/ 64491 h 773366"/>
              <a:gd name="connsiteX3" fmla="*/ 725808 w 725808"/>
              <a:gd name="connsiteY3" fmla="*/ 0 h 773366"/>
              <a:gd name="connsiteX0" fmla="*/ 627313 w 695325"/>
              <a:gd name="connsiteY0" fmla="*/ 748145 h 770867"/>
              <a:gd name="connsiteX1" fmla="*/ 79 w 695325"/>
              <a:gd name="connsiteY1" fmla="*/ 770817 h 770867"/>
              <a:gd name="connsiteX2" fmla="*/ 166845 w 695325"/>
              <a:gd name="connsiteY2" fmla="*/ 64491 h 770867"/>
              <a:gd name="connsiteX3" fmla="*/ 695325 w 695325"/>
              <a:gd name="connsiteY3" fmla="*/ 0 h 770867"/>
              <a:gd name="connsiteX0" fmla="*/ 647487 w 715499"/>
              <a:gd name="connsiteY0" fmla="*/ 748145 h 770817"/>
              <a:gd name="connsiteX1" fmla="*/ 20253 w 715499"/>
              <a:gd name="connsiteY1" fmla="*/ 770817 h 770817"/>
              <a:gd name="connsiteX2" fmla="*/ 156757 w 715499"/>
              <a:gd name="connsiteY2" fmla="*/ 218064 h 770817"/>
              <a:gd name="connsiteX3" fmla="*/ 187019 w 715499"/>
              <a:gd name="connsiteY3" fmla="*/ 64491 h 770817"/>
              <a:gd name="connsiteX4" fmla="*/ 715499 w 715499"/>
              <a:gd name="connsiteY4" fmla="*/ 0 h 770817"/>
              <a:gd name="connsiteX0" fmla="*/ 647487 w 715499"/>
              <a:gd name="connsiteY0" fmla="*/ 748145 h 770817"/>
              <a:gd name="connsiteX1" fmla="*/ 20253 w 715499"/>
              <a:gd name="connsiteY1" fmla="*/ 770817 h 770817"/>
              <a:gd name="connsiteX2" fmla="*/ 156757 w 715499"/>
              <a:gd name="connsiteY2" fmla="*/ 218064 h 770817"/>
              <a:gd name="connsiteX3" fmla="*/ 187019 w 715499"/>
              <a:gd name="connsiteY3" fmla="*/ 64491 h 770817"/>
              <a:gd name="connsiteX4" fmla="*/ 715499 w 715499"/>
              <a:gd name="connsiteY4" fmla="*/ 0 h 770817"/>
              <a:gd name="connsiteX0" fmla="*/ 650546 w 718558"/>
              <a:gd name="connsiteY0" fmla="*/ 748145 h 812322"/>
              <a:gd name="connsiteX1" fmla="*/ 23312 w 718558"/>
              <a:gd name="connsiteY1" fmla="*/ 770817 h 812322"/>
              <a:gd name="connsiteX2" fmla="*/ 190078 w 718558"/>
              <a:gd name="connsiteY2" fmla="*/ 64491 h 812322"/>
              <a:gd name="connsiteX3" fmla="*/ 718558 w 718558"/>
              <a:gd name="connsiteY3" fmla="*/ 0 h 812322"/>
              <a:gd name="connsiteX0" fmla="*/ 641987 w 709999"/>
              <a:gd name="connsiteY0" fmla="*/ 748145 h 812322"/>
              <a:gd name="connsiteX1" fmla="*/ 14753 w 709999"/>
              <a:gd name="connsiteY1" fmla="*/ 770817 h 812322"/>
              <a:gd name="connsiteX2" fmla="*/ 181519 w 709999"/>
              <a:gd name="connsiteY2" fmla="*/ 64491 h 812322"/>
              <a:gd name="connsiteX3" fmla="*/ 709999 w 709999"/>
              <a:gd name="connsiteY3" fmla="*/ 0 h 812322"/>
              <a:gd name="connsiteX0" fmla="*/ 641801 w 709813"/>
              <a:gd name="connsiteY0" fmla="*/ 748145 h 772383"/>
              <a:gd name="connsiteX1" fmla="*/ 14567 w 709813"/>
              <a:gd name="connsiteY1" fmla="*/ 770817 h 772383"/>
              <a:gd name="connsiteX2" fmla="*/ 181333 w 709813"/>
              <a:gd name="connsiteY2" fmla="*/ 64491 h 772383"/>
              <a:gd name="connsiteX3" fmla="*/ 709813 w 709813"/>
              <a:gd name="connsiteY3" fmla="*/ 0 h 772383"/>
              <a:gd name="connsiteX0" fmla="*/ 627328 w 695340"/>
              <a:gd name="connsiteY0" fmla="*/ 748145 h 771993"/>
              <a:gd name="connsiteX1" fmla="*/ 94 w 695340"/>
              <a:gd name="connsiteY1" fmla="*/ 770817 h 771993"/>
              <a:gd name="connsiteX2" fmla="*/ 166860 w 695340"/>
              <a:gd name="connsiteY2" fmla="*/ 64491 h 771993"/>
              <a:gd name="connsiteX3" fmla="*/ 695340 w 695340"/>
              <a:gd name="connsiteY3" fmla="*/ 0 h 771993"/>
              <a:gd name="connsiteX0" fmla="*/ 627277 w 695289"/>
              <a:gd name="connsiteY0" fmla="*/ 748145 h 770819"/>
              <a:gd name="connsiteX1" fmla="*/ 43 w 695289"/>
              <a:gd name="connsiteY1" fmla="*/ 770817 h 770819"/>
              <a:gd name="connsiteX2" fmla="*/ 166809 w 695289"/>
              <a:gd name="connsiteY2" fmla="*/ 64491 h 770819"/>
              <a:gd name="connsiteX3" fmla="*/ 695289 w 695289"/>
              <a:gd name="connsiteY3" fmla="*/ 0 h 770819"/>
              <a:gd name="connsiteX0" fmla="*/ 644267 w 712279"/>
              <a:gd name="connsiteY0" fmla="*/ 748145 h 816007"/>
              <a:gd name="connsiteX1" fmla="*/ 17033 w 712279"/>
              <a:gd name="connsiteY1" fmla="*/ 770817 h 816007"/>
              <a:gd name="connsiteX2" fmla="*/ 162367 w 712279"/>
              <a:gd name="connsiteY2" fmla="*/ 13294 h 816007"/>
              <a:gd name="connsiteX3" fmla="*/ 712279 w 712279"/>
              <a:gd name="connsiteY3" fmla="*/ 0 h 816007"/>
              <a:gd name="connsiteX0" fmla="*/ 630695 w 698707"/>
              <a:gd name="connsiteY0" fmla="*/ 748145 h 771675"/>
              <a:gd name="connsiteX1" fmla="*/ 3461 w 698707"/>
              <a:gd name="connsiteY1" fmla="*/ 770817 h 771675"/>
              <a:gd name="connsiteX2" fmla="*/ 148795 w 698707"/>
              <a:gd name="connsiteY2" fmla="*/ 13294 h 771675"/>
              <a:gd name="connsiteX3" fmla="*/ 698707 w 698707"/>
              <a:gd name="connsiteY3" fmla="*/ 0 h 771675"/>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55 w 695367"/>
              <a:gd name="connsiteY0" fmla="*/ 748145 h 770856"/>
              <a:gd name="connsiteX1" fmla="*/ 121 w 695367"/>
              <a:gd name="connsiteY1" fmla="*/ 770817 h 770856"/>
              <a:gd name="connsiteX2" fmla="*/ 145455 w 695367"/>
              <a:gd name="connsiteY2" fmla="*/ 13294 h 770856"/>
              <a:gd name="connsiteX3" fmla="*/ 695367 w 695367"/>
              <a:gd name="connsiteY3" fmla="*/ 0 h 770856"/>
              <a:gd name="connsiteX0" fmla="*/ 627355 w 695367"/>
              <a:gd name="connsiteY0" fmla="*/ 748145 h 770856"/>
              <a:gd name="connsiteX1" fmla="*/ 121 w 695367"/>
              <a:gd name="connsiteY1" fmla="*/ 770817 h 770856"/>
              <a:gd name="connsiteX2" fmla="*/ 145455 w 695367"/>
              <a:gd name="connsiteY2" fmla="*/ 13294 h 770856"/>
              <a:gd name="connsiteX3" fmla="*/ 695367 w 695367"/>
              <a:gd name="connsiteY3" fmla="*/ 0 h 770856"/>
              <a:gd name="connsiteX0" fmla="*/ 627235 w 695247"/>
              <a:gd name="connsiteY0" fmla="*/ 748145 h 772339"/>
              <a:gd name="connsiteX1" fmla="*/ 1 w 695247"/>
              <a:gd name="connsiteY1" fmla="*/ 770817 h 772339"/>
              <a:gd name="connsiteX2" fmla="*/ 145335 w 695247"/>
              <a:gd name="connsiteY2" fmla="*/ 13294 h 772339"/>
              <a:gd name="connsiteX3" fmla="*/ 695247 w 695247"/>
              <a:gd name="connsiteY3" fmla="*/ 0 h 772339"/>
              <a:gd name="connsiteX0" fmla="*/ 627235 w 695247"/>
              <a:gd name="connsiteY0" fmla="*/ 748145 h 772339"/>
              <a:gd name="connsiteX1" fmla="*/ 1 w 695247"/>
              <a:gd name="connsiteY1" fmla="*/ 770817 h 772339"/>
              <a:gd name="connsiteX2" fmla="*/ 145335 w 695247"/>
              <a:gd name="connsiteY2" fmla="*/ 13294 h 772339"/>
              <a:gd name="connsiteX3" fmla="*/ 695247 w 695247"/>
              <a:gd name="connsiteY3" fmla="*/ 0 h 772339"/>
              <a:gd name="connsiteX0" fmla="*/ 627234 w 695246"/>
              <a:gd name="connsiteY0" fmla="*/ 748145 h 770817"/>
              <a:gd name="connsiteX1" fmla="*/ 0 w 695246"/>
              <a:gd name="connsiteY1" fmla="*/ 770817 h 770817"/>
              <a:gd name="connsiteX2" fmla="*/ 145334 w 695246"/>
              <a:gd name="connsiteY2" fmla="*/ 13294 h 770817"/>
              <a:gd name="connsiteX3" fmla="*/ 695246 w 695246"/>
              <a:gd name="connsiteY3" fmla="*/ 0 h 770817"/>
              <a:gd name="connsiteX0" fmla="*/ 627234 w 695246"/>
              <a:gd name="connsiteY0" fmla="*/ 748145 h 770817"/>
              <a:gd name="connsiteX1" fmla="*/ 0 w 695246"/>
              <a:gd name="connsiteY1" fmla="*/ 770817 h 770817"/>
              <a:gd name="connsiteX2" fmla="*/ 145334 w 695246"/>
              <a:gd name="connsiteY2" fmla="*/ 13294 h 770817"/>
              <a:gd name="connsiteX3" fmla="*/ 695246 w 695246"/>
              <a:gd name="connsiteY3" fmla="*/ 0 h 770817"/>
              <a:gd name="connsiteX0" fmla="*/ 627234 w 695246"/>
              <a:gd name="connsiteY0" fmla="*/ 748145 h 770817"/>
              <a:gd name="connsiteX1" fmla="*/ 0 w 695246"/>
              <a:gd name="connsiteY1" fmla="*/ 770817 h 770817"/>
              <a:gd name="connsiteX2" fmla="*/ 145334 w 695246"/>
              <a:gd name="connsiteY2" fmla="*/ 13294 h 770817"/>
              <a:gd name="connsiteX3" fmla="*/ 695246 w 695246"/>
              <a:gd name="connsiteY3" fmla="*/ 0 h 770817"/>
              <a:gd name="connsiteX0" fmla="*/ 486740 w 554752"/>
              <a:gd name="connsiteY0" fmla="*/ 748145 h 748195"/>
              <a:gd name="connsiteX1" fmla="*/ 0 w 554752"/>
              <a:gd name="connsiteY1" fmla="*/ 748195 h 748195"/>
              <a:gd name="connsiteX2" fmla="*/ 4840 w 554752"/>
              <a:gd name="connsiteY2" fmla="*/ 13294 h 748195"/>
              <a:gd name="connsiteX3" fmla="*/ 554752 w 554752"/>
              <a:gd name="connsiteY3" fmla="*/ 0 h 748195"/>
              <a:gd name="connsiteX0" fmla="*/ 484359 w 552371"/>
              <a:gd name="connsiteY0" fmla="*/ 748145 h 820823"/>
              <a:gd name="connsiteX1" fmla="*/ 0 w 552371"/>
              <a:gd name="connsiteY1" fmla="*/ 820823 h 820823"/>
              <a:gd name="connsiteX2" fmla="*/ 2459 w 552371"/>
              <a:gd name="connsiteY2" fmla="*/ 13294 h 820823"/>
              <a:gd name="connsiteX3" fmla="*/ 552371 w 552371"/>
              <a:gd name="connsiteY3" fmla="*/ 0 h 820823"/>
              <a:gd name="connsiteX0" fmla="*/ 484359 w 552371"/>
              <a:gd name="connsiteY0" fmla="*/ 748145 h 881293"/>
              <a:gd name="connsiteX1" fmla="*/ 486546 w 552371"/>
              <a:gd name="connsiteY1" fmla="*/ 831236 h 881293"/>
              <a:gd name="connsiteX2" fmla="*/ 0 w 552371"/>
              <a:gd name="connsiteY2" fmla="*/ 820823 h 881293"/>
              <a:gd name="connsiteX3" fmla="*/ 2459 w 552371"/>
              <a:gd name="connsiteY3" fmla="*/ 13294 h 881293"/>
              <a:gd name="connsiteX4" fmla="*/ 552371 w 552371"/>
              <a:gd name="connsiteY4" fmla="*/ 0 h 881293"/>
              <a:gd name="connsiteX0" fmla="*/ 486546 w 552371"/>
              <a:gd name="connsiteY0" fmla="*/ 831236 h 881293"/>
              <a:gd name="connsiteX1" fmla="*/ 0 w 552371"/>
              <a:gd name="connsiteY1" fmla="*/ 820823 h 881293"/>
              <a:gd name="connsiteX2" fmla="*/ 2459 w 552371"/>
              <a:gd name="connsiteY2" fmla="*/ 13294 h 881293"/>
              <a:gd name="connsiteX3" fmla="*/ 552371 w 552371"/>
              <a:gd name="connsiteY3" fmla="*/ 0 h 881293"/>
              <a:gd name="connsiteX0" fmla="*/ 505596 w 552371"/>
              <a:gd name="connsiteY0" fmla="*/ 866954 h 894719"/>
              <a:gd name="connsiteX1" fmla="*/ 0 w 552371"/>
              <a:gd name="connsiteY1" fmla="*/ 820823 h 894719"/>
              <a:gd name="connsiteX2" fmla="*/ 2459 w 552371"/>
              <a:gd name="connsiteY2" fmla="*/ 13294 h 894719"/>
              <a:gd name="connsiteX3" fmla="*/ 552371 w 552371"/>
              <a:gd name="connsiteY3" fmla="*/ 0 h 894719"/>
              <a:gd name="connsiteX0" fmla="*/ 594893 w 594893"/>
              <a:gd name="connsiteY0" fmla="*/ 1087220 h 1087885"/>
              <a:gd name="connsiteX1" fmla="*/ 0 w 594893"/>
              <a:gd name="connsiteY1" fmla="*/ 820823 h 1087885"/>
              <a:gd name="connsiteX2" fmla="*/ 2459 w 594893"/>
              <a:gd name="connsiteY2" fmla="*/ 13294 h 1087885"/>
              <a:gd name="connsiteX3" fmla="*/ 552371 w 594893"/>
              <a:gd name="connsiteY3" fmla="*/ 0 h 1087885"/>
              <a:gd name="connsiteX0" fmla="*/ 593694 w 593694"/>
              <a:gd name="connsiteY0" fmla="*/ 1087220 h 1139755"/>
              <a:gd name="connsiteX1" fmla="*/ 9517 w 593694"/>
              <a:gd name="connsiteY1" fmla="*/ 1080379 h 1139755"/>
              <a:gd name="connsiteX2" fmla="*/ 1260 w 593694"/>
              <a:gd name="connsiteY2" fmla="*/ 13294 h 1139755"/>
              <a:gd name="connsiteX3" fmla="*/ 551172 w 593694"/>
              <a:gd name="connsiteY3" fmla="*/ 0 h 1139755"/>
              <a:gd name="connsiteX0" fmla="*/ 593694 w 593694"/>
              <a:gd name="connsiteY0" fmla="*/ 1087220 h 1092028"/>
              <a:gd name="connsiteX1" fmla="*/ 9517 w 593694"/>
              <a:gd name="connsiteY1" fmla="*/ 1080379 h 1092028"/>
              <a:gd name="connsiteX2" fmla="*/ 1260 w 593694"/>
              <a:gd name="connsiteY2" fmla="*/ 13294 h 1092028"/>
              <a:gd name="connsiteX3" fmla="*/ 551172 w 593694"/>
              <a:gd name="connsiteY3" fmla="*/ 0 h 1092028"/>
              <a:gd name="connsiteX0" fmla="*/ 593694 w 593694"/>
              <a:gd name="connsiteY0" fmla="*/ 1087220 h 1099405"/>
              <a:gd name="connsiteX1" fmla="*/ 9517 w 593694"/>
              <a:gd name="connsiteY1" fmla="*/ 1097048 h 1099405"/>
              <a:gd name="connsiteX2" fmla="*/ 1260 w 593694"/>
              <a:gd name="connsiteY2" fmla="*/ 13294 h 1099405"/>
              <a:gd name="connsiteX3" fmla="*/ 551172 w 593694"/>
              <a:gd name="connsiteY3" fmla="*/ 0 h 1099405"/>
              <a:gd name="connsiteX0" fmla="*/ 593694 w 593694"/>
              <a:gd name="connsiteY0" fmla="*/ 1087220 h 1098408"/>
              <a:gd name="connsiteX1" fmla="*/ 9517 w 593694"/>
              <a:gd name="connsiteY1" fmla="*/ 1097048 h 1098408"/>
              <a:gd name="connsiteX2" fmla="*/ 1260 w 593694"/>
              <a:gd name="connsiteY2" fmla="*/ 13294 h 1098408"/>
              <a:gd name="connsiteX3" fmla="*/ 551172 w 593694"/>
              <a:gd name="connsiteY3" fmla="*/ 0 h 1098408"/>
              <a:gd name="connsiteX0" fmla="*/ 591313 w 591313"/>
              <a:gd name="connsiteY0" fmla="*/ 1095554 h 1100106"/>
              <a:gd name="connsiteX1" fmla="*/ 9517 w 591313"/>
              <a:gd name="connsiteY1" fmla="*/ 1097048 h 1100106"/>
              <a:gd name="connsiteX2" fmla="*/ 1260 w 591313"/>
              <a:gd name="connsiteY2" fmla="*/ 13294 h 1100106"/>
              <a:gd name="connsiteX3" fmla="*/ 551172 w 591313"/>
              <a:gd name="connsiteY3" fmla="*/ 0 h 1100106"/>
              <a:gd name="connsiteX0" fmla="*/ 591313 w 591313"/>
              <a:gd name="connsiteY0" fmla="*/ 1095554 h 1099753"/>
              <a:gd name="connsiteX1" fmla="*/ 9517 w 591313"/>
              <a:gd name="connsiteY1" fmla="*/ 1097048 h 1099753"/>
              <a:gd name="connsiteX2" fmla="*/ 1260 w 591313"/>
              <a:gd name="connsiteY2" fmla="*/ 13294 h 1099753"/>
              <a:gd name="connsiteX3" fmla="*/ 551172 w 591313"/>
              <a:gd name="connsiteY3" fmla="*/ 0 h 1099753"/>
              <a:gd name="connsiteX0" fmla="*/ 591313 w 591313"/>
              <a:gd name="connsiteY0" fmla="*/ 1095554 h 1099753"/>
              <a:gd name="connsiteX1" fmla="*/ 9517 w 591313"/>
              <a:gd name="connsiteY1" fmla="*/ 1097048 h 1099753"/>
              <a:gd name="connsiteX2" fmla="*/ 1260 w 591313"/>
              <a:gd name="connsiteY2" fmla="*/ 13294 h 1099753"/>
              <a:gd name="connsiteX3" fmla="*/ 551172 w 591313"/>
              <a:gd name="connsiteY3" fmla="*/ 0 h 1099753"/>
              <a:gd name="connsiteX0" fmla="*/ 591313 w 591313"/>
              <a:gd name="connsiteY0" fmla="*/ 1082260 h 1086459"/>
              <a:gd name="connsiteX1" fmla="*/ 9517 w 591313"/>
              <a:gd name="connsiteY1" fmla="*/ 1083754 h 1086459"/>
              <a:gd name="connsiteX2" fmla="*/ 1260 w 591313"/>
              <a:gd name="connsiteY2" fmla="*/ 0 h 1086459"/>
              <a:gd name="connsiteX3" fmla="*/ 551172 w 591313"/>
              <a:gd name="connsiteY3" fmla="*/ 994 h 1086459"/>
              <a:gd name="connsiteX0" fmla="*/ 586870 w 586870"/>
              <a:gd name="connsiteY0" fmla="*/ 1081266 h 1085465"/>
              <a:gd name="connsiteX1" fmla="*/ 5074 w 586870"/>
              <a:gd name="connsiteY1" fmla="*/ 1082760 h 1085465"/>
              <a:gd name="connsiteX2" fmla="*/ 1579 w 586870"/>
              <a:gd name="connsiteY2" fmla="*/ 15674 h 1085465"/>
              <a:gd name="connsiteX3" fmla="*/ 546729 w 586870"/>
              <a:gd name="connsiteY3" fmla="*/ 0 h 1085465"/>
              <a:gd name="connsiteX0" fmla="*/ 590188 w 590188"/>
              <a:gd name="connsiteY0" fmla="*/ 1081266 h 1085465"/>
              <a:gd name="connsiteX1" fmla="*/ 8392 w 590188"/>
              <a:gd name="connsiteY1" fmla="*/ 1082760 h 1085465"/>
              <a:gd name="connsiteX2" fmla="*/ 1326 w 590188"/>
              <a:gd name="connsiteY2" fmla="*/ 10911 h 1085465"/>
              <a:gd name="connsiteX3" fmla="*/ 550047 w 590188"/>
              <a:gd name="connsiteY3" fmla="*/ 0 h 1085465"/>
              <a:gd name="connsiteX0" fmla="*/ 592442 w 592442"/>
              <a:gd name="connsiteY0" fmla="*/ 1081266 h 1085465"/>
              <a:gd name="connsiteX1" fmla="*/ 10646 w 592442"/>
              <a:gd name="connsiteY1" fmla="*/ 1082760 h 1085465"/>
              <a:gd name="connsiteX2" fmla="*/ 1199 w 592442"/>
              <a:gd name="connsiteY2" fmla="*/ 2577 h 1085465"/>
              <a:gd name="connsiteX3" fmla="*/ 552301 w 592442"/>
              <a:gd name="connsiteY3" fmla="*/ 0 h 1085465"/>
              <a:gd name="connsiteX0" fmla="*/ 591351 w 591351"/>
              <a:gd name="connsiteY0" fmla="*/ 1081266 h 1085465"/>
              <a:gd name="connsiteX1" fmla="*/ 9555 w 591351"/>
              <a:gd name="connsiteY1" fmla="*/ 1082760 h 1085465"/>
              <a:gd name="connsiteX2" fmla="*/ 108 w 591351"/>
              <a:gd name="connsiteY2" fmla="*/ 2577 h 1085465"/>
              <a:gd name="connsiteX3" fmla="*/ 551210 w 591351"/>
              <a:gd name="connsiteY3" fmla="*/ 0 h 1085465"/>
              <a:gd name="connsiteX0" fmla="*/ 591405 w 591405"/>
              <a:gd name="connsiteY0" fmla="*/ 1081266 h 1085465"/>
              <a:gd name="connsiteX1" fmla="*/ 9609 w 591405"/>
              <a:gd name="connsiteY1" fmla="*/ 1082760 h 1085465"/>
              <a:gd name="connsiteX2" fmla="*/ 162 w 591405"/>
              <a:gd name="connsiteY2" fmla="*/ 2577 h 1085465"/>
              <a:gd name="connsiteX3" fmla="*/ 551264 w 591405"/>
              <a:gd name="connsiteY3" fmla="*/ 0 h 1085465"/>
              <a:gd name="connsiteX0" fmla="*/ 591405 w 591405"/>
              <a:gd name="connsiteY0" fmla="*/ 1081266 h 1084480"/>
              <a:gd name="connsiteX1" fmla="*/ 9609 w 591405"/>
              <a:gd name="connsiteY1" fmla="*/ 1082760 h 1084480"/>
              <a:gd name="connsiteX2" fmla="*/ 162 w 591405"/>
              <a:gd name="connsiteY2" fmla="*/ 2577 h 1084480"/>
              <a:gd name="connsiteX3" fmla="*/ 551264 w 591405"/>
              <a:gd name="connsiteY3" fmla="*/ 0 h 1084480"/>
              <a:gd name="connsiteX0" fmla="*/ 586642 w 586642"/>
              <a:gd name="connsiteY0" fmla="*/ 1081266 h 1084480"/>
              <a:gd name="connsiteX1" fmla="*/ 9609 w 586642"/>
              <a:gd name="connsiteY1" fmla="*/ 1082760 h 1084480"/>
              <a:gd name="connsiteX2" fmla="*/ 162 w 586642"/>
              <a:gd name="connsiteY2" fmla="*/ 2577 h 1084480"/>
              <a:gd name="connsiteX3" fmla="*/ 551264 w 586642"/>
              <a:gd name="connsiteY3" fmla="*/ 0 h 1084480"/>
              <a:gd name="connsiteX0" fmla="*/ 587818 w 587818"/>
              <a:gd name="connsiteY0" fmla="*/ 1089405 h 1092619"/>
              <a:gd name="connsiteX1" fmla="*/ 10785 w 587818"/>
              <a:gd name="connsiteY1" fmla="*/ 1090899 h 1092619"/>
              <a:gd name="connsiteX2" fmla="*/ 147 w 587818"/>
              <a:gd name="connsiteY2" fmla="*/ 0 h 1092619"/>
              <a:gd name="connsiteX3" fmla="*/ 552440 w 587818"/>
              <a:gd name="connsiteY3" fmla="*/ 8139 h 1092619"/>
              <a:gd name="connsiteX0" fmla="*/ 587818 w 587818"/>
              <a:gd name="connsiteY0" fmla="*/ 1081266 h 1084480"/>
              <a:gd name="connsiteX1" fmla="*/ 10785 w 587818"/>
              <a:gd name="connsiteY1" fmla="*/ 1082760 h 1084480"/>
              <a:gd name="connsiteX2" fmla="*/ 147 w 587818"/>
              <a:gd name="connsiteY2" fmla="*/ 196 h 1084480"/>
              <a:gd name="connsiteX3" fmla="*/ 552440 w 587818"/>
              <a:gd name="connsiteY3" fmla="*/ 0 h 1084480"/>
              <a:gd name="connsiteX0" fmla="*/ 591416 w 591416"/>
              <a:gd name="connsiteY0" fmla="*/ 1081266 h 1084480"/>
              <a:gd name="connsiteX1" fmla="*/ 96 w 591416"/>
              <a:gd name="connsiteY1" fmla="*/ 1082760 h 1084480"/>
              <a:gd name="connsiteX2" fmla="*/ 3745 w 591416"/>
              <a:gd name="connsiteY2" fmla="*/ 196 h 1084480"/>
              <a:gd name="connsiteX3" fmla="*/ 556038 w 591416"/>
              <a:gd name="connsiteY3" fmla="*/ 0 h 1084480"/>
              <a:gd name="connsiteX0" fmla="*/ 591416 w 591416"/>
              <a:gd name="connsiteY0" fmla="*/ 1081266 h 1084480"/>
              <a:gd name="connsiteX1" fmla="*/ 96 w 591416"/>
              <a:gd name="connsiteY1" fmla="*/ 1082760 h 1084480"/>
              <a:gd name="connsiteX2" fmla="*/ 3745 w 591416"/>
              <a:gd name="connsiteY2" fmla="*/ 196 h 1084480"/>
              <a:gd name="connsiteX3" fmla="*/ 556038 w 591416"/>
              <a:gd name="connsiteY3" fmla="*/ 0 h 1084480"/>
              <a:gd name="connsiteX0" fmla="*/ 591416 w 591416"/>
              <a:gd name="connsiteY0" fmla="*/ 1081266 h 1082760"/>
              <a:gd name="connsiteX1" fmla="*/ 96 w 591416"/>
              <a:gd name="connsiteY1" fmla="*/ 1082760 h 1082760"/>
              <a:gd name="connsiteX2" fmla="*/ 3745 w 591416"/>
              <a:gd name="connsiteY2" fmla="*/ 196 h 1082760"/>
              <a:gd name="connsiteX3" fmla="*/ 556038 w 591416"/>
              <a:gd name="connsiteY3" fmla="*/ 0 h 1082760"/>
              <a:gd name="connsiteX0" fmla="*/ 588565 w 588565"/>
              <a:gd name="connsiteY0" fmla="*/ 1081266 h 1081266"/>
              <a:gd name="connsiteX1" fmla="*/ 817 w 588565"/>
              <a:gd name="connsiteY1" fmla="*/ 1077998 h 1081266"/>
              <a:gd name="connsiteX2" fmla="*/ 894 w 588565"/>
              <a:gd name="connsiteY2" fmla="*/ 196 h 1081266"/>
              <a:gd name="connsiteX3" fmla="*/ 553187 w 588565"/>
              <a:gd name="connsiteY3" fmla="*/ 0 h 1081266"/>
              <a:gd name="connsiteX0" fmla="*/ 588099 w 588099"/>
              <a:gd name="connsiteY0" fmla="*/ 1081266 h 1081570"/>
              <a:gd name="connsiteX1" fmla="*/ 2732 w 588099"/>
              <a:gd name="connsiteY1" fmla="*/ 1081570 h 1081570"/>
              <a:gd name="connsiteX2" fmla="*/ 428 w 588099"/>
              <a:gd name="connsiteY2" fmla="*/ 196 h 1081570"/>
              <a:gd name="connsiteX3" fmla="*/ 552721 w 588099"/>
              <a:gd name="connsiteY3" fmla="*/ 0 h 1081570"/>
            </a:gdLst>
            <a:ahLst/>
            <a:cxnLst>
              <a:cxn ang="0">
                <a:pos x="connsiteX0" y="connsiteY0"/>
              </a:cxn>
              <a:cxn ang="0">
                <a:pos x="connsiteX1" y="connsiteY1"/>
              </a:cxn>
              <a:cxn ang="0">
                <a:pos x="connsiteX2" y="connsiteY2"/>
              </a:cxn>
              <a:cxn ang="0">
                <a:pos x="connsiteX3" y="connsiteY3"/>
              </a:cxn>
            </a:cxnLst>
            <a:rect l="l" t="t" r="r" b="b"/>
            <a:pathLst>
              <a:path w="588099" h="1081570">
                <a:moveTo>
                  <a:pt x="588099" y="1081266"/>
                </a:moveTo>
                <a:lnTo>
                  <a:pt x="2732" y="1081570"/>
                </a:lnTo>
                <a:cubicBezTo>
                  <a:pt x="2090" y="977592"/>
                  <a:pt x="-1146" y="267969"/>
                  <a:pt x="428" y="196"/>
                </a:cubicBezTo>
                <a:lnTo>
                  <a:pt x="552721" y="0"/>
                </a:lnTo>
              </a:path>
            </a:pathLst>
          </a:custGeom>
          <a:noFill/>
          <a:ln w="12700">
            <a:solidFill>
              <a:schemeClr val="accent6">
                <a:lumMod val="75000"/>
              </a:schemeClr>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86490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962139"/>
            <a:ext cx="7992888" cy="4555093"/>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requestHash</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DQDUHGcgrlCjONWP8K_pvoqjX5gSQz95mcWDEPeygpg</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domainName</a:t>
            </a:r>
            <a:r>
              <a:rPr lang="en-US" sz="1000" dirty="0">
                <a:solidFill>
                  <a:srgbClr val="000000"/>
                </a:solidFill>
                <a:latin typeface="Verdana"/>
              </a:rPr>
              <a:t>": "</a:t>
            </a:r>
            <a:r>
              <a:rPr lang="en-US" sz="1000" dirty="0">
                <a:solidFill>
                  <a:srgbClr val="0000C0"/>
                </a:solidFill>
                <a:latin typeface="Verdana"/>
              </a:rPr>
              <a:t>demomerchant.com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paymentMethod</a:t>
            </a:r>
            <a:r>
              <a:rPr lang="en-US" sz="1000" dirty="0">
                <a:solidFill>
                  <a:srgbClr val="000000"/>
                </a:solidFill>
                <a:latin typeface="Verdana"/>
              </a:rPr>
              <a:t>": "</a:t>
            </a:r>
            <a:r>
              <a:rPr lang="en-US" sz="1000" dirty="0">
                <a:solidFill>
                  <a:srgbClr val="0000C0"/>
                </a:solidFill>
                <a:latin typeface="Verdana"/>
              </a:rPr>
              <a:t>https://bankdirect.net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credentialId</a:t>
            </a:r>
            <a:r>
              <a:rPr lang="en-US" sz="1000" dirty="0">
                <a:solidFill>
                  <a:srgbClr val="000000"/>
                </a:solidFill>
                <a:latin typeface="Verdana"/>
              </a:rPr>
              <a:t>": "</a:t>
            </a:r>
            <a:r>
              <a:rPr lang="en-US" sz="1000" dirty="0">
                <a:solidFill>
                  <a:srgbClr val="0000C0"/>
                </a:solidFill>
                <a:latin typeface="Verdana"/>
              </a:rPr>
              <a:t>54674448</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accountId</a:t>
            </a:r>
            <a:r>
              <a:rPr lang="en-US" sz="1000" dirty="0">
                <a:solidFill>
                  <a:srgbClr val="000000"/>
                </a:solidFill>
                <a:latin typeface="Verdana"/>
              </a:rPr>
              <a:t>": "</a:t>
            </a:r>
            <a:r>
              <a:rPr lang="en-US" sz="1000" dirty="0">
                <a:solidFill>
                  <a:srgbClr val="0000C0"/>
                </a:solidFill>
                <a:latin typeface="Verdana"/>
              </a:rPr>
              <a:t>FR7630002111110020050012733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encryptionParameters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A256GCM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key</a:t>
            </a:r>
            <a:r>
              <a:rPr lang="en-US" sz="1000" dirty="0">
                <a:solidFill>
                  <a:srgbClr val="000000"/>
                </a:solidFill>
                <a:latin typeface="Verdana"/>
              </a:rPr>
              <a:t>": "</a:t>
            </a:r>
            <a:r>
              <a:rPr lang="en-US" sz="1000" dirty="0">
                <a:solidFill>
                  <a:srgbClr val="0000C0"/>
                </a:solidFill>
                <a:latin typeface="Verdana"/>
              </a:rPr>
              <a:t>9MdPM5jEnPRtk-yYGIMmYaQLrk0gTXVQNhQQIHQ0aQk</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a:solidFill>
                  <a:srgbClr val="0000C0"/>
                </a:solidFill>
                <a:latin typeface="Verdana"/>
              </a:rPr>
              <a:t>2020-01-20T11:46:17+01:00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Wallet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authorizationSignature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censDzcMEkgiePz6DXB7cDuwFemshAFR90UNVQFCg8Q</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xq8rze6ewG0-eVcSF72J77gKiD0IHnzpwHaU7t6nVeY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azMeLgyOD7UgfFo822cuGaSIdzHN3hKr....LH6MAMdbdogAxpLIS3kdyWWX8mlc7YYA</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a:endParaRPr>
          </a:p>
        </p:txBody>
      </p:sp>
      <p:sp>
        <p:nvSpPr>
          <p:cNvPr id="8" name="TextBox 7"/>
          <p:cNvSpPr txBox="1"/>
          <p:nvPr/>
        </p:nvSpPr>
        <p:spPr>
          <a:xfrm>
            <a:off x="1633468" y="210126"/>
            <a:ext cx="6610940"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③</a:t>
            </a:r>
            <a:r>
              <a:rPr lang="en-US" sz="1600" dirty="0">
                <a:latin typeface="Arial" panose="020B0604020202020204" pitchFamily="34" charset="0"/>
                <a:cs typeface="Arial" panose="020B0604020202020204" pitchFamily="34" charset="0"/>
                <a:sym typeface="Wingdings"/>
              </a:rPr>
              <a:t> </a:t>
            </a:r>
            <a:r>
              <a:rPr lang="en-US" sz="1600" i="1" dirty="0" smtClean="0">
                <a:latin typeface="Arial" panose="020B0604020202020204" pitchFamily="34" charset="0"/>
                <a:cs typeface="Arial" panose="020B0604020202020204" pitchFamily="34" charset="0"/>
                <a:sym typeface="Wingdings"/>
              </a:rPr>
              <a:t>Internal</a:t>
            </a:r>
            <a:r>
              <a:rPr lang="en-US" sz="1600" dirty="0" smtClean="0">
                <a:latin typeface="Arial" panose="020B0604020202020204" pitchFamily="34" charset="0"/>
                <a:cs typeface="Arial" panose="020B0604020202020204" pitchFamily="34" charset="0"/>
                <a:sym typeface="Wingdings"/>
              </a:rPr>
              <a:t> Wallet Processing – Creation of </a:t>
            </a:r>
            <a:r>
              <a:rPr lang="en-US" sz="1600" i="1" dirty="0" smtClean="0">
                <a:latin typeface="Arial" panose="020B0604020202020204" pitchFamily="34" charset="0"/>
                <a:cs typeface="Arial" panose="020B0604020202020204" pitchFamily="34" charset="0"/>
                <a:sym typeface="Wingdings"/>
              </a:rPr>
              <a:t>Signed</a:t>
            </a:r>
            <a:r>
              <a:rPr lang="en-US" sz="1600" dirty="0" smtClean="0">
                <a:latin typeface="Arial" panose="020B0604020202020204" pitchFamily="34" charset="0"/>
                <a:cs typeface="Arial" panose="020B0604020202020204" pitchFamily="34" charset="0"/>
                <a:sym typeface="Wingdings"/>
              </a:rPr>
              <a:t> Authorization Data</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539552" y="5835877"/>
            <a:ext cx="8136904" cy="761475"/>
          </a:xfrm>
          <a:prstGeom prst="roundRect">
            <a:avLst>
              <a:gd name="adj" fmla="val 13684"/>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When the user has authorized the transaction the Signature (private) </a:t>
            </a:r>
            <a:r>
              <a:rPr lang="en-US" sz="1000" dirty="0">
                <a:latin typeface="Arial" panose="020B0604020202020204" pitchFamily="34" charset="0"/>
                <a:cs typeface="Arial" panose="020B0604020202020204" pitchFamily="34" charset="0"/>
              </a:rPr>
              <a:t>k</a:t>
            </a:r>
            <a:r>
              <a:rPr lang="en-US" sz="1000" dirty="0" smtClean="0">
                <a:latin typeface="Arial" panose="020B0604020202020204" pitchFamily="34" charset="0"/>
                <a:cs typeface="Arial" panose="020B0604020202020204" pitchFamily="34" charset="0"/>
              </a:rPr>
              <a:t>ey associated with the selected card is used to sign a JSON object holding authorization data as follows : </a:t>
            </a:r>
            <a:r>
              <a:rPr lang="en-US" sz="1000" b="1" dirty="0" err="1" smtClean="0">
                <a:latin typeface="Courier New" panose="02070309020205020404" pitchFamily="49" charset="0"/>
                <a:cs typeface="Courier New" panose="02070309020205020404" pitchFamily="49" charset="0"/>
              </a:rPr>
              <a:t>requestHash</a:t>
            </a:r>
            <a:r>
              <a:rPr lang="en-US" sz="1000" dirty="0" smtClean="0">
                <a:latin typeface="Arial" panose="020B0604020202020204" pitchFamily="34" charset="0"/>
                <a:cs typeface="Arial" panose="020B0604020202020204" pitchFamily="34" charset="0"/>
              </a:rPr>
              <a:t> holds the </a:t>
            </a:r>
            <a:r>
              <a:rPr lang="en-US" sz="1000" i="1" dirty="0" smtClean="0">
                <a:latin typeface="Arial" panose="020B0604020202020204" pitchFamily="34" charset="0"/>
                <a:cs typeface="Arial" panose="020B0604020202020204" pitchFamily="34" charset="0"/>
              </a:rPr>
              <a:t>hash</a:t>
            </a:r>
            <a:r>
              <a:rPr lang="en-US" sz="1000" dirty="0" smtClean="0">
                <a:latin typeface="Arial" panose="020B0604020202020204" pitchFamily="34" charset="0"/>
                <a:cs typeface="Arial" panose="020B0604020202020204" pitchFamily="34" charset="0"/>
              </a:rPr>
              <a:t> of the </a:t>
            </a:r>
            <a:r>
              <a:rPr lang="en-US" sz="1000" b="1" dirty="0" err="1" smtClean="0">
                <a:latin typeface="Courier New" panose="02070309020205020404" pitchFamily="49" charset="0"/>
                <a:cs typeface="Courier New" panose="02070309020205020404" pitchFamily="49" charset="0"/>
              </a:rPr>
              <a:t>paymentRequest</a:t>
            </a:r>
            <a:r>
              <a:rPr lang="en-US" sz="1000" dirty="0" smtClean="0">
                <a:latin typeface="Arial" panose="020B0604020202020204" pitchFamily="34" charset="0"/>
                <a:cs typeface="Arial" panose="020B0604020202020204" pitchFamily="34" charset="0"/>
              </a:rPr>
              <a:t> object (see </a:t>
            </a:r>
            <a:r>
              <a:rPr lang="en-US" sz="1000" dirty="0" err="1" smtClean="0">
                <a:latin typeface="Arial" panose="020B0604020202020204" pitchFamily="34" charset="0"/>
                <a:cs typeface="Arial" panose="020B0604020202020204" pitchFamily="34" charset="0"/>
                <a:hlinkClick r:id="rId2" action="ppaction://hlinksldjump"/>
              </a:rPr>
              <a:t>PaymentClientRequest</a:t>
            </a:r>
            <a:r>
              <a:rPr lang="en-US" sz="1000" dirty="0" smtClean="0">
                <a:latin typeface="Arial" panose="020B0604020202020204" pitchFamily="34" charset="0"/>
                <a:cs typeface="Arial" panose="020B0604020202020204" pitchFamily="34" charset="0"/>
                <a:hlinkClick r:id="rId2" action="ppaction://hlinksldjump"/>
              </a:rPr>
              <a:t> </a:t>
            </a:r>
            <a:r>
              <a:rPr lang="en-US" sz="1000" dirty="0" smtClean="0">
                <a:latin typeface="Arial" panose="020B0604020202020204" pitchFamily="34" charset="0"/>
                <a:cs typeface="Arial" panose="020B0604020202020204" pitchFamily="34" charset="0"/>
              </a:rPr>
              <a:t>slide), while </a:t>
            </a:r>
            <a:r>
              <a:rPr lang="en-US" sz="1000" b="1" dirty="0" err="1" smtClean="0">
                <a:latin typeface="Courier New" panose="02070309020205020404" pitchFamily="49" charset="0"/>
                <a:cs typeface="Courier New" panose="02070309020205020404" pitchFamily="49" charset="0"/>
              </a:rPr>
              <a:t>accountId</a:t>
            </a:r>
            <a:r>
              <a:rPr lang="en-US" sz="1000" dirty="0" smtClean="0">
                <a:latin typeface="Arial" panose="020B0604020202020204" pitchFamily="34" charset="0"/>
                <a:cs typeface="Arial" panose="020B0604020202020204" pitchFamily="34" charset="0"/>
              </a:rPr>
              <a:t> holds the actual Account ID  of the selected card</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For more information about </a:t>
            </a:r>
            <a:r>
              <a:rPr lang="en-US" sz="1000" b="1" dirty="0" err="1" smtClean="0">
                <a:latin typeface="Courier New" panose="02070309020205020404" pitchFamily="49" charset="0"/>
                <a:cs typeface="Courier New" panose="02070309020205020404" pitchFamily="49" charset="0"/>
              </a:rPr>
              <a:t>encryptionParameters</a:t>
            </a:r>
            <a:r>
              <a:rPr lang="en-US" sz="1000" dirty="0" smtClean="0">
                <a:latin typeface="Arial" panose="020B0604020202020204" pitchFamily="34" charset="0"/>
                <a:cs typeface="Arial" panose="020B0604020202020204" pitchFamily="34" charset="0"/>
              </a:rPr>
              <a:t>, turn to the slide</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hlinkClick r:id="rId3" action="ppaction://hlinksldjump"/>
              </a:rPr>
              <a:t>Risk Based Authentication</a:t>
            </a:r>
            <a:r>
              <a:rPr lang="en-US" sz="1000" dirty="0" smtClean="0">
                <a:latin typeface="Arial" panose="020B0604020202020204" pitchFamily="34" charset="0"/>
                <a:cs typeface="Arial" panose="020B0604020202020204" pitchFamily="34" charset="0"/>
              </a:rPr>
              <a:t>. </a:t>
            </a:r>
            <a:endParaRPr lang="en-US" sz="1000"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2519928" y="3829808"/>
            <a:ext cx="1548000"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067944" y="3699560"/>
            <a:ext cx="2969083"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4"/>
              </a:rPr>
              <a:t>https://</a:t>
            </a:r>
            <a:r>
              <a:rPr lang="en-US" sz="1000" dirty="0" smtClean="0">
                <a:latin typeface="Arial" panose="020B0604020202020204" pitchFamily="34" charset="0"/>
                <a:cs typeface="Arial" panose="020B0604020202020204" pitchFamily="34" charset="0"/>
                <a:hlinkClick r:id="rId4"/>
              </a:rPr>
              <a:t>cyberphone.github.io/doc/security/jsf.html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4139952" y="2138680"/>
            <a:ext cx="201611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Core data of selected virtual card</a:t>
            </a:r>
            <a:endParaRPr lang="en-US" sz="1000" b="1" i="1" dirty="0">
              <a:latin typeface="Arial" panose="020B0604020202020204" pitchFamily="34" charset="0"/>
              <a:cs typeface="Arial" panose="020B0604020202020204" pitchFamily="34" charset="0"/>
            </a:endParaRPr>
          </a:p>
        </p:txBody>
      </p:sp>
      <p:sp>
        <p:nvSpPr>
          <p:cNvPr id="12" name="Right Brace 11"/>
          <p:cNvSpPr/>
          <p:nvPr/>
        </p:nvSpPr>
        <p:spPr>
          <a:xfrm>
            <a:off x="3936386" y="1934304"/>
            <a:ext cx="144016" cy="442460"/>
          </a:xfrm>
          <a:prstGeom prst="rightBrace">
            <a:avLst>
              <a:gd name="adj1" fmla="val 8333"/>
              <a:gd name="adj2" fmla="val 71061"/>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Arrow Connector 14"/>
          <p:cNvCxnSpPr>
            <a:stCxn id="11" idx="1"/>
          </p:cNvCxnSpPr>
          <p:nvPr/>
        </p:nvCxnSpPr>
        <p:spPr>
          <a:xfrm flipH="1">
            <a:off x="1871856" y="4149080"/>
            <a:ext cx="226809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7" idx="1"/>
          </p:cNvCxnSpPr>
          <p:nvPr/>
        </p:nvCxnSpPr>
        <p:spPr>
          <a:xfrm flipH="1">
            <a:off x="1884386" y="1258723"/>
            <a:ext cx="225556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139952" y="1145427"/>
            <a:ext cx="266693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Hash of received </a:t>
            </a:r>
            <a:r>
              <a:rPr lang="en-US" sz="1000" b="1" dirty="0" err="1" smtClean="0">
                <a:latin typeface="Courier New" panose="02070309020205020404" pitchFamily="49" charset="0"/>
                <a:cs typeface="Courier New" panose="02070309020205020404" pitchFamily="49" charset="0"/>
              </a:rPr>
              <a:t>paymentRequest</a:t>
            </a:r>
            <a:r>
              <a:rPr lang="en-US" sz="1000" dirty="0" smtClean="0">
                <a:latin typeface="Arial" panose="020B0604020202020204" pitchFamily="34" charset="0"/>
                <a:cs typeface="Arial" panose="020B0604020202020204" pitchFamily="34" charset="0"/>
              </a:rPr>
              <a:t> object</a:t>
            </a:r>
            <a:endParaRPr lang="en-US" sz="1000" b="1" i="1" dirty="0">
              <a:latin typeface="Arial" panose="020B0604020202020204" pitchFamily="34" charset="0"/>
              <a:cs typeface="Arial" panose="020B0604020202020204" pitchFamily="34" charset="0"/>
            </a:endParaRPr>
          </a:p>
        </p:txBody>
      </p:sp>
      <p:sp>
        <p:nvSpPr>
          <p:cNvPr id="11" name="TextBox 10"/>
          <p:cNvSpPr txBox="1"/>
          <p:nvPr/>
        </p:nvSpPr>
        <p:spPr>
          <a:xfrm>
            <a:off x="4139952" y="4035784"/>
            <a:ext cx="2235722"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Signature key of selected virtual card</a:t>
            </a:r>
            <a:endParaRPr lang="en-US" sz="1000" b="1" i="1" dirty="0">
              <a:latin typeface="Arial" panose="020B0604020202020204" pitchFamily="34" charset="0"/>
              <a:cs typeface="Arial" panose="020B0604020202020204" pitchFamily="34" charset="0"/>
            </a:endParaRPr>
          </a:p>
        </p:txBody>
      </p:sp>
      <p:cxnSp>
        <p:nvCxnSpPr>
          <p:cNvPr id="13" name="Straight Arrow Connector 12"/>
          <p:cNvCxnSpPr>
            <a:stCxn id="14" idx="1"/>
          </p:cNvCxnSpPr>
          <p:nvPr/>
        </p:nvCxnSpPr>
        <p:spPr>
          <a:xfrm flipH="1">
            <a:off x="3308542" y="1863897"/>
            <a:ext cx="831410"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139952" y="1750601"/>
            <a:ext cx="1939167"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Acquired by the Wallet software</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7792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981883"/>
            <a:ext cx="7992888" cy="4247317"/>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https://webpki.github.io/</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PayerAuthorization</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providerAuthorityUrl</a:t>
            </a:r>
            <a:r>
              <a:rPr lang="en-US" sz="1000" dirty="0">
                <a:solidFill>
                  <a:srgbClr val="000000"/>
                </a:solidFill>
                <a:latin typeface="Verdana"/>
              </a:rPr>
              <a:t>": "</a:t>
            </a:r>
            <a:r>
              <a:rPr lang="en-US" sz="1000" dirty="0">
                <a:solidFill>
                  <a:srgbClr val="0000C0"/>
                </a:solidFill>
                <a:latin typeface="Verdana"/>
              </a:rPr>
              <a:t>https://payments.mybank.com/authority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paymentMethod</a:t>
            </a:r>
            <a:r>
              <a:rPr lang="en-US" sz="1000" dirty="0">
                <a:solidFill>
                  <a:srgbClr val="000000"/>
                </a:solidFill>
                <a:latin typeface="Verdana"/>
              </a:rPr>
              <a:t>": "</a:t>
            </a:r>
            <a:r>
              <a:rPr lang="en-US" sz="1000" dirty="0">
                <a:solidFill>
                  <a:srgbClr val="0000C0"/>
                </a:solidFill>
                <a:latin typeface="Verdana"/>
              </a:rPr>
              <a:t>https://bankdirect.net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encryptedAuthorization</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A256GCM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keyEncryption</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ECDH-ES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TfCrhFwZRU_ea7lUWwRi3HkuyT2yF9IxN5xKh2khjlk</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nZFwxLP0TvFXD2xPKzRTIGevgLjpiMw2BP86hszj5x4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ephemeralKey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80mByDxNt213LAKLjTC7VWLg0HwgZoyrxdf33Cvpk1c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73oDKxbAYxFVbWckvxHY8gO2NY_nK8nCVwWUoP8GBy0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iv</a:t>
            </a:r>
            <a:r>
              <a:rPr lang="en-US" sz="1000" dirty="0">
                <a:solidFill>
                  <a:srgbClr val="000000"/>
                </a:solidFill>
                <a:latin typeface="Verdana"/>
              </a:rPr>
              <a:t>": "</a:t>
            </a:r>
            <a:r>
              <a:rPr lang="en-US" sz="1000" dirty="0">
                <a:solidFill>
                  <a:srgbClr val="0000C0"/>
                </a:solidFill>
                <a:latin typeface="Verdana"/>
              </a:rPr>
              <a:t>9AXDHPcmNNn77jK8</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tag</a:t>
            </a:r>
            <a:r>
              <a:rPr lang="en-US" sz="1000" dirty="0">
                <a:solidFill>
                  <a:srgbClr val="000000"/>
                </a:solidFill>
                <a:latin typeface="Verdana"/>
              </a:rPr>
              <a:t>": "</a:t>
            </a:r>
            <a:r>
              <a:rPr lang="en-US" sz="1000" dirty="0">
                <a:solidFill>
                  <a:srgbClr val="0000C0"/>
                </a:solidFill>
                <a:latin typeface="Verdana"/>
              </a:rPr>
              <a:t>qpUpZZRD0K1JRCyJui_9mw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cipherText</a:t>
            </a:r>
            <a:r>
              <a:rPr lang="en-US" sz="1000" dirty="0">
                <a:solidFill>
                  <a:srgbClr val="000000"/>
                </a:solidFill>
                <a:latin typeface="Verdana"/>
              </a:rPr>
              <a:t>": "</a:t>
            </a:r>
            <a:r>
              <a:rPr lang="en-US" sz="1000" dirty="0">
                <a:solidFill>
                  <a:srgbClr val="0000C0"/>
                </a:solidFill>
                <a:latin typeface="Verdana"/>
              </a:rPr>
              <a:t>yUrV2yfBwUoylw2GE-0dsbmT1wbrWhmn....F-7jHwRlVlt6Cvpj0Ok7FD2Kcon_TjiQ</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a:endParaRPr>
          </a:p>
        </p:txBody>
      </p:sp>
      <p:sp>
        <p:nvSpPr>
          <p:cNvPr id="8" name="TextBox 7"/>
          <p:cNvSpPr txBox="1"/>
          <p:nvPr/>
        </p:nvSpPr>
        <p:spPr>
          <a:xfrm>
            <a:off x="1475656" y="210126"/>
            <a:ext cx="7416824" cy="338554"/>
          </a:xfrm>
          <a:prstGeom prst="rect">
            <a:avLst/>
          </a:prstGeom>
          <a:noFill/>
        </p:spPr>
        <p:txBody>
          <a:bodyPr wrap="square" rtlCol="0">
            <a:spAutoFit/>
          </a:bodyPr>
          <a:lstStyle/>
          <a:p>
            <a:r>
              <a:rPr lang="en-US" sz="1600" b="1" dirty="0" smtClean="0">
                <a:latin typeface="Arial" panose="020B0604020202020204" pitchFamily="34" charset="0"/>
                <a:cs typeface="Arial" panose="020B0604020202020204" pitchFamily="34" charset="0"/>
                <a:sym typeface="Wingdings"/>
              </a:rPr>
              <a:t>③</a:t>
            </a:r>
            <a:r>
              <a:rPr lang="en-US" sz="1600" dirty="0">
                <a:latin typeface="Arial" panose="020B0604020202020204" pitchFamily="34" charset="0"/>
                <a:cs typeface="Arial" panose="020B0604020202020204" pitchFamily="34" charset="0"/>
                <a:sym typeface="Wingdings"/>
              </a:rPr>
              <a:t> Wallet Processing – </a:t>
            </a:r>
            <a:r>
              <a:rPr lang="en-US" sz="1600" dirty="0" smtClean="0">
                <a:latin typeface="Arial" panose="020B0604020202020204" pitchFamily="34" charset="0"/>
                <a:cs typeface="Arial" panose="020B0604020202020204" pitchFamily="34" charset="0"/>
                <a:sym typeface="Wingdings"/>
              </a:rPr>
              <a:t>Creation and Sending of </a:t>
            </a:r>
            <a:r>
              <a:rPr lang="en-US" sz="1600" dirty="0" err="1" smtClean="0">
                <a:solidFill>
                  <a:schemeClr val="accent5">
                    <a:lumMod val="75000"/>
                  </a:schemeClr>
                </a:solidFill>
                <a:latin typeface="Arial" panose="020B0604020202020204" pitchFamily="34" charset="0"/>
                <a:cs typeface="Arial" panose="020B0604020202020204" pitchFamily="34" charset="0"/>
                <a:sym typeface="Wingdings"/>
              </a:rPr>
              <a:t>PayerAuthorization</a:t>
            </a:r>
            <a:r>
              <a:rPr lang="en-US" sz="1600" dirty="0" smtClean="0">
                <a:solidFill>
                  <a:schemeClr val="accent5">
                    <a:lumMod val="75000"/>
                  </a:schemeClr>
                </a:solidFill>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sym typeface="Wingdings"/>
              </a:rPr>
              <a:t>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690051"/>
            <a:ext cx="7560840" cy="907301"/>
          </a:xfrm>
          <a:prstGeom prst="roundRect">
            <a:avLst>
              <a:gd name="adj" fmla="val 12400"/>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b="1" dirty="0" err="1" smtClean="0">
                <a:solidFill>
                  <a:schemeClr val="accent5">
                    <a:lumMod val="75000"/>
                  </a:schemeClr>
                </a:solidFill>
                <a:latin typeface="Arial" panose="020B0604020202020204" pitchFamily="34" charset="0"/>
                <a:cs typeface="Arial" panose="020B0604020202020204" pitchFamily="34" charset="0"/>
              </a:rPr>
              <a:t>PayerAuthorization</a:t>
            </a:r>
            <a:r>
              <a:rPr lang="en-US" sz="1000" dirty="0" smtClean="0">
                <a:solidFill>
                  <a:schemeClr val="accent5">
                    <a:lumMod val="75000"/>
                  </a:schemeClr>
                </a:solidFill>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messages provide the URL to the issuing bank’s “Authority” object and the selected payment method which both are featured in virtual cards.  This data is used by Merchants (Payees) for routing payment authorization requests to the applicable Bank.  The actual authorization data (see previous slides) is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by the Wallet using an </a:t>
            </a:r>
            <a:r>
              <a:rPr lang="en-US" sz="1000" i="1" dirty="0" smtClean="0">
                <a:latin typeface="Arial" panose="020B0604020202020204" pitchFamily="34" charset="0"/>
                <a:cs typeface="Arial" panose="020B0604020202020204" pitchFamily="34" charset="0"/>
              </a:rPr>
              <a:t>Issuer (not User) specific</a:t>
            </a:r>
            <a:r>
              <a:rPr lang="en-US" sz="1000" dirty="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Encryption </a:t>
            </a:r>
            <a:r>
              <a:rPr lang="en-US" sz="1000" i="1" dirty="0">
                <a:latin typeface="Arial" panose="020B0604020202020204" pitchFamily="34" charset="0"/>
                <a:cs typeface="Arial" panose="020B0604020202020204" pitchFamily="34" charset="0"/>
              </a:rPr>
              <a:t>k</a:t>
            </a:r>
            <a:r>
              <a:rPr lang="en-US" sz="1000" i="1" dirty="0" smtClean="0">
                <a:latin typeface="Arial" panose="020B0604020202020204" pitchFamily="34" charset="0"/>
                <a:cs typeface="Arial" panose="020B0604020202020204" pitchFamily="34" charset="0"/>
              </a:rPr>
              <a:t>ey</a:t>
            </a:r>
            <a:r>
              <a:rPr lang="en-US" sz="1000" dirty="0" smtClean="0">
                <a:latin typeface="Arial" panose="020B0604020202020204" pitchFamily="34" charset="0"/>
                <a:cs typeface="Arial" panose="020B0604020202020204" pitchFamily="34" charset="0"/>
              </a:rPr>
              <a:t> (with a </a:t>
            </a:r>
            <a:r>
              <a:rPr lang="en-US" sz="1000" i="1" dirty="0" smtClean="0">
                <a:latin typeface="Arial" panose="020B0604020202020204" pitchFamily="34" charset="0"/>
                <a:cs typeface="Arial" panose="020B0604020202020204" pitchFamily="34" charset="0"/>
              </a:rPr>
              <a:t>matching private key only known by the issuing Bank</a:t>
            </a:r>
            <a:r>
              <a:rPr lang="en-US" sz="1000" dirty="0" smtClean="0">
                <a:latin typeface="Arial" panose="020B0604020202020204" pitchFamily="34" charset="0"/>
                <a:cs typeface="Arial" panose="020B0604020202020204" pitchFamily="34" charset="0"/>
              </a:rPr>
              <a:t>), which also is stored in the virtual card.  That is, Merchants do not get any information concerning Users (Payers) except their Bank and associated payment method.</a:t>
            </a:r>
            <a:endParaRPr lang="en-US" sz="1000" i="1" dirty="0">
              <a:latin typeface="Arial" panose="020B0604020202020204" pitchFamily="34" charset="0"/>
              <a:cs typeface="Arial" panose="020B0604020202020204" pitchFamily="34" charset="0"/>
            </a:endParaRPr>
          </a:p>
        </p:txBody>
      </p:sp>
      <p:sp>
        <p:nvSpPr>
          <p:cNvPr id="17" name="TextBox 16"/>
          <p:cNvSpPr txBox="1"/>
          <p:nvPr/>
        </p:nvSpPr>
        <p:spPr>
          <a:xfrm>
            <a:off x="5308135" y="1530340"/>
            <a:ext cx="245052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“Non-secret” data of selected virtual card</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rot="10800000">
            <a:off x="2591961" y="1860381"/>
            <a:ext cx="1620000" cy="201622"/>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33109" y="1917987"/>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2"/>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6" name="Right Brace 5"/>
          <p:cNvSpPr/>
          <p:nvPr/>
        </p:nvSpPr>
        <p:spPr>
          <a:xfrm>
            <a:off x="5098776" y="1485939"/>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 name="Straight Arrow Connector 17"/>
          <p:cNvCxnSpPr>
            <a:stCxn id="10" idx="1"/>
          </p:cNvCxnSpPr>
          <p:nvPr/>
        </p:nvCxnSpPr>
        <p:spPr>
          <a:xfrm flipH="1">
            <a:off x="2048594" y="2474808"/>
            <a:ext cx="1721304"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5" name="Straight Arrow Connector 17"/>
          <p:cNvCxnSpPr/>
          <p:nvPr/>
        </p:nvCxnSpPr>
        <p:spPr>
          <a:xfrm rot="10800000">
            <a:off x="7156778" y="4763848"/>
            <a:ext cx="566051" cy="344680"/>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651697" y="4968512"/>
            <a:ext cx="180291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Encrypted user authorization</a:t>
            </a:r>
            <a:endParaRPr lang="en-US" sz="1000" b="1" i="1" dirty="0">
              <a:latin typeface="Arial" panose="020B0604020202020204" pitchFamily="34" charset="0"/>
              <a:cs typeface="Arial" panose="020B0604020202020204" pitchFamily="34" charset="0"/>
            </a:endParaRPr>
          </a:p>
        </p:txBody>
      </p:sp>
      <p:sp>
        <p:nvSpPr>
          <p:cNvPr id="10" name="TextBox 9"/>
          <p:cNvSpPr txBox="1"/>
          <p:nvPr/>
        </p:nvSpPr>
        <p:spPr>
          <a:xfrm>
            <a:off x="3769898" y="2361512"/>
            <a:ext cx="231427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Encryption key of selected virtual card</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54990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552737"/>
            <a:ext cx="7992888" cy="5324535"/>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https://webpki.github.io/</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ProviderAuthority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httpVersion</a:t>
            </a:r>
            <a:r>
              <a:rPr lang="en-US" sz="1000" dirty="0">
                <a:solidFill>
                  <a:srgbClr val="000000"/>
                </a:solidFill>
                <a:latin typeface="Verdana"/>
              </a:rPr>
              <a:t>": "</a:t>
            </a:r>
            <a:r>
              <a:rPr lang="en-US" sz="1000" dirty="0">
                <a:solidFill>
                  <a:srgbClr val="0000C0"/>
                </a:solidFill>
                <a:latin typeface="Verdana"/>
              </a:rPr>
              <a:t>HTTP/1.1</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authorityUrl</a:t>
            </a:r>
            <a:r>
              <a:rPr lang="en-US" sz="1000" dirty="0">
                <a:solidFill>
                  <a:srgbClr val="000000"/>
                </a:solidFill>
                <a:latin typeface="Verdana"/>
              </a:rPr>
              <a:t>": "</a:t>
            </a:r>
            <a:r>
              <a:rPr lang="en-US" sz="1000" dirty="0">
                <a:solidFill>
                  <a:srgbClr val="0000C0"/>
                </a:solidFill>
                <a:latin typeface="Verdana"/>
              </a:rPr>
              <a:t>https://payments.mybank.com/authority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homePage</a:t>
            </a:r>
            <a:r>
              <a:rPr lang="en-US" sz="1000" dirty="0">
                <a:solidFill>
                  <a:srgbClr val="000000"/>
                </a:solidFill>
                <a:latin typeface="Verdana"/>
              </a:rPr>
              <a:t>": "</a:t>
            </a:r>
            <a:r>
              <a:rPr lang="en-US" sz="1000" dirty="0">
                <a:solidFill>
                  <a:srgbClr val="0000C0"/>
                </a:solidFill>
                <a:latin typeface="Verdana"/>
              </a:rPr>
              <a:t>https://mybank.com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serviceUrl</a:t>
            </a:r>
            <a:r>
              <a:rPr lang="en-US" sz="1000" dirty="0">
                <a:solidFill>
                  <a:srgbClr val="000000"/>
                </a:solidFill>
                <a:latin typeface="Verdana"/>
              </a:rPr>
              <a:t>": "</a:t>
            </a:r>
            <a:r>
              <a:rPr lang="en-US" sz="1000" dirty="0">
                <a:solidFill>
                  <a:srgbClr val="0000C0"/>
                </a:solidFill>
                <a:latin typeface="Verdana"/>
              </a:rPr>
              <a:t>https://payments.mybank.com/service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paymentMethods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https://bankdirect.net</a:t>
            </a:r>
            <a:r>
              <a:rPr lang="en-US" sz="1000" dirty="0">
                <a:solidFill>
                  <a:srgbClr val="000000"/>
                </a:solidFill>
                <a:latin typeface="Verdana"/>
              </a:rPr>
              <a:t>": ["</a:t>
            </a:r>
            <a:r>
              <a:rPr lang="en-US" sz="1000" dirty="0">
                <a:solidFill>
                  <a:srgbClr val="0000C0"/>
                </a:solidFill>
                <a:latin typeface="Verdana"/>
              </a:rPr>
              <a:t>https://</a:t>
            </a:r>
            <a:r>
              <a:rPr lang="en-US" sz="1000" dirty="0" smtClean="0">
                <a:solidFill>
                  <a:srgbClr val="0000C0"/>
                </a:solidFill>
                <a:latin typeface="Verdana"/>
              </a:rPr>
              <a:t>sepa.payments.org/</a:t>
            </a:r>
            <a:r>
              <a:rPr lang="en-US" sz="1000" dirty="0" err="1" smtClean="0">
                <a:solidFill>
                  <a:srgbClr val="0000C0"/>
                </a:solidFill>
                <a:latin typeface="Verdana"/>
              </a:rPr>
              <a:t>saturn</a:t>
            </a:r>
            <a:r>
              <a:rPr lang="en-US" sz="1000" dirty="0" smtClean="0">
                <a:solidFill>
                  <a:srgbClr val="0000C0"/>
                </a:solidFill>
                <a:latin typeface="Verdana"/>
              </a:rPr>
              <a:t>/v3#account</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https://supercard.com</a:t>
            </a:r>
            <a:r>
              <a:rPr lang="en-US" sz="1000" dirty="0">
                <a:solidFill>
                  <a:srgbClr val="000000"/>
                </a:solidFill>
                <a:latin typeface="Verdana"/>
              </a:rPr>
              <a:t>": ["</a:t>
            </a:r>
            <a:r>
              <a:rPr lang="en-US" sz="1000" dirty="0">
                <a:solidFill>
                  <a:srgbClr val="0000C0"/>
                </a:solidFill>
                <a:latin typeface="Verdana"/>
              </a:rPr>
              <a:t>https://sepa.payments.org/</a:t>
            </a:r>
            <a:r>
              <a:rPr lang="en-US" sz="1000" dirty="0" err="1">
                <a:solidFill>
                  <a:srgbClr val="0000C0"/>
                </a:solidFill>
                <a:latin typeface="Verdana"/>
              </a:rPr>
              <a:t>saturn</a:t>
            </a:r>
            <a:r>
              <a:rPr lang="en-US" sz="1000" dirty="0">
                <a:solidFill>
                  <a:srgbClr val="0000C0"/>
                </a:solidFill>
                <a:latin typeface="Verdana"/>
              </a:rPr>
              <a:t>/v3#account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extensions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https://webpki.github.io/</a:t>
            </a:r>
            <a:r>
              <a:rPr lang="en-US" sz="1000" dirty="0" err="1">
                <a:solidFill>
                  <a:srgbClr val="C00000"/>
                </a:solidFill>
                <a:latin typeface="Verdana"/>
              </a:rPr>
              <a:t>saturn</a:t>
            </a:r>
            <a:r>
              <a:rPr lang="en-US" sz="1000" dirty="0">
                <a:solidFill>
                  <a:srgbClr val="C00000"/>
                </a:solidFill>
                <a:latin typeface="Verdana"/>
              </a:rPr>
              <a:t>/v3/</a:t>
            </a:r>
            <a:r>
              <a:rPr lang="en-US" sz="1000" dirty="0" err="1">
                <a:solidFill>
                  <a:srgbClr val="C00000"/>
                </a:solidFill>
                <a:latin typeface="Verdana"/>
              </a:rPr>
              <a:t>extensions#hybrid</a:t>
            </a:r>
            <a:r>
              <a:rPr lang="en-US" sz="1000" dirty="0">
                <a:solidFill>
                  <a:srgbClr val="000000"/>
                </a:solidFill>
                <a:latin typeface="Verdana"/>
              </a:rPr>
              <a:t>": "</a:t>
            </a:r>
            <a:r>
              <a:rPr lang="en-US" sz="1000" dirty="0">
                <a:solidFill>
                  <a:srgbClr val="0000C0"/>
                </a:solidFill>
                <a:latin typeface="Verdana"/>
              </a:rPr>
              <a:t>https://payments.mybank.com/</a:t>
            </a:r>
            <a:r>
              <a:rPr lang="en-US" sz="1000" dirty="0" err="1">
                <a:solidFill>
                  <a:srgbClr val="0000C0"/>
                </a:solidFill>
                <a:latin typeface="Verdana"/>
              </a:rPr>
              <a:t>hybridpay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signatureProfiles</a:t>
            </a:r>
            <a:r>
              <a:rPr lang="en-US" sz="1000" dirty="0">
                <a:solidFill>
                  <a:srgbClr val="000000"/>
                </a:solidFill>
                <a:latin typeface="Verdana"/>
              </a:rPr>
              <a:t>": ["</a:t>
            </a:r>
            <a:r>
              <a:rPr lang="en-US" sz="1000" dirty="0">
                <a:solidFill>
                  <a:srgbClr val="0000C0"/>
                </a:solidFill>
                <a:latin typeface="Verdana"/>
              </a:rPr>
              <a:t>https://webpki.github.io/</a:t>
            </a:r>
            <a:r>
              <a:rPr lang="en-US" sz="1000" dirty="0" err="1">
                <a:solidFill>
                  <a:srgbClr val="0000C0"/>
                </a:solidFill>
                <a:latin typeface="Verdana"/>
              </a:rPr>
              <a:t>saturn</a:t>
            </a:r>
            <a:r>
              <a:rPr lang="en-US" sz="1000" dirty="0">
                <a:solidFill>
                  <a:srgbClr val="0000C0"/>
                </a:solidFill>
                <a:latin typeface="Verdana"/>
              </a:rPr>
              <a:t>/v3/signatures#P-256.ES256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encryptionParameters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dataEncryptionAlgorithm</a:t>
            </a:r>
            <a:r>
              <a:rPr lang="en-US" sz="1000" dirty="0">
                <a:solidFill>
                  <a:srgbClr val="000000"/>
                </a:solidFill>
                <a:latin typeface="Verdana"/>
              </a:rPr>
              <a:t>": "</a:t>
            </a:r>
            <a:r>
              <a:rPr lang="en-US" sz="1000" dirty="0">
                <a:solidFill>
                  <a:srgbClr val="0000C0"/>
                </a:solidFill>
                <a:latin typeface="Verdana"/>
              </a:rPr>
              <a:t>A128CBC-HS256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keyEncryptionAlgorithm</a:t>
            </a:r>
            <a:r>
              <a:rPr lang="en-US" sz="1000" dirty="0">
                <a:solidFill>
                  <a:srgbClr val="000000"/>
                </a:solidFill>
                <a:latin typeface="Verdana"/>
              </a:rPr>
              <a:t>": "</a:t>
            </a:r>
            <a:r>
              <a:rPr lang="en-US" sz="1000" dirty="0">
                <a:solidFill>
                  <a:srgbClr val="0000C0"/>
                </a:solidFill>
                <a:latin typeface="Verdana"/>
              </a:rPr>
              <a:t>ECDH-ES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TfCrhFwZRU_ea7lUWwRi3HkuyT2yF9IxN5xKh2khjlk</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nZFwxLP0TvFXD2xPKzRTIGevgLjpiMw2BP86hszj5x4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a:solidFill>
                  <a:srgbClr val="0000C0"/>
                </a:solidFill>
                <a:latin typeface="Verdana"/>
              </a:rPr>
              <a:t>2020-01-31T12:34:39Z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expires</a:t>
            </a:r>
            <a:r>
              <a:rPr lang="en-US" sz="1000" dirty="0">
                <a:solidFill>
                  <a:srgbClr val="000000"/>
                </a:solidFill>
                <a:latin typeface="Verdana"/>
              </a:rPr>
              <a:t>": "</a:t>
            </a:r>
            <a:r>
              <a:rPr lang="en-US" sz="1000" dirty="0">
                <a:solidFill>
                  <a:srgbClr val="0000C0"/>
                </a:solidFill>
                <a:latin typeface="Verdana"/>
              </a:rPr>
              <a:t>2020-01-31T13:34:40Z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issuerSignature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certificatePath</a:t>
            </a:r>
            <a:r>
              <a:rPr lang="en-US" sz="1000" dirty="0">
                <a:solidFill>
                  <a:srgbClr val="000000"/>
                </a:solidFill>
                <a:latin typeface="Verdana"/>
              </a:rPr>
              <a:t>": ["</a:t>
            </a:r>
            <a:r>
              <a:rPr lang="en-US" sz="1000" dirty="0" err="1">
                <a:solidFill>
                  <a:srgbClr val="0000C0"/>
                </a:solidFill>
                <a:latin typeface="Verdana"/>
              </a:rPr>
              <a:t>MIIBtTCCAVmgAwIB</a:t>
            </a:r>
            <a:r>
              <a:rPr lang="en-US" sz="1000" dirty="0">
                <a:solidFill>
                  <a:srgbClr val="0000C0"/>
                </a:solidFill>
                <a:latin typeface="Verdana"/>
              </a:rPr>
              <a:t>....3FwxFeOawwmz1bM6</a:t>
            </a:r>
            <a:r>
              <a:rPr lang="en-US" sz="1000" dirty="0">
                <a:solidFill>
                  <a:srgbClr val="000000"/>
                </a:solidFill>
                <a:latin typeface="Verdana"/>
              </a:rPr>
              <a:t>", "</a:t>
            </a:r>
            <a:r>
              <a:rPr lang="en-US" sz="1000" dirty="0" err="1">
                <a:solidFill>
                  <a:srgbClr val="0000C0"/>
                </a:solidFill>
                <a:latin typeface="Verdana"/>
              </a:rPr>
              <a:t>MIIDcjCCAVqgAwIB</a:t>
            </a:r>
            <a:r>
              <a:rPr lang="en-US" sz="1000" dirty="0">
                <a:solidFill>
                  <a:srgbClr val="0000C0"/>
                </a:solidFill>
                <a:latin typeface="Verdana"/>
              </a:rPr>
              <a:t>....e_-5TddhlTUMNPvw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ZoeXuaOcM_r31oFKdyy0o7Ad5bl1WUC-....QqCS23ihlzQBy-5l7RyEO_HuZiuWmZRw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2361091" y="210126"/>
            <a:ext cx="3890809" cy="338554"/>
          </a:xfrm>
          <a:prstGeom prst="rect">
            <a:avLst/>
          </a:prstGeom>
          <a:noFill/>
        </p:spPr>
        <p:txBody>
          <a:bodyPr wrap="none" rtlCol="0">
            <a:spAutoFit/>
          </a:bodyPr>
          <a:lstStyle/>
          <a:p>
            <a:pPr algn="ctr"/>
            <a:r>
              <a:rPr lang="en-US" sz="1600" dirty="0" smtClean="0">
                <a:latin typeface="Arial" panose="020B0604020202020204" pitchFamily="34" charset="0"/>
                <a:cs typeface="Arial" panose="020B0604020202020204" pitchFamily="34" charset="0"/>
              </a:rPr>
              <a:t>Bank/Acquirer </a:t>
            </a:r>
            <a:r>
              <a:rPr lang="en-US" sz="1600" dirty="0" err="1" smtClean="0">
                <a:solidFill>
                  <a:schemeClr val="accent5">
                    <a:lumMod val="75000"/>
                  </a:schemeClr>
                </a:solidFill>
                <a:latin typeface="Arial" panose="020B0604020202020204" pitchFamily="34" charset="0"/>
                <a:cs typeface="Arial" panose="020B0604020202020204" pitchFamily="34" charset="0"/>
              </a:rPr>
              <a:t>ProviderAuthority</a:t>
            </a:r>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Object</a:t>
            </a:r>
            <a:endParaRPr lang="en-US" sz="1600" dirty="0">
              <a:latin typeface="Arial" panose="020B0604020202020204" pitchFamily="34" charset="0"/>
              <a:cs typeface="Arial" panose="020B0604020202020204" pitchFamily="34" charset="0"/>
            </a:endParaRPr>
          </a:p>
        </p:txBody>
      </p:sp>
      <p:cxnSp>
        <p:nvCxnSpPr>
          <p:cNvPr id="11" name="Straight Arrow Connector 10"/>
          <p:cNvCxnSpPr>
            <a:stCxn id="17" idx="1"/>
          </p:cNvCxnSpPr>
          <p:nvPr/>
        </p:nvCxnSpPr>
        <p:spPr>
          <a:xfrm flipH="1" flipV="1">
            <a:off x="4572000" y="1283385"/>
            <a:ext cx="432048" cy="1247"/>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004048" y="1171336"/>
            <a:ext cx="382962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Authority object URL of a virtual payment card issued by this bank</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2083583" y="4788549"/>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158464" y="4653136"/>
            <a:ext cx="2969083"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cyberphone.github.io/doc/security/jsf.html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323528" y="5835877"/>
            <a:ext cx="8449861"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a:latin typeface="Arial" panose="020B0604020202020204" pitchFamily="34" charset="0"/>
                <a:cs typeface="Arial" panose="020B0604020202020204" pitchFamily="34" charset="0"/>
              </a:rPr>
              <a:t>“Authority” objects </a:t>
            </a:r>
            <a:r>
              <a:rPr lang="en-US" sz="1000" dirty="0" smtClean="0">
                <a:latin typeface="Arial" panose="020B0604020202020204" pitchFamily="34" charset="0"/>
                <a:cs typeface="Arial" panose="020B0604020202020204" pitchFamily="34" charset="0"/>
              </a:rPr>
              <a:t>hold </a:t>
            </a:r>
            <a:r>
              <a:rPr lang="en-US" sz="1000" dirty="0">
                <a:latin typeface="Arial" panose="020B0604020202020204" pitchFamily="34" charset="0"/>
                <a:cs typeface="Arial" panose="020B0604020202020204" pitchFamily="34" charset="0"/>
              </a:rPr>
              <a:t>Keys, </a:t>
            </a:r>
            <a:r>
              <a:rPr lang="en-US" sz="1000" dirty="0" smtClean="0">
                <a:latin typeface="Arial" panose="020B0604020202020204" pitchFamily="34" charset="0"/>
                <a:cs typeface="Arial" panose="020B0604020202020204" pitchFamily="34" charset="0"/>
              </a:rPr>
              <a:t>Payment methods, </a:t>
            </a:r>
            <a:r>
              <a:rPr lang="en-US" sz="1000" dirty="0">
                <a:latin typeface="Arial" panose="020B0604020202020204" pitchFamily="34" charset="0"/>
                <a:cs typeface="Arial" panose="020B0604020202020204" pitchFamily="34" charset="0"/>
              </a:rPr>
              <a:t>and URLs which are used by </a:t>
            </a:r>
            <a:r>
              <a:rPr lang="en-US" sz="1000" dirty="0" smtClean="0">
                <a:latin typeface="Arial" panose="020B0604020202020204" pitchFamily="34" charset="0"/>
                <a:cs typeface="Arial" panose="020B0604020202020204" pitchFamily="34" charset="0"/>
              </a:rPr>
              <a:t>Merchants, Banks, and Acquirers </a:t>
            </a:r>
            <a:r>
              <a:rPr lang="en-US" sz="1000" dirty="0">
                <a:latin typeface="Arial" panose="020B0604020202020204" pitchFamily="34" charset="0"/>
                <a:cs typeface="Arial" panose="020B0604020202020204" pitchFamily="34" charset="0"/>
              </a:rPr>
              <a:t>as </a:t>
            </a:r>
            <a:r>
              <a:rPr lang="en-US" sz="1000" i="1" dirty="0">
                <a:latin typeface="Arial" panose="020B0604020202020204" pitchFamily="34" charset="0"/>
                <a:cs typeface="Arial" panose="020B0604020202020204" pitchFamily="34" charset="0"/>
              </a:rPr>
              <a:t>Secure Distributed Entity Databases</a:t>
            </a:r>
            <a:r>
              <a:rPr lang="en-US" sz="1000" dirty="0">
                <a:latin typeface="Arial" panose="020B0604020202020204" pitchFamily="34" charset="0"/>
                <a:cs typeface="Arial" panose="020B0604020202020204" pitchFamily="34" charset="0"/>
              </a:rPr>
              <a:t> creating the foundation for </a:t>
            </a:r>
            <a:r>
              <a:rPr lang="en-US" sz="1000" dirty="0" smtClean="0">
                <a:latin typeface="Arial" panose="020B0604020202020204" pitchFamily="34" charset="0"/>
                <a:cs typeface="Arial" panose="020B0604020202020204" pitchFamily="34" charset="0"/>
              </a:rPr>
              <a:t>scalability including </a:t>
            </a:r>
            <a:r>
              <a:rPr lang="en-US" sz="1000" i="1" dirty="0" smtClean="0">
                <a:latin typeface="Arial" panose="020B0604020202020204" pitchFamily="34" charset="0"/>
                <a:cs typeface="Arial" panose="020B0604020202020204" pitchFamily="34" charset="0"/>
                <a:hlinkClick r:id="rId3" action="ppaction://hlinksldjump"/>
              </a:rPr>
              <a:t>Delegated Trust</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Authority” objects are </a:t>
            </a:r>
            <a:r>
              <a:rPr lang="en-US" sz="1000" i="1" dirty="0">
                <a:latin typeface="Arial" panose="020B0604020202020204" pitchFamily="34" charset="0"/>
                <a:cs typeface="Arial" panose="020B0604020202020204" pitchFamily="34" charset="0"/>
              </a:rPr>
              <a:t>published on the Internet</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and accessed by </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HTTP </a:t>
            </a:r>
            <a:r>
              <a:rPr lang="en-US" sz="1000" dirty="0">
                <a:latin typeface="Arial" panose="020B0604020202020204" pitchFamily="34" charset="0"/>
                <a:cs typeface="Arial" panose="020B0604020202020204" pitchFamily="34" charset="0"/>
              </a:rPr>
              <a:t>GET </a:t>
            </a:r>
            <a:r>
              <a:rPr lang="en-US" sz="1000" dirty="0" smtClean="0">
                <a:latin typeface="Arial" panose="020B0604020202020204" pitchFamily="34" charset="0"/>
                <a:cs typeface="Arial" panose="020B0604020202020204" pitchFamily="34" charset="0"/>
              </a:rPr>
              <a:t>operations.  A Bank/Acquirer “Authority” object is signed by </a:t>
            </a:r>
            <a:r>
              <a:rPr lang="en-US" sz="1000" dirty="0">
                <a:latin typeface="Arial" panose="020B0604020202020204" pitchFamily="34" charset="0"/>
                <a:cs typeface="Arial" panose="020B0604020202020204" pitchFamily="34" charset="0"/>
              </a:rPr>
              <a:t>t</a:t>
            </a:r>
            <a:r>
              <a:rPr lang="en-US" sz="1000" dirty="0" smtClean="0">
                <a:latin typeface="Arial" panose="020B0604020202020204" pitchFamily="34" charset="0"/>
                <a:cs typeface="Arial" panose="020B0604020202020204" pitchFamily="34" charset="0"/>
              </a:rPr>
              <a:t>he Bank/Acquirer itself</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The </a:t>
            </a:r>
            <a:r>
              <a:rPr lang="en-US" sz="1000" b="1" dirty="0" err="1" smtClean="0">
                <a:latin typeface="Courier New" panose="02070309020205020404" pitchFamily="49" charset="0"/>
                <a:cs typeface="Courier New" panose="02070309020205020404" pitchFamily="49" charset="0"/>
              </a:rPr>
              <a:t>paymentMethods</a:t>
            </a:r>
            <a:r>
              <a:rPr lang="en-US" sz="1000" dirty="0" smtClean="0">
                <a:latin typeface="Arial" panose="020B0604020202020204" pitchFamily="34" charset="0"/>
                <a:cs typeface="Arial" panose="020B0604020202020204" pitchFamily="34" charset="0"/>
              </a:rPr>
              <a:t> object declares</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the payment methods understood by the Bank. The </a:t>
            </a:r>
            <a:r>
              <a:rPr lang="en-US" sz="1000" b="1" dirty="0" err="1" smtClean="0">
                <a:latin typeface="Courier New" panose="02070309020205020404" pitchFamily="49" charset="0"/>
                <a:cs typeface="Courier New" panose="02070309020205020404" pitchFamily="49" charset="0"/>
              </a:rPr>
              <a:t>encryptionParameters</a:t>
            </a:r>
            <a:r>
              <a:rPr lang="en-US" sz="1000" dirty="0" smtClean="0">
                <a:latin typeface="Arial" panose="020B0604020202020204" pitchFamily="34" charset="0"/>
                <a:cs typeface="Arial" panose="020B0604020202020204" pitchFamily="34" charset="0"/>
              </a:rPr>
              <a:t> are used by </a:t>
            </a:r>
            <a:r>
              <a:rPr lang="en-US" sz="1000" dirty="0">
                <a:latin typeface="Arial" panose="020B0604020202020204" pitchFamily="34" charset="0"/>
                <a:cs typeface="Arial" panose="020B0604020202020204" pitchFamily="34" charset="0"/>
              </a:rPr>
              <a:t>I</a:t>
            </a:r>
            <a:r>
              <a:rPr lang="en-US" sz="1000" dirty="0" smtClean="0">
                <a:latin typeface="Arial" panose="020B0604020202020204" pitchFamily="34" charset="0"/>
                <a:cs typeface="Arial" panose="020B0604020202020204" pitchFamily="34" charset="0"/>
              </a:rPr>
              <a:t>ssuers for encrypting user account data.</a:t>
            </a:r>
            <a:endParaRPr lang="en-US" sz="1000" dirty="0">
              <a:latin typeface="Arial" panose="020B0604020202020204" pitchFamily="34" charset="0"/>
              <a:cs typeface="Arial" panose="020B0604020202020204" pitchFamily="34" charset="0"/>
            </a:endParaRPr>
          </a:p>
        </p:txBody>
      </p:sp>
      <p:cxnSp>
        <p:nvCxnSpPr>
          <p:cNvPr id="9" name="Straight Arrow Connector 17"/>
          <p:cNvCxnSpPr/>
          <p:nvPr/>
        </p:nvCxnSpPr>
        <p:spPr>
          <a:xfrm rot="10800000">
            <a:off x="2560245" y="2959888"/>
            <a:ext cx="2700000" cy="288032"/>
          </a:xfrm>
          <a:prstGeom prst="bentConnector3">
            <a:avLst>
              <a:gd name="adj1" fmla="val 35516"/>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238584" y="3122985"/>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4"/>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13" name="Straight Arrow Connector 12"/>
          <p:cNvCxnSpPr>
            <a:stCxn id="14" idx="1"/>
          </p:cNvCxnSpPr>
          <p:nvPr/>
        </p:nvCxnSpPr>
        <p:spPr>
          <a:xfrm flipH="1">
            <a:off x="6263866" y="2805825"/>
            <a:ext cx="469321"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733187" y="2692529"/>
            <a:ext cx="157528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Accepted signature types</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30550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476672"/>
            <a:ext cx="8280920" cy="5478423"/>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https://webpki.github.io/</a:t>
            </a:r>
            <a:r>
              <a:rPr lang="en-US" sz="1000" dirty="0" err="1">
                <a:solidFill>
                  <a:srgbClr val="0000C0"/>
                </a:solidFill>
                <a:latin typeface="Verdana" panose="020B0604030504040204" pitchFamily="34" charset="0"/>
                <a:ea typeface="Verdana" panose="020B0604030504040204" pitchFamily="34" charset="0"/>
              </a:rPr>
              <a:t>saturn</a:t>
            </a:r>
            <a:r>
              <a:rPr lang="en-US" sz="1000" dirty="0">
                <a:solidFill>
                  <a:srgbClr val="0000C0"/>
                </a:solidFill>
                <a:latin typeface="Verdana" panose="020B0604030504040204" pitchFamily="34" charset="0"/>
                <a:ea typeface="Verdana" panose="020B0604030504040204" pitchFamily="34" charset="0"/>
              </a:rPr>
              <a:t>/v3</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0000C0"/>
                </a:solidFill>
                <a:latin typeface="Verdana" panose="020B0604030504040204" pitchFamily="34" charset="0"/>
                <a:ea typeface="Verdana" panose="020B0604030504040204" pitchFamily="34" charset="0"/>
              </a:rPr>
              <a:t>PayeeAuthority</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authorityUrl</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https://payments.bigbank.com/payees/86344</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providerAuthorityUrl</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https://payments.bigbank.com/authority</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localPayeeId</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86344</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commonName</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Demo Merchant</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homePage</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https://demomerchant.com</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accountVerifier</a:t>
            </a: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S256</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hashedPayeeAccounts</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kUwpqk-cbkDaBjwDD_etPSh_FtC-Ap2K_A2MQzXNy_U</a:t>
            </a:r>
            <a:r>
              <a:rPr lang="en-US" sz="1000" dirty="0" smtClean="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signatureParameters</a:t>
            </a: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ES256</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publicKey</a:t>
            </a: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kty</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EC</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crv</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P-256</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x</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rZ344aiTaOATmLBOdfYThvnQu_zyB1aJZrbbbks2P9I</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y</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lKOvfJdgN8WqEbXMDYPRSMsPicm0Tk10pmer9LxvxLg</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timeStamp</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2020-01-31T12:34:38Z</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expires</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2020-01-31T13:34:39Z</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issuerSignature</a:t>
            </a: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ES256</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publicKey</a:t>
            </a: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kty</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EC</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crv</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P-256</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x</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-Vr8Wk3ygt5J2_J3R8TrRaa-AWW7ZiXa6q1P7ELs6gc</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y</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Vuc6z3WiZ3tgXTXvU6F5qdiiYePWeUI1q9Tx83ySDcM</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value</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Xb_yLOpGbmboDjufFnCDdRfyAJiNm1-U....8ou__kr_izI05kOnJshpd-JkpcWcP4kw</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2349070" y="210126"/>
            <a:ext cx="3914853" cy="338554"/>
          </a:xfrm>
          <a:prstGeom prst="rect">
            <a:avLst/>
          </a:prstGeom>
          <a:noFill/>
        </p:spPr>
        <p:txBody>
          <a:bodyPr wrap="none" rtlCol="0">
            <a:spAutoFit/>
          </a:bodyPr>
          <a:lstStyle/>
          <a:p>
            <a:pPr algn="ctr"/>
            <a:r>
              <a:rPr lang="en-US" sz="1600" dirty="0" smtClean="0">
                <a:latin typeface="Arial" panose="020B0604020202020204" pitchFamily="34" charset="0"/>
                <a:cs typeface="Arial" panose="020B0604020202020204" pitchFamily="34" charset="0"/>
              </a:rPr>
              <a:t>Merchant (Payee) </a:t>
            </a:r>
            <a:r>
              <a:rPr lang="en-US" sz="1600" dirty="0" err="1" smtClean="0">
                <a:solidFill>
                  <a:schemeClr val="accent5">
                    <a:lumMod val="75000"/>
                  </a:schemeClr>
                </a:solidFill>
                <a:latin typeface="Arial" panose="020B0604020202020204" pitchFamily="34" charset="0"/>
                <a:cs typeface="Arial" panose="020B0604020202020204" pitchFamily="34" charset="0"/>
              </a:rPr>
              <a:t>PayeeAuthority</a:t>
            </a:r>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Object</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467544" y="5835877"/>
            <a:ext cx="8107759"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 Merchant (Payee) “Authority” object is like a </a:t>
            </a:r>
            <a:r>
              <a:rPr lang="en-US" sz="1000" i="1" dirty="0" smtClean="0">
                <a:latin typeface="Arial" panose="020B0604020202020204" pitchFamily="34" charset="0"/>
                <a:cs typeface="Arial" panose="020B0604020202020204" pitchFamily="34" charset="0"/>
              </a:rPr>
              <a:t>short-lived</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automatically updated</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X.509 certificate not requiring a CA</a:t>
            </a:r>
            <a:r>
              <a:rPr lang="en-US" sz="1000" dirty="0" smtClean="0">
                <a:latin typeface="Arial" panose="020B0604020202020204" pitchFamily="34" charset="0"/>
                <a:cs typeface="Arial" panose="020B0604020202020204" pitchFamily="34" charset="0"/>
              </a:rPr>
              <a:t>.  Such an object is published on the address </a:t>
            </a:r>
            <a:r>
              <a:rPr lang="en-US" sz="1000" b="1" dirty="0" err="1">
                <a:latin typeface="Courier New" panose="02070309020205020404" pitchFamily="49" charset="0"/>
                <a:cs typeface="Courier New" panose="02070309020205020404" pitchFamily="49" charset="0"/>
              </a:rPr>
              <a:t>authorityUrl</a:t>
            </a:r>
            <a:r>
              <a:rPr lang="en-US" sz="1000" dirty="0" smtClean="0">
                <a:latin typeface="Arial" panose="020B0604020202020204" pitchFamily="34" charset="0"/>
                <a:cs typeface="Arial" panose="020B0604020202020204" pitchFamily="34" charset="0"/>
              </a:rPr>
              <a:t> hosted by the party (Bank or Acquirer) which vouches for the Merchant.  If a Merchant is to be “revoked”, the object is simply removed.  To automate revocation checks, there is an </a:t>
            </a:r>
            <a:r>
              <a:rPr lang="en-US" sz="1000" b="1" dirty="0" smtClean="0">
                <a:latin typeface="Courier New" panose="02070309020205020404" pitchFamily="49" charset="0"/>
                <a:cs typeface="Courier New" panose="02070309020205020404" pitchFamily="49" charset="0"/>
              </a:rPr>
              <a:t>expires</a:t>
            </a:r>
            <a:r>
              <a:rPr lang="en-US" sz="1000" dirty="0" smtClean="0">
                <a:latin typeface="Arial" panose="020B0604020202020204" pitchFamily="34" charset="0"/>
                <a:cs typeface="Arial" panose="020B0604020202020204" pitchFamily="34" charset="0"/>
              </a:rPr>
              <a:t> attribute which also is used to clear caching of Merchant “Authority” objects.  The </a:t>
            </a:r>
            <a:r>
              <a:rPr lang="en-US" sz="1000" b="1" dirty="0" err="1">
                <a:latin typeface="Courier New" panose="02070309020205020404" pitchFamily="49" charset="0"/>
                <a:cs typeface="Courier New" panose="02070309020205020404" pitchFamily="49" charset="0"/>
              </a:rPr>
              <a:t>signatureParameters</a:t>
            </a:r>
            <a:r>
              <a:rPr lang="en-US" sz="1000" dirty="0" smtClean="0">
                <a:latin typeface="Arial" panose="020B0604020202020204" pitchFamily="34" charset="0"/>
                <a:cs typeface="Arial" panose="020B0604020202020204" pitchFamily="34" charset="0"/>
              </a:rPr>
              <a:t> list enable key renewals as well as validation of signatures using old keys.</a:t>
            </a:r>
            <a:endParaRPr lang="en-US" sz="1000" i="1" dirty="0">
              <a:latin typeface="Arial" panose="020B0604020202020204" pitchFamily="34" charset="0"/>
              <a:cs typeface="Arial" panose="020B0604020202020204" pitchFamily="34" charset="0"/>
            </a:endParaRPr>
          </a:p>
        </p:txBody>
      </p:sp>
      <p:cxnSp>
        <p:nvCxnSpPr>
          <p:cNvPr id="12" name="Straight Arrow Connector 11"/>
          <p:cNvCxnSpPr/>
          <p:nvPr/>
        </p:nvCxnSpPr>
        <p:spPr>
          <a:xfrm flipH="1">
            <a:off x="2083583" y="4100407"/>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158464" y="3964994"/>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cyberphone.github.io/doc/security/jsf.html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4099531" y="1442958"/>
            <a:ext cx="124346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core data</a:t>
            </a:r>
            <a:endParaRPr lang="en-US" sz="1000" b="1" i="1" dirty="0">
              <a:latin typeface="Arial" panose="020B0604020202020204" pitchFamily="34" charset="0"/>
              <a:cs typeface="Arial" panose="020B0604020202020204" pitchFamily="34" charset="0"/>
            </a:endParaRPr>
          </a:p>
        </p:txBody>
      </p:sp>
      <p:sp>
        <p:nvSpPr>
          <p:cNvPr id="14" name="Right Brace 13"/>
          <p:cNvSpPr/>
          <p:nvPr/>
        </p:nvSpPr>
        <p:spPr>
          <a:xfrm>
            <a:off x="3859698" y="1338690"/>
            <a:ext cx="177227" cy="434126"/>
          </a:xfrm>
          <a:prstGeom prst="rightBrace">
            <a:avLst>
              <a:gd name="adj1" fmla="val 9535"/>
              <a:gd name="adj2" fmla="val 50000"/>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Arrow Connector 14"/>
          <p:cNvCxnSpPr>
            <a:stCxn id="16" idx="1"/>
          </p:cNvCxnSpPr>
          <p:nvPr/>
        </p:nvCxnSpPr>
        <p:spPr>
          <a:xfrm flipH="1">
            <a:off x="4968212" y="878000"/>
            <a:ext cx="611900" cy="15141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580112" y="764704"/>
            <a:ext cx="232228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the Merchant “Authority” object</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a:stCxn id="19" idx="1"/>
          </p:cNvCxnSpPr>
          <p:nvPr/>
        </p:nvCxnSpPr>
        <p:spPr>
          <a:xfrm flipH="1" flipV="1">
            <a:off x="1883569" y="4426744"/>
            <a:ext cx="1641671" cy="1369"/>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525240" y="4314817"/>
            <a:ext cx="481014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The same public key as in the </a:t>
            </a:r>
            <a:r>
              <a:rPr lang="en-US" sz="1000" dirty="0">
                <a:latin typeface="Arial" panose="020B0604020202020204" pitchFamily="34" charset="0"/>
                <a:cs typeface="Arial" panose="020B0604020202020204" pitchFamily="34" charset="0"/>
              </a:rPr>
              <a:t>Bank/Acquirer “Authority” object signature </a:t>
            </a:r>
            <a:r>
              <a:rPr lang="en-US" sz="1000" dirty="0" smtClean="0">
                <a:latin typeface="Arial" panose="020B0604020202020204" pitchFamily="34" charset="0"/>
                <a:cs typeface="Arial" panose="020B0604020202020204" pitchFamily="34" charset="0"/>
              </a:rPr>
              <a:t>certificate</a:t>
            </a:r>
            <a:endParaRPr lang="en-US" sz="1000" b="1" i="1" dirty="0">
              <a:latin typeface="Arial" panose="020B0604020202020204" pitchFamily="34" charset="0"/>
              <a:cs typeface="Arial" panose="020B0604020202020204" pitchFamily="34" charset="0"/>
            </a:endParaRPr>
          </a:p>
        </p:txBody>
      </p:sp>
      <p:cxnSp>
        <p:nvCxnSpPr>
          <p:cNvPr id="20" name="Straight Arrow Connector 19"/>
          <p:cNvCxnSpPr>
            <a:stCxn id="21" idx="1"/>
          </p:cNvCxnSpPr>
          <p:nvPr/>
        </p:nvCxnSpPr>
        <p:spPr>
          <a:xfrm flipH="1" flipV="1">
            <a:off x="5089474" y="1211788"/>
            <a:ext cx="490638" cy="55391"/>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580112" y="1153883"/>
            <a:ext cx="326645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the Merchant Bank/</a:t>
            </a:r>
            <a:r>
              <a:rPr lang="en-US" sz="1000" dirty="0">
                <a:latin typeface="Arial" panose="020B0604020202020204" pitchFamily="34" charset="0"/>
                <a:cs typeface="Arial" panose="020B0604020202020204" pitchFamily="34" charset="0"/>
              </a:rPr>
              <a:t>A</a:t>
            </a:r>
            <a:r>
              <a:rPr lang="en-US" sz="1000" dirty="0" smtClean="0">
                <a:latin typeface="Arial" panose="020B0604020202020204" pitchFamily="34" charset="0"/>
                <a:cs typeface="Arial" panose="020B0604020202020204" pitchFamily="34" charset="0"/>
              </a:rPr>
              <a:t>cquirer “Authority” object</a:t>
            </a:r>
            <a:endParaRPr lang="en-US" sz="1000" b="1" i="1" dirty="0">
              <a:latin typeface="Arial" panose="020B0604020202020204" pitchFamily="34" charset="0"/>
              <a:cs typeface="Arial" panose="020B0604020202020204" pitchFamily="34" charset="0"/>
            </a:endParaRPr>
          </a:p>
        </p:txBody>
      </p:sp>
      <p:cxnSp>
        <p:nvCxnSpPr>
          <p:cNvPr id="23" name="Straight Arrow Connector 22"/>
          <p:cNvCxnSpPr>
            <a:stCxn id="24" idx="1"/>
          </p:cNvCxnSpPr>
          <p:nvPr/>
        </p:nvCxnSpPr>
        <p:spPr>
          <a:xfrm flipH="1">
            <a:off x="1907705" y="2739641"/>
            <a:ext cx="1826718"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734423" y="2626345"/>
            <a:ext cx="147109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ignature key</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43003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573643"/>
            <a:ext cx="8280920" cy="5447645"/>
          </a:xfrm>
          <a:prstGeom prst="rect">
            <a:avLst/>
          </a:prstGeom>
        </p:spPr>
        <p:txBody>
          <a:bodyPr wrap="square">
            <a:spAutoFit/>
          </a:bodyPr>
          <a:lstStyle/>
          <a:p>
            <a:pPr latinLnBrk="1">
              <a:spcBef>
                <a:spcPts val="300"/>
              </a:spcBef>
              <a:spcAft>
                <a:spcPts val="300"/>
              </a:spcAft>
            </a:pP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https://webpki.github.io/</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AuthorizationRequest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recepientUrl</a:t>
            </a:r>
            <a:r>
              <a:rPr lang="en-US" sz="1000" dirty="0">
                <a:solidFill>
                  <a:srgbClr val="000000"/>
                </a:solidFill>
                <a:latin typeface="Verdana"/>
              </a:rPr>
              <a:t>": "</a:t>
            </a:r>
            <a:r>
              <a:rPr lang="en-US" sz="1000" dirty="0">
                <a:solidFill>
                  <a:srgbClr val="0000C0"/>
                </a:solidFill>
                <a:latin typeface="Verdana"/>
              </a:rPr>
              <a:t>https://payments.mybank.com/service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authorityUrl</a:t>
            </a:r>
            <a:r>
              <a:rPr lang="en-US" sz="1000" dirty="0">
                <a:solidFill>
                  <a:srgbClr val="000000"/>
                </a:solidFill>
                <a:latin typeface="Verdana"/>
              </a:rPr>
              <a:t>": "</a:t>
            </a:r>
            <a:r>
              <a:rPr lang="en-US" sz="1000" dirty="0">
                <a:solidFill>
                  <a:srgbClr val="0000C0"/>
                </a:solidFill>
                <a:latin typeface="Verdana"/>
              </a:rPr>
              <a:t>https://payments.bigbank.com/payees/86344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paymentMethod</a:t>
            </a:r>
            <a:r>
              <a:rPr lang="en-US" sz="1000" dirty="0">
                <a:solidFill>
                  <a:srgbClr val="000000"/>
                </a:solidFill>
                <a:latin typeface="Verdana"/>
              </a:rPr>
              <a:t>": "</a:t>
            </a:r>
            <a:r>
              <a:rPr lang="en-US" sz="1000" dirty="0">
                <a:solidFill>
                  <a:srgbClr val="0000C0"/>
                </a:solidFill>
                <a:latin typeface="Verdana"/>
              </a:rPr>
              <a:t>https://bankdirect.net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paymentRequest</a:t>
            </a:r>
            <a:r>
              <a:rPr lang="en-US" sz="1000" dirty="0">
                <a:solidFill>
                  <a:srgbClr val="000000"/>
                </a:solidFill>
                <a:latin typeface="Verdana"/>
              </a:rPr>
              <a:t>": {</a:t>
            </a:r>
            <a:r>
              <a:rPr lang="en-US" sz="1000" dirty="0"/>
              <a:t/>
            </a:r>
            <a:br>
              <a:rPr lang="en-US" sz="1000" dirty="0"/>
            </a:br>
            <a:r>
              <a:rPr lang="en-US" sz="1000" i="1" dirty="0" smtClean="0">
                <a:latin typeface="Arial" panose="020B0604020202020204" pitchFamily="34" charset="0"/>
                <a:cs typeface="Arial" panose="020B0604020202020204" pitchFamily="34" charset="0"/>
              </a:rPr>
              <a:t>        </a:t>
            </a:r>
            <a:r>
              <a:rPr lang="en-US" i="1"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 Copy of the original </a:t>
            </a:r>
            <a:r>
              <a:rPr lang="en-US" sz="1000" b="1" dirty="0" err="1">
                <a:latin typeface="Courier New" panose="02070309020205020404" pitchFamily="49" charset="0"/>
                <a:cs typeface="Courier New" panose="02070309020205020404" pitchFamily="49" charset="0"/>
              </a:rPr>
              <a:t>paymentRequest</a:t>
            </a:r>
            <a:r>
              <a:rPr lang="en-US" sz="1000" i="1" dirty="0">
                <a:latin typeface="Arial" panose="020B0604020202020204" pitchFamily="34" charset="0"/>
                <a:cs typeface="Arial" panose="020B0604020202020204" pitchFamily="34" charset="0"/>
              </a:rPr>
              <a:t/>
            </a:r>
            <a:br>
              <a:rPr lang="en-US" sz="1000" i="1" dirty="0">
                <a:latin typeface="Arial" panose="020B0604020202020204" pitchFamily="34" charset="0"/>
                <a:cs typeface="Arial" panose="020B0604020202020204" pitchFamily="34" charset="0"/>
              </a:rPr>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encryptedAuthorization</a:t>
            </a:r>
            <a:r>
              <a:rPr lang="en-US" sz="1000" dirty="0">
                <a:solidFill>
                  <a:srgbClr val="000000"/>
                </a:solidFill>
                <a:latin typeface="Verdana"/>
              </a:rPr>
              <a:t>": {</a:t>
            </a:r>
            <a:r>
              <a:rPr lang="en-US" sz="1000" dirty="0"/>
              <a:t/>
            </a:r>
            <a:br>
              <a:rPr lang="en-US" sz="1000" dirty="0"/>
            </a:br>
            <a:r>
              <a:rPr lang="en-US" sz="1000" i="1" dirty="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         </a:t>
            </a:r>
            <a:r>
              <a:rPr lang="en-US" i="1"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Copy </a:t>
            </a:r>
            <a:r>
              <a:rPr lang="en-US" sz="1000" i="1" dirty="0">
                <a:latin typeface="Arial" panose="020B0604020202020204" pitchFamily="34" charset="0"/>
                <a:cs typeface="Arial" panose="020B0604020202020204" pitchFamily="34" charset="0"/>
              </a:rPr>
              <a:t>of </a:t>
            </a:r>
            <a:r>
              <a:rPr lang="en-US" sz="1000" i="1" dirty="0" smtClean="0">
                <a:latin typeface="Arial" panose="020B0604020202020204" pitchFamily="34" charset="0"/>
                <a:cs typeface="Arial" panose="020B0604020202020204" pitchFamily="34" charset="0"/>
              </a:rPr>
              <a:t>the original </a:t>
            </a:r>
            <a:r>
              <a:rPr lang="en-US" sz="1000" b="1" dirty="0" err="1">
                <a:latin typeface="Courier New" panose="02070309020205020404" pitchFamily="49" charset="0"/>
                <a:cs typeface="Courier New" panose="02070309020205020404" pitchFamily="49" charset="0"/>
              </a:rPr>
              <a:t>encryptedAuthorization</a:t>
            </a:r>
            <a:r>
              <a:rPr lang="en-US" sz="1000" i="1" dirty="0">
                <a:latin typeface="Arial" panose="020B0604020202020204" pitchFamily="34" charset="0"/>
                <a:cs typeface="Arial" panose="020B0604020202020204" pitchFamily="34" charset="0"/>
              </a:rPr>
              <a:t/>
            </a:r>
            <a:br>
              <a:rPr lang="en-US" sz="1000" i="1" dirty="0">
                <a:latin typeface="Arial" panose="020B0604020202020204" pitchFamily="34" charset="0"/>
                <a:cs typeface="Arial" panose="020B0604020202020204" pitchFamily="34" charset="0"/>
              </a:rPr>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payeeReceiveAccount</a:t>
            </a:r>
            <a:r>
              <a:rPr lang="en-US" sz="1000" dirty="0">
                <a:solidFill>
                  <a:srgbClr val="000000"/>
                </a:solidFill>
                <a:latin typeface="Verdana"/>
              </a:rPr>
              <a:t>": {</a:t>
            </a:r>
            <a:r>
              <a:rPr lang="en-US" sz="1000" dirty="0"/>
              <a:t/>
            </a:r>
            <a:br>
              <a:rPr lang="en-US" sz="1000" dirty="0"/>
            </a:b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referenceId</a:t>
            </a:r>
            <a:r>
              <a:rPr lang="en-US" sz="1000" dirty="0">
                <a:solidFill>
                  <a:srgbClr val="000000"/>
                </a:solidFill>
                <a:latin typeface="Verdana"/>
              </a:rPr>
              <a:t>": "</a:t>
            </a:r>
            <a:r>
              <a:rPr lang="en-US" sz="1000" dirty="0">
                <a:solidFill>
                  <a:srgbClr val="0000C0"/>
                </a:solidFill>
                <a:latin typeface="Verdana"/>
              </a:rPr>
              <a:t>#1000006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clientIpAddress</a:t>
            </a:r>
            <a:r>
              <a:rPr lang="en-US" sz="1000" dirty="0">
                <a:solidFill>
                  <a:srgbClr val="000000"/>
                </a:solidFill>
                <a:latin typeface="Verdana"/>
              </a:rPr>
              <a:t>": "</a:t>
            </a:r>
            <a:r>
              <a:rPr lang="en-US" sz="1000" dirty="0">
                <a:solidFill>
                  <a:srgbClr val="0000C0"/>
                </a:solidFill>
                <a:latin typeface="Verdana"/>
              </a:rPr>
              <a:t>220.13.198.144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a:solidFill>
                  <a:srgbClr val="0000C0"/>
                </a:solidFill>
                <a:latin typeface="Verdana"/>
              </a:rPr>
              <a:t>2020-01-31T13:06:10Z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Payee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requestSignature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rZ344aiTaOATmLBOdfYThvnQu_zyB1aJZrbbbks2P9I</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lKOvfJdgN8WqEbXMDYPRSMsPicm0Tk10pmer9LxvxLg</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91wNxmoZt-TKUGD1R7prluueL2DSv9iZ....TqYipTRDXSewSlfWgnoxsTkjkw07pJog</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1745580" y="210126"/>
            <a:ext cx="6275949" cy="338554"/>
          </a:xfrm>
          <a:prstGeom prst="rect">
            <a:avLst/>
          </a:prstGeom>
          <a:noFill/>
        </p:spPr>
        <p:txBody>
          <a:bodyPr wrap="none" rtlCol="0">
            <a:spAutoFit/>
          </a:bodyPr>
          <a:lstStyle/>
          <a:p>
            <a:pPr algn="ctr"/>
            <a:r>
              <a:rPr lang="en-US" sz="1600" b="1" dirty="0" smtClean="0">
                <a:latin typeface="Arial" panose="020B0604020202020204" pitchFamily="34" charset="0"/>
                <a:cs typeface="Arial" panose="020B0604020202020204" pitchFamily="34" charset="0"/>
                <a:sym typeface="Wingdings"/>
              </a:rPr>
              <a:t>④</a:t>
            </a:r>
            <a:r>
              <a:rPr lang="en-US" sz="1600" dirty="0" smtClean="0">
                <a:latin typeface="Arial" panose="020B0604020202020204" pitchFamily="34" charset="0"/>
                <a:cs typeface="Arial" panose="020B0604020202020204" pitchFamily="34" charset="0"/>
                <a:sym typeface="Wingdings"/>
              </a:rPr>
              <a:t> Merchant</a:t>
            </a:r>
            <a:r>
              <a:rPr lang="en-US" sz="1600" dirty="0" smtClean="0">
                <a:latin typeface="Arial" panose="020B0604020202020204" pitchFamily="34" charset="0"/>
                <a:cs typeface="Arial" panose="020B0604020202020204" pitchFamily="34" charset="0"/>
              </a:rPr>
              <a:t> Creates and Sends an </a:t>
            </a:r>
            <a:r>
              <a:rPr lang="en-US" sz="1600" dirty="0" err="1" smtClean="0">
                <a:solidFill>
                  <a:schemeClr val="accent5">
                    <a:lumMod val="75000"/>
                  </a:schemeClr>
                </a:solidFill>
                <a:latin typeface="Arial" panose="020B0604020202020204" pitchFamily="34" charset="0"/>
                <a:cs typeface="Arial" panose="020B0604020202020204" pitchFamily="34" charset="0"/>
              </a:rPr>
              <a:t>AuthorizationRequest</a:t>
            </a:r>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6006136"/>
            <a:ext cx="7848872"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The </a:t>
            </a:r>
            <a:r>
              <a:rPr lang="en-US" sz="1000" b="1" dirty="0" err="1" smtClean="0">
                <a:solidFill>
                  <a:schemeClr val="accent5">
                    <a:lumMod val="75000"/>
                  </a:schemeClr>
                </a:solidFill>
                <a:latin typeface="Arial" panose="020B0604020202020204" pitchFamily="34" charset="0"/>
                <a:cs typeface="Arial" panose="020B0604020202020204" pitchFamily="34" charset="0"/>
              </a:rPr>
              <a:t>AuthorizationRequest</a:t>
            </a:r>
            <a:r>
              <a:rPr lang="en-US" sz="1000" dirty="0" smtClean="0">
                <a:latin typeface="Arial" panose="020B0604020202020204" pitchFamily="34" charset="0"/>
                <a:cs typeface="Arial" panose="020B0604020202020204" pitchFamily="34" charset="0"/>
              </a:rPr>
              <a:t> is sent by a Merchant (Payee) to the </a:t>
            </a:r>
            <a:r>
              <a:rPr lang="en-US" sz="1000" b="1" dirty="0" err="1" smtClean="0">
                <a:latin typeface="Courier New" panose="02070309020205020404" pitchFamily="49" charset="0"/>
                <a:cs typeface="Courier New" panose="02070309020205020404" pitchFamily="49" charset="0"/>
              </a:rPr>
              <a:t>serviceUrl</a:t>
            </a:r>
            <a:r>
              <a:rPr lang="en-US" sz="1000" dirty="0" smtClean="0">
                <a:latin typeface="Arial" panose="020B0604020202020204" pitchFamily="34" charset="0"/>
                <a:cs typeface="Arial" panose="020B0604020202020204" pitchFamily="34" charset="0"/>
              </a:rPr>
              <a:t> of the  “Authority” object given by the user’s choice of payment card (method).  See </a:t>
            </a:r>
            <a:r>
              <a:rPr lang="en-US" sz="1000" dirty="0" err="1">
                <a:latin typeface="Arial" panose="020B0604020202020204" pitchFamily="34" charset="0"/>
                <a:cs typeface="Arial" panose="020B0604020202020204" pitchFamily="34" charset="0"/>
                <a:hlinkClick r:id="rId2" action="ppaction://hlinksldjump"/>
              </a:rPr>
              <a:t>providerAuthorityUrl</a:t>
            </a:r>
            <a:r>
              <a:rPr lang="en-US" sz="1000" dirty="0">
                <a:latin typeface="Arial" panose="020B0604020202020204" pitchFamily="34" charset="0"/>
                <a:cs typeface="Arial" panose="020B0604020202020204" pitchFamily="34" charset="0"/>
              </a:rPr>
              <a:t>. The </a:t>
            </a:r>
            <a:r>
              <a:rPr lang="en-US" sz="1000" dirty="0" smtClean="0">
                <a:latin typeface="Arial" panose="020B0604020202020204" pitchFamily="34" charset="0"/>
                <a:cs typeface="Arial" panose="020B0604020202020204" pitchFamily="34" charset="0"/>
              </a:rPr>
              <a:t>inclusion of </a:t>
            </a:r>
            <a:r>
              <a:rPr lang="en-US" sz="1000" b="1" dirty="0" err="1" smtClean="0">
                <a:latin typeface="Courier New" panose="02070309020205020404" pitchFamily="49" charset="0"/>
                <a:cs typeface="Courier New" panose="02070309020205020404" pitchFamily="49" charset="0"/>
              </a:rPr>
              <a:t>authorityUrl</a:t>
            </a:r>
            <a:r>
              <a:rPr lang="en-US" sz="1000" dirty="0" smtClean="0">
                <a:latin typeface="Arial" panose="020B0604020202020204" pitchFamily="34" charset="0"/>
                <a:cs typeface="Arial" panose="020B0604020202020204" pitchFamily="34" charset="0"/>
              </a:rPr>
              <a:t> enables the targeted User Bank to verify that the Merchant belongs to a known Bank-to-Bank or Acquirer payment network.</a:t>
            </a:r>
            <a:endParaRPr lang="en-US" sz="1000" i="1" dirty="0">
              <a:latin typeface="Arial" panose="020B0604020202020204" pitchFamily="34" charset="0"/>
              <a:cs typeface="Arial" panose="020B0604020202020204" pitchFamily="34" charset="0"/>
            </a:endParaRPr>
          </a:p>
        </p:txBody>
      </p:sp>
      <p:cxnSp>
        <p:nvCxnSpPr>
          <p:cNvPr id="11" name="Straight Arrow Connector 10"/>
          <p:cNvCxnSpPr>
            <a:stCxn id="17" idx="1"/>
          </p:cNvCxnSpPr>
          <p:nvPr/>
        </p:nvCxnSpPr>
        <p:spPr>
          <a:xfrm flipH="1">
            <a:off x="4928669" y="1306789"/>
            <a:ext cx="44881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377485" y="1193493"/>
            <a:ext cx="211068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Merchant “Authority” object</a:t>
            </a:r>
            <a:endParaRPr lang="en-US" sz="1000" b="1" i="1" dirty="0">
              <a:latin typeface="Arial" panose="020B0604020202020204" pitchFamily="34" charset="0"/>
              <a:cs typeface="Arial" panose="020B0604020202020204" pitchFamily="34" charset="0"/>
            </a:endParaRPr>
          </a:p>
        </p:txBody>
      </p:sp>
      <p:cxnSp>
        <p:nvCxnSpPr>
          <p:cNvPr id="12" name="Straight Arrow Connector 11"/>
          <p:cNvCxnSpPr/>
          <p:nvPr/>
        </p:nvCxnSpPr>
        <p:spPr>
          <a:xfrm flipH="1">
            <a:off x="2227599" y="4281736"/>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302480" y="4149080"/>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3"/>
              </a:rPr>
              <a:t>https://</a:t>
            </a:r>
            <a:r>
              <a:rPr lang="en-US" sz="1000" dirty="0" smtClean="0">
                <a:latin typeface="Arial" panose="020B0604020202020204" pitchFamily="34" charset="0"/>
                <a:cs typeface="Arial" panose="020B0604020202020204" pitchFamily="34" charset="0"/>
                <a:hlinkClick r:id="rId3"/>
              </a:rPr>
              <a:t>cyberphone.github.io/doc/security/jsf.html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15" name="Straight Arrow Connector 14"/>
          <p:cNvCxnSpPr>
            <a:stCxn id="16" idx="1"/>
          </p:cNvCxnSpPr>
          <p:nvPr/>
        </p:nvCxnSpPr>
        <p:spPr>
          <a:xfrm flipH="1" flipV="1">
            <a:off x="3613067" y="1454627"/>
            <a:ext cx="718590" cy="254856"/>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331657" y="1596187"/>
            <a:ext cx="300997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Payment method (must match user authorization)</a:t>
            </a:r>
            <a:endParaRPr lang="en-US" sz="1000" b="1" i="1" dirty="0">
              <a:latin typeface="Arial" panose="020B0604020202020204" pitchFamily="34" charset="0"/>
              <a:cs typeface="Arial" panose="020B0604020202020204" pitchFamily="34" charset="0"/>
            </a:endParaRPr>
          </a:p>
        </p:txBody>
      </p:sp>
      <p:cxnSp>
        <p:nvCxnSpPr>
          <p:cNvPr id="22" name="Straight Arrow Connector 21"/>
          <p:cNvCxnSpPr>
            <a:stCxn id="23" idx="1"/>
          </p:cNvCxnSpPr>
          <p:nvPr/>
        </p:nvCxnSpPr>
        <p:spPr>
          <a:xfrm flipH="1">
            <a:off x="4420683" y="876778"/>
            <a:ext cx="799389" cy="246043"/>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220072" y="763482"/>
            <a:ext cx="215877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Where the message is actually sent</a:t>
            </a:r>
            <a:endParaRPr lang="en-US" sz="1000" b="1" i="1" dirty="0">
              <a:latin typeface="Arial" panose="020B0604020202020204" pitchFamily="34" charset="0"/>
              <a:cs typeface="Arial" panose="020B0604020202020204" pitchFamily="34" charset="0"/>
            </a:endParaRPr>
          </a:p>
        </p:txBody>
      </p:sp>
      <p:sp>
        <p:nvSpPr>
          <p:cNvPr id="20" name="TextBox 19"/>
          <p:cNvSpPr txBox="1"/>
          <p:nvPr/>
        </p:nvSpPr>
        <p:spPr>
          <a:xfrm>
            <a:off x="4067944" y="2564904"/>
            <a:ext cx="4239476" cy="765200"/>
          </a:xfrm>
          <a:prstGeom prst="rect">
            <a:avLst/>
          </a:prstGeom>
          <a:solidFill>
            <a:srgbClr val="FDFAC7"/>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pPr>
              <a:spcAft>
                <a:spcPts val="600"/>
              </a:spcAft>
            </a:pPr>
            <a:r>
              <a:rPr lang="en-US" sz="1000" dirty="0" smtClean="0">
                <a:latin typeface="Arial" panose="020B0604020202020204" pitchFamily="34" charset="0"/>
                <a:cs typeface="Arial" panose="020B0604020202020204" pitchFamily="34" charset="0"/>
              </a:rPr>
              <a:t>Sample data for a SEPA payment method:</a:t>
            </a:r>
          </a:p>
          <a:p>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://sepa.payments.org/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/v3#account</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a:r>
            <a:b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b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iban</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FR7630004003200001019471656</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00"/>
                </a:solidFill>
                <a:latin typeface="Verdana"/>
              </a:rPr>
              <a:t>,</a:t>
            </a:r>
            <a:r>
              <a:rPr lang="en-US" sz="1000" dirty="0">
                <a:solidFill>
                  <a:prstClr val="black"/>
                </a:solidFill>
              </a:rPr>
              <a:t/>
            </a:r>
            <a:br>
              <a:rPr lang="en-US" sz="1000" dirty="0">
                <a:solidFill>
                  <a:prstClr val="black"/>
                </a:solidFill>
              </a:rPr>
            </a:br>
            <a:r>
              <a:rPr lang="en-US" sz="1000" dirty="0" smtClean="0">
                <a:solidFill>
                  <a:srgbClr val="000000"/>
                </a:solidFill>
                <a:latin typeface="Verdana"/>
              </a:rPr>
              <a:t>"</a:t>
            </a:r>
            <a:r>
              <a:rPr lang="en-US" sz="1000" dirty="0">
                <a:solidFill>
                  <a:srgbClr val="C00000"/>
                </a:solidFill>
                <a:latin typeface="Verdana"/>
              </a:rPr>
              <a:t>nonce</a:t>
            </a:r>
            <a:r>
              <a:rPr lang="en-US" sz="1000" dirty="0">
                <a:solidFill>
                  <a:srgbClr val="000000"/>
                </a:solidFill>
                <a:latin typeface="Verdana"/>
              </a:rPr>
              <a:t>": "</a:t>
            </a:r>
            <a:r>
              <a:rPr lang="en-US" sz="1000" dirty="0" smtClean="0">
                <a:solidFill>
                  <a:srgbClr val="0000C0"/>
                </a:solidFill>
                <a:latin typeface="Verdana"/>
              </a:rPr>
              <a:t>nZFwxLP0TvFXD2xPKzRTIGevgLjpiMw2BP86hszj5x4</a:t>
            </a:r>
            <a:r>
              <a:rPr lang="en-US" sz="1000" dirty="0" smtClean="0">
                <a:latin typeface="Verdana"/>
              </a:rPr>
              <a:t>"</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a:stCxn id="20" idx="1"/>
          </p:cNvCxnSpPr>
          <p:nvPr/>
        </p:nvCxnSpPr>
        <p:spPr>
          <a:xfrm flipH="1">
            <a:off x="922422" y="2947504"/>
            <a:ext cx="3145522" cy="1"/>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21" idx="1"/>
          </p:cNvCxnSpPr>
          <p:nvPr/>
        </p:nvCxnSpPr>
        <p:spPr>
          <a:xfrm flipH="1">
            <a:off x="1887088" y="4591176"/>
            <a:ext cx="1826718"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713806" y="4477880"/>
            <a:ext cx="147109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ignature key</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05681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rgbClr val="FF0000"/>
          </a:solidFill>
          <a:headEnd type="none"/>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6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5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14538</TotalTime>
  <Words>1666</Words>
  <Application>Microsoft Office PowerPoint</Application>
  <PresentationFormat>On-screen Show (4:3)</PresentationFormat>
  <Paragraphs>250</Paragraphs>
  <Slides>16</Slides>
  <Notes>0</Notes>
  <HiddenSlides>0</HiddenSlides>
  <MMClips>0</MMClips>
  <ScaleCrop>false</ScaleCrop>
  <HeadingPairs>
    <vt:vector size="4" baseType="variant">
      <vt:variant>
        <vt:lpstr>Theme</vt:lpstr>
      </vt:variant>
      <vt:variant>
        <vt:i4>8</vt:i4>
      </vt:variant>
      <vt:variant>
        <vt:lpstr>Slide Titles</vt:lpstr>
      </vt:variant>
      <vt:variant>
        <vt:i4>16</vt:i4>
      </vt:variant>
    </vt:vector>
  </HeadingPairs>
  <TitlesOfParts>
    <vt:vector size="24" baseType="lpstr">
      <vt:lpstr>Office Theme</vt:lpstr>
      <vt:lpstr>6_Custom Design</vt:lpstr>
      <vt:lpstr>5_Custom Design</vt:lpstr>
      <vt:lpstr>4_Custom Design</vt:lpstr>
      <vt:lpstr>3_Custom Design</vt:lpstr>
      <vt:lpstr>2_Custom Design</vt:lpstr>
      <vt:lpstr>1_Custom Design</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Saturn V3 Presentation</dc:title>
  <dc:creator>Anders Rundgren</dc:creator>
  <cp:lastModifiedBy>Anders</cp:lastModifiedBy>
  <cp:revision>573</cp:revision>
  <dcterms:created xsi:type="dcterms:W3CDTF">2016-04-29T15:32:52Z</dcterms:created>
  <dcterms:modified xsi:type="dcterms:W3CDTF">2020-02-09T14:29:25Z</dcterms:modified>
</cp:coreProperties>
</file>