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7ED"/>
    <a:srgbClr val="FEFED2"/>
    <a:srgbClr val="FBF7C9"/>
    <a:srgbClr val="EDE437"/>
    <a:srgbClr val="E1EBF7"/>
    <a:srgbClr val="FFFFFF"/>
    <a:srgbClr val="F2E648"/>
    <a:srgbClr val="FAFA72"/>
    <a:srgbClr val="F8F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3" autoAdjust="0"/>
    <p:restoredTop sz="94641" autoAdjust="0"/>
  </p:normalViewPr>
  <p:slideViewPr>
    <p:cSldViewPr>
      <p:cViewPr varScale="1">
        <p:scale>
          <a:sx n="92" d="100"/>
          <a:sy n="92" d="100"/>
        </p:scale>
        <p:origin x="-2016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3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0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2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6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4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3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6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1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2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80E38-6FF2-48B3-BDAB-4FA23B840E92}" type="datetimeFigureOut">
              <a:rPr lang="en-US" smtClean="0"/>
              <a:t>2019-09-08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emf"/><Relationship Id="rId5" Type="http://schemas.openxmlformats.org/officeDocument/2006/relationships/image" Target="../media/image3.png"/><Relationship Id="rId10" Type="http://schemas.openxmlformats.org/officeDocument/2006/relationships/hyperlink" Target="https://cyberphone.github.io/doc/saturn/saturn-authorization.pdf" TargetMode="External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" name="Straight Arrow Connector 181"/>
          <p:cNvCxnSpPr/>
          <p:nvPr/>
        </p:nvCxnSpPr>
        <p:spPr>
          <a:xfrm>
            <a:off x="3088644" y="3674872"/>
            <a:ext cx="3139539" cy="1761049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3" name="Group 252"/>
          <p:cNvGrpSpPr/>
          <p:nvPr/>
        </p:nvGrpSpPr>
        <p:grpSpPr>
          <a:xfrm>
            <a:off x="3360268" y="3684448"/>
            <a:ext cx="759020" cy="680656"/>
            <a:chOff x="3779912" y="4116496"/>
            <a:chExt cx="759020" cy="680656"/>
          </a:xfrm>
        </p:grpSpPr>
        <p:sp>
          <p:nvSpPr>
            <p:cNvPr id="184" name="Parallelogram 183"/>
            <p:cNvSpPr>
              <a:spLocks noChangeAspect="1"/>
            </p:cNvSpPr>
            <p:nvPr/>
          </p:nvSpPr>
          <p:spPr>
            <a:xfrm>
              <a:off x="3779912" y="4116496"/>
              <a:ext cx="759020" cy="680656"/>
            </a:xfrm>
            <a:prstGeom prst="parallelogram">
              <a:avLst>
                <a:gd name="adj" fmla="val 2408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Parallelogram 184"/>
            <p:cNvSpPr/>
            <p:nvPr/>
          </p:nvSpPr>
          <p:spPr>
            <a:xfrm>
              <a:off x="3987317" y="4190114"/>
              <a:ext cx="414109" cy="237600"/>
            </a:xfrm>
            <a:prstGeom prst="parallelogram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Parallelogram 185"/>
            <p:cNvSpPr/>
            <p:nvPr/>
          </p:nvSpPr>
          <p:spPr>
            <a:xfrm>
              <a:off x="3910437" y="4469840"/>
              <a:ext cx="414109" cy="237600"/>
            </a:xfrm>
            <a:prstGeom prst="parallelogram">
              <a:avLst/>
            </a:prstGeom>
            <a:blipFill>
              <a:blip r:embed="rId2"/>
              <a:tile tx="0" ty="0" sx="50000" sy="50000" flip="none" algn="tl"/>
            </a:blip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Arc 18"/>
          <p:cNvSpPr/>
          <p:nvPr/>
        </p:nvSpPr>
        <p:spPr>
          <a:xfrm>
            <a:off x="2395347" y="1951173"/>
            <a:ext cx="1024524" cy="2656990"/>
          </a:xfrm>
          <a:custGeom>
            <a:avLst/>
            <a:gdLst>
              <a:gd name="connsiteX0" fmla="*/ 366671 w 386599"/>
              <a:gd name="connsiteY0" fmla="*/ 983984 h 3528212"/>
              <a:gd name="connsiteX1" fmla="*/ 386599 w 386599"/>
              <a:gd name="connsiteY1" fmla="*/ 1764107 h 3528212"/>
              <a:gd name="connsiteX2" fmla="*/ 193300 w 386599"/>
              <a:gd name="connsiteY2" fmla="*/ 1764106 h 3528212"/>
              <a:gd name="connsiteX3" fmla="*/ 366671 w 386599"/>
              <a:gd name="connsiteY3" fmla="*/ 983984 h 3528212"/>
              <a:gd name="connsiteX0" fmla="*/ 366671 w 386599"/>
              <a:gd name="connsiteY0" fmla="*/ 983984 h 3528212"/>
              <a:gd name="connsiteX1" fmla="*/ 386599 w 386599"/>
              <a:gd name="connsiteY1" fmla="*/ 1764107 h 3528212"/>
              <a:gd name="connsiteX0" fmla="*/ 464949 w 484877"/>
              <a:gd name="connsiteY0" fmla="*/ 1043553 h 1823676"/>
              <a:gd name="connsiteX1" fmla="*/ 484877 w 484877"/>
              <a:gd name="connsiteY1" fmla="*/ 1823676 h 1823676"/>
              <a:gd name="connsiteX2" fmla="*/ 291578 w 484877"/>
              <a:gd name="connsiteY2" fmla="*/ 1823675 h 1823676"/>
              <a:gd name="connsiteX3" fmla="*/ 464949 w 484877"/>
              <a:gd name="connsiteY3" fmla="*/ 1043553 h 1823676"/>
              <a:gd name="connsiteX0" fmla="*/ 0 w 484877"/>
              <a:gd name="connsiteY0" fmla="*/ 0 h 1823676"/>
              <a:gd name="connsiteX1" fmla="*/ 484877 w 484877"/>
              <a:gd name="connsiteY1" fmla="*/ 1823676 h 1823676"/>
              <a:gd name="connsiteX0" fmla="*/ 485613 w 505541"/>
              <a:gd name="connsiteY0" fmla="*/ 1110712 h 1890835"/>
              <a:gd name="connsiteX1" fmla="*/ 505541 w 505541"/>
              <a:gd name="connsiteY1" fmla="*/ 1890835 h 1890835"/>
              <a:gd name="connsiteX2" fmla="*/ 312242 w 505541"/>
              <a:gd name="connsiteY2" fmla="*/ 1890834 h 1890835"/>
              <a:gd name="connsiteX3" fmla="*/ 485613 w 505541"/>
              <a:gd name="connsiteY3" fmla="*/ 1110712 h 1890835"/>
              <a:gd name="connsiteX0" fmla="*/ 0 w 505541"/>
              <a:gd name="connsiteY0" fmla="*/ 0 h 1890835"/>
              <a:gd name="connsiteX1" fmla="*/ 505541 w 505541"/>
              <a:gd name="connsiteY1" fmla="*/ 1890835 h 1890835"/>
              <a:gd name="connsiteX0" fmla="*/ 485613 w 505541"/>
              <a:gd name="connsiteY0" fmla="*/ 1110712 h 1890835"/>
              <a:gd name="connsiteX1" fmla="*/ 505541 w 505541"/>
              <a:gd name="connsiteY1" fmla="*/ 1890835 h 1890835"/>
              <a:gd name="connsiteX2" fmla="*/ 312242 w 505541"/>
              <a:gd name="connsiteY2" fmla="*/ 1890834 h 1890835"/>
              <a:gd name="connsiteX3" fmla="*/ 485613 w 505541"/>
              <a:gd name="connsiteY3" fmla="*/ 1110712 h 1890835"/>
              <a:gd name="connsiteX0" fmla="*/ 0 w 505541"/>
              <a:gd name="connsiteY0" fmla="*/ 0 h 1890835"/>
              <a:gd name="connsiteX1" fmla="*/ 505541 w 505541"/>
              <a:gd name="connsiteY1" fmla="*/ 1890835 h 1890835"/>
              <a:gd name="connsiteX0" fmla="*/ 485613 w 703076"/>
              <a:gd name="connsiteY0" fmla="*/ 1110712 h 1890835"/>
              <a:gd name="connsiteX1" fmla="*/ 505541 w 703076"/>
              <a:gd name="connsiteY1" fmla="*/ 1890835 h 1890835"/>
              <a:gd name="connsiteX2" fmla="*/ 312242 w 703076"/>
              <a:gd name="connsiteY2" fmla="*/ 1890834 h 1890835"/>
              <a:gd name="connsiteX3" fmla="*/ 485613 w 703076"/>
              <a:gd name="connsiteY3" fmla="*/ 1110712 h 1890835"/>
              <a:gd name="connsiteX0" fmla="*/ 0 w 703076"/>
              <a:gd name="connsiteY0" fmla="*/ 0 h 1890835"/>
              <a:gd name="connsiteX1" fmla="*/ 505541 w 703076"/>
              <a:gd name="connsiteY1" fmla="*/ 1890835 h 1890835"/>
              <a:gd name="connsiteX0" fmla="*/ 312242 w 505541"/>
              <a:gd name="connsiteY0" fmla="*/ 1890834 h 1890835"/>
              <a:gd name="connsiteX1" fmla="*/ 505541 w 505541"/>
              <a:gd name="connsiteY1" fmla="*/ 1890835 h 1890835"/>
              <a:gd name="connsiteX2" fmla="*/ 312242 w 505541"/>
              <a:gd name="connsiteY2" fmla="*/ 1890834 h 1890835"/>
              <a:gd name="connsiteX0" fmla="*/ 0 w 505541"/>
              <a:gd name="connsiteY0" fmla="*/ 0 h 1890835"/>
              <a:gd name="connsiteX1" fmla="*/ 505541 w 505541"/>
              <a:gd name="connsiteY1" fmla="*/ 1890835 h 1890835"/>
              <a:gd name="connsiteX0" fmla="*/ 575714 w 575714"/>
              <a:gd name="connsiteY0" fmla="*/ 2149139 h 2149139"/>
              <a:gd name="connsiteX1" fmla="*/ 505541 w 575714"/>
              <a:gd name="connsiteY1" fmla="*/ 1890835 h 2149139"/>
              <a:gd name="connsiteX2" fmla="*/ 575714 w 575714"/>
              <a:gd name="connsiteY2" fmla="*/ 2149139 h 2149139"/>
              <a:gd name="connsiteX0" fmla="*/ 0 w 575714"/>
              <a:gd name="connsiteY0" fmla="*/ 0 h 2149139"/>
              <a:gd name="connsiteX1" fmla="*/ 505541 w 575714"/>
              <a:gd name="connsiteY1" fmla="*/ 1890835 h 2149139"/>
              <a:gd name="connsiteX0" fmla="*/ 575714 w 614029"/>
              <a:gd name="connsiteY0" fmla="*/ 2149139 h 2149139"/>
              <a:gd name="connsiteX1" fmla="*/ 505541 w 614029"/>
              <a:gd name="connsiteY1" fmla="*/ 1890835 h 2149139"/>
              <a:gd name="connsiteX2" fmla="*/ 575714 w 614029"/>
              <a:gd name="connsiteY2" fmla="*/ 2149139 h 2149139"/>
              <a:gd name="connsiteX0" fmla="*/ 0 w 614029"/>
              <a:gd name="connsiteY0" fmla="*/ 0 h 2149139"/>
              <a:gd name="connsiteX1" fmla="*/ 614029 w 614029"/>
              <a:gd name="connsiteY1" fmla="*/ 2123310 h 2149139"/>
              <a:gd name="connsiteX0" fmla="*/ 575714 w 658522"/>
              <a:gd name="connsiteY0" fmla="*/ 2149139 h 2330955"/>
              <a:gd name="connsiteX1" fmla="*/ 505541 w 658522"/>
              <a:gd name="connsiteY1" fmla="*/ 1890835 h 2330955"/>
              <a:gd name="connsiteX2" fmla="*/ 575714 w 658522"/>
              <a:gd name="connsiteY2" fmla="*/ 2149139 h 2330955"/>
              <a:gd name="connsiteX0" fmla="*/ 0 w 658522"/>
              <a:gd name="connsiteY0" fmla="*/ 0 h 2330955"/>
              <a:gd name="connsiteX1" fmla="*/ 614029 w 658522"/>
              <a:gd name="connsiteY1" fmla="*/ 2123310 h 2330955"/>
              <a:gd name="connsiteX2" fmla="*/ 612557 w 658522"/>
              <a:gd name="connsiteY2" fmla="*/ 2271724 h 2330955"/>
              <a:gd name="connsiteX0" fmla="*/ 575714 w 614029"/>
              <a:gd name="connsiteY0" fmla="*/ 2149139 h 2149139"/>
              <a:gd name="connsiteX1" fmla="*/ 505541 w 614029"/>
              <a:gd name="connsiteY1" fmla="*/ 1890835 h 2149139"/>
              <a:gd name="connsiteX2" fmla="*/ 575714 w 614029"/>
              <a:gd name="connsiteY2" fmla="*/ 2149139 h 2149139"/>
              <a:gd name="connsiteX0" fmla="*/ 0 w 614029"/>
              <a:gd name="connsiteY0" fmla="*/ 0 h 2149139"/>
              <a:gd name="connsiteX1" fmla="*/ 614029 w 614029"/>
              <a:gd name="connsiteY1" fmla="*/ 2123310 h 2149139"/>
              <a:gd name="connsiteX0" fmla="*/ 575714 w 614029"/>
              <a:gd name="connsiteY0" fmla="*/ 2149139 h 2541764"/>
              <a:gd name="connsiteX1" fmla="*/ 495208 w 614029"/>
              <a:gd name="connsiteY1" fmla="*/ 2541764 h 2541764"/>
              <a:gd name="connsiteX2" fmla="*/ 575714 w 614029"/>
              <a:gd name="connsiteY2" fmla="*/ 2149139 h 2541764"/>
              <a:gd name="connsiteX0" fmla="*/ 0 w 614029"/>
              <a:gd name="connsiteY0" fmla="*/ 0 h 2541764"/>
              <a:gd name="connsiteX1" fmla="*/ 614029 w 614029"/>
              <a:gd name="connsiteY1" fmla="*/ 2123310 h 2541764"/>
              <a:gd name="connsiteX0" fmla="*/ 575714 w 667154"/>
              <a:gd name="connsiteY0" fmla="*/ 2149139 h 2541764"/>
              <a:gd name="connsiteX1" fmla="*/ 495208 w 667154"/>
              <a:gd name="connsiteY1" fmla="*/ 2541764 h 2541764"/>
              <a:gd name="connsiteX2" fmla="*/ 667154 w 667154"/>
              <a:gd name="connsiteY2" fmla="*/ 2240579 h 2541764"/>
              <a:gd name="connsiteX0" fmla="*/ 0 w 667154"/>
              <a:gd name="connsiteY0" fmla="*/ 0 h 2541764"/>
              <a:gd name="connsiteX1" fmla="*/ 614029 w 667154"/>
              <a:gd name="connsiteY1" fmla="*/ 2123310 h 2541764"/>
              <a:gd name="connsiteX0" fmla="*/ 495208 w 667154"/>
              <a:gd name="connsiteY0" fmla="*/ 2541764 h 2541764"/>
              <a:gd name="connsiteX1" fmla="*/ 667154 w 667154"/>
              <a:gd name="connsiteY1" fmla="*/ 2240579 h 2541764"/>
              <a:gd name="connsiteX0" fmla="*/ 0 w 667154"/>
              <a:gd name="connsiteY0" fmla="*/ 0 h 2541764"/>
              <a:gd name="connsiteX1" fmla="*/ 614029 w 667154"/>
              <a:gd name="connsiteY1" fmla="*/ 2123310 h 2541764"/>
              <a:gd name="connsiteX0" fmla="*/ 495208 w 667154"/>
              <a:gd name="connsiteY0" fmla="*/ 2541764 h 2541764"/>
              <a:gd name="connsiteX1" fmla="*/ 667154 w 667154"/>
              <a:gd name="connsiteY1" fmla="*/ 2240579 h 2541764"/>
              <a:gd name="connsiteX0" fmla="*/ 0 w 667154"/>
              <a:gd name="connsiteY0" fmla="*/ 0 h 2541764"/>
              <a:gd name="connsiteX1" fmla="*/ 614029 w 667154"/>
              <a:gd name="connsiteY1" fmla="*/ 2123310 h 2541764"/>
              <a:gd name="connsiteX0" fmla="*/ 495208 w 667154"/>
              <a:gd name="connsiteY0" fmla="*/ 2541764 h 2541764"/>
              <a:gd name="connsiteX1" fmla="*/ 667154 w 667154"/>
              <a:gd name="connsiteY1" fmla="*/ 2240579 h 2541764"/>
              <a:gd name="connsiteX0" fmla="*/ 0 w 667154"/>
              <a:gd name="connsiteY0" fmla="*/ 0 h 2541764"/>
              <a:gd name="connsiteX1" fmla="*/ 614029 w 667154"/>
              <a:gd name="connsiteY1" fmla="*/ 2123310 h 2541764"/>
              <a:gd name="connsiteX0" fmla="*/ 495208 w 985988"/>
              <a:gd name="connsiteY0" fmla="*/ 2541764 h 2541764"/>
              <a:gd name="connsiteX1" fmla="*/ 667154 w 985988"/>
              <a:gd name="connsiteY1" fmla="*/ 2240579 h 2541764"/>
              <a:gd name="connsiteX0" fmla="*/ 0 w 985988"/>
              <a:gd name="connsiteY0" fmla="*/ 0 h 2541764"/>
              <a:gd name="connsiteX1" fmla="*/ 985988 w 985988"/>
              <a:gd name="connsiteY1" fmla="*/ 2205967 h 2541764"/>
              <a:gd name="connsiteX0" fmla="*/ 495208 w 1006471"/>
              <a:gd name="connsiteY0" fmla="*/ 2541764 h 2541764"/>
              <a:gd name="connsiteX1" fmla="*/ 667154 w 1006471"/>
              <a:gd name="connsiteY1" fmla="*/ 2240579 h 2541764"/>
              <a:gd name="connsiteX0" fmla="*/ 0 w 1006471"/>
              <a:gd name="connsiteY0" fmla="*/ 0 h 2541764"/>
              <a:gd name="connsiteX1" fmla="*/ 1006471 w 1006471"/>
              <a:gd name="connsiteY1" fmla="*/ 2226632 h 2541764"/>
              <a:gd name="connsiteX0" fmla="*/ 495208 w 1011591"/>
              <a:gd name="connsiteY0" fmla="*/ 2541764 h 2541764"/>
              <a:gd name="connsiteX1" fmla="*/ 667154 w 1011591"/>
              <a:gd name="connsiteY1" fmla="*/ 2240579 h 2541764"/>
              <a:gd name="connsiteX0" fmla="*/ 0 w 1011591"/>
              <a:gd name="connsiteY0" fmla="*/ 0 h 2541764"/>
              <a:gd name="connsiteX1" fmla="*/ 1011591 w 1011591"/>
              <a:gd name="connsiteY1" fmla="*/ 224213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459532 w 1021832"/>
              <a:gd name="connsiteY1" fmla="*/ 1811940 h 2541764"/>
              <a:gd name="connsiteX2" fmla="*/ 1021832 w 1021832"/>
              <a:gd name="connsiteY2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534184 w 1021832"/>
              <a:gd name="connsiteY1" fmla="*/ 1894597 h 2541764"/>
              <a:gd name="connsiteX2" fmla="*/ 1021832 w 1021832"/>
              <a:gd name="connsiteY2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534184 w 1021832"/>
              <a:gd name="connsiteY1" fmla="*/ 1894597 h 2541764"/>
              <a:gd name="connsiteX2" fmla="*/ 1021832 w 1021832"/>
              <a:gd name="connsiteY2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534184 w 1021832"/>
              <a:gd name="connsiteY1" fmla="*/ 1894597 h 2541764"/>
              <a:gd name="connsiteX2" fmla="*/ 1021832 w 1021832"/>
              <a:gd name="connsiteY2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1832" h="2541764" stroke="0" extrusionOk="0">
                <a:moveTo>
                  <a:pt x="495208" y="2541764"/>
                </a:moveTo>
                <a:cubicBezTo>
                  <a:pt x="522043" y="2410889"/>
                  <a:pt x="667154" y="2240579"/>
                  <a:pt x="667154" y="2240579"/>
                </a:cubicBezTo>
              </a:path>
              <a:path w="1021832" h="2541764" fill="none">
                <a:moveTo>
                  <a:pt x="0" y="0"/>
                </a:moveTo>
                <a:cubicBezTo>
                  <a:pt x="300796" y="1567065"/>
                  <a:pt x="726891" y="2118520"/>
                  <a:pt x="1021832" y="2267960"/>
                </a:cubicBezTo>
              </a:path>
            </a:pathLst>
          </a:custGeom>
          <a:ln w="12700">
            <a:solidFill>
              <a:schemeClr val="tx1"/>
            </a:solidFill>
            <a:prstDash val="sysDot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3" name="Straight Connector 162"/>
          <p:cNvCxnSpPr>
            <a:endCxn id="152" idx="2"/>
          </p:cNvCxnSpPr>
          <p:nvPr/>
        </p:nvCxnSpPr>
        <p:spPr>
          <a:xfrm flipV="1">
            <a:off x="7876803" y="3214817"/>
            <a:ext cx="5" cy="350376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 flipV="1">
            <a:off x="8244408" y="4308528"/>
            <a:ext cx="432048" cy="1471286"/>
          </a:xfrm>
          <a:custGeom>
            <a:avLst/>
            <a:gdLst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0 w 792088"/>
              <a:gd name="connsiteY3" fmla="*/ 2337825 h 2337825"/>
              <a:gd name="connsiteX4" fmla="*/ 0 w 792088"/>
              <a:gd name="connsiteY4" fmla="*/ 0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0 w 792088"/>
              <a:gd name="connsiteY3" fmla="*/ 2337825 h 2337825"/>
              <a:gd name="connsiteX4" fmla="*/ 91440 w 792088"/>
              <a:gd name="connsiteY4" fmla="*/ 91440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0 w 792088"/>
              <a:gd name="connsiteY3" fmla="*/ 2337825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307776 w 792088"/>
              <a:gd name="connsiteY3" fmla="*/ 2337825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307776 w 792088"/>
              <a:gd name="connsiteY3" fmla="*/ 2337825 h 2337825"/>
              <a:gd name="connsiteX0" fmla="*/ 0 w 1031104"/>
              <a:gd name="connsiteY0" fmla="*/ 0 h 2337825"/>
              <a:gd name="connsiteX1" fmla="*/ 1031104 w 1031104"/>
              <a:gd name="connsiteY1" fmla="*/ 0 h 2337825"/>
              <a:gd name="connsiteX2" fmla="*/ 1031104 w 1031104"/>
              <a:gd name="connsiteY2" fmla="*/ 2337825 h 2337825"/>
              <a:gd name="connsiteX3" fmla="*/ 546792 w 1031104"/>
              <a:gd name="connsiteY3" fmla="*/ 2337825 h 2337825"/>
              <a:gd name="connsiteX0" fmla="*/ 0 w 1031104"/>
              <a:gd name="connsiteY0" fmla="*/ 0 h 2337825"/>
              <a:gd name="connsiteX1" fmla="*/ 1031104 w 1031104"/>
              <a:gd name="connsiteY1" fmla="*/ 0 h 2337825"/>
              <a:gd name="connsiteX2" fmla="*/ 1031104 w 1031104"/>
              <a:gd name="connsiteY2" fmla="*/ 2337825 h 2337825"/>
              <a:gd name="connsiteX3" fmla="*/ 546792 w 1031104"/>
              <a:gd name="connsiteY3" fmla="*/ 2337825 h 2337825"/>
              <a:gd name="connsiteX0" fmla="*/ 0 w 847748"/>
              <a:gd name="connsiteY0" fmla="*/ 0 h 2337825"/>
              <a:gd name="connsiteX1" fmla="*/ 847748 w 847748"/>
              <a:gd name="connsiteY1" fmla="*/ 0 h 2337825"/>
              <a:gd name="connsiteX2" fmla="*/ 847748 w 847748"/>
              <a:gd name="connsiteY2" fmla="*/ 2337825 h 2337825"/>
              <a:gd name="connsiteX3" fmla="*/ 363436 w 847748"/>
              <a:gd name="connsiteY3" fmla="*/ 2337825 h 2337825"/>
              <a:gd name="connsiteX0" fmla="*/ 0 w 824827"/>
              <a:gd name="connsiteY0" fmla="*/ 2665 h 2337825"/>
              <a:gd name="connsiteX1" fmla="*/ 824827 w 824827"/>
              <a:gd name="connsiteY1" fmla="*/ 0 h 2337825"/>
              <a:gd name="connsiteX2" fmla="*/ 824827 w 824827"/>
              <a:gd name="connsiteY2" fmla="*/ 2337825 h 2337825"/>
              <a:gd name="connsiteX3" fmla="*/ 340515 w 824827"/>
              <a:gd name="connsiteY3" fmla="*/ 2337825 h 2337825"/>
              <a:gd name="connsiteX0" fmla="*/ 0 w 808456"/>
              <a:gd name="connsiteY0" fmla="*/ 0 h 2337825"/>
              <a:gd name="connsiteX1" fmla="*/ 808456 w 808456"/>
              <a:gd name="connsiteY1" fmla="*/ 0 h 2337825"/>
              <a:gd name="connsiteX2" fmla="*/ 808456 w 808456"/>
              <a:gd name="connsiteY2" fmla="*/ 2337825 h 2337825"/>
              <a:gd name="connsiteX3" fmla="*/ 324144 w 808456"/>
              <a:gd name="connsiteY3" fmla="*/ 2337825 h 2337825"/>
              <a:gd name="connsiteX0" fmla="*/ 0 w 808456"/>
              <a:gd name="connsiteY0" fmla="*/ 0 h 2337825"/>
              <a:gd name="connsiteX1" fmla="*/ 808456 w 808456"/>
              <a:gd name="connsiteY1" fmla="*/ 0 h 2337825"/>
              <a:gd name="connsiteX2" fmla="*/ 808456 w 808456"/>
              <a:gd name="connsiteY2" fmla="*/ 2337825 h 2337825"/>
              <a:gd name="connsiteX3" fmla="*/ 324144 w 808456"/>
              <a:gd name="connsiteY3" fmla="*/ 2337825 h 2337825"/>
              <a:gd name="connsiteX0" fmla="*/ 0 w 851021"/>
              <a:gd name="connsiteY0" fmla="*/ 1333 h 2337825"/>
              <a:gd name="connsiteX1" fmla="*/ 851021 w 851021"/>
              <a:gd name="connsiteY1" fmla="*/ 0 h 2337825"/>
              <a:gd name="connsiteX2" fmla="*/ 851021 w 851021"/>
              <a:gd name="connsiteY2" fmla="*/ 2337825 h 2337825"/>
              <a:gd name="connsiteX3" fmla="*/ 366709 w 851021"/>
              <a:gd name="connsiteY3" fmla="*/ 2337825 h 23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021" h="2337825">
                <a:moveTo>
                  <a:pt x="0" y="1333"/>
                </a:moveTo>
                <a:lnTo>
                  <a:pt x="851021" y="0"/>
                </a:lnTo>
                <a:lnTo>
                  <a:pt x="851021" y="2337825"/>
                </a:lnTo>
                <a:lnTo>
                  <a:pt x="366709" y="2337825"/>
                </a:lnTo>
              </a:path>
            </a:pathLst>
          </a:cu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" name="Freeform 205"/>
          <p:cNvSpPr/>
          <p:nvPr/>
        </p:nvSpPr>
        <p:spPr>
          <a:xfrm flipH="1">
            <a:off x="6612714" y="3277198"/>
            <a:ext cx="566099" cy="2231659"/>
          </a:xfrm>
          <a:custGeom>
            <a:avLst/>
            <a:gdLst>
              <a:gd name="connsiteX0" fmla="*/ 107576 w 107576"/>
              <a:gd name="connsiteY0" fmla="*/ 168088 h 168088"/>
              <a:gd name="connsiteX1" fmla="*/ 94129 w 107576"/>
              <a:gd name="connsiteY1" fmla="*/ 134470 h 168088"/>
              <a:gd name="connsiteX2" fmla="*/ 40341 w 107576"/>
              <a:gd name="connsiteY2" fmla="*/ 60511 h 168088"/>
              <a:gd name="connsiteX3" fmla="*/ 6723 w 107576"/>
              <a:gd name="connsiteY3" fmla="*/ 0 h 168088"/>
              <a:gd name="connsiteX4" fmla="*/ 0 w 107576"/>
              <a:gd name="connsiteY4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33618 w 100853"/>
              <a:gd name="connsiteY2" fmla="*/ 60511 h 168088"/>
              <a:gd name="connsiteX3" fmla="*/ 0 w 100853"/>
              <a:gd name="connsiteY3" fmla="*/ 0 h 168088"/>
              <a:gd name="connsiteX0" fmla="*/ 101208 w 101208"/>
              <a:gd name="connsiteY0" fmla="*/ 168088 h 168088"/>
              <a:gd name="connsiteX1" fmla="*/ 87761 w 101208"/>
              <a:gd name="connsiteY1" fmla="*/ 134470 h 168088"/>
              <a:gd name="connsiteX2" fmla="*/ 33973 w 101208"/>
              <a:gd name="connsiteY2" fmla="*/ 60511 h 168088"/>
              <a:gd name="connsiteX3" fmla="*/ 355 w 101208"/>
              <a:gd name="connsiteY3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0 w 100853"/>
              <a:gd name="connsiteY2" fmla="*/ 0 h 168088"/>
              <a:gd name="connsiteX0" fmla="*/ 101397 w 101397"/>
              <a:gd name="connsiteY0" fmla="*/ 168088 h 168088"/>
              <a:gd name="connsiteX1" fmla="*/ 87950 w 101397"/>
              <a:gd name="connsiteY1" fmla="*/ 134470 h 168088"/>
              <a:gd name="connsiteX2" fmla="*/ 544 w 101397"/>
              <a:gd name="connsiteY2" fmla="*/ 0 h 168088"/>
              <a:gd name="connsiteX0" fmla="*/ 100853 w 100853"/>
              <a:gd name="connsiteY0" fmla="*/ 168088 h 168088"/>
              <a:gd name="connsiteX1" fmla="*/ 0 w 100853"/>
              <a:gd name="connsiteY1" fmla="*/ 0 h 168088"/>
              <a:gd name="connsiteX0" fmla="*/ 100960 w 100960"/>
              <a:gd name="connsiteY0" fmla="*/ 168088 h 168088"/>
              <a:gd name="connsiteX1" fmla="*/ 107 w 100960"/>
              <a:gd name="connsiteY1" fmla="*/ 0 h 168088"/>
              <a:gd name="connsiteX0" fmla="*/ 100944 w 100944"/>
              <a:gd name="connsiteY0" fmla="*/ 168088 h 168088"/>
              <a:gd name="connsiteX1" fmla="*/ 91 w 100944"/>
              <a:gd name="connsiteY1" fmla="*/ 0 h 168088"/>
              <a:gd name="connsiteX0" fmla="*/ 100940 w 104742"/>
              <a:gd name="connsiteY0" fmla="*/ 168088 h 168242"/>
              <a:gd name="connsiteX1" fmla="*/ 104734 w 104742"/>
              <a:gd name="connsiteY1" fmla="*/ 168088 h 168242"/>
              <a:gd name="connsiteX2" fmla="*/ 87 w 104742"/>
              <a:gd name="connsiteY2" fmla="*/ 0 h 168242"/>
              <a:gd name="connsiteX0" fmla="*/ 100968 w 104770"/>
              <a:gd name="connsiteY0" fmla="*/ 168088 h 168242"/>
              <a:gd name="connsiteX1" fmla="*/ 104762 w 104770"/>
              <a:gd name="connsiteY1" fmla="*/ 168088 h 168242"/>
              <a:gd name="connsiteX2" fmla="*/ 115 w 104770"/>
              <a:gd name="connsiteY2" fmla="*/ 0 h 168242"/>
              <a:gd name="connsiteX0" fmla="*/ 99887 w 103689"/>
              <a:gd name="connsiteY0" fmla="*/ 170870 h 171024"/>
              <a:gd name="connsiteX1" fmla="*/ 103681 w 103689"/>
              <a:gd name="connsiteY1" fmla="*/ 170870 h 171024"/>
              <a:gd name="connsiteX2" fmla="*/ 118 w 103689"/>
              <a:gd name="connsiteY2" fmla="*/ 0 h 171024"/>
              <a:gd name="connsiteX0" fmla="*/ 100353 w 104155"/>
              <a:gd name="connsiteY0" fmla="*/ 170870 h 171024"/>
              <a:gd name="connsiteX1" fmla="*/ 104147 w 104155"/>
              <a:gd name="connsiteY1" fmla="*/ 170870 h 171024"/>
              <a:gd name="connsiteX2" fmla="*/ 584 w 104155"/>
              <a:gd name="connsiteY2" fmla="*/ 0 h 171024"/>
              <a:gd name="connsiteX0" fmla="*/ 100455 w 101562"/>
              <a:gd name="connsiteY0" fmla="*/ 170870 h 186780"/>
              <a:gd name="connsiteX1" fmla="*/ 101539 w 101562"/>
              <a:gd name="connsiteY1" fmla="*/ 186770 h 186780"/>
              <a:gd name="connsiteX2" fmla="*/ 686 w 101562"/>
              <a:gd name="connsiteY2" fmla="*/ 0 h 186780"/>
              <a:gd name="connsiteX0" fmla="*/ 101539 w 101539"/>
              <a:gd name="connsiteY0" fmla="*/ 186770 h 186770"/>
              <a:gd name="connsiteX1" fmla="*/ 686 w 101539"/>
              <a:gd name="connsiteY1" fmla="*/ 0 h 186770"/>
              <a:gd name="connsiteX0" fmla="*/ 107835 w 107835"/>
              <a:gd name="connsiteY0" fmla="*/ 170473 h 170473"/>
              <a:gd name="connsiteX1" fmla="*/ 478 w 107835"/>
              <a:gd name="connsiteY1" fmla="*/ 0 h 170473"/>
              <a:gd name="connsiteX0" fmla="*/ 112083 w 112083"/>
              <a:gd name="connsiteY0" fmla="*/ 172460 h 172460"/>
              <a:gd name="connsiteX1" fmla="*/ 390 w 112083"/>
              <a:gd name="connsiteY1" fmla="*/ 0 h 172460"/>
              <a:gd name="connsiteX0" fmla="*/ 111797 w 111797"/>
              <a:gd name="connsiteY0" fmla="*/ 172460 h 172460"/>
              <a:gd name="connsiteX1" fmla="*/ 104 w 111797"/>
              <a:gd name="connsiteY1" fmla="*/ 0 h 172460"/>
              <a:gd name="connsiteX0" fmla="*/ 111787 w 111787"/>
              <a:gd name="connsiteY0" fmla="*/ 172460 h 172460"/>
              <a:gd name="connsiteX1" fmla="*/ 94 w 111787"/>
              <a:gd name="connsiteY1" fmla="*/ 0 h 172460"/>
              <a:gd name="connsiteX0" fmla="*/ 118172 w 118172"/>
              <a:gd name="connsiteY0" fmla="*/ 172460 h 172460"/>
              <a:gd name="connsiteX1" fmla="*/ 6479 w 118172"/>
              <a:gd name="connsiteY1" fmla="*/ 0 h 172460"/>
              <a:gd name="connsiteX0" fmla="*/ 146801 w 146801"/>
              <a:gd name="connsiteY0" fmla="*/ 173652 h 173652"/>
              <a:gd name="connsiteX1" fmla="*/ 963 w 146801"/>
              <a:gd name="connsiteY1" fmla="*/ 0 h 173652"/>
              <a:gd name="connsiteX0" fmla="*/ 145276 w 145276"/>
              <a:gd name="connsiteY0" fmla="*/ 184384 h 184384"/>
              <a:gd name="connsiteX1" fmla="*/ 1064 w 145276"/>
              <a:gd name="connsiteY1" fmla="*/ 0 h 184384"/>
              <a:gd name="connsiteX0" fmla="*/ 144266 w 144266"/>
              <a:gd name="connsiteY0" fmla="*/ 193924 h 193924"/>
              <a:gd name="connsiteX1" fmla="*/ 1138 w 144266"/>
              <a:gd name="connsiteY1" fmla="*/ 0 h 193924"/>
              <a:gd name="connsiteX0" fmla="*/ 128914 w 128914"/>
              <a:gd name="connsiteY0" fmla="*/ 200508 h 200508"/>
              <a:gd name="connsiteX1" fmla="*/ 3268 w 128914"/>
              <a:gd name="connsiteY1" fmla="*/ 0 h 200508"/>
              <a:gd name="connsiteX0" fmla="*/ 125646 w 125646"/>
              <a:gd name="connsiteY0" fmla="*/ 200508 h 200508"/>
              <a:gd name="connsiteX1" fmla="*/ 0 w 125646"/>
              <a:gd name="connsiteY1" fmla="*/ 0 h 200508"/>
              <a:gd name="connsiteX0" fmla="*/ 126684 w 126684"/>
              <a:gd name="connsiteY0" fmla="*/ 200508 h 200508"/>
              <a:gd name="connsiteX1" fmla="*/ 1038 w 126684"/>
              <a:gd name="connsiteY1" fmla="*/ 0 h 200508"/>
              <a:gd name="connsiteX0" fmla="*/ 135025 w 135025"/>
              <a:gd name="connsiteY0" fmla="*/ 205324 h 205324"/>
              <a:gd name="connsiteX1" fmla="*/ 0 w 135025"/>
              <a:gd name="connsiteY1" fmla="*/ 0 h 205324"/>
              <a:gd name="connsiteX0" fmla="*/ 165106 w 165106"/>
              <a:gd name="connsiteY0" fmla="*/ 205324 h 205324"/>
              <a:gd name="connsiteX1" fmla="*/ 30081 w 165106"/>
              <a:gd name="connsiteY1" fmla="*/ 0 h 205324"/>
              <a:gd name="connsiteX0" fmla="*/ 93885 w 93885"/>
              <a:gd name="connsiteY0" fmla="*/ 194729 h 194729"/>
              <a:gd name="connsiteX1" fmla="*/ 73963 w 93885"/>
              <a:gd name="connsiteY1" fmla="*/ 1 h 194729"/>
              <a:gd name="connsiteX0" fmla="*/ 92799 w 92799"/>
              <a:gd name="connsiteY0" fmla="*/ 194247 h 194247"/>
              <a:gd name="connsiteX1" fmla="*/ 75435 w 92799"/>
              <a:gd name="connsiteY1" fmla="*/ 1 h 194247"/>
              <a:gd name="connsiteX0" fmla="*/ 121818 w 121818"/>
              <a:gd name="connsiteY0" fmla="*/ 194246 h 194246"/>
              <a:gd name="connsiteX1" fmla="*/ 104454 w 121818"/>
              <a:gd name="connsiteY1" fmla="*/ 0 h 194246"/>
              <a:gd name="connsiteX0" fmla="*/ 118816 w 118816"/>
              <a:gd name="connsiteY0" fmla="*/ 194246 h 194246"/>
              <a:gd name="connsiteX1" fmla="*/ 101452 w 118816"/>
              <a:gd name="connsiteY1" fmla="*/ 0 h 194246"/>
              <a:gd name="connsiteX0" fmla="*/ 93429 w 93429"/>
              <a:gd name="connsiteY0" fmla="*/ 194246 h 194246"/>
              <a:gd name="connsiteX1" fmla="*/ 76065 w 93429"/>
              <a:gd name="connsiteY1" fmla="*/ 0 h 194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3429" h="194246">
                <a:moveTo>
                  <a:pt x="93429" y="194246"/>
                </a:moveTo>
                <a:cubicBezTo>
                  <a:pt x="30953" y="170099"/>
                  <a:pt x="-72034" y="380"/>
                  <a:pt x="76065" y="0"/>
                </a:cubicBezTo>
              </a:path>
            </a:pathLst>
          </a:custGeom>
          <a:noFill/>
          <a:ln w="9525"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895678" y="3407520"/>
            <a:ext cx="1659386" cy="1389632"/>
          </a:xfrm>
          <a:prstGeom prst="rect">
            <a:avLst/>
          </a:prstGeom>
          <a:solidFill>
            <a:srgbClr val="F4F7ED"/>
          </a:solidFill>
          <a:ln w="63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4" name="Group 223"/>
          <p:cNvGrpSpPr/>
          <p:nvPr/>
        </p:nvGrpSpPr>
        <p:grpSpPr>
          <a:xfrm>
            <a:off x="899592" y="1594910"/>
            <a:ext cx="1273991" cy="825978"/>
            <a:chOff x="1065761" y="1512050"/>
            <a:chExt cx="1273991" cy="825978"/>
          </a:xfrm>
        </p:grpSpPr>
        <p:sp>
          <p:nvSpPr>
            <p:cNvPr id="225" name="Oval 224"/>
            <p:cNvSpPr/>
            <p:nvPr/>
          </p:nvSpPr>
          <p:spPr>
            <a:xfrm>
              <a:off x="1065761" y="1572422"/>
              <a:ext cx="1273991" cy="591783"/>
            </a:xfrm>
            <a:prstGeom prst="ellipse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Authority Object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26" name="Picture 8" descr="key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2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692" y="1981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7" name="Rectangle 226"/>
            <p:cNvSpPr/>
            <p:nvPr/>
          </p:nvSpPr>
          <p:spPr>
            <a:xfrm>
              <a:off x="1071623" y="1512050"/>
              <a:ext cx="252239" cy="215444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94" name="Straight Connector 193"/>
          <p:cNvCxnSpPr>
            <a:endCxn id="184" idx="3"/>
          </p:cNvCxnSpPr>
          <p:nvPr/>
        </p:nvCxnSpPr>
        <p:spPr>
          <a:xfrm flipV="1">
            <a:off x="3657820" y="4365104"/>
            <a:ext cx="0" cy="399464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endCxn id="181" idx="4"/>
          </p:cNvCxnSpPr>
          <p:nvPr/>
        </p:nvCxnSpPr>
        <p:spPr>
          <a:xfrm flipV="1">
            <a:off x="5179179" y="3617344"/>
            <a:ext cx="0" cy="479722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3707903" y="2682498"/>
            <a:ext cx="1" cy="493579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085239" y="3297726"/>
            <a:ext cx="2700000" cy="1030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102162" y="5662847"/>
            <a:ext cx="306000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36515" y="6001543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18452" y="6001543"/>
            <a:ext cx="1021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580112" y="2420888"/>
            <a:ext cx="1372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with 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Mobile “Wallet”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 flipV="1">
            <a:off x="2716880" y="3600000"/>
            <a:ext cx="5680" cy="176400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6516216" y="3600000"/>
            <a:ext cx="5151" cy="176400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211959" y="5373216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</a:t>
            </a:r>
            <a:endParaRPr lang="en-US" sz="1400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 rot="5400000">
            <a:off x="6267797" y="4294322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</a:t>
            </a:r>
            <a:endParaRPr lang="en-US" sz="1400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 rot="16200000">
            <a:off x="2150561" y="4294322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</a:t>
            </a:r>
            <a:endParaRPr lang="en-US" sz="1400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5" name="Picture 4" descr="C:\Users\Anders\AppData\Local\Microsoft\Windows\INetCache\IE\YM8GPEOA\mobil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348681" y="3031745"/>
            <a:ext cx="355673" cy="5027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/>
          <p:cNvGrpSpPr/>
          <p:nvPr/>
        </p:nvGrpSpPr>
        <p:grpSpPr>
          <a:xfrm>
            <a:off x="2430661" y="3064604"/>
            <a:ext cx="557162" cy="447881"/>
            <a:chOff x="3321759" y="524071"/>
            <a:chExt cx="557162" cy="447881"/>
          </a:xfrm>
        </p:grpSpPr>
        <p:grpSp>
          <p:nvGrpSpPr>
            <p:cNvPr id="37" name="Group 36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Rectangle 56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8" idx="3"/>
                <a:endCxn id="58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9" name="Oval 38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ight Triangle 47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ight Triangle 51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42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592" y="3025656"/>
            <a:ext cx="468000" cy="46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3" name="Group 142"/>
          <p:cNvGrpSpPr/>
          <p:nvPr/>
        </p:nvGrpSpPr>
        <p:grpSpPr>
          <a:xfrm>
            <a:off x="6162468" y="5429255"/>
            <a:ext cx="716412" cy="535414"/>
            <a:chOff x="2089401" y="630040"/>
            <a:chExt cx="504468" cy="3637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4" name="Rectangle 143"/>
            <p:cNvSpPr>
              <a:spLocks noChangeArrowheads="1"/>
            </p:cNvSpPr>
            <p:nvPr/>
          </p:nvSpPr>
          <p:spPr bwMode="auto">
            <a:xfrm>
              <a:off x="2470474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Rectangle 144"/>
            <p:cNvSpPr>
              <a:spLocks noChangeArrowheads="1"/>
            </p:cNvSpPr>
            <p:nvPr/>
          </p:nvSpPr>
          <p:spPr bwMode="auto">
            <a:xfrm>
              <a:off x="2308857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145"/>
            <p:cNvSpPr>
              <a:spLocks noChangeArrowheads="1"/>
            </p:cNvSpPr>
            <p:nvPr/>
          </p:nvSpPr>
          <p:spPr bwMode="auto">
            <a:xfrm>
              <a:off x="2147398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6"/>
            <p:cNvSpPr>
              <a:spLocks/>
            </p:cNvSpPr>
            <p:nvPr/>
          </p:nvSpPr>
          <p:spPr bwMode="auto">
            <a:xfrm>
              <a:off x="2101635" y="630040"/>
              <a:ext cx="472098" cy="120781"/>
            </a:xfrm>
            <a:custGeom>
              <a:avLst/>
              <a:gdLst>
                <a:gd name="T0" fmla="*/ 6 w 3093"/>
                <a:gd name="T1" fmla="*/ 451 h 764"/>
                <a:gd name="T2" fmla="*/ 1523 w 3093"/>
                <a:gd name="T3" fmla="*/ 0 h 764"/>
                <a:gd name="T4" fmla="*/ 3093 w 3093"/>
                <a:gd name="T5" fmla="*/ 468 h 764"/>
                <a:gd name="T6" fmla="*/ 3089 w 3093"/>
                <a:gd name="T7" fmla="*/ 764 h 764"/>
                <a:gd name="T8" fmla="*/ 0 w 3093"/>
                <a:gd name="T9" fmla="*/ 754 h 764"/>
                <a:gd name="T10" fmla="*/ 6 w 3093"/>
                <a:gd name="T11" fmla="*/ 45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764">
                  <a:moveTo>
                    <a:pt x="6" y="451"/>
                  </a:moveTo>
                  <a:cubicBezTo>
                    <a:pt x="86" y="441"/>
                    <a:pt x="1523" y="0"/>
                    <a:pt x="1523" y="0"/>
                  </a:cubicBezTo>
                  <a:lnTo>
                    <a:pt x="3093" y="468"/>
                  </a:lnTo>
                  <a:lnTo>
                    <a:pt x="3089" y="764"/>
                  </a:lnTo>
                  <a:lnTo>
                    <a:pt x="0" y="754"/>
                  </a:lnTo>
                  <a:lnTo>
                    <a:pt x="6" y="451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8"/>
            <p:cNvSpPr>
              <a:spLocks/>
            </p:cNvSpPr>
            <p:nvPr/>
          </p:nvSpPr>
          <p:spPr bwMode="auto">
            <a:xfrm>
              <a:off x="2120425" y="929176"/>
              <a:ext cx="437027" cy="33707"/>
            </a:xfrm>
            <a:custGeom>
              <a:avLst/>
              <a:gdLst>
                <a:gd name="T0" fmla="*/ 0 w 2853"/>
                <a:gd name="T1" fmla="*/ 213 h 213"/>
                <a:gd name="T2" fmla="*/ 4 w 2853"/>
                <a:gd name="T3" fmla="*/ 1 h 213"/>
                <a:gd name="T4" fmla="*/ 2849 w 2853"/>
                <a:gd name="T5" fmla="*/ 0 h 213"/>
                <a:gd name="T6" fmla="*/ 2853 w 2853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3" h="213">
                  <a:moveTo>
                    <a:pt x="0" y="213"/>
                  </a:moveTo>
                  <a:lnTo>
                    <a:pt x="4" y="1"/>
                  </a:lnTo>
                  <a:lnTo>
                    <a:pt x="2849" y="0"/>
                  </a:lnTo>
                  <a:lnTo>
                    <a:pt x="2853" y="213"/>
                  </a:lnTo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9"/>
            <p:cNvSpPr>
              <a:spLocks/>
            </p:cNvSpPr>
            <p:nvPr/>
          </p:nvSpPr>
          <p:spPr bwMode="auto">
            <a:xfrm>
              <a:off x="2089401" y="962879"/>
              <a:ext cx="504468" cy="30900"/>
            </a:xfrm>
            <a:custGeom>
              <a:avLst/>
              <a:gdLst>
                <a:gd name="T0" fmla="*/ 3290 w 3295"/>
                <a:gd name="T1" fmla="*/ 0 h 197"/>
                <a:gd name="T2" fmla="*/ 3295 w 3295"/>
                <a:gd name="T3" fmla="*/ 197 h 197"/>
                <a:gd name="T4" fmla="*/ 0 w 3295"/>
                <a:gd name="T5" fmla="*/ 196 h 197"/>
                <a:gd name="T6" fmla="*/ 4 w 3295"/>
                <a:gd name="T7" fmla="*/ 1 h 197"/>
                <a:gd name="T8" fmla="*/ 3290 w 329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5" h="197">
                  <a:moveTo>
                    <a:pt x="3290" y="0"/>
                  </a:moveTo>
                  <a:lnTo>
                    <a:pt x="3295" y="197"/>
                  </a:lnTo>
                  <a:lnTo>
                    <a:pt x="0" y="196"/>
                  </a:lnTo>
                  <a:lnTo>
                    <a:pt x="4" y="1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Line 20"/>
            <p:cNvSpPr>
              <a:spLocks noChangeShapeType="1"/>
            </p:cNvSpPr>
            <p:nvPr/>
          </p:nvSpPr>
          <p:spPr bwMode="auto">
            <a:xfrm>
              <a:off x="2105677" y="711495"/>
              <a:ext cx="465350" cy="0"/>
            </a:xfrm>
            <a:prstGeom prst="line">
              <a:avLst/>
            </a:prstGeom>
            <a:noFill/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324002" y="149151"/>
            <a:ext cx="652851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Enhanced “Four Corner Model”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for </a:t>
            </a:r>
            <a:r>
              <a:rPr lang="en-US" sz="1400" i="1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Authorizing</a:t>
            </a:r>
            <a:r>
              <a:rPr lang="en-US" sz="14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 Account-2-Account Transactions </a:t>
            </a:r>
            <a:r>
              <a:rPr lang="en-US" sz="1400" i="1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without</a:t>
            </a:r>
            <a:r>
              <a:rPr lang="en-US" sz="14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 “Trusted Intermediaries”</a:t>
            </a:r>
            <a:endParaRPr lang="en-US" sz="1400" dirty="0">
              <a:latin typeface="Arial" panose="020B0604020202020204" pitchFamily="34" charset="0"/>
              <a:ea typeface="Segoe UI Emoji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164" name="Picture 8" descr="key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99" y="3073173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5"/>
          <p:cNvSpPr/>
          <p:nvPr/>
        </p:nvSpPr>
        <p:spPr>
          <a:xfrm>
            <a:off x="1423715" y="2348880"/>
            <a:ext cx="1153440" cy="3145017"/>
          </a:xfrm>
          <a:custGeom>
            <a:avLst/>
            <a:gdLst>
              <a:gd name="connsiteX0" fmla="*/ 107576 w 107576"/>
              <a:gd name="connsiteY0" fmla="*/ 168088 h 168088"/>
              <a:gd name="connsiteX1" fmla="*/ 94129 w 107576"/>
              <a:gd name="connsiteY1" fmla="*/ 134470 h 168088"/>
              <a:gd name="connsiteX2" fmla="*/ 40341 w 107576"/>
              <a:gd name="connsiteY2" fmla="*/ 60511 h 168088"/>
              <a:gd name="connsiteX3" fmla="*/ 6723 w 107576"/>
              <a:gd name="connsiteY3" fmla="*/ 0 h 168088"/>
              <a:gd name="connsiteX4" fmla="*/ 0 w 107576"/>
              <a:gd name="connsiteY4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33618 w 100853"/>
              <a:gd name="connsiteY2" fmla="*/ 60511 h 168088"/>
              <a:gd name="connsiteX3" fmla="*/ 0 w 100853"/>
              <a:gd name="connsiteY3" fmla="*/ 0 h 168088"/>
              <a:gd name="connsiteX0" fmla="*/ 101208 w 101208"/>
              <a:gd name="connsiteY0" fmla="*/ 168088 h 168088"/>
              <a:gd name="connsiteX1" fmla="*/ 87761 w 101208"/>
              <a:gd name="connsiteY1" fmla="*/ 134470 h 168088"/>
              <a:gd name="connsiteX2" fmla="*/ 33973 w 101208"/>
              <a:gd name="connsiteY2" fmla="*/ 60511 h 168088"/>
              <a:gd name="connsiteX3" fmla="*/ 355 w 101208"/>
              <a:gd name="connsiteY3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0 w 100853"/>
              <a:gd name="connsiteY2" fmla="*/ 0 h 168088"/>
              <a:gd name="connsiteX0" fmla="*/ 101397 w 101397"/>
              <a:gd name="connsiteY0" fmla="*/ 168088 h 168088"/>
              <a:gd name="connsiteX1" fmla="*/ 87950 w 101397"/>
              <a:gd name="connsiteY1" fmla="*/ 134470 h 168088"/>
              <a:gd name="connsiteX2" fmla="*/ 544 w 101397"/>
              <a:gd name="connsiteY2" fmla="*/ 0 h 168088"/>
              <a:gd name="connsiteX0" fmla="*/ 100853 w 100853"/>
              <a:gd name="connsiteY0" fmla="*/ 168088 h 168088"/>
              <a:gd name="connsiteX1" fmla="*/ 0 w 100853"/>
              <a:gd name="connsiteY1" fmla="*/ 0 h 168088"/>
              <a:gd name="connsiteX0" fmla="*/ 100960 w 100960"/>
              <a:gd name="connsiteY0" fmla="*/ 168088 h 168088"/>
              <a:gd name="connsiteX1" fmla="*/ 107 w 100960"/>
              <a:gd name="connsiteY1" fmla="*/ 0 h 168088"/>
              <a:gd name="connsiteX0" fmla="*/ 100944 w 100944"/>
              <a:gd name="connsiteY0" fmla="*/ 168088 h 168088"/>
              <a:gd name="connsiteX1" fmla="*/ 91 w 100944"/>
              <a:gd name="connsiteY1" fmla="*/ 0 h 168088"/>
              <a:gd name="connsiteX0" fmla="*/ 100940 w 104742"/>
              <a:gd name="connsiteY0" fmla="*/ 168088 h 168242"/>
              <a:gd name="connsiteX1" fmla="*/ 104734 w 104742"/>
              <a:gd name="connsiteY1" fmla="*/ 168088 h 168242"/>
              <a:gd name="connsiteX2" fmla="*/ 87 w 104742"/>
              <a:gd name="connsiteY2" fmla="*/ 0 h 168242"/>
              <a:gd name="connsiteX0" fmla="*/ 100968 w 104770"/>
              <a:gd name="connsiteY0" fmla="*/ 168088 h 168242"/>
              <a:gd name="connsiteX1" fmla="*/ 104762 w 104770"/>
              <a:gd name="connsiteY1" fmla="*/ 168088 h 168242"/>
              <a:gd name="connsiteX2" fmla="*/ 115 w 104770"/>
              <a:gd name="connsiteY2" fmla="*/ 0 h 168242"/>
              <a:gd name="connsiteX0" fmla="*/ 99887 w 103689"/>
              <a:gd name="connsiteY0" fmla="*/ 170870 h 171024"/>
              <a:gd name="connsiteX1" fmla="*/ 103681 w 103689"/>
              <a:gd name="connsiteY1" fmla="*/ 170870 h 171024"/>
              <a:gd name="connsiteX2" fmla="*/ 118 w 103689"/>
              <a:gd name="connsiteY2" fmla="*/ 0 h 171024"/>
              <a:gd name="connsiteX0" fmla="*/ 100353 w 104155"/>
              <a:gd name="connsiteY0" fmla="*/ 170870 h 171024"/>
              <a:gd name="connsiteX1" fmla="*/ 104147 w 104155"/>
              <a:gd name="connsiteY1" fmla="*/ 170870 h 171024"/>
              <a:gd name="connsiteX2" fmla="*/ 584 w 104155"/>
              <a:gd name="connsiteY2" fmla="*/ 0 h 171024"/>
              <a:gd name="connsiteX0" fmla="*/ 100455 w 101562"/>
              <a:gd name="connsiteY0" fmla="*/ 170870 h 186780"/>
              <a:gd name="connsiteX1" fmla="*/ 101539 w 101562"/>
              <a:gd name="connsiteY1" fmla="*/ 186770 h 186780"/>
              <a:gd name="connsiteX2" fmla="*/ 686 w 101562"/>
              <a:gd name="connsiteY2" fmla="*/ 0 h 186780"/>
              <a:gd name="connsiteX0" fmla="*/ 101539 w 101539"/>
              <a:gd name="connsiteY0" fmla="*/ 186770 h 186770"/>
              <a:gd name="connsiteX1" fmla="*/ 686 w 101539"/>
              <a:gd name="connsiteY1" fmla="*/ 0 h 186770"/>
              <a:gd name="connsiteX0" fmla="*/ 107835 w 107835"/>
              <a:gd name="connsiteY0" fmla="*/ 170473 h 170473"/>
              <a:gd name="connsiteX1" fmla="*/ 478 w 107835"/>
              <a:gd name="connsiteY1" fmla="*/ 0 h 170473"/>
              <a:gd name="connsiteX0" fmla="*/ 112083 w 112083"/>
              <a:gd name="connsiteY0" fmla="*/ 172460 h 172460"/>
              <a:gd name="connsiteX1" fmla="*/ 390 w 112083"/>
              <a:gd name="connsiteY1" fmla="*/ 0 h 172460"/>
              <a:gd name="connsiteX0" fmla="*/ 111797 w 111797"/>
              <a:gd name="connsiteY0" fmla="*/ 172460 h 172460"/>
              <a:gd name="connsiteX1" fmla="*/ 104 w 111797"/>
              <a:gd name="connsiteY1" fmla="*/ 0 h 172460"/>
              <a:gd name="connsiteX0" fmla="*/ 111787 w 111787"/>
              <a:gd name="connsiteY0" fmla="*/ 172460 h 172460"/>
              <a:gd name="connsiteX1" fmla="*/ 94 w 111787"/>
              <a:gd name="connsiteY1" fmla="*/ 0 h 172460"/>
              <a:gd name="connsiteX0" fmla="*/ 118172 w 118172"/>
              <a:gd name="connsiteY0" fmla="*/ 172460 h 172460"/>
              <a:gd name="connsiteX1" fmla="*/ 6479 w 118172"/>
              <a:gd name="connsiteY1" fmla="*/ 0 h 172460"/>
              <a:gd name="connsiteX0" fmla="*/ 146801 w 146801"/>
              <a:gd name="connsiteY0" fmla="*/ 173652 h 173652"/>
              <a:gd name="connsiteX1" fmla="*/ 963 w 146801"/>
              <a:gd name="connsiteY1" fmla="*/ 0 h 173652"/>
              <a:gd name="connsiteX0" fmla="*/ 145276 w 145276"/>
              <a:gd name="connsiteY0" fmla="*/ 184384 h 184384"/>
              <a:gd name="connsiteX1" fmla="*/ 1064 w 145276"/>
              <a:gd name="connsiteY1" fmla="*/ 0 h 184384"/>
              <a:gd name="connsiteX0" fmla="*/ 144266 w 144266"/>
              <a:gd name="connsiteY0" fmla="*/ 193924 h 193924"/>
              <a:gd name="connsiteX1" fmla="*/ 1138 w 144266"/>
              <a:gd name="connsiteY1" fmla="*/ 0 h 193924"/>
              <a:gd name="connsiteX0" fmla="*/ 128914 w 128914"/>
              <a:gd name="connsiteY0" fmla="*/ 200508 h 200508"/>
              <a:gd name="connsiteX1" fmla="*/ 3268 w 128914"/>
              <a:gd name="connsiteY1" fmla="*/ 0 h 200508"/>
              <a:gd name="connsiteX0" fmla="*/ 125646 w 125646"/>
              <a:gd name="connsiteY0" fmla="*/ 200508 h 200508"/>
              <a:gd name="connsiteX1" fmla="*/ 0 w 125646"/>
              <a:gd name="connsiteY1" fmla="*/ 0 h 200508"/>
              <a:gd name="connsiteX0" fmla="*/ 126684 w 126684"/>
              <a:gd name="connsiteY0" fmla="*/ 200508 h 200508"/>
              <a:gd name="connsiteX1" fmla="*/ 1038 w 126684"/>
              <a:gd name="connsiteY1" fmla="*/ 0 h 200508"/>
              <a:gd name="connsiteX0" fmla="*/ 125874 w 125874"/>
              <a:gd name="connsiteY0" fmla="*/ 200508 h 200508"/>
              <a:gd name="connsiteX1" fmla="*/ 228 w 125874"/>
              <a:gd name="connsiteY1" fmla="*/ 0 h 200508"/>
              <a:gd name="connsiteX0" fmla="*/ 125646 w 125646"/>
              <a:gd name="connsiteY0" fmla="*/ 200508 h 200508"/>
              <a:gd name="connsiteX1" fmla="*/ 0 w 125646"/>
              <a:gd name="connsiteY1" fmla="*/ 0 h 200508"/>
              <a:gd name="connsiteX0" fmla="*/ 112086 w 112086"/>
              <a:gd name="connsiteY0" fmla="*/ 199525 h 199525"/>
              <a:gd name="connsiteX1" fmla="*/ 0 w 112086"/>
              <a:gd name="connsiteY1" fmla="*/ 0 h 199525"/>
              <a:gd name="connsiteX0" fmla="*/ 112086 w 112086"/>
              <a:gd name="connsiteY0" fmla="*/ 199525 h 199525"/>
              <a:gd name="connsiteX1" fmla="*/ 0 w 112086"/>
              <a:gd name="connsiteY1" fmla="*/ 0 h 199525"/>
              <a:gd name="connsiteX0" fmla="*/ 112133 w 112133"/>
              <a:gd name="connsiteY0" fmla="*/ 199525 h 199525"/>
              <a:gd name="connsiteX1" fmla="*/ 47 w 112133"/>
              <a:gd name="connsiteY1" fmla="*/ 0 h 19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2133" h="199525">
                <a:moveTo>
                  <a:pt x="112133" y="199525"/>
                </a:moveTo>
                <a:cubicBezTo>
                  <a:pt x="-17618" y="152725"/>
                  <a:pt x="2008" y="182920"/>
                  <a:pt x="47" y="0"/>
                </a:cubicBezTo>
              </a:path>
            </a:pathLst>
          </a:custGeom>
          <a:noFill/>
          <a:ln w="9525"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6" name="Group 165"/>
          <p:cNvGrpSpPr/>
          <p:nvPr/>
        </p:nvGrpSpPr>
        <p:grpSpPr>
          <a:xfrm>
            <a:off x="1918351" y="5407577"/>
            <a:ext cx="416551" cy="613711"/>
            <a:chOff x="8232155" y="577329"/>
            <a:chExt cx="416551" cy="613711"/>
          </a:xfrm>
        </p:grpSpPr>
        <p:pic>
          <p:nvPicPr>
            <p:cNvPr id="167" name="Picture 166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8" descr="key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8666" y="577329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6" name="Group 65"/>
          <p:cNvGrpSpPr/>
          <p:nvPr/>
        </p:nvGrpSpPr>
        <p:grpSpPr>
          <a:xfrm>
            <a:off x="2372232" y="5419963"/>
            <a:ext cx="716412" cy="535414"/>
            <a:chOff x="2089401" y="630040"/>
            <a:chExt cx="504468" cy="3637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2470474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2308857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68"/>
            <p:cNvSpPr>
              <a:spLocks noChangeArrowheads="1"/>
            </p:cNvSpPr>
            <p:nvPr/>
          </p:nvSpPr>
          <p:spPr bwMode="auto">
            <a:xfrm>
              <a:off x="2147398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6"/>
            <p:cNvSpPr>
              <a:spLocks/>
            </p:cNvSpPr>
            <p:nvPr/>
          </p:nvSpPr>
          <p:spPr bwMode="auto">
            <a:xfrm>
              <a:off x="2101635" y="630040"/>
              <a:ext cx="472098" cy="120781"/>
            </a:xfrm>
            <a:custGeom>
              <a:avLst/>
              <a:gdLst>
                <a:gd name="T0" fmla="*/ 6 w 3093"/>
                <a:gd name="T1" fmla="*/ 451 h 764"/>
                <a:gd name="T2" fmla="*/ 1523 w 3093"/>
                <a:gd name="T3" fmla="*/ 0 h 764"/>
                <a:gd name="T4" fmla="*/ 3093 w 3093"/>
                <a:gd name="T5" fmla="*/ 468 h 764"/>
                <a:gd name="T6" fmla="*/ 3089 w 3093"/>
                <a:gd name="T7" fmla="*/ 764 h 764"/>
                <a:gd name="T8" fmla="*/ 0 w 3093"/>
                <a:gd name="T9" fmla="*/ 754 h 764"/>
                <a:gd name="T10" fmla="*/ 6 w 3093"/>
                <a:gd name="T11" fmla="*/ 45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764">
                  <a:moveTo>
                    <a:pt x="6" y="451"/>
                  </a:moveTo>
                  <a:cubicBezTo>
                    <a:pt x="86" y="441"/>
                    <a:pt x="1523" y="0"/>
                    <a:pt x="1523" y="0"/>
                  </a:cubicBezTo>
                  <a:lnTo>
                    <a:pt x="3093" y="468"/>
                  </a:lnTo>
                  <a:lnTo>
                    <a:pt x="3089" y="764"/>
                  </a:lnTo>
                  <a:lnTo>
                    <a:pt x="0" y="754"/>
                  </a:lnTo>
                  <a:lnTo>
                    <a:pt x="6" y="451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8"/>
            <p:cNvSpPr>
              <a:spLocks/>
            </p:cNvSpPr>
            <p:nvPr/>
          </p:nvSpPr>
          <p:spPr bwMode="auto">
            <a:xfrm>
              <a:off x="2120425" y="929176"/>
              <a:ext cx="437027" cy="33707"/>
            </a:xfrm>
            <a:custGeom>
              <a:avLst/>
              <a:gdLst>
                <a:gd name="T0" fmla="*/ 0 w 2853"/>
                <a:gd name="T1" fmla="*/ 213 h 213"/>
                <a:gd name="T2" fmla="*/ 4 w 2853"/>
                <a:gd name="T3" fmla="*/ 1 h 213"/>
                <a:gd name="T4" fmla="*/ 2849 w 2853"/>
                <a:gd name="T5" fmla="*/ 0 h 213"/>
                <a:gd name="T6" fmla="*/ 2853 w 2853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3" h="213">
                  <a:moveTo>
                    <a:pt x="0" y="213"/>
                  </a:moveTo>
                  <a:lnTo>
                    <a:pt x="4" y="1"/>
                  </a:lnTo>
                  <a:lnTo>
                    <a:pt x="2849" y="0"/>
                  </a:lnTo>
                  <a:lnTo>
                    <a:pt x="2853" y="213"/>
                  </a:lnTo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9"/>
            <p:cNvSpPr>
              <a:spLocks/>
            </p:cNvSpPr>
            <p:nvPr/>
          </p:nvSpPr>
          <p:spPr bwMode="auto">
            <a:xfrm>
              <a:off x="2089401" y="962879"/>
              <a:ext cx="504468" cy="30900"/>
            </a:xfrm>
            <a:custGeom>
              <a:avLst/>
              <a:gdLst>
                <a:gd name="T0" fmla="*/ 3290 w 3295"/>
                <a:gd name="T1" fmla="*/ 0 h 197"/>
                <a:gd name="T2" fmla="*/ 3295 w 3295"/>
                <a:gd name="T3" fmla="*/ 197 h 197"/>
                <a:gd name="T4" fmla="*/ 0 w 3295"/>
                <a:gd name="T5" fmla="*/ 196 h 197"/>
                <a:gd name="T6" fmla="*/ 4 w 3295"/>
                <a:gd name="T7" fmla="*/ 1 h 197"/>
                <a:gd name="T8" fmla="*/ 3290 w 329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5" h="197">
                  <a:moveTo>
                    <a:pt x="3290" y="0"/>
                  </a:moveTo>
                  <a:lnTo>
                    <a:pt x="3295" y="197"/>
                  </a:lnTo>
                  <a:lnTo>
                    <a:pt x="0" y="196"/>
                  </a:lnTo>
                  <a:lnTo>
                    <a:pt x="4" y="1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20"/>
            <p:cNvSpPr>
              <a:spLocks noChangeShapeType="1"/>
            </p:cNvSpPr>
            <p:nvPr/>
          </p:nvSpPr>
          <p:spPr bwMode="auto">
            <a:xfrm>
              <a:off x="2105677" y="711495"/>
              <a:ext cx="465350" cy="0"/>
            </a:xfrm>
            <a:prstGeom prst="line">
              <a:avLst/>
            </a:prstGeom>
            <a:noFill/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555518" y="2776457"/>
            <a:ext cx="890802" cy="28814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none" lIns="72000" tIns="36000" rIns="72000" bIns="36000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6" name="Picture 8" descr="key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017" y="3777620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3085239" y="3090076"/>
            <a:ext cx="2268000" cy="265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8" name="Picture 8" descr="key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2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017" y="4077072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" name="Parallelogram 178"/>
          <p:cNvSpPr/>
          <p:nvPr/>
        </p:nvSpPr>
        <p:spPr>
          <a:xfrm>
            <a:off x="3485938" y="3170911"/>
            <a:ext cx="414109" cy="241199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Straight Arrow Connector 179"/>
          <p:cNvCxnSpPr/>
          <p:nvPr/>
        </p:nvCxnSpPr>
        <p:spPr>
          <a:xfrm>
            <a:off x="3085239" y="3501009"/>
            <a:ext cx="2700000" cy="3813"/>
          </a:xfrm>
          <a:prstGeom prst="straightConnector1">
            <a:avLst/>
          </a:prstGeom>
          <a:ln w="3175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Parallelogram 180"/>
          <p:cNvSpPr/>
          <p:nvPr/>
        </p:nvSpPr>
        <p:spPr>
          <a:xfrm>
            <a:off x="4972124" y="3379744"/>
            <a:ext cx="414109" cy="237600"/>
          </a:xfrm>
          <a:prstGeom prst="parallelogram">
            <a:avLst/>
          </a:prstGeom>
          <a:blipFill>
            <a:blip r:embed="rId2"/>
            <a:tile tx="0" ty="0" sx="50000" sy="50000" flip="none" algn="tl"/>
          </a:blip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8" name="TextBox 187"/>
          <p:cNvSpPr txBox="1"/>
          <p:nvPr/>
        </p:nvSpPr>
        <p:spPr>
          <a:xfrm>
            <a:off x="4468112" y="3809704"/>
            <a:ext cx="1869886" cy="47672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Encrypted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Authorization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874804" y="4570796"/>
            <a:ext cx="1560940" cy="526733"/>
          </a:xfrm>
          <a:prstGeom prst="roundRect">
            <a:avLst>
              <a:gd name="adj" fmla="val 19811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“Commit”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(Payment Order)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3993414" y="1225578"/>
            <a:ext cx="44910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Public, Bank </a:t>
            </a:r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, Periodically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pdated JSON Authority Objects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bind each Merchant to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Bank and an for each Merchant specific </a:t>
            </a:r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Key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and unique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Identifier</a:t>
            </a:r>
            <a:endParaRPr lang="en-US" sz="1400" i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5304362" y="2960918"/>
            <a:ext cx="456830" cy="24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76200" contourW="12700">
            <a:bevelT w="50800" h="50800"/>
            <a:extrusionClr>
              <a:schemeClr val="bg1">
                <a:lumMod val="95000"/>
              </a:schemeClr>
            </a:extrusionClr>
            <a:contourClr>
              <a:schemeClr val="bg1">
                <a:lumMod val="65000"/>
              </a:schemeClr>
            </a:contourClr>
          </a:sp3d>
        </p:spPr>
        <p:txBody>
          <a:bodyPr wrap="none" lIns="36000" tIns="0" rIns="36000" bIns="25200" rtlCol="0" anchor="ctr" anchorCtr="1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Buy!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3022612" y="2516967"/>
            <a:ext cx="2197460" cy="252948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Request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4896194" y="2909446"/>
            <a:ext cx="389850" cy="369332"/>
            <a:chOff x="6653446" y="2335884"/>
            <a:chExt cx="389850" cy="369332"/>
          </a:xfrm>
        </p:grpSpPr>
        <p:sp>
          <p:nvSpPr>
            <p:cNvPr id="75" name="Oval 74"/>
            <p:cNvSpPr/>
            <p:nvPr/>
          </p:nvSpPr>
          <p:spPr>
            <a:xfrm>
              <a:off x="6770971" y="2435965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653446" y="233588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</a:t>
              </a:r>
              <a:endParaRPr lang="en-US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102029" y="3114192"/>
            <a:ext cx="389850" cy="369332"/>
            <a:chOff x="7617435" y="3266164"/>
            <a:chExt cx="389850" cy="369332"/>
          </a:xfrm>
        </p:grpSpPr>
        <p:sp>
          <p:nvSpPr>
            <p:cNvPr id="198" name="Oval 197"/>
            <p:cNvSpPr/>
            <p:nvPr/>
          </p:nvSpPr>
          <p:spPr>
            <a:xfrm>
              <a:off x="7735200" y="3367291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7617435" y="32661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</a:t>
              </a:r>
              <a:endParaRPr lang="en-US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382837" y="3318492"/>
            <a:ext cx="389850" cy="369332"/>
            <a:chOff x="7769835" y="3418564"/>
            <a:chExt cx="389850" cy="369332"/>
          </a:xfrm>
        </p:grpSpPr>
        <p:sp>
          <p:nvSpPr>
            <p:cNvPr id="197" name="Oval 196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</a:t>
              </a:r>
              <a:endParaRPr lang="en-US" dirty="0"/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1691680" y="1378886"/>
            <a:ext cx="1273991" cy="825978"/>
            <a:chOff x="1065761" y="1512050"/>
            <a:chExt cx="1273991" cy="825978"/>
          </a:xfrm>
        </p:grpSpPr>
        <p:sp>
          <p:nvSpPr>
            <p:cNvPr id="213" name="Oval 212"/>
            <p:cNvSpPr/>
            <p:nvPr/>
          </p:nvSpPr>
          <p:spPr>
            <a:xfrm>
              <a:off x="1065761" y="1572422"/>
              <a:ext cx="1273991" cy="591783"/>
            </a:xfrm>
            <a:prstGeom prst="ellipse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Authority Object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4" name="Picture 8" descr="key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2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692" y="1981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" name="Rectangle 214"/>
            <p:cNvSpPr/>
            <p:nvPr/>
          </p:nvSpPr>
          <p:spPr>
            <a:xfrm>
              <a:off x="1077485" y="1512050"/>
              <a:ext cx="252239" cy="215444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2533623" y="1196752"/>
            <a:ext cx="1273991" cy="825978"/>
            <a:chOff x="1065761" y="1512050"/>
            <a:chExt cx="1273991" cy="825978"/>
          </a:xfrm>
        </p:grpSpPr>
        <p:sp>
          <p:nvSpPr>
            <p:cNvPr id="217" name="Oval 216"/>
            <p:cNvSpPr/>
            <p:nvPr/>
          </p:nvSpPr>
          <p:spPr>
            <a:xfrm>
              <a:off x="1065761" y="1572422"/>
              <a:ext cx="1273991" cy="591783"/>
            </a:xfrm>
            <a:prstGeom prst="ellipse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Authority Object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8" name="Picture 8" descr="key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2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692" y="1981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9" name="Rectangle 218"/>
            <p:cNvSpPr/>
            <p:nvPr/>
          </p:nvSpPr>
          <p:spPr>
            <a:xfrm>
              <a:off x="1076190" y="1512050"/>
              <a:ext cx="252239" cy="215444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0" name="Group 269"/>
          <p:cNvGrpSpPr/>
          <p:nvPr/>
        </p:nvGrpSpPr>
        <p:grpSpPr>
          <a:xfrm>
            <a:off x="2843808" y="755410"/>
            <a:ext cx="389850" cy="369332"/>
            <a:chOff x="7769835" y="3418564"/>
            <a:chExt cx="389850" cy="369332"/>
          </a:xfrm>
        </p:grpSpPr>
        <p:sp>
          <p:nvSpPr>
            <p:cNvPr id="271" name="Oval 270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</a:t>
              </a:r>
              <a:endParaRPr lang="en-US" dirty="0"/>
            </a:p>
          </p:txBody>
        </p:sp>
      </p:grpSp>
      <p:sp>
        <p:nvSpPr>
          <p:cNvPr id="274" name="TextBox 273"/>
          <p:cNvSpPr txBox="1"/>
          <p:nvPr/>
        </p:nvSpPr>
        <p:spPr>
          <a:xfrm>
            <a:off x="3069073" y="78243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75" name="TextBox 274"/>
          <p:cNvSpPr txBox="1"/>
          <p:nvPr/>
        </p:nvSpPr>
        <p:spPr>
          <a:xfrm>
            <a:off x="3626432" y="785440"/>
            <a:ext cx="2612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End To End Security &amp; Privacy</a:t>
            </a: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-6432" y="6646492"/>
            <a:ext cx="1651414" cy="215444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V0.96,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A.Rundgren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, 2019-09-08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63688" y="6453336"/>
            <a:ext cx="5704646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Note: this drawing is simplified, succeeding steps as well as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service discovery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are not shown here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0624"/>
            <a:ext cx="1035640" cy="356332"/>
          </a:xfrm>
          <a:prstGeom prst="rect">
            <a:avLst/>
          </a:prstGeom>
        </p:spPr>
      </p:pic>
      <p:grpSp>
        <p:nvGrpSpPr>
          <p:cNvPr id="122" name="Group 121"/>
          <p:cNvGrpSpPr/>
          <p:nvPr/>
        </p:nvGrpSpPr>
        <p:grpSpPr>
          <a:xfrm>
            <a:off x="3100865" y="3604126"/>
            <a:ext cx="389850" cy="369332"/>
            <a:chOff x="7769835" y="3418564"/>
            <a:chExt cx="389850" cy="369332"/>
          </a:xfrm>
        </p:grpSpPr>
        <p:sp>
          <p:nvSpPr>
            <p:cNvPr id="123" name="Oval 122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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3203848" y="755412"/>
            <a:ext cx="389850" cy="369332"/>
            <a:chOff x="7769835" y="3418564"/>
            <a:chExt cx="389850" cy="369332"/>
          </a:xfrm>
        </p:grpSpPr>
        <p:sp>
          <p:nvSpPr>
            <p:cNvPr id="126" name="Oval 125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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346718" y="3113377"/>
            <a:ext cx="3577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€100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481128" y="3320079"/>
            <a:ext cx="72000" cy="72000"/>
            <a:chOff x="7812360" y="2253119"/>
            <a:chExt cx="144016" cy="144016"/>
          </a:xfrm>
        </p:grpSpPr>
        <p:sp>
          <p:nvSpPr>
            <p:cNvPr id="4" name="Rectangle 3"/>
            <p:cNvSpPr/>
            <p:nvPr/>
          </p:nvSpPr>
          <p:spPr>
            <a:xfrm>
              <a:off x="7812360" y="2253119"/>
              <a:ext cx="144016" cy="144016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7855725" y="2293360"/>
              <a:ext cx="61200" cy="61200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7376057" y="3860695"/>
            <a:ext cx="855166" cy="238363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376057" y="4183889"/>
            <a:ext cx="936866" cy="238363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528836" y="882216"/>
            <a:ext cx="148482" cy="108000"/>
          </a:xfrm>
          <a:prstGeom prst="rightArrow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7-Point Star 11"/>
          <p:cNvSpPr/>
          <p:nvPr/>
        </p:nvSpPr>
        <p:spPr>
          <a:xfrm>
            <a:off x="5400128" y="4896260"/>
            <a:ext cx="324000" cy="324000"/>
          </a:xfrm>
          <a:prstGeom prst="star7">
            <a:avLst>
              <a:gd name="adj" fmla="val 22564"/>
              <a:gd name="hf" fmla="val 102572"/>
              <a:gd name="vf" fmla="val 105210"/>
            </a:avLst>
          </a:prstGeom>
          <a:solidFill>
            <a:srgbClr val="FFFF00"/>
          </a:solidFill>
          <a:ln w="127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Left-Right Arrow 8"/>
          <p:cNvSpPr/>
          <p:nvPr/>
        </p:nvSpPr>
        <p:spPr>
          <a:xfrm>
            <a:off x="3102162" y="5733076"/>
            <a:ext cx="3060000" cy="175030"/>
          </a:xfrm>
          <a:prstGeom prst="leftRightArrow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3635896" y="5876777"/>
            <a:ext cx="2137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Existing “Payment Rails”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6" name="Picture 8" descr="key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296" y="5589240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" name="TextBox 136"/>
          <p:cNvSpPr txBox="1"/>
          <p:nvPr/>
        </p:nvSpPr>
        <p:spPr>
          <a:xfrm>
            <a:off x="7287406" y="5637143"/>
            <a:ext cx="946670" cy="238363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Decryption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1012232" y="5602051"/>
            <a:ext cx="855166" cy="238363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1573336" y="3406661"/>
            <a:ext cx="855166" cy="238363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665134" y="5013176"/>
            <a:ext cx="1649873" cy="252948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Issues Credentials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16018" y="3520001"/>
            <a:ext cx="949546" cy="215444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txBody>
          <a:bodyPr wrap="none" lIns="36000" tIns="0" rIns="36000" bIns="0" rtlCol="0" anchor="ctr" anchorCtr="1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Account ID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609478" y="4005064"/>
            <a:ext cx="1610657" cy="252948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Publishes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7077159" y="2708920"/>
            <a:ext cx="1599297" cy="505897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Virtual” Payment</a:t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Card Contents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8028384" y="3512872"/>
            <a:ext cx="418172" cy="252000"/>
          </a:xfrm>
          <a:prstGeom prst="roundRect">
            <a:avLst/>
          </a:prstGeom>
          <a:solidFill>
            <a:srgbClr val="FEFED2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069712" y="3552928"/>
            <a:ext cx="130831" cy="130831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5" name="Straight Connector 164"/>
          <p:cNvCxnSpPr/>
          <p:nvPr/>
        </p:nvCxnSpPr>
        <p:spPr>
          <a:xfrm>
            <a:off x="8244238" y="3573276"/>
            <a:ext cx="144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8244238" y="3645284"/>
            <a:ext cx="144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300298" y="2516967"/>
            <a:ext cx="543510" cy="252948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endParaRPr lang="en-US" sz="1400" i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7016018" y="4494202"/>
            <a:ext cx="1318237" cy="215444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txBody>
          <a:bodyPr wrap="none" lIns="36000" tIns="0" rIns="36000" bIns="0" rtlCol="0" anchor="ctr" anchorCtr="1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 </a:t>
            </a:r>
            <a:r>
              <a:rPr lang="en-US" sz="1400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endParaRPr lang="en-US" sz="1400" i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5" name="Straight Connector 154"/>
          <p:cNvCxnSpPr/>
          <p:nvPr/>
        </p:nvCxnSpPr>
        <p:spPr>
          <a:xfrm>
            <a:off x="8244408" y="3706700"/>
            <a:ext cx="144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74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350">
          <a:solidFill>
            <a:schemeClr val="bg1">
              <a:lumMod val="50000"/>
            </a:schemeClr>
          </a:solidFill>
          <a:tailEnd type="triangl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3965</TotalTime>
  <Words>143</Words>
  <Application>Microsoft Office PowerPoint</Application>
  <PresentationFormat>On-screen Show (4:3)</PresentationFormat>
  <Paragraphs>45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Enhanced Four Corner Model</dc:title>
  <dc:creator>Anders Rundgren</dc:creator>
  <cp:lastModifiedBy>Anders</cp:lastModifiedBy>
  <cp:revision>169</cp:revision>
  <dcterms:created xsi:type="dcterms:W3CDTF">2018-11-18T09:32:02Z</dcterms:created>
  <dcterms:modified xsi:type="dcterms:W3CDTF">2019-09-08T16:08:24Z</dcterms:modified>
</cp:coreProperties>
</file>