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5"/>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1"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83" d="100"/>
          <a:sy n="83" d="100"/>
        </p:scale>
        <p:origin x="-1125" y="-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2" d="100"/>
          <a:sy n="62" d="100"/>
        </p:scale>
        <p:origin x="-2220" y="-6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2020-04-17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2020-04-17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2020-04-17 V3, API V0.64</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/16</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hyperlink" Target="https://cyberphone.github.io/doc/security/jsf.html" TargetMode="External"/><Relationship Id="rId5" Type="http://schemas.openxmlformats.org/officeDocument/2006/relationships/slide" Target="slide14.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emf"/><Relationship Id="rId7"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cyberphone.github.io/doc/web/calling-apps-from-the-web.pdf" TargetMode="Externa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slide" Target="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hyperlink" Target="https://cyberphone.github.io/doc/security/jsf.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8280920" cy="5101397"/>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accountReference</a:t>
            </a:r>
            <a:r>
              <a:rPr lang="en-US" sz="1000" dirty="0">
                <a:solidFill>
                  <a:srgbClr val="000000"/>
                </a:solidFill>
                <a:latin typeface="Verdana"/>
              </a:rPr>
              <a:t>": "</a:t>
            </a:r>
            <a:r>
              <a:rPr lang="en-US" sz="1000" dirty="0" smtClean="0">
                <a:solidFill>
                  <a:srgbClr val="0000C0"/>
                </a:solidFill>
                <a:latin typeface="Verdana"/>
              </a:rPr>
              <a:t>FR*0504</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Verdana"/>
              </a:rPr>
              <a:t>Parameters removed for brevity…</a:t>
            </a:r>
            <a:r>
              <a:rPr lang="en-US" sz="1000" i="1" dirty="0"/>
              <a:t/>
            </a:r>
            <a:br>
              <a:rPr lang="en-US" sz="1000" i="1" dirty="0"/>
            </a:br>
            <a:r>
              <a:rPr lang="en-US" sz="1000" i="1" dirty="0"/>
              <a:t/>
            </a:r>
            <a:br>
              <a:rPr lang="en-US" sz="1000" i="1"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okjRig8y97oHa0kw7buu17XcTZOZAtS1....XG4BoMqDwY0e2fxlGPSHzko5Hs_0UHXz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600"/>
              </a:spcAft>
            </a:pP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#0100345648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logData</a:t>
            </a:r>
            <a:r>
              <a:rPr lang="en-US" sz="1000" dirty="0">
                <a:solidFill>
                  <a:srgbClr val="000000"/>
                </a:solidFill>
                <a:latin typeface="Verdana"/>
              </a:rPr>
              <a:t>": "</a:t>
            </a:r>
            <a:r>
              <a:rPr lang="en-US" sz="1000" dirty="0">
                <a:solidFill>
                  <a:srgbClr val="0000C0"/>
                </a:solidFill>
                <a:latin typeface="Verdana"/>
              </a:rPr>
              <a:t>CT100006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2020-04-16T15:54:38Z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Bank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authorizationRequest</a:t>
            </a:r>
            <a:r>
              <a:rPr lang="en-US" sz="1000" dirty="0">
                <a:solidFill>
                  <a:srgbClr val="000000"/>
                </a:solidFill>
                <a:latin typeface="Verdana"/>
              </a:rPr>
              <a:t>": </a:t>
            </a:r>
            <a:r>
              <a:rPr lang="en-US" sz="1000" dirty="0">
                <a:solidFill>
                  <a:srgbClr val="000000"/>
                </a:solidFill>
                <a:latin typeface="Verdana"/>
              </a:rPr>
              <a:t>{</a:t>
            </a:r>
            <a:br>
              <a:rPr lang="en-US" sz="1000" dirty="0">
                <a:solidFill>
                  <a:srgbClr val="000000"/>
                </a:solidFill>
                <a:latin typeface="Verdana"/>
              </a:rPr>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smtClean="0">
                <a:solidFill>
                  <a:srgbClr val="000000"/>
                </a:solidFill>
                <a:latin typeface="Verdana"/>
              </a:rPr>
              <a:t>",</a:t>
            </a:r>
            <a:r>
              <a:rPr lang="en-US" sz="1000" dirty="0" smtClean="0">
                <a:solidFill>
                  <a:srgbClr val="000000"/>
                </a:solidFill>
                <a:latin typeface="Verdana"/>
              </a:rPr>
              <a:t/>
            </a:r>
            <a:br>
              <a:rPr lang="en-US" sz="1000" dirty="0" smtClean="0">
                <a:solidFill>
                  <a:srgbClr val="000000"/>
                </a:solidFill>
                <a:latin typeface="Verdana"/>
              </a:rPr>
            </a:br>
            <a:r>
              <a:rPr lang="en-US" sz="1000" dirty="0" smtClean="0">
                <a:solidFill>
                  <a:srgbClr val="000000"/>
                </a:solidFill>
                <a:latin typeface="Verdana"/>
              </a:rPr>
              <a:t>           </a:t>
            </a:r>
            <a:r>
              <a:rPr lang="en-US"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Copy of the original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a:t>
            </a:r>
          </a:p>
          <a:p>
            <a:pPr latinLnBrk="1"/>
            <a:r>
              <a:rPr lang="en-US" sz="1000" dirty="0" smtClean="0">
                <a:solidFill>
                  <a:srgbClr val="000000"/>
                </a:solidFill>
                <a:latin typeface="Verdana"/>
              </a:rPr>
              <a:t>        }</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    </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b03W5RPCmoA2ARILtbdvCrlrAj5i0Cr4....hib3XUqun9KxpbL6Ig7i4pA_ko7Gf4yA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2"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3"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4"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5"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3" name="TextBox 12"/>
          <p:cNvSpPr txBox="1"/>
          <p:nvPr/>
        </p:nvSpPr>
        <p:spPr>
          <a:xfrm>
            <a:off x="4403342" y="4181018"/>
            <a:ext cx="2904962"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166675"/>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308235"/>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5359907" y="4641599"/>
            <a:ext cx="671840" cy="217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1747" y="4528303"/>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p:nvPr/>
        </p:nvCxnSpPr>
        <p:spPr>
          <a:xfrm rot="10800000" flipV="1">
            <a:off x="2534281" y="4313207"/>
            <a:ext cx="1859441" cy="436831"/>
          </a:xfrm>
          <a:prstGeom prst="bentConnector3">
            <a:avLst>
              <a:gd name="adj1" fmla="val 2433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337939"/>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224643"/>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recurring payments.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encryptedMessage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_K4Sgt5y1uKhwiSi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Xmqyx5XZWmxSFfypag-y_A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qXIsLsZ-zIxVllV920dpxPmTOwGRghU_....fsxbw1LX61Tu6GbsSw1gXEcwkW8S4fOQ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4678204"/>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RefundRequest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https://payments.bigbank.com/refund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payeeSourceAccount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iban</a:t>
            </a:r>
            <a:r>
              <a:rPr lang="en-US" sz="1000" dirty="0">
                <a:solidFill>
                  <a:srgbClr val="000000"/>
                </a:solidFill>
                <a:latin typeface="Verdana"/>
              </a:rPr>
              <a:t>": "</a:t>
            </a:r>
            <a:r>
              <a:rPr lang="en-US" sz="1000" dirty="0">
                <a:solidFill>
                  <a:srgbClr val="0000C0"/>
                </a:solidFill>
                <a:latin typeface="Verdana"/>
              </a:rPr>
              <a:t>FR7630004003200001019471656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a:solidFill>
                  <a:srgbClr val="000000"/>
                </a:solidFill>
                <a:latin typeface="Verdana"/>
              </a:rPr>
              <a:t>"</a:t>
            </a:r>
            <a:r>
              <a:rPr lang="en-US" sz="1000" smtClean="0">
                <a:solidFill>
                  <a:srgbClr val="0000C0"/>
                </a:solidFill>
                <a:latin typeface="Verdana"/>
              </a:rPr>
              <a:t>2020-04-16T22:07:50Z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authorizationResponse</a:t>
            </a:r>
            <a:r>
              <a:rPr lang="en-US" sz="1000" dirty="0">
                <a:solidFill>
                  <a:srgbClr val="000000"/>
                </a:solidFill>
                <a:latin typeface="Verdana"/>
              </a:rPr>
              <a:t>": {</a:t>
            </a:r>
            <a:r>
              <a:rPr lang="en-US" sz="1000" dirty="0"/>
              <a:t/>
            </a:r>
            <a:br>
              <a:rPr lang="en-US" sz="1000" dirty="0"/>
            </a:br>
            <a:r>
              <a:rPr lang="en-US" sz="1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of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AuthorizationResponse</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solidFill>
                  <a:prstClr val="black"/>
                </a:solidFill>
              </a:rPr>
              <a:t/>
            </a:r>
            <a:br>
              <a:rPr lang="en-US" sz="1000" dirty="0">
                <a:solidFill>
                  <a:prstClr val="black"/>
                </a:solidFill>
              </a:rPr>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smtClean="0">
                <a:solidFill>
                  <a:srgbClr val="0000C0"/>
                </a:solidFill>
                <a:latin typeface="Verdana"/>
              </a:rPr>
              <a:t>OuHehTNjMbphW0s3nBBVdAALLdzE9x-hup4CnJ1gM-o</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rrqbEkm7ZM6uGjnIWg-3c2YHPXsDhzVz....FsMSNotc7QvAsvn2sTFJ-GGdN5Fx6EfQ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p:nvPr/>
        </p:nvCxnSpPr>
        <p:spPr>
          <a:xfrm flipH="1">
            <a:off x="2227599" y="370567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02480" y="357301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7" name="Straight Arrow Connector 6"/>
          <p:cNvCxnSpPr>
            <a:stCxn id="8" idx="1"/>
          </p:cNvCxnSpPr>
          <p:nvPr/>
        </p:nvCxnSpPr>
        <p:spPr>
          <a:xfrm flipH="1">
            <a:off x="1887088" y="4001279"/>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13806" y="388798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346655"/>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751051"/>
            <a:ext cx="7992888" cy="4478149"/>
          </a:xfrm>
          <a:prstGeom prst="rect">
            <a:avLst/>
          </a:prstGeom>
        </p:spPr>
        <p:txBody>
          <a:bodyPr wrap="square">
            <a:spAutoFit/>
          </a:bodyPr>
          <a:lstStyle/>
          <a:p>
            <a:pPr latinLnBrk="1">
              <a:spcBef>
                <a:spcPts val="600"/>
              </a:spcBef>
            </a:pP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a:t>
            </a:r>
            <a:r>
              <a:rPr lang="fr-FR" sz="1000" dirty="0" err="1">
                <a:solidFill>
                  <a:srgbClr val="606060"/>
                </a:solidFill>
                <a:latin typeface="Verdana"/>
              </a:rPr>
              <a:t>context</a:t>
            </a:r>
            <a:r>
              <a:rPr lang="fr-FR" sz="1000" dirty="0">
                <a:solidFill>
                  <a:srgbClr val="000000"/>
                </a:solidFill>
                <a:latin typeface="Verdana"/>
              </a:rPr>
              <a:t>": "</a:t>
            </a:r>
            <a:r>
              <a:rPr lang="fr-FR" sz="1000" dirty="0">
                <a:solidFill>
                  <a:srgbClr val="0000C0"/>
                </a:solidFill>
                <a:latin typeface="Verdana"/>
              </a:rPr>
              <a:t>https://webpki.github.io/</a:t>
            </a:r>
            <a:r>
              <a:rPr lang="fr-FR" sz="1000" dirty="0" err="1">
                <a:solidFill>
                  <a:srgbClr val="0000C0"/>
                </a:solidFill>
                <a:latin typeface="Verdana"/>
              </a:rPr>
              <a:t>saturn</a:t>
            </a:r>
            <a:r>
              <a:rPr lang="fr-FR" sz="1000" dirty="0">
                <a:solidFill>
                  <a:srgbClr val="0000C0"/>
                </a:solidFill>
                <a:latin typeface="Verdana"/>
              </a:rPr>
              <a:t>/v3</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@qualifier</a:t>
            </a:r>
            <a:r>
              <a:rPr lang="fr-FR" sz="1000" dirty="0">
                <a:solidFill>
                  <a:srgbClr val="000000"/>
                </a:solidFill>
                <a:latin typeface="Verdana"/>
              </a:rPr>
              <a:t>": "</a:t>
            </a:r>
            <a:r>
              <a:rPr lang="fr-FR" sz="1000" dirty="0" err="1">
                <a:solidFill>
                  <a:srgbClr val="0000C0"/>
                </a:solidFill>
                <a:latin typeface="Verdana"/>
              </a:rPr>
              <a:t>PaymentClientRequest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supportedPaymentMethods</a:t>
            </a:r>
            <a:r>
              <a:rPr lang="fr-FR" sz="1000" dirty="0">
                <a:solidFill>
                  <a:srgbClr val="000000"/>
                </a:solidFill>
                <a:latin typeface="Verdana"/>
              </a:rPr>
              <a:t>": </a:t>
            </a:r>
            <a:r>
              <a:rPr lang="fr-FR" sz="1000" dirty="0" smtClean="0">
                <a:solidFill>
                  <a:srgbClr val="000000"/>
                </a:solidFill>
                <a:latin typeface="Verdana"/>
              </a:rPr>
              <a:t>[</a:t>
            </a:r>
          </a:p>
          <a:p>
            <a:pPr latinLnBrk="1">
              <a:spcBef>
                <a:spcPts val="600"/>
              </a:spcBef>
              <a:spcAft>
                <a:spcPts val="1200"/>
              </a:spcAft>
            </a:pPr>
            <a:r>
              <a:rPr lang="en-US" sz="1000" dirty="0" smtClean="0">
                <a:solidFill>
                  <a:srgbClr val="000000"/>
                </a:solidFill>
                <a:latin typeface="Verdana"/>
              </a:rPr>
              <a:t>         </a:t>
            </a:r>
            <a:r>
              <a:rPr lang="en-US" sz="1000" i="1" dirty="0" smtClean="0">
                <a:solidFill>
                  <a:srgbClr val="000000"/>
                </a:solidFill>
                <a:latin typeface="Verdana"/>
              </a:rPr>
              <a:t>Parameters </a:t>
            </a:r>
            <a:r>
              <a:rPr lang="en-US" sz="1000" i="1" dirty="0">
                <a:solidFill>
                  <a:srgbClr val="000000"/>
                </a:solidFill>
                <a:latin typeface="Verdana"/>
              </a:rPr>
              <a:t>removed for brevity…</a:t>
            </a:r>
            <a:r>
              <a:rPr lang="en-US" sz="1000" i="1" dirty="0">
                <a:solidFill>
                  <a:prstClr val="black"/>
                </a:solidFill>
              </a:rPr>
              <a:t/>
            </a:r>
            <a:br>
              <a:rPr lang="en-US" sz="1000" i="1" dirty="0">
                <a:solidFill>
                  <a:prstClr val="black"/>
                </a:solidFill>
              </a:rPr>
            </a:br>
            <a:r>
              <a:rPr lang="fr-FR" sz="1000" dirty="0" smtClean="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paymentRequest</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payee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commonName</a:t>
            </a:r>
            <a:r>
              <a:rPr lang="fr-FR" sz="1000" dirty="0">
                <a:solidFill>
                  <a:srgbClr val="000000"/>
                </a:solidFill>
                <a:latin typeface="Verdana"/>
              </a:rPr>
              <a:t>": "</a:t>
            </a:r>
            <a:r>
              <a:rPr lang="fr-FR" sz="1000" dirty="0" err="1">
                <a:solidFill>
                  <a:srgbClr val="0000C0"/>
                </a:solidFill>
                <a:latin typeface="Verdana"/>
              </a:rPr>
              <a:t>Planet</a:t>
            </a:r>
            <a:r>
              <a:rPr lang="fr-FR" sz="1000" dirty="0">
                <a:solidFill>
                  <a:srgbClr val="0000C0"/>
                </a:solidFill>
                <a:latin typeface="Verdana"/>
              </a:rPr>
              <a:t> </a:t>
            </a:r>
            <a:r>
              <a:rPr lang="fr-FR" sz="1000" dirty="0" err="1">
                <a:solidFill>
                  <a:srgbClr val="0000C0"/>
                </a:solidFill>
                <a:latin typeface="Verdana"/>
              </a:rPr>
              <a:t>Gas</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homePage</a:t>
            </a:r>
            <a:r>
              <a:rPr lang="fr-FR" sz="1000" dirty="0">
                <a:solidFill>
                  <a:srgbClr val="000000"/>
                </a:solidFill>
                <a:latin typeface="Verdana"/>
              </a:rPr>
              <a:t>": "</a:t>
            </a:r>
            <a:r>
              <a:rPr lang="fr-FR" sz="1000" dirty="0">
                <a:solidFill>
                  <a:srgbClr val="0000C0"/>
                </a:solidFill>
                <a:latin typeface="Verdana"/>
              </a:rPr>
              <a:t>https</a:t>
            </a:r>
            <a:r>
              <a:rPr lang="fr-FR" sz="1000" dirty="0" smtClean="0">
                <a:solidFill>
                  <a:srgbClr val="0000C0"/>
                </a:solidFill>
                <a:latin typeface="Verdana"/>
              </a:rPr>
              <a:t>://planetgas.com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amount</a:t>
            </a:r>
            <a:r>
              <a:rPr lang="fr-FR" sz="1000" dirty="0">
                <a:solidFill>
                  <a:srgbClr val="000000"/>
                </a:solidFill>
                <a:latin typeface="Verdana"/>
              </a:rPr>
              <a:t>": "</a:t>
            </a:r>
            <a:r>
              <a:rPr lang="fr-FR" sz="1000" dirty="0">
                <a:solidFill>
                  <a:srgbClr val="0000C0"/>
                </a:solidFill>
                <a:latin typeface="Verdana"/>
              </a:rPr>
              <a:t>200.00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currency</a:t>
            </a:r>
            <a:r>
              <a:rPr lang="fr-FR" sz="1000" dirty="0">
                <a:solidFill>
                  <a:srgbClr val="000000"/>
                </a:solidFill>
                <a:latin typeface="Verdana"/>
              </a:rPr>
              <a:t>": "</a:t>
            </a:r>
            <a:r>
              <a:rPr lang="fr-FR" sz="1000" dirty="0">
                <a:solidFill>
                  <a:srgbClr val="0000C0"/>
                </a:solidFill>
                <a:latin typeface="Verdana"/>
              </a:rPr>
              <a:t>EUR</a:t>
            </a:r>
            <a:r>
              <a:rPr lang="fr-FR" sz="1000" dirty="0">
                <a:solidFill>
                  <a:srgbClr val="000000"/>
                </a:solidFill>
                <a:latin typeface="Verdana"/>
              </a:rPr>
              <a:t>",</a:t>
            </a:r>
            <a:r>
              <a:rPr lang="fr-FR" sz="1000" dirty="0"/>
              <a:t/>
            </a:r>
            <a:br>
              <a:rPr lang="fr-FR" sz="1000" dirty="0"/>
            </a:br>
            <a:r>
              <a:rPr lang="en-US" sz="1000" dirty="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RESERVATION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subType</a:t>
            </a:r>
            <a:r>
              <a:rPr lang="en-US" sz="1000" dirty="0">
                <a:solidFill>
                  <a:srgbClr val="000000"/>
                </a:solidFill>
                <a:latin typeface="Verdana"/>
              </a:rPr>
              <a:t>": "</a:t>
            </a:r>
            <a:r>
              <a:rPr lang="en-US" sz="1000" dirty="0">
                <a:solidFill>
                  <a:srgbClr val="0000C0"/>
                </a:solidFill>
                <a:latin typeface="Verdana"/>
              </a:rPr>
              <a:t>GAS_STATION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fixed</a:t>
            </a:r>
            <a:r>
              <a:rPr lang="en-US" sz="1000" dirty="0">
                <a:solidFill>
                  <a:srgbClr val="000000"/>
                </a:solidFill>
                <a:latin typeface="Verdana"/>
              </a:rPr>
              <a:t>": </a:t>
            </a:r>
            <a:r>
              <a:rPr lang="en-US" sz="1000" dirty="0">
                <a:solidFill>
                  <a:srgbClr val="008000"/>
                </a:solidFill>
                <a:latin typeface="Verdana"/>
              </a:rPr>
              <a:t>true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2020-04-16T16:36:00Z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fr-FR" sz="1000" dirty="0">
                <a:solidFill>
                  <a:srgbClr val="000000"/>
                </a:solidFill>
                <a:latin typeface="Verdana"/>
              </a:rPr>
              <a:t>        "</a:t>
            </a:r>
            <a:r>
              <a:rPr lang="fr-FR" sz="1000" dirty="0" err="1">
                <a:solidFill>
                  <a:srgbClr val="C00000"/>
                </a:solidFill>
                <a:latin typeface="Verdana"/>
              </a:rPr>
              <a:t>referenceId</a:t>
            </a:r>
            <a:r>
              <a:rPr lang="fr-FR" sz="1000" dirty="0">
                <a:solidFill>
                  <a:srgbClr val="000000"/>
                </a:solidFill>
                <a:latin typeface="Verdana"/>
              </a:rPr>
              <a:t>": "</a:t>
            </a:r>
            <a:r>
              <a:rPr lang="fr-FR" sz="1000" dirty="0">
                <a:solidFill>
                  <a:srgbClr val="0000C0"/>
                </a:solidFill>
                <a:latin typeface="Verdana"/>
              </a:rPr>
              <a:t>#1000017</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timeStamp</a:t>
            </a:r>
            <a:r>
              <a:rPr lang="fr-FR" sz="1000" dirty="0">
                <a:solidFill>
                  <a:srgbClr val="000000"/>
                </a:solidFill>
                <a:latin typeface="Verdana"/>
              </a:rPr>
              <a:t>": "</a:t>
            </a:r>
            <a:r>
              <a:rPr lang="fr-FR" sz="1000" dirty="0">
                <a:solidFill>
                  <a:srgbClr val="0000C0"/>
                </a:solidFill>
                <a:latin typeface="Verdana"/>
              </a:rPr>
              <a:t>2020-03-21T06:22:59Z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expires</a:t>
            </a:r>
            <a:r>
              <a:rPr lang="fr-FR" sz="1000" dirty="0">
                <a:solidFill>
                  <a:srgbClr val="000000"/>
                </a:solidFill>
                <a:latin typeface="Verdana"/>
              </a:rPr>
              <a:t>": "</a:t>
            </a:r>
            <a:r>
              <a:rPr lang="fr-FR" sz="1000" dirty="0">
                <a:solidFill>
                  <a:srgbClr val="0000C0"/>
                </a:solidFill>
                <a:latin typeface="Verdana"/>
              </a:rPr>
              <a:t>2020-03-21T06:53:00Z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software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name</a:t>
            </a:r>
            <a:r>
              <a:rPr lang="fr-FR" sz="1000" dirty="0">
                <a:solidFill>
                  <a:srgbClr val="000000"/>
                </a:solidFill>
                <a:latin typeface="Verdana"/>
              </a:rPr>
              <a:t>": "</a:t>
            </a:r>
            <a:r>
              <a:rPr lang="fr-FR" sz="1000" dirty="0">
                <a:solidFill>
                  <a:srgbClr val="0000C0"/>
                </a:solidFill>
                <a:latin typeface="Verdana"/>
              </a:rPr>
              <a:t>WebPKI.org - </a:t>
            </a:r>
            <a:r>
              <a:rPr lang="fr-FR" sz="1000" dirty="0" err="1">
                <a:solidFill>
                  <a:srgbClr val="0000C0"/>
                </a:solidFill>
                <a:latin typeface="Verdana"/>
              </a:rPr>
              <a:t>Payee</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version</a:t>
            </a:r>
            <a:r>
              <a:rPr lang="fr-FR" sz="1000" dirty="0">
                <a:solidFill>
                  <a:srgbClr val="000000"/>
                </a:solidFill>
                <a:latin typeface="Verdana"/>
              </a:rPr>
              <a:t>": "</a:t>
            </a:r>
            <a:r>
              <a:rPr lang="fr-FR" sz="1000" dirty="0">
                <a:solidFill>
                  <a:srgbClr val="0000C0"/>
                </a:solidFill>
                <a:latin typeface="Verdana"/>
              </a:rPr>
              <a:t>1.00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2429592" y="2934481"/>
            <a:ext cx="8307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60294" y="2821185"/>
            <a:ext cx="10799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Additional</a:t>
            </a:r>
            <a:r>
              <a:rPr lang="en-US" sz="1000" dirty="0" smtClean="0">
                <a:latin typeface="Arial" panose="020B0604020202020204" pitchFamily="34" charset="0"/>
                <a:cs typeface="Arial" panose="020B0604020202020204" pitchFamily="34" charset="0"/>
              </a:rPr>
              <a:t> object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941168"/>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5093532"/>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5117867"/>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Planet Gas</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5509706"/>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5445224"/>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345436" y="4664169"/>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effectively are 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verifiable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t>
            </a:r>
            <a:r>
              <a:rPr lang="en-US" sz="1000" i="1" dirty="0" smtClean="0">
                <a:latin typeface="Arial" panose="020B0604020202020204" pitchFamily="34" charset="0"/>
                <a:cs typeface="Arial" panose="020B0604020202020204" pitchFamily="34" charset="0"/>
              </a:rPr>
              <a:t>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Only </a:t>
            </a:r>
            <a:r>
              <a:rPr lang="en-US" sz="1000" i="1" dirty="0" smtClean="0">
                <a:latin typeface="Arial" panose="020B0604020202020204" pitchFamily="34" charset="0"/>
                <a:cs typeface="Arial" panose="020B0604020202020204" pitchFamily="34" charset="0"/>
              </a:rPr>
              <a:t>mutually</a:t>
            </a:r>
            <a:r>
              <a:rPr lang="en-US" sz="1000" dirty="0" smtClean="0">
                <a:latin typeface="Arial" panose="020B0604020202020204" pitchFamily="34" charset="0"/>
                <a:cs typeface="Arial" panose="020B0604020202020204" pitchFamily="34" charset="0"/>
              </a:rPr>
              <a:t> signed authorizations are considered valid for processing </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err="1" smtClean="0">
                <a:latin typeface="Arial" panose="020B0604020202020204" pitchFamily="34" charset="0"/>
                <a:cs typeface="Arial" panose="020B0604020202020204" pitchFamily="34" charset="0"/>
                <a:hlinkClick r:id="rId5"/>
              </a:rPr>
              <a:t>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9638" y="501824"/>
            <a:ext cx="357790" cy="502719"/>
            <a:chOff x="4671633" y="1375561"/>
            <a:chExt cx="35779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URLs)</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86888"/>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61489"/>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3547316" y="2571744"/>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004147" y="188640"/>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092280" y="510005"/>
            <a:ext cx="1596163" cy="1848964"/>
            <a:chOff x="7223039" y="1412864"/>
            <a:chExt cx="1596163" cy="1848964"/>
          </a:xfrm>
        </p:grpSpPr>
        <p:sp>
          <p:nvSpPr>
            <p:cNvPr id="184" name="Rounded Rectangle 183"/>
            <p:cNvSpPr>
              <a:spLocks noChangeAspect="1"/>
            </p:cNvSpPr>
            <p:nvPr/>
          </p:nvSpPr>
          <p:spPr>
            <a:xfrm>
              <a:off x="7223039" y="1412864"/>
              <a:ext cx="1596163" cy="184896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659681"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76722"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254485" y="2198752"/>
              <a:ext cx="1539204" cy="1015663"/>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Bank Authority</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Object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9705"/>
            <a:ext cx="612000" cy="1112400"/>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323037" y="2485753"/>
            <a:ext cx="503664"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Total:</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686032" y="2457724"/>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a:xfrm rot="2212763">
            <a:off x="7886902" y="1157145"/>
            <a:ext cx="1452071"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9109" h="1551668">
                <a:moveTo>
                  <a:pt x="0" y="285681"/>
                </a:moveTo>
                <a:cubicBezTo>
                  <a:pt x="4286" y="230158"/>
                  <a:pt x="16825" y="71298"/>
                  <a:pt x="22459" y="0"/>
                </a:cubicBezTo>
                <a:cubicBezTo>
                  <a:pt x="34361" y="274391"/>
                  <a:pt x="79173" y="1309998"/>
                  <a:pt x="79109" y="1312971"/>
                </a:cubicBezTo>
                <a:cubicBezTo>
                  <a:pt x="79069" y="1313151"/>
                  <a:pt x="70580" y="1425934"/>
                  <a:pt x="6062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8" descr="key"/>
          <p:cNvPicPr>
            <a:picLocks noChangeAspect="1" noChangeArrowheads="1"/>
          </p:cNvPicPr>
          <p:nvPr/>
        </p:nvPicPr>
        <p:blipFill>
          <a:blip r:embed="rId19">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 name="Group 184"/>
          <p:cNvGrpSpPr/>
          <p:nvPr/>
        </p:nvGrpSpPr>
        <p:grpSpPr>
          <a:xfrm>
            <a:off x="5571275" y="3191235"/>
            <a:ext cx="432138" cy="309773"/>
            <a:chOff x="6353300" y="3493493"/>
            <a:chExt cx="432138" cy="309773"/>
          </a:xfrm>
        </p:grpSpPr>
        <p:sp>
          <p:nvSpPr>
            <p:cNvPr id="186" name="Parallelogram 185"/>
            <p:cNvSpPr/>
            <p:nvPr/>
          </p:nvSpPr>
          <p:spPr>
            <a:xfrm>
              <a:off x="6371329" y="3493493"/>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Parallelogram 224"/>
            <p:cNvSpPr/>
            <p:nvPr/>
          </p:nvSpPr>
          <p:spPr>
            <a:xfrm>
              <a:off x="6353300" y="3731266"/>
              <a:ext cx="370800" cy="72000"/>
            </a:xfrm>
            <a:prstGeom prst="parallelogram">
              <a:avLst/>
            </a:prstGeom>
            <a:solidFill>
              <a:srgbClr val="FDFAC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3548" y="1135772"/>
            <a:ext cx="7992888" cy="4093428"/>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PaymentClientRequest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supportedPaymentMethods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https://supercard.com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https://secure.cardprocessor.com/payees/1077342</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payee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commonName</a:t>
            </a:r>
            <a:r>
              <a:rPr lang="en-US" sz="1000" dirty="0">
                <a:solidFill>
                  <a:srgbClr val="000000"/>
                </a:solidFill>
                <a:latin typeface="Verdana"/>
              </a:rPr>
              <a:t>": "</a:t>
            </a:r>
            <a:r>
              <a:rPr lang="en-US" sz="1000" dirty="0">
                <a:solidFill>
                  <a:srgbClr val="0000C0"/>
                </a:solidFill>
                <a:latin typeface="Verdana"/>
              </a:rPr>
              <a:t>Demo Merchant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currency</a:t>
            </a:r>
            <a:r>
              <a:rPr lang="en-US" sz="1000" dirty="0">
                <a:solidFill>
                  <a:srgbClr val="000000"/>
                </a:solidFill>
                <a:latin typeface="Verdana"/>
              </a:rPr>
              <a:t>": "</a:t>
            </a:r>
            <a:r>
              <a:rPr lang="en-US" sz="1000" dirty="0">
                <a:solidFill>
                  <a:srgbClr val="0000C0"/>
                </a:solidFill>
                <a:latin typeface="Verdana"/>
              </a:rPr>
              <a:t>EUR</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2020-04-16T15:54:20Z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2020-04-16T16:25:00Z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payeeAuthority</a:t>
            </a:r>
            <a:r>
              <a:rPr lang="en-US" sz="1000" dirty="0" smtClean="0">
                <a:latin typeface="Arial" panose="020B0604020202020204" pitchFamily="34" charset="0"/>
                <a:cs typeface="Arial" panose="020B0604020202020204" pitchFamily="34" charset="0"/>
              </a:rPr>
              <a:t> properties hold URLs which are used to securely bind the Merchant’s authorization signature for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818458" y="1474022"/>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0" y="1279788"/>
            <a:ext cx="36527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the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6010" y="1068364"/>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895704" y="4698518"/>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1"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90754" y="437293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37361" y="45485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3344" y="473976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5087" y="5030049"/>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4008" y="2285133"/>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0277" y="2009933"/>
            <a:ext cx="2616422"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Logotype &amp;</a:t>
            </a:r>
          </a:p>
          <a:p>
            <a:r>
              <a:rPr lang="en-US" sz="1400" dirty="0" smtClean="0">
                <a:latin typeface="Arial" panose="020B0604020202020204" pitchFamily="34" charset="0"/>
                <a:cs typeface="Arial" panose="020B0604020202020204" pitchFamily="34" charset="0"/>
              </a:rPr>
              <a:t>Account Selector (</a:t>
            </a:r>
            <a:r>
              <a:rPr lang="en-US" sz="1400" dirty="0" smtClean="0">
                <a:latin typeface="Arial" panose="020B0604020202020204" pitchFamily="34" charset="0"/>
                <a:cs typeface="Arial" panose="020B0604020202020204" pitchFamily="34" charset="0"/>
                <a:sym typeface="Wingdings"/>
              </a:rPr>
              <a:t> Swipe )</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4008" y="2782845"/>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05087" y="2523275"/>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Real-Time</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Account Balance</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56567" y="1535124"/>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5087" y="1167399"/>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0559" y="3408506"/>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5087" y="3038431"/>
            <a:ext cx="1588897" cy="1384995"/>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Gas Station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Subscription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15654" y="5409856"/>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4081" y="4474234"/>
            <a:ext cx="588099" cy="1093453"/>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Lst>
            <a:ahLst/>
            <a:cxnLst>
              <a:cxn ang="0">
                <a:pos x="connsiteX0" y="connsiteY0"/>
              </a:cxn>
              <a:cxn ang="0">
                <a:pos x="connsiteX1" y="connsiteY1"/>
              </a:cxn>
              <a:cxn ang="0">
                <a:pos x="connsiteX2" y="connsiteY2"/>
              </a:cxn>
              <a:cxn ang="0">
                <a:pos x="connsiteX3" y="connsiteY3"/>
              </a:cxn>
            </a:cxnLst>
            <a:rect l="l" t="t" r="r" b="b"/>
            <a:pathLst>
              <a:path w="588099" h="1081570">
                <a:moveTo>
                  <a:pt x="588099" y="1081266"/>
                </a:moveTo>
                <a:lnTo>
                  <a:pt x="2732" y="1081570"/>
                </a:lnTo>
                <a:cubicBezTo>
                  <a:pt x="2090" y="977592"/>
                  <a:pt x="-1146" y="267969"/>
                  <a:pt x="428" y="196"/>
                </a:cubicBezTo>
                <a:lnTo>
                  <a:pt x="552721" y="0"/>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2865"/>
            <a:ext cx="7992888" cy="5478423"/>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5MPHvmWLuOGRAm00Z78C7KW5f1kKPMW9OrI2D4VK1Oo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payeeHost</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a:solidFill>
                  <a:srgbClr val="0000C0"/>
                </a:solidFill>
                <a:latin typeface="Verdana"/>
              </a:rPr>
              <a:t>54674448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smtClean="0">
                <a:solidFill>
                  <a:srgbClr val="0000C0"/>
                </a:solidFill>
                <a:latin typeface="Verdana"/>
              </a:rPr>
              <a:t>FR7630002111110020050050466</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encryptionKey</a:t>
            </a:r>
            <a:r>
              <a:rPr lang="en-US" sz="1000" dirty="0">
                <a:solidFill>
                  <a:srgbClr val="000000"/>
                </a:solidFill>
                <a:latin typeface="Verdana"/>
              </a:rPr>
              <a:t>": "</a:t>
            </a:r>
            <a:r>
              <a:rPr lang="en-US" sz="1000" dirty="0">
                <a:solidFill>
                  <a:srgbClr val="0000C0"/>
                </a:solidFill>
                <a:latin typeface="Verdana"/>
              </a:rPr>
              <a:t>9MdPM5jEnPRtk-yYGIMmYaQLrk0gTXVQNhQQIHQ0aQk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2020-04-16T17:54:35+02:00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err="1">
                <a:solidFill>
                  <a:srgbClr val="0000C0"/>
                </a:solidFill>
                <a:latin typeface="Verdana"/>
              </a:rPr>
              <a:t>WebPKI</a:t>
            </a:r>
            <a:r>
              <a:rPr lang="en-US" sz="1000" dirty="0">
                <a:solidFill>
                  <a:srgbClr val="0000C0"/>
                </a:solidFill>
                <a:latin typeface="Verdana"/>
              </a:rPr>
              <a:t> Suite/Saturn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platform</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Android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vendor</a:t>
            </a:r>
            <a:r>
              <a:rPr lang="en-US" sz="1000" dirty="0">
                <a:solidFill>
                  <a:srgbClr val="000000"/>
                </a:solidFill>
                <a:latin typeface="Verdana"/>
              </a:rPr>
              <a:t>": "</a:t>
            </a:r>
            <a:r>
              <a:rPr lang="en-US" sz="1000" dirty="0">
                <a:solidFill>
                  <a:srgbClr val="0000C0"/>
                </a:solidFill>
                <a:latin typeface="Verdana"/>
              </a:rPr>
              <a:t>Huawei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censDzcMEkgiePz6DXB7cDuwFemshAFR90UNVQFCg8Q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xq8rze6ewG0-eVcSF72J77gKiD0IHnzpwHaU7t6nVeY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EaGSWKQK6DFHVe8RJHlhA5c3qKSN1Gjh....Pdi6vaxdA8ofiAW6Py-wxWUNFxybSTAA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99592" y="5855846"/>
            <a:ext cx="7310327"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519928" y="4329533"/>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68924" y="4199285"/>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140932" y="1899369"/>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937366" y="1694993"/>
            <a:ext cx="144016" cy="44246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72836" y="4648805"/>
            <a:ext cx="22680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85366" y="823422"/>
            <a:ext cx="22555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40932" y="710126"/>
            <a:ext cx="266693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140932" y="4535509"/>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flipV="1">
            <a:off x="3131840" y="1592264"/>
            <a:ext cx="266429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136" y="147896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5258794" y="1304232"/>
            <a:ext cx="571831" cy="12218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6136" y="1190937"/>
            <a:ext cx="248579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Copied 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81883"/>
            <a:ext cx="7992888" cy="4247317"/>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80mByDxNt213LAKLjTC7VWLg0HwgZoyrxdf33Cvpk1c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73oDKxbAYxFVbWckvxHY8gO2NY_nK8nCVwWUoP8GBy0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9AXDHPcmNNn77jK8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qpUpZZRD0K1JRCyJui_9mw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yUrV2yfBwUoylw2GE-0dsbmT1wbrWhmn....F-7jHwRlVlt6Cvpj0Ok7FD2Kcon_TjiQ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53034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591961" y="1860381"/>
            <a:ext cx="1620000"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917987"/>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859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48594" y="2474808"/>
            <a:ext cx="172130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7156778" y="4763848"/>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51697" y="4968512"/>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69898"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httpVersion</a:t>
            </a:r>
            <a:r>
              <a:rPr lang="en-US" sz="1000" dirty="0">
                <a:solidFill>
                  <a:srgbClr val="000000"/>
                </a:solidFill>
                <a:latin typeface="Verdana"/>
              </a:rPr>
              <a:t>": "</a:t>
            </a:r>
            <a:r>
              <a:rPr lang="en-US" sz="1000" dirty="0">
                <a:solidFill>
                  <a:srgbClr val="0000C0"/>
                </a:solidFill>
                <a:latin typeface="Verdana"/>
              </a:rPr>
              <a:t>HTTP/1.1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https://mybank.com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serviceUrl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a:solidFill>
                  <a:srgbClr val="C00000"/>
                </a:solidFill>
                <a:latin typeface="Verdana"/>
              </a:rPr>
              <a:t>supportedPaymentMethods</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https://bankdirect.net</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sepa.payments.org/</a:t>
            </a:r>
            <a:r>
              <a:rPr lang="en-US" sz="1000" dirty="0" err="1" smtClean="0">
                <a:solidFill>
                  <a:srgbClr val="0000C0"/>
                </a:solidFill>
                <a:latin typeface="Verdana"/>
              </a:rPr>
              <a:t>saturn</a:t>
            </a:r>
            <a:r>
              <a:rPr lang="en-US" sz="1000" dirty="0" smtClean="0">
                <a:solidFill>
                  <a:srgbClr val="0000C0"/>
                </a:solidFill>
                <a:latin typeface="Verdana"/>
              </a:rPr>
              <a:t>/v3#account</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https://webpki.github.io/</a:t>
            </a:r>
            <a:r>
              <a:rPr lang="en-US" sz="1000" dirty="0" err="1">
                <a:solidFill>
                  <a:srgbClr val="C00000"/>
                </a:solidFill>
                <a:latin typeface="Verdana"/>
              </a:rPr>
              <a:t>saturn</a:t>
            </a:r>
            <a:r>
              <a:rPr lang="en-US" sz="1000" dirty="0">
                <a:solidFill>
                  <a:srgbClr val="C00000"/>
                </a:solidFill>
                <a:latin typeface="Verdana"/>
              </a:rPr>
              <a:t>/v3/</a:t>
            </a:r>
            <a:r>
              <a:rPr lang="en-US" sz="1000" dirty="0" err="1">
                <a:solidFill>
                  <a:srgbClr val="C00000"/>
                </a:solidFill>
                <a:latin typeface="Verdana"/>
              </a:rPr>
              <a:t>extensions#hybrid</a:t>
            </a:r>
            <a:r>
              <a:rPr lang="en-US" sz="1000" dirty="0">
                <a:solidFill>
                  <a:srgbClr val="000000"/>
                </a:solidFill>
                <a:latin typeface="Verdana"/>
              </a:rPr>
              <a:t>": "</a:t>
            </a:r>
            <a:r>
              <a:rPr lang="en-US" sz="1000" dirty="0">
                <a:solidFill>
                  <a:srgbClr val="0000C0"/>
                </a:solidFill>
                <a:latin typeface="Verdana"/>
              </a:rPr>
              <a:t>https://payments.mybank.com/</a:t>
            </a:r>
            <a:r>
              <a:rPr lang="en-US" sz="1000" dirty="0" err="1">
                <a:solidFill>
                  <a:srgbClr val="0000C0"/>
                </a:solidFill>
                <a:latin typeface="Verdana"/>
              </a:rPr>
              <a:t>hybridpay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webpki.github.io/</a:t>
            </a:r>
            <a:r>
              <a:rPr lang="en-US" sz="1000" dirty="0" err="1" smtClean="0">
                <a:solidFill>
                  <a:srgbClr val="0000C0"/>
                </a:solidFill>
                <a:latin typeface="Verdana"/>
              </a:rPr>
              <a:t>saturn</a:t>
            </a:r>
            <a:r>
              <a:rPr lang="en-US" sz="1000" dirty="0" smtClean="0">
                <a:solidFill>
                  <a:srgbClr val="0000C0"/>
                </a:solidFill>
                <a:latin typeface="Verdana"/>
              </a:rPr>
              <a:t>/v3/signatures#ES256.P-256</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dataEncryptionAlgorithm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2020-04-16T15:29:12Z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2020-04-16T16:29:13Z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issuerSignature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ZoeXuaOcM_r31oFKdyy0o7Ad5bl1WUC-....QqCS23ihlzQBy-5l7RyEO_HuZiuWmZRw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61091"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065438" y="892985"/>
            <a:ext cx="1152128" cy="390761"/>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44008" y="831450"/>
            <a:ext cx="347163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(self) URL of a virtual payment card issuer</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4788549"/>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4653136"/>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67545"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paymentMethods</a:t>
            </a:r>
            <a:r>
              <a:rPr lang="en-US" sz="1000" dirty="0" smtClean="0">
                <a:latin typeface="Arial" panose="020B0604020202020204" pitchFamily="34" charset="0"/>
                <a:cs typeface="Arial" panose="020B0604020202020204" pitchFamily="34" charset="0"/>
              </a:rPr>
              <a:t> object declares</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p:nvPr/>
        </p:nvCxnSpPr>
        <p:spPr>
          <a:xfrm rot="10800000">
            <a:off x="2560245" y="2959888"/>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3122985"/>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6263866" y="2805825"/>
            <a:ext cx="469321"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33187" y="2692529"/>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8280920" cy="5324535"/>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rPr>
              <a:t>payeeAuthorityUrl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https://payments.bigbank.com/payees/86344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localPayeeId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homePage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https://demomerchant.com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accountVerifier</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hashedPayeeAccounts</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kUwpqk-cbkDaBjwDD_etPSh_FtC-Ap2K_A2MQzXNy_U</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OuHehTNjMbphW0s3nBBVdAALLdzE9x-hup4CnJ1gM-o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2020-04-16T15:49:57Z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2020-04-16T16:49:58Z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issuerSignature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-Vr8Wk3ygt5J2_J3R8TrRaa-AWW7ZiXa6q1P7ELs6gc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Vuc6z3WiZ3tgXTXvU6F5qdiiYePWeUI1q9Tx83ySDcM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4907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083583" y="410040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58464" y="396499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099531" y="1442958"/>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3859698" y="1338690"/>
            <a:ext cx="177227" cy="434126"/>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5205514" y="878000"/>
            <a:ext cx="374598" cy="17442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0112" y="764704"/>
            <a:ext cx="2620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 itself</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flipV="1">
            <a:off x="1883569" y="4426744"/>
            <a:ext cx="1641671" cy="136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25240" y="4314817"/>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flipV="1">
            <a:off x="5089474" y="1211788"/>
            <a:ext cx="490638"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0112" y="115388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a:stCxn id="24" idx="1"/>
          </p:cNvCxnSpPr>
          <p:nvPr/>
        </p:nvCxnSpPr>
        <p:spPr>
          <a:xfrm flipH="1">
            <a:off x="1907705" y="2739641"/>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34423" y="2626345"/>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73643"/>
            <a:ext cx="8280920" cy="5416868"/>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payeeAuthorityUrl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Copy of the original </a:t>
            </a:r>
            <a:r>
              <a:rPr lang="en-US" sz="1000" b="1" dirty="0" err="1">
                <a:latin typeface="Courier New" panose="02070309020205020404" pitchFamily="49" charset="0"/>
                <a:cs typeface="Courier New" panose="02070309020205020404" pitchFamily="49" charset="0"/>
              </a:rPr>
              <a:t>paymentRequest</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i="1"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a:t>
            </a:r>
            <a:r>
              <a:rPr lang="en-US" sz="1000" i="1" dirty="0">
                <a:latin typeface="Arial" panose="020B0604020202020204" pitchFamily="34" charset="0"/>
                <a:cs typeface="Arial" panose="020B0604020202020204" pitchFamily="34" charset="0"/>
              </a:rPr>
              <a:t>of </a:t>
            </a:r>
            <a:r>
              <a:rPr lang="en-US" sz="1000" i="1" dirty="0" smtClean="0">
                <a:latin typeface="Arial" panose="020B0604020202020204" pitchFamily="34" charset="0"/>
                <a:cs typeface="Arial" panose="020B0604020202020204" pitchFamily="34" charset="0"/>
              </a:rPr>
              <a:t>the original </a:t>
            </a:r>
            <a:r>
              <a:rPr lang="en-US" sz="1000" b="1" dirty="0" err="1">
                <a:latin typeface="Courier New" panose="02070309020205020404" pitchFamily="49" charset="0"/>
                <a:cs typeface="Courier New" panose="02070309020205020404" pitchFamily="49" charset="0"/>
              </a:rPr>
              <a:t>encryptedAuthorization</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payeeReceiveAccount</a:t>
            </a:r>
            <a:r>
              <a:rPr lang="en-US" sz="1000" dirty="0">
                <a:solidFill>
                  <a:srgbClr val="000000"/>
                </a:solidFill>
                <a:latin typeface="Verdana"/>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clientIpAddress</a:t>
            </a:r>
            <a:r>
              <a:rPr lang="en-US" sz="1000" dirty="0">
                <a:solidFill>
                  <a:srgbClr val="000000"/>
                </a:solidFill>
                <a:latin typeface="Verdana"/>
              </a:rPr>
              <a:t>": "</a:t>
            </a:r>
            <a:r>
              <a:rPr lang="en-US" sz="1000" dirty="0">
                <a:solidFill>
                  <a:srgbClr val="0000C0"/>
                </a:solidFill>
                <a:latin typeface="Verdana"/>
              </a:rPr>
              <a:t>220.13.198.144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2020-04-16T15:54:38Z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8VY09NWUy-aVGNHZZQDIyy-H3RxLfXbiPR2SVlEubjE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OuHehTNjMbphW0s3nBBVdAALLdzE9x-hup4CnJ1gM-o</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91wNxmoZt-TKUGD1R7prluueL2DSv9iZ....TqYipTRDXSewSlfWgnoxsTkjkw07pJog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5264358" y="1306789"/>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13174" y="1193493"/>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227599" y="429126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2480" y="415860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613067" y="1454627"/>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31657" y="1596187"/>
            <a:ext cx="30099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4420683" y="876778"/>
            <a:ext cx="799389" cy="24604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20072" y="763482"/>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564904"/>
            <a:ext cx="4239476" cy="765200"/>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rPr>
              <a: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2947504"/>
            <a:ext cx="3145522"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87088" y="4600702"/>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13806" y="4487406"/>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14968</TotalTime>
  <Words>1731</Words>
  <Application>Microsoft Office PowerPoint</Application>
  <PresentationFormat>On-screen Show (4:3)</PresentationFormat>
  <Paragraphs>263</Paragraphs>
  <Slides>16</Slides>
  <Notes>0</Notes>
  <HiddenSlides>0</HiddenSlides>
  <MMClips>0</MMClips>
  <ScaleCrop>false</ScaleCrop>
  <HeadingPairs>
    <vt:vector size="4" baseType="variant">
      <vt:variant>
        <vt:lpstr>Theme</vt:lpstr>
      </vt:variant>
      <vt:variant>
        <vt:i4>8</vt:i4>
      </vt:variant>
      <vt:variant>
        <vt:lpstr>Slide Titles</vt:lpstr>
      </vt:variant>
      <vt:variant>
        <vt:i4>16</vt:i4>
      </vt:variant>
    </vt:vector>
  </HeadingPairs>
  <TitlesOfParts>
    <vt:vector size="24"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614</cp:revision>
  <dcterms:created xsi:type="dcterms:W3CDTF">2016-04-29T15:32:52Z</dcterms:created>
  <dcterms:modified xsi:type="dcterms:W3CDTF">2020-04-17T18:37:03Z</dcterms:modified>
</cp:coreProperties>
</file>