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7"/>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73" r:id="rId24"/>
    <p:sldId id="274"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49"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2020-09-25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2020-09-24, API V0.68</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/18</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cyberphone.github.io/doc/security/jef.html" TargetMode="External"/><Relationship Id="rId3" Type="http://schemas.openxmlformats.org/officeDocument/2006/relationships/slide" Target="slide8.xml"/><Relationship Id="rId7" Type="http://schemas.openxmlformats.org/officeDocument/2006/relationships/hyperlink" Target="https://cyberphone.github.io/doc/security/jsf.html" TargetMode="Externa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cyberphone.github.io/doc/security/jef.html"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hyperlink" Target="https://www.rfc-editor.org/rfc/rfc8785.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and account-to-account </a:t>
            </a:r>
            <a:r>
              <a:rPr lang="en-US" sz="1600" dirty="0">
                <a:latin typeface="Arial" panose="020B0604020202020204" pitchFamily="34" charset="0"/>
                <a:cs typeface="Arial" panose="020B0604020202020204" pitchFamily="34" charset="0"/>
              </a:rPr>
              <a:t>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76947"/>
            <a:ext cx="8280920" cy="4324261"/>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Parameters removed for brevity…                          </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2020-09-24T08:32:38Z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a:t>
            </a:r>
            <a:r>
              <a:rPr lang="en-US" sz="1000" i="1" dirty="0">
                <a:solidFill>
                  <a:srgbClr val="000000"/>
                </a:solidFill>
                <a:latin typeface="Arial" panose="020B0604020202020204" pitchFamily="34" charset="0"/>
                <a:cs typeface="Arial" panose="020B0604020202020204" pitchFamily="34" charset="0"/>
              </a:rPr>
              <a:t>of </a:t>
            </a:r>
            <a:r>
              <a:rPr lang="en-US" sz="1000" i="1" dirty="0" smtClean="0">
                <a:solidFill>
                  <a:srgbClr val="000000"/>
                </a:solidFill>
                <a:latin typeface="Arial" panose="020B0604020202020204" pitchFamily="34" charset="0"/>
                <a:cs typeface="Arial" panose="020B0604020202020204" pitchFamily="34" charset="0"/>
              </a:rPr>
              <a:t>the </a:t>
            </a:r>
            <a:r>
              <a:rPr lang="en-US" sz="1000" i="1" dirty="0">
                <a:solidFill>
                  <a:srgbClr val="000000"/>
                </a:solidFill>
                <a:latin typeface="Arial" panose="020B0604020202020204" pitchFamily="34" charset="0"/>
                <a:cs typeface="Arial" panose="020B0604020202020204" pitchFamily="34" charset="0"/>
              </a:rPr>
              <a:t>entire </a:t>
            </a:r>
            <a:r>
              <a:rPr lang="en-US" sz="1000" dirty="0" err="1">
                <a:solidFill>
                  <a:srgbClr val="000000"/>
                </a:solidFill>
                <a:latin typeface="Arial" panose="020B0604020202020204" pitchFamily="34" charset="0"/>
                <a:cs typeface="Arial" panose="020B0604020202020204" pitchFamily="34" charset="0"/>
                <a:hlinkClick r:id="rId2" action="ppaction://hlinksldjump"/>
              </a:rPr>
              <a:t>AuthorizationRequest</a:t>
            </a:r>
            <a:r>
              <a:rPr lang="en-US" sz="1000" i="1" dirty="0">
                <a:solidFill>
                  <a:srgbClr val="000000"/>
                </a:solidFill>
                <a:latin typeface="Arial" panose="020B0604020202020204" pitchFamily="34" charset="0"/>
                <a:cs typeface="Arial" panose="020B0604020202020204" pitchFamily="34" charset="0"/>
              </a:rPr>
              <a:t> message</a:t>
            </a:r>
          </a:p>
          <a:p>
            <a:pPr latinLnBrk="1">
              <a:spcBef>
                <a:spcPts val="300"/>
              </a:spcBef>
              <a:spcAft>
                <a:spcPts val="600"/>
              </a:spcAft>
            </a:pP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4"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data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5"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6"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37891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2047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4355976" y="4215940"/>
            <a:ext cx="108012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36096" y="4102644"/>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a:stCxn id="17" idx="1"/>
          </p:cNvCxnSpPr>
          <p:nvPr/>
        </p:nvCxnSpPr>
        <p:spPr>
          <a:xfrm rot="10800000" flipV="1">
            <a:off x="2534284" y="3830328"/>
            <a:ext cx="2901812" cy="3984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5018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3688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
        <p:nvSpPr>
          <p:cNvPr id="17" name="TextBox 16"/>
          <p:cNvSpPr txBox="1"/>
          <p:nvPr/>
        </p:nvSpPr>
        <p:spPr>
          <a:xfrm>
            <a:off x="5436096" y="3717032"/>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7"/>
              </a:rPr>
              <a:t>JSF</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637847" y="1844824"/>
            <a:ext cx="19872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8"/>
              </a:rPr>
              <a:t>JEF</a:t>
            </a:r>
            <a:endParaRPr lang="en-US" sz="1000" b="1" i="1" dirty="0">
              <a:latin typeface="Arial" panose="020B0604020202020204" pitchFamily="34" charset="0"/>
              <a:cs typeface="Arial" panose="020B0604020202020204" pitchFamily="34" charset="0"/>
            </a:endParaRPr>
          </a:p>
        </p:txBody>
      </p:sp>
      <p:cxnSp>
        <p:nvCxnSpPr>
          <p:cNvPr id="14" name="Straight Arrow Connector 13"/>
          <p:cNvCxnSpPr>
            <a:stCxn id="13" idx="1"/>
          </p:cNvCxnSpPr>
          <p:nvPr/>
        </p:nvCxnSpPr>
        <p:spPr>
          <a:xfrm flipH="1">
            <a:off x="2843809" y="1958120"/>
            <a:ext cx="7940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2948" y="501824"/>
            <a:ext cx="373820" cy="502719"/>
            <a:chOff x="4666871" y="1375561"/>
            <a:chExt cx="37382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66871"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5329" y="501824"/>
            <a:ext cx="373820" cy="502719"/>
            <a:chOff x="4669252" y="1375561"/>
            <a:chExt cx="37382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69252"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99544"/>
            <a:ext cx="7992888" cy="147732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ProviderUserResponse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encryptedMessage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_K4Sgt5y1uKhwiSi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Xmqyx5XZWmxSFfypag-y_A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qXIsLsZ-zIxVllV920dpxPmTOwGRghU_....fsxbw1LX61Tu6GbsSw1gXEcwkW8S4fOQ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flipV="1">
            <a:off x="2254583" y="1052733"/>
            <a:ext cx="2196830" cy="288036"/>
          </a:xfrm>
          <a:prstGeom prst="bentConnector3">
            <a:avLst>
              <a:gd name="adj1" fmla="val 26963"/>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a:t>
            </a:r>
            <a:r>
              <a:rPr lang="en-US" sz="1200" dirty="0" smtClean="0">
                <a:latin typeface="Arial" panose="020B0604020202020204" pitchFamily="34" charset="0"/>
                <a:cs typeface="Arial" panose="020B0604020202020204" pitchFamily="34" charset="0"/>
              </a:rPr>
              <a:t>ecrypted and rendered by the Wallet </a:t>
            </a:r>
          </a:p>
          <a:p>
            <a:pPr algn="ctr"/>
            <a:r>
              <a:rPr lang="en-US" sz="1200" dirty="0" smtClean="0">
                <a:latin typeface="Arial" panose="020B0604020202020204" pitchFamily="34" charset="0"/>
                <a:cs typeface="Arial" panose="020B0604020202020204" pitchFamily="34" charset="0"/>
              </a:rPr>
              <a:t>(non-normative sample)</a:t>
            </a:r>
            <a:endParaRPr 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4458046" y="939437"/>
            <a:ext cx="19076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a:t>
            </a:r>
            <a:r>
              <a:rPr lang="en-US" sz="1000" dirty="0" smtClean="0">
                <a:latin typeface="Arial" panose="020B0604020202020204" pitchFamily="34" charset="0"/>
                <a:cs typeface="Arial" panose="020B0604020202020204" pitchFamily="34" charset="0"/>
              </a:rPr>
              <a:t>based on </a:t>
            </a:r>
            <a:r>
              <a:rPr lang="en-US" sz="1000" dirty="0" smtClean="0">
                <a:latin typeface="Arial" panose="020B0604020202020204" pitchFamily="34" charset="0"/>
                <a:cs typeface="Arial" panose="020B0604020202020204" pitchFamily="34" charset="0"/>
                <a:hlinkClick r:id="rId5"/>
              </a:rPr>
              <a:t>JEF</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458046" y="1379205"/>
            <a:ext cx="227419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Encrypted message from User Bank</a:t>
            </a:r>
            <a:endParaRPr lang="en-US" sz="1000" b="1" i="1" dirty="0">
              <a:latin typeface="Arial" panose="020B0604020202020204" pitchFamily="34" charset="0"/>
              <a:cs typeface="Arial" panose="020B0604020202020204" pitchFamily="34" charset="0"/>
            </a:endParaRPr>
          </a:p>
        </p:txBody>
      </p:sp>
      <p:cxnSp>
        <p:nvCxnSpPr>
          <p:cNvPr id="17" name="Straight Arrow Connector 17"/>
          <p:cNvCxnSpPr>
            <a:stCxn id="11" idx="1"/>
          </p:cNvCxnSpPr>
          <p:nvPr/>
        </p:nvCxnSpPr>
        <p:spPr>
          <a:xfrm flipH="1">
            <a:off x="3419872" y="1492501"/>
            <a:ext cx="1038174" cy="24674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980728"/>
            <a:ext cx="7992888" cy="4247317"/>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RefundRequest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https://payments.bigbank.com/refund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payeeSourceAccount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iban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FR7630004003200001019471656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#1000004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2020-09-24T22:07:50Z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Copy of the entire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AuthorizationResponse</a:t>
            </a:r>
            <a:r>
              <a:rPr lang="en-US" sz="1000" i="1" dirty="0">
                <a:latin typeface="Arial" panose="020B0604020202020204" pitchFamily="34" charset="0"/>
                <a:ea typeface="Verdana" panose="020B0604030504040204" pitchFamily="34" charset="0"/>
                <a:cs typeface="Arial" panose="020B0604020202020204" pitchFamily="34" charset="0"/>
              </a:rPr>
              <a:t> message</a:t>
            </a: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OuHehTNjMbphW0s3nBBVdAALLdzE9x-hup4CnJ1gM-o</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rrqbEkm7ZM6uGjnIWg-3c2YHPXsDhzVz....FsMSNotc7QvAsvn2sTFJ-GGdN5Fx6EfQ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a:off x="2123728" y="3731079"/>
            <a:ext cx="151216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1828398" y="4005056"/>
            <a:ext cx="180749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35896" y="389176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3635896" y="3617783"/>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3"/>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1127934"/>
            <a:ext cx="7992888" cy="3093154"/>
          </a:xfrm>
          <a:prstGeom prst="rect">
            <a:avLst/>
          </a:prstGeom>
        </p:spPr>
        <p:txBody>
          <a:bodyPr wrap="square">
            <a:spAutoFit/>
          </a:bodyPr>
          <a:lstStyle/>
          <a:p>
            <a:pPr latinLnBrk="1">
              <a:spcBef>
                <a:spcPts val="600"/>
              </a:spcBef>
            </a:pP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a:t>
            </a:r>
            <a:r>
              <a:rPr lang="fr-FR" sz="900" dirty="0" err="1">
                <a:solidFill>
                  <a:srgbClr val="606060"/>
                </a:solidFill>
                <a:latin typeface="Verdana" panose="020B0604030504040204" pitchFamily="34" charset="0"/>
                <a:ea typeface="Verdana" panose="020B0604030504040204" pitchFamily="34" charset="0"/>
              </a:rPr>
              <a:t>context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https://webpki.github.io/</a:t>
            </a:r>
            <a:r>
              <a:rPr lang="fr-FR" sz="900" dirty="0" err="1">
                <a:solidFill>
                  <a:srgbClr val="0000C0"/>
                </a:solidFill>
                <a:latin typeface="Verdana" panose="020B0604030504040204" pitchFamily="34" charset="0"/>
                <a:ea typeface="Verdana" panose="020B0604030504040204" pitchFamily="34" charset="0"/>
              </a:rPr>
              <a:t>saturn</a:t>
            </a:r>
            <a:r>
              <a:rPr lang="fr-FR" sz="900" dirty="0">
                <a:solidFill>
                  <a:srgbClr val="0000C0"/>
                </a:solidFill>
                <a:latin typeface="Verdana" panose="020B0604030504040204" pitchFamily="34" charset="0"/>
                <a:ea typeface="Verdana" panose="020B0604030504040204" pitchFamily="34" charset="0"/>
              </a:rPr>
              <a:t>/v3</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@qualifier</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PaymentClientRequest</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supportedPaymentMethods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p>
          <a:p>
            <a:pPr latinLnBrk="1">
              <a:spcBef>
                <a:spcPts val="600"/>
              </a:spcBef>
              <a:spcAft>
                <a:spcPts val="1200"/>
              </a:spcAft>
            </a:pPr>
            <a:r>
              <a:rPr lang="en-US" sz="900" dirty="0" smtClean="0">
                <a:solidFill>
                  <a:srgbClr val="000000"/>
                </a:solidFill>
                <a:latin typeface="Verdana" panose="020B0604030504040204" pitchFamily="34" charset="0"/>
                <a:ea typeface="Verdana" panose="020B0604030504040204" pitchFamily="34" charset="0"/>
              </a:rPr>
              <a:t>         </a:t>
            </a:r>
            <a:r>
              <a:rPr lang="en-US" sz="1000" i="1" dirty="0" smtClean="0">
                <a:solidFill>
                  <a:srgbClr val="000000"/>
                </a:solidFill>
                <a:latin typeface="Arial" panose="020B0604020202020204" pitchFamily="34" charset="0"/>
                <a:ea typeface="Verdana" panose="020B0604030504040204" pitchFamily="34" charset="0"/>
                <a:cs typeface="Arial" panose="020B0604020202020204" pitchFamily="34" charset="0"/>
              </a:rPr>
              <a:t>Parameters </a:t>
            </a:r>
            <a:r>
              <a:rPr lang="en-US" sz="1000" i="1" dirty="0">
                <a:solidFill>
                  <a:srgbClr val="000000"/>
                </a:solidFill>
                <a:latin typeface="Arial" panose="020B0604020202020204" pitchFamily="34" charset="0"/>
                <a:ea typeface="Verdana" panose="020B0604030504040204" pitchFamily="34" charset="0"/>
                <a:cs typeface="Arial" panose="020B0604020202020204" pitchFamily="34" charset="0"/>
              </a:rPr>
              <a:t>removed for brevity…</a:t>
            </a:r>
            <a: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t/>
            </a:r>
            <a:b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br>
            <a:r>
              <a:rPr lang="fr-FR" sz="900" dirty="0" smtClean="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paymentRequest</a:t>
            </a: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err="1" smtClean="0">
                <a:solidFill>
                  <a:srgbClr val="C00000"/>
                </a:solidFill>
                <a:latin typeface="Verdana" panose="020B0604030504040204" pitchFamily="34" charset="0"/>
                <a:ea typeface="Verdana" panose="020B0604030504040204" pitchFamily="34" charset="0"/>
              </a:rPr>
              <a:t>commonName</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Planet</a:t>
            </a:r>
            <a:r>
              <a:rPr lang="fr-FR" sz="900" dirty="0">
                <a:solidFill>
                  <a:srgbClr val="0000C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Gas</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amount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200.00</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currency</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EUR</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nonDirectPayment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RESERVATION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subType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GAS_STATION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fixed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8000"/>
                </a:solidFill>
                <a:latin typeface="Verdana" panose="020B0604030504040204" pitchFamily="34" charset="0"/>
                <a:ea typeface="Verdana" panose="020B0604030504040204" pitchFamily="34" charset="0"/>
              </a:rPr>
              <a:t>true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2020-09-25T06:22:00Z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referenceId</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#1000017</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timeStamp</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C0"/>
                </a:solidFill>
                <a:latin typeface="Verdana" panose="020B0604030504040204" pitchFamily="34" charset="0"/>
                <a:ea typeface="Verdana" panose="020B0604030504040204" pitchFamily="34" charset="0"/>
              </a:rPr>
              <a:t>2020-09-24T06:22:59Z</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C00000"/>
                </a:solidFill>
                <a:latin typeface="Verdana" panose="020B0604030504040204" pitchFamily="34" charset="0"/>
                <a:ea typeface="Verdana" panose="020B0604030504040204" pitchFamily="34" charset="0"/>
              </a:rPr>
              <a:t>expires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C0"/>
                </a:solidFill>
                <a:latin typeface="Verdana" panose="020B0604030504040204" pitchFamily="34" charset="0"/>
                <a:ea typeface="Verdana" panose="020B0604030504040204" pitchFamily="34" charset="0"/>
              </a:rPr>
              <a:t>2020-09-24T06:53:00Z</a:t>
            </a:r>
            <a:r>
              <a:rPr lang="fr-FR" sz="900" dirty="0" smtClean="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373309" y="2728139"/>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4011" y="2614843"/>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a:t>
            </a:r>
          </a:p>
          <a:p>
            <a:pPr algn="ctr"/>
            <a:r>
              <a:rPr lang="en-US" sz="1200" dirty="0" smtClean="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1892826"/>
          </a:xfrm>
          <a:prstGeom prst="rect">
            <a:avLst/>
          </a:prstGeom>
        </p:spPr>
        <p:txBody>
          <a:bodyPr wrap="square">
            <a:spAutoFit/>
          </a:bodyPr>
          <a:lstStyle/>
          <a:p>
            <a:pPr latinLnBrk="1"/>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606060"/>
                </a:solidFill>
                <a:latin typeface="Verdana" panose="020B0604030504040204" pitchFamily="34" charset="0"/>
                <a:ea typeface="Verdana" panose="020B0604030504040204" pitchFamily="34" charset="0"/>
              </a:rPr>
              <a:t>@</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a:t>
            </a:r>
            <a:r>
              <a:rPr lang="en-US" sz="900" dirty="0" smtClean="0">
                <a:solidFill>
                  <a:srgbClr val="C00000"/>
                </a:solidFill>
                <a:latin typeface="Verdana" panose="020B0604030504040204" pitchFamily="34" charset="0"/>
                <a:ea typeface="Verdana" panose="020B0604030504040204" pitchFamily="34" charset="0"/>
              </a:rPr>
              <a:t>webpki.github.io/</a:t>
            </a:r>
            <a:r>
              <a:rPr lang="en-US" sz="900" dirty="0" err="1" smtClean="0">
                <a:solidFill>
                  <a:srgbClr val="C00000"/>
                </a:solidFill>
                <a:latin typeface="Verdana" panose="020B0604030504040204" pitchFamily="34" charset="0"/>
                <a:ea typeface="Verdana" panose="020B0604030504040204" pitchFamily="34" charset="0"/>
              </a:rPr>
              <a:t>saturn</a:t>
            </a:r>
            <a:r>
              <a:rPr lang="en-US" sz="900" dirty="0" smtClean="0">
                <a:solidFill>
                  <a:srgbClr val="C00000"/>
                </a:solidFill>
                <a:latin typeface="Verdana" panose="020B0604030504040204" pitchFamily="34" charset="0"/>
                <a:ea typeface="Verdana" panose="020B0604030504040204" pitchFamily="34" charset="0"/>
              </a:rPr>
              <a:t>/v3/</a:t>
            </a:r>
            <a:r>
              <a:rPr lang="en-US" sz="900" dirty="0" err="1" smtClean="0">
                <a:solidFill>
                  <a:srgbClr val="C00000"/>
                </a:solidFill>
                <a:latin typeface="Verdana" panose="020B0604030504040204" pitchFamily="34" charset="0"/>
                <a:ea typeface="Verdana" panose="020B0604030504040204" pitchFamily="34" charset="0"/>
              </a:rPr>
              <a:t>extensions#balance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endParaRPr lang="en-US" sz="900" dirty="0" smtClean="0">
              <a:latin typeface="Verdana" panose="020B0604030504040204" pitchFamily="34" charset="0"/>
              <a:ea typeface="Verdana" panose="020B0604030504040204" pitchFamily="34" charset="0"/>
            </a:endParaRPr>
          </a:p>
          <a:p>
            <a:pPr latinLnBrk="1"/>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p>
          <a:p>
            <a:pPr latinLnBrk="1"/>
            <a:r>
              <a:rPr lang="en-US"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974" y="6346655"/>
            <a:ext cx="5760640"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(available funds)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92696"/>
            <a:ext cx="7200800" cy="2723823"/>
          </a:xfrm>
          <a:prstGeom prst="rect">
            <a:avLst/>
          </a:prstGeom>
          <a:noFill/>
        </p:spPr>
        <p:txBody>
          <a:bodyPr wrap="square" rtlCol="0">
            <a:spAutoFit/>
          </a:bodyPr>
          <a:lstStyle/>
          <a:p>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BalanceRequest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54674448</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2020-09-24T10:43:05+02:00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kiTXwSkkNag5RPjFyPgSNmhPl_97qQPCbPQ2GFmMSp4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g8-4ymBfTg8o14EaJluDE8QmRfkrEy3M0VP61-TsoXg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cxnSp>
        <p:nvCxnSpPr>
          <p:cNvPr id="16" name="Straight Arrow Connector 15"/>
          <p:cNvCxnSpPr>
            <a:stCxn id="14" idx="1"/>
          </p:cNvCxnSpPr>
          <p:nvPr/>
        </p:nvCxnSpPr>
        <p:spPr>
          <a:xfrm flipH="1">
            <a:off x="2195737" y="1914867"/>
            <a:ext cx="1715733"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9" idx="1"/>
          </p:cNvCxnSpPr>
          <p:nvPr/>
        </p:nvCxnSpPr>
        <p:spPr>
          <a:xfrm flipH="1">
            <a:off x="1907704" y="2199332"/>
            <a:ext cx="20037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11470" y="2086036"/>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311967"/>
            <a:ext cx="7200800" cy="1200329"/>
          </a:xfrm>
          <a:prstGeom prst="rect">
            <a:avLst/>
          </a:prstGeom>
          <a:noFill/>
        </p:spPr>
        <p:txBody>
          <a:bodyPr wrap="square" rtlCol="0">
            <a:spAutoFit/>
          </a:bodyPr>
          <a:lstStyle/>
          <a:p>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@context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https://webpki.github.io/saturn/v3</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@qualifier</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BalanceResponse</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accountId</a:t>
            </a:r>
            <a:r>
              <a:rPr lang="de-DE" sz="900" dirty="0">
                <a:solidFill>
                  <a:srgbClr val="000000"/>
                </a:solidFill>
                <a:latin typeface="Verdana" panose="020B0604030504040204" pitchFamily="34" charset="0"/>
                <a:ea typeface="Verdana" panose="020B0604030504040204" pitchFamily="34" charset="0"/>
              </a:rPr>
              <a:t>": </a:t>
            </a:r>
            <a:r>
              <a:rPr lang="de-DE"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de-DE" sz="900" dirty="0" smtClean="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amount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5543.00</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currency</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EUR</a:t>
            </a:r>
            <a:r>
              <a:rPr lang="de-DE" sz="900" dirty="0" smtClean="0">
                <a:solidFill>
                  <a:srgbClr val="000000"/>
                </a:solidFill>
                <a:latin typeface="Verdana" panose="020B0604030504040204" pitchFamily="34" charset="0"/>
                <a:ea typeface="Verdana" panose="020B0604030504040204" pitchFamily="34" charset="0"/>
              </a:rPr>
              <a:t>",</a:t>
            </a:r>
          </a:p>
          <a:p>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2020-09-24T10:43:07+02:00</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de-DE"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11" name="TextBox 10"/>
          <p:cNvSpPr txBox="1"/>
          <p:nvPr/>
        </p:nvSpPr>
        <p:spPr>
          <a:xfrm>
            <a:off x="1551856" y="393305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3911470" y="1418527"/>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3" name="Right Brace 12"/>
          <p:cNvSpPr/>
          <p:nvPr/>
        </p:nvSpPr>
        <p:spPr>
          <a:xfrm>
            <a:off x="3707904" y="1340768"/>
            <a:ext cx="144016" cy="396000"/>
          </a:xfrm>
          <a:prstGeom prst="rightBrace">
            <a:avLst>
              <a:gd name="adj1" fmla="val 8333"/>
              <a:gd name="adj2" fmla="val 47825"/>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911470" y="1801571"/>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2495" y="501824"/>
            <a:ext cx="373820" cy="502719"/>
            <a:chOff x="4664490" y="1375561"/>
            <a:chExt cx="37382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64490"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11535" y="2454757"/>
            <a:ext cx="503664" cy="246221"/>
          </a:xfrm>
          <a:prstGeom prst="rect">
            <a:avLst/>
          </a:prstGeom>
          <a:noFill/>
        </p:spPr>
        <p:txBody>
          <a:bodyPr wrap="none" rtlCol="0">
            <a:spAutoFit/>
          </a:bodyPr>
          <a:lstStyle/>
          <a:p>
            <a:pPr algn="r"/>
            <a:r>
              <a:rPr lang="en-US" sz="1000" i="1" dirty="0" smtClean="0">
                <a:latin typeface="Arial" panose="020B0604020202020204" pitchFamily="34" charset="0"/>
                <a:cs typeface="Arial" panose="020B0604020202020204" pitchFamily="34" charset="0"/>
              </a:rPr>
              <a:t>Total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74530" y="2426728"/>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550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3620714" y="1627310"/>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502782"/>
            <a:ext cx="7992888" cy="286232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PaymentClientRequest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https://secure.cardprocessor.com/payees/1077342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 Merchant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2020092400000010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2020-09-24T08:31:44Z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2020-09-24T09:02:00Z</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receiptUrl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https://demomerchant.com/receipts/2020092400000010jzuJi1bFDbBSM_tuzN_4Nw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1" y="5665618"/>
            <a:ext cx="7826416" cy="931734"/>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properties are used to securely bind the Merchant’s </a:t>
            </a:r>
            <a:r>
              <a:rPr lang="en-US" sz="1000" dirty="0" smtClean="0">
                <a:latin typeface="Arial" panose="020B0604020202020204" pitchFamily="34" charset="0"/>
                <a:cs typeface="Arial" panose="020B0604020202020204" pitchFamily="34" charset="0"/>
                <a:hlinkClick r:id="rId2" action="ppaction://hlinksldjump"/>
              </a:rPr>
              <a:t>request signature</a:t>
            </a:r>
            <a:r>
              <a:rPr lang="en-US" sz="1000" dirty="0" smtClean="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  The </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points to a Web address where an associated digital receipt will be published.  See TO BE WRITTEN….</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3620714" y="1693248"/>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68470" y="1585122"/>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806" y="1065370"/>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9026"/>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54943"/>
            <a:ext cx="7992888"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requestHash</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5MPHvmWLuOGRAm00Z78C7KW5f1kKPMW9OrI2D4VK1Oo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payeeHost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demomerchant.com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54674448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encryptionKey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9MdPM5jEnPRtk-yYGIMmYaQLrk0gTXVQNhQQIHQ0aQk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 </a:t>
            </a:r>
            <a:endParaRPr lang="en-US" sz="900" dirty="0" smtClean="0">
              <a:solidFill>
                <a:srgbClr val="000000"/>
              </a:solidFill>
              <a:latin typeface="Verdana" panose="020B0604030504040204" pitchFamily="34" charset="0"/>
              <a:ea typeface="Verdana" panose="020B0604030504040204" pitchFamily="34" charset="0"/>
            </a:endParaRP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userAuthorizationMethod</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PIN</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2020-09-24T10:32:35+02:00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WebPKI</a:t>
            </a:r>
            <a:r>
              <a:rPr lang="en-US" sz="900" dirty="0">
                <a:solidFill>
                  <a:srgbClr val="0000C0"/>
                </a:solidFill>
                <a:latin typeface="Verdana" panose="020B0604030504040204" pitchFamily="34" charset="0"/>
                <a:ea typeface="Verdana" panose="020B0604030504040204" pitchFamily="34" charset="0"/>
              </a:rPr>
              <a:t> Suite/Saturn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1.38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platform</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Android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vendor</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Huawei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censDzcMEkgiePz6DXB7cDuwFemshAFR90UNVQFCg8Q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xq8rze6ewG0-eVcSF72J77gKiD0IHnzpwHaU7t6nVeY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EaGSWKQK6DFHVe8RJHlhA5c3qKSN1Gjh....Pdi6vaxdA8ofiAW6Py-wxWUNFxybSTAA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a:stCxn id="24" idx="1"/>
          </p:cNvCxnSpPr>
          <p:nvPr/>
        </p:nvCxnSpPr>
        <p:spPr>
          <a:xfrm flipH="1">
            <a:off x="2410368" y="4215850"/>
            <a:ext cx="172611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36478" y="188098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710491"/>
            <a:ext cx="144016" cy="39600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35696" y="4503830"/>
            <a:ext cx="230078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flipV="1">
            <a:off x="1835696" y="934274"/>
            <a:ext cx="230523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820979"/>
            <a:ext cx="376498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based on </a:t>
            </a:r>
            <a:r>
              <a:rPr lang="en-US" sz="1000" dirty="0" smtClean="0">
                <a:latin typeface="Arial" panose="020B0604020202020204" pitchFamily="34" charset="0"/>
                <a:cs typeface="Arial" panose="020B0604020202020204" pitchFamily="34" charset="0"/>
                <a:hlinkClick r:id="rId4"/>
              </a:rPr>
              <a:t>RFC 8785</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36478" y="439053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2915816" y="1592265"/>
            <a:ext cx="2880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4773478" y="1304232"/>
            <a:ext cx="1057148" cy="15260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2843808" y="2701430"/>
            <a:ext cx="2437437"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6478" y="2594448"/>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4136478" y="4102554"/>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104184"/>
            <a:ext cx="7992888" cy="383181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PayerAuthorization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ephemeralKey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80mByDxNt213LAKLjTC7VWLg0HwgZoyrxdf33Cvpk1c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73oDKxbAYxFVbWckvxHY8gO2NY_nK8nCVwWUoP8GBy0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9AXDHPcmNNn77jK8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qpUpZZRD0K1JRCyJui_9mw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yUrV2yfBwUoylw2GE-0dsbmT1wbrWhmn....F-7jHwRlVlt6Cvpj0Ok7FD2Kcon_TjiQ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4848361" y="158200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488642" y="1917207"/>
            <a:ext cx="1219263"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4639002" y="1542765"/>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07266" y="2474808"/>
            <a:ext cx="17006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8186" y="4536544"/>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3105" y="4741208"/>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07904"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707904" y="1997535"/>
            <a:ext cx="19503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a:t>
            </a:r>
            <a:r>
              <a:rPr lang="en-US" sz="1000" dirty="0" smtClean="0">
                <a:latin typeface="Arial" panose="020B0604020202020204" pitchFamily="34" charset="0"/>
                <a:cs typeface="Arial" panose="020B0604020202020204" pitchFamily="34" charset="0"/>
              </a:rPr>
              <a:t>based on </a:t>
            </a:r>
            <a:r>
              <a:rPr lang="en-US" sz="1000" dirty="0" smtClean="0">
                <a:latin typeface="Arial" panose="020B0604020202020204" pitchFamily="34" charset="0"/>
                <a:cs typeface="Arial" panose="020B0604020202020204" pitchFamily="34" charset="0"/>
                <a:hlinkClick r:id="rId2"/>
              </a:rPr>
              <a:t>JEF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06243"/>
            <a:ext cx="7992888" cy="535531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httpVersions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HTTP/1.1</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My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https://mybank.com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serviceUrl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extensions#hybrid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hybridpay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extensions#balance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balancereq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signatureProfiles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/v3/signatures#ES256.P-256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/v3/signatures#RS256.2048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dataEncryptionAlgorithm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A128CBC-HS256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2020-09-24T08:05:46Z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2020-09-24T09:05:47Z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ibiFHsP9DizZQ8k6DUjP9zrR3Mkg5v1L....xiL58nHozxZUOWJODQ4MNqBxWWiooMpw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4745146" y="785227"/>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3716" y="723692"/>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2014582" y="5019843"/>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2"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supportedPaymentMethods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a:stCxn id="19" idx="1"/>
          </p:cNvCxnSpPr>
          <p:nvPr/>
        </p:nvCxnSpPr>
        <p:spPr>
          <a:xfrm flipH="1">
            <a:off x="2411744" y="3382822"/>
            <a:ext cx="169107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1"/>
          </p:cNvCxnSpPr>
          <p:nvPr/>
        </p:nvCxnSpPr>
        <p:spPr>
          <a:xfrm flipH="1">
            <a:off x="2051720" y="2816815"/>
            <a:ext cx="363767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89391" y="270351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2699791" y="1731529"/>
            <a:ext cx="29896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391" y="1618233"/>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
        <p:nvSpPr>
          <p:cNvPr id="19" name="TextBox 18"/>
          <p:cNvSpPr txBox="1"/>
          <p:nvPr/>
        </p:nvSpPr>
        <p:spPr>
          <a:xfrm>
            <a:off x="4102814" y="3269526"/>
            <a:ext cx="237037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parameters adapted for </a:t>
            </a:r>
            <a:r>
              <a:rPr lang="en-US" sz="1000" dirty="0" smtClean="0">
                <a:latin typeface="Arial" panose="020B0604020202020204" pitchFamily="34" charset="0"/>
                <a:cs typeface="Arial" panose="020B0604020202020204" pitchFamily="34" charset="0"/>
                <a:hlinkClick r:id="rId3"/>
              </a:rPr>
              <a:t>JEF</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102814" y="4906547"/>
            <a:ext cx="194397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4"/>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4801314"/>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PayeeAuthority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localPayeeId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 Merchant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https://demomerchant.com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accountVerifier</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hashedPayeeAccounts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kUwpqk-cbkDaBjwDD_etPSh_FtC-Ap2K_A2MQzXNy_U</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2020-09-24T08:49:57Z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2020-09-24T09:49:58Z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-Vr8Wk3ygt5J2_J3R8TrRaa-AWW7ZiXa6q1P7ELs6gc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Vuc6z3WiZ3tgXTXvU6F5qdiiYePWeUI1q9Tx83ySDcM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a:stCxn id="25" idx="1"/>
          </p:cNvCxnSpPr>
          <p:nvPr/>
        </p:nvCxnSpPr>
        <p:spPr>
          <a:xfrm flipH="1">
            <a:off x="2073837" y="4035785"/>
            <a:ext cx="1438185"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12022" y="1630266"/>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275856" y="1525998"/>
            <a:ext cx="177227" cy="396000"/>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788024" y="1104591"/>
            <a:ext cx="549971"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7995" y="991295"/>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a:off x="1860514" y="4323817"/>
            <a:ext cx="165150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12022" y="4210521"/>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a:off x="4761932" y="1443497"/>
            <a:ext cx="57606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7996" y="1330201"/>
            <a:ext cx="315905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p:nvPr/>
        </p:nvCxnSpPr>
        <p:spPr>
          <a:xfrm flipH="1">
            <a:off x="1835696" y="2822216"/>
            <a:ext cx="172819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12022" y="270892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2" name="TextBox 21"/>
          <p:cNvSpPr txBox="1"/>
          <p:nvPr/>
        </p:nvSpPr>
        <p:spPr>
          <a:xfrm>
            <a:off x="5940152" y="2045666"/>
            <a:ext cx="20866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 data</a:t>
            </a:r>
            <a:endParaRPr lang="en-US" sz="1000" b="1" i="1" dirty="0">
              <a:latin typeface="Arial" panose="020B0604020202020204" pitchFamily="34" charset="0"/>
              <a:cs typeface="Arial" panose="020B0604020202020204" pitchFamily="34" charset="0"/>
            </a:endParaRPr>
          </a:p>
        </p:txBody>
      </p:sp>
      <p:sp>
        <p:nvSpPr>
          <p:cNvPr id="27" name="Right Brace 26"/>
          <p:cNvSpPr/>
          <p:nvPr/>
        </p:nvSpPr>
        <p:spPr>
          <a:xfrm>
            <a:off x="5690917" y="1952880"/>
            <a:ext cx="177227" cy="396000"/>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12022" y="3922489"/>
            <a:ext cx="1873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54417"/>
            <a:ext cx="8280920" cy="4801314"/>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1000" i="1" dirty="0" smtClean="0">
                <a:latin typeface="Arial" panose="020B060402020202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a:t>
            </a:r>
            <a:r>
              <a:rPr lang="en-US" sz="1000" i="1" dirty="0" smtClean="0">
                <a:latin typeface="Arial" panose="020B0604020202020204" pitchFamily="34" charset="0"/>
                <a:ea typeface="Verdana" panose="020B0604030504040204" pitchFamily="34" charset="0"/>
                <a:cs typeface="Arial" panose="020B0604020202020204" pitchFamily="34" charset="0"/>
              </a:rPr>
              <a:t>py of </a:t>
            </a:r>
            <a:r>
              <a:rPr lang="en-US" sz="1000" i="1" dirty="0">
                <a:latin typeface="Arial" panose="020B0604020202020204" pitchFamily="34" charset="0"/>
                <a:ea typeface="Verdana" panose="020B0604030504040204" pitchFamily="34" charset="0"/>
                <a:cs typeface="Arial" panose="020B0604020202020204" pitchFamily="34" charset="0"/>
              </a:rPr>
              <a:t>the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paymentRequest</a:t>
            </a:r>
            <a:r>
              <a:rPr lang="en-US" sz="1000" i="1" dirty="0">
                <a:latin typeface="Arial" panose="020B0604020202020204" pitchFamily="34" charset="0"/>
                <a:ea typeface="Verdana" panose="020B0604030504040204" pitchFamily="34" charset="0"/>
                <a:cs typeface="Arial" panose="020B0604020202020204" pitchFamily="34" charset="0"/>
              </a:rPr>
              <a:t> object</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i="1" dirty="0">
                <a:latin typeface="Verdana" panose="020B0604030504040204" pitchFamily="34" charset="0"/>
                <a:ea typeface="Verdana" panose="020B0604030504040204" pitchFamily="34" charset="0"/>
                <a:cs typeface="Arial" panose="020B0604020202020204" pitchFamily="34" charset="0"/>
              </a:rPr>
              <a:t>  </a:t>
            </a:r>
            <a:r>
              <a:rPr lang="en-US" sz="900" i="1" dirty="0" smtClean="0">
                <a:latin typeface="Verdana" panose="020B0604030504040204" pitchFamily="34" charset="0"/>
                <a:ea typeface="Verdana" panose="020B0604030504040204" pitchFamily="34" charset="0"/>
                <a:cs typeface="Arial" panose="020B0604020202020204" pitchFamily="34" charset="0"/>
              </a:rPr>
              <a:t>          </a:t>
            </a:r>
            <a:r>
              <a:rPr lang="en-US" sz="1000" i="1" dirty="0" smtClean="0">
                <a:latin typeface="Arial" panose="020B0604020202020204" pitchFamily="34" charset="0"/>
                <a:ea typeface="Verdana" panose="020B0604030504040204" pitchFamily="34" charset="0"/>
                <a:cs typeface="Arial" panose="020B0604020202020204" pitchFamily="34" charset="0"/>
              </a:rPr>
              <a:t>Copy </a:t>
            </a:r>
            <a:r>
              <a:rPr lang="en-US" sz="1000" i="1" dirty="0">
                <a:latin typeface="Arial" panose="020B0604020202020204" pitchFamily="34" charset="0"/>
                <a:ea typeface="Verdana" panose="020B0604030504040204" pitchFamily="34" charset="0"/>
                <a:cs typeface="Arial" panose="020B0604020202020204" pitchFamily="34" charset="0"/>
              </a:rPr>
              <a:t>of the </a:t>
            </a:r>
            <a:r>
              <a:rPr lang="en-US" sz="1000" dirty="0" err="1">
                <a:latin typeface="Arial" panose="020B0604020202020204" pitchFamily="34" charset="0"/>
                <a:ea typeface="Verdana" panose="020B0604030504040204" pitchFamily="34" charset="0"/>
                <a:cs typeface="Arial" panose="020B0604020202020204" pitchFamily="34" charset="0"/>
                <a:hlinkClick r:id="rId3" action="ppaction://hlinksldjump"/>
              </a:rPr>
              <a:t>encryptedAuthorization</a:t>
            </a:r>
            <a:r>
              <a:rPr lang="en-US" sz="1000" i="1" dirty="0">
                <a:latin typeface="Arial" panose="020B0604020202020204" pitchFamily="34" charset="0"/>
                <a:ea typeface="Verdana" panose="020B0604030504040204" pitchFamily="34" charset="0"/>
                <a:cs typeface="Arial" panose="020B0604020202020204" pitchFamily="34" charset="0"/>
              </a:rPr>
              <a:t> object</a:t>
            </a:r>
            <a:br>
              <a:rPr lang="en-US" sz="1000" i="1" dirty="0">
                <a:latin typeface="Arial" panose="020B060402020202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payeeReceiveAccount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clientIpAddress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220.13.198.144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91wNxmoZt-TKUGD1R7prluueL2DSv9iZ....TqYipTRDXSewSlfWgnoxsTkjkw07pJog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3"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788024" y="1515505"/>
            <a:ext cx="5040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92080" y="1402209"/>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a:stCxn id="24" idx="1"/>
          </p:cNvCxnSpPr>
          <p:nvPr/>
        </p:nvCxnSpPr>
        <p:spPr>
          <a:xfrm flipH="1">
            <a:off x="2123728" y="4162548"/>
            <a:ext cx="156941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1"/>
          </p:cNvCxnSpPr>
          <p:nvPr/>
        </p:nvCxnSpPr>
        <p:spPr>
          <a:xfrm flipH="1" flipV="1">
            <a:off x="3244313" y="1678983"/>
            <a:ext cx="823632" cy="15399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7945" y="1719677"/>
            <a:ext cx="293944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3998563" y="1169846"/>
            <a:ext cx="1294979" cy="18883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3542" y="1056550"/>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10211"/>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3085172"/>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66424" y="4450580"/>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93142" y="4337284"/>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693142" y="4049252"/>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16401</TotalTime>
  <Words>1959</Words>
  <Application>Microsoft Office PowerPoint</Application>
  <PresentationFormat>On-screen Show (4:3)</PresentationFormat>
  <Paragraphs>284</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716</cp:revision>
  <dcterms:created xsi:type="dcterms:W3CDTF">2016-04-29T15:32:52Z</dcterms:created>
  <dcterms:modified xsi:type="dcterms:W3CDTF">2020-09-25T11:52:58Z</dcterms:modified>
</cp:coreProperties>
</file>