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 id="2147483720" r:id="rId3"/>
    <p:sldMasterId id="2147483708" r:id="rId4"/>
    <p:sldMasterId id="2147483696" r:id="rId5"/>
    <p:sldMasterId id="2147483684" r:id="rId6"/>
    <p:sldMasterId id="2147483672" r:id="rId7"/>
    <p:sldMasterId id="2147483660" r:id="rId8"/>
  </p:sldMasterIdLst>
  <p:sldIdLst>
    <p:sldId id="258" r:id="rId9"/>
    <p:sldId id="256" r:id="rId10"/>
    <p:sldId id="265" r:id="rId11"/>
    <p:sldId id="257" r:id="rId12"/>
    <p:sldId id="261" r:id="rId13"/>
    <p:sldId id="260" r:id="rId14"/>
    <p:sldId id="264" r:id="rId15"/>
    <p:sldId id="263" r:id="rId16"/>
    <p:sldId id="259" r:id="rId17"/>
    <p:sldId id="267" r:id="rId18"/>
    <p:sldId id="266" r:id="rId19"/>
    <p:sldId id="270" r:id="rId20"/>
    <p:sldId id="271" r:id="rId21"/>
    <p:sldId id="269" r:id="rId22"/>
    <p:sldId id="26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AC7"/>
    <a:srgbClr val="EEE1FF"/>
    <a:srgbClr val="FBF7A3"/>
    <a:srgbClr val="F9F261"/>
    <a:srgbClr val="FFF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4573" autoAdjust="0"/>
    <p:restoredTop sz="99839" autoAdjust="0"/>
  </p:normalViewPr>
  <p:slideViewPr>
    <p:cSldViewPr>
      <p:cViewPr varScale="1">
        <p:scale>
          <a:sx n="81" d="100"/>
          <a:sy n="81" d="100"/>
        </p:scale>
        <p:origin x="-1767" y="-39"/>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2017-09-14</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78951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2017-09-14</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3825062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2017-09-14</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5999914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512563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949867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80F04E-B60C-4530-BE27-DE08322B2422}" type="datetimeFigureOut">
              <a:rPr lang="en-US" smtClean="0"/>
              <a:t>2017-09-14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622753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80F04E-B60C-4530-BE27-DE08322B2422}" type="datetimeFigureOut">
              <a:rPr lang="en-US" smtClean="0"/>
              <a:t>2017-09-14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568948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80F04E-B60C-4530-BE27-DE08322B2422}" type="datetimeFigureOut">
              <a:rPr lang="en-US" smtClean="0"/>
              <a:t>2017-09-14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2548109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80F04E-B60C-4530-BE27-DE08322B2422}" type="datetimeFigureOut">
              <a:rPr lang="en-US" smtClean="0"/>
              <a:t>2017-09-14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2086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0F04E-B60C-4530-BE27-DE08322B2422}" type="datetimeFigureOut">
              <a:rPr lang="en-US" smtClean="0"/>
              <a:t>2017-09-14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96646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2017-09-14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86574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2017-09-14</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980769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2017-09-14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654942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188766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936107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0162130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9570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90C41-1B19-4491-A062-33F2F29E9A8D}" type="datetimeFigureOut">
              <a:rPr lang="en-US" smtClean="0"/>
              <a:t>2017-09-14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1701023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90C41-1B19-4491-A062-33F2F29E9A8D}" type="datetimeFigureOut">
              <a:rPr lang="en-US" smtClean="0"/>
              <a:t>2017-09-14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1154897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90C41-1B19-4491-A062-33F2F29E9A8D}" type="datetimeFigureOut">
              <a:rPr lang="en-US" smtClean="0"/>
              <a:t>2017-09-14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2378203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90C41-1B19-4491-A062-33F2F29E9A8D}" type="datetimeFigureOut">
              <a:rPr lang="en-US" smtClean="0"/>
              <a:t>2017-09-14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7588055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90C41-1B19-4491-A062-33F2F29E9A8D}" type="datetimeFigureOut">
              <a:rPr lang="en-US" smtClean="0"/>
              <a:t>2017-09-14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423625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2017-09-14</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3619262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2017-09-14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711061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2017-09-14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89438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9013557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170724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5770180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495282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18025-B22E-453D-AA62-4A08DAEF541F}" type="datetimeFigureOut">
              <a:rPr lang="en-US" smtClean="0"/>
              <a:t>2017-09-14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4658842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D18025-B22E-453D-AA62-4A08DAEF541F}" type="datetimeFigureOut">
              <a:rPr lang="en-US" smtClean="0"/>
              <a:t>2017-09-14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7508440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D18025-B22E-453D-AA62-4A08DAEF541F}" type="datetimeFigureOut">
              <a:rPr lang="en-US" smtClean="0"/>
              <a:t>2017-09-14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5545462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D18025-B22E-453D-AA62-4A08DAEF541F}" type="datetimeFigureOut">
              <a:rPr lang="en-US" smtClean="0"/>
              <a:t>2017-09-14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458354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2017-09-14</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994147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8025-B22E-453D-AA62-4A08DAEF541F}" type="datetimeFigureOut">
              <a:rPr lang="en-US" smtClean="0"/>
              <a:t>2017-09-14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938669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2017-09-14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8470165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2017-09-14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5895638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9906189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637657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1249775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7179186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29F1F3-0306-4ADD-8575-5F845BC34EA0}" type="datetimeFigureOut">
              <a:rPr lang="en-US" smtClean="0"/>
              <a:t>2017-09-14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42641636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29F1F3-0306-4ADD-8575-5F845BC34EA0}" type="datetimeFigureOut">
              <a:rPr lang="en-US" smtClean="0"/>
              <a:t>2017-09-14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2927417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29F1F3-0306-4ADD-8575-5F845BC34EA0}" type="datetimeFigureOut">
              <a:rPr lang="en-US" smtClean="0"/>
              <a:t>2017-09-14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77482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2017-09-14</a:t>
            </a:fld>
            <a:endParaRPr lang="en-US"/>
          </a:p>
        </p:txBody>
      </p:sp>
      <p:sp>
        <p:nvSpPr>
          <p:cNvPr id="8" name="Footer Placeholder 7"/>
          <p:cNvSpPr>
            <a:spLocks noGrp="1"/>
          </p:cNvSpPr>
          <p:nvPr>
            <p:ph type="ftr" sz="quarter" idx="11"/>
          </p:nvPr>
        </p:nvSpPr>
        <p:spPr>
          <a:xfrm>
            <a:off x="3124200" y="6356351"/>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602023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29F1F3-0306-4ADD-8575-5F845BC34EA0}" type="datetimeFigureOut">
              <a:rPr lang="en-US" smtClean="0"/>
              <a:t>2017-09-14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7087418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9F1F3-0306-4ADD-8575-5F845BC34EA0}" type="datetimeFigureOut">
              <a:rPr lang="en-US" smtClean="0"/>
              <a:t>2017-09-14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4551305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2017-09-14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0291362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2017-09-14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984010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34574429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3581714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7819687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2667763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378D0-82C9-47C6-BEE5-E347AC6F0A5E}" type="datetimeFigureOut">
              <a:rPr lang="en-US" smtClean="0"/>
              <a:t>2017-09-14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0504149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D378D0-82C9-47C6-BEE5-E347AC6F0A5E}" type="datetimeFigureOut">
              <a:rPr lang="en-US" smtClean="0"/>
              <a:t>2017-09-14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836969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2017-09-14</a:t>
            </a:fld>
            <a:endParaRPr lang="en-US"/>
          </a:p>
        </p:txBody>
      </p:sp>
      <p:sp>
        <p:nvSpPr>
          <p:cNvPr id="4" name="Footer Placeholder 3"/>
          <p:cNvSpPr>
            <a:spLocks noGrp="1"/>
          </p:cNvSpPr>
          <p:nvPr>
            <p:ph type="ftr" sz="quarter" idx="11"/>
          </p:nvPr>
        </p:nvSpPr>
        <p:spPr>
          <a:xfrm>
            <a:off x="3124200" y="6356351"/>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423146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D378D0-82C9-47C6-BEE5-E347AC6F0A5E}" type="datetimeFigureOut">
              <a:rPr lang="en-US" smtClean="0"/>
              <a:t>2017-09-14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2563881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D378D0-82C9-47C6-BEE5-E347AC6F0A5E}" type="datetimeFigureOut">
              <a:rPr lang="en-US" smtClean="0"/>
              <a:t>2017-09-14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5491908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378D0-82C9-47C6-BEE5-E347AC6F0A5E}" type="datetimeFigureOut">
              <a:rPr lang="en-US" smtClean="0"/>
              <a:t>2017-09-14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3484783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2017-09-14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0046432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2017-09-14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86822491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13398131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5282254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9212492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4525023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6FFCCF-F4AB-4D56-AEE8-39DF7F28FF62}" type="datetimeFigureOut">
              <a:rPr lang="en-US" smtClean="0"/>
              <a:t>2017-09-14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67805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2017-09-14</a:t>
            </a:fld>
            <a:endParaRPr lang="en-US"/>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895819687"/>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6FFCCF-F4AB-4D56-AEE8-39DF7F28FF62}" type="datetimeFigureOut">
              <a:rPr lang="en-US" smtClean="0"/>
              <a:t>2017-09-14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872436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6FFCCF-F4AB-4D56-AEE8-39DF7F28FF62}" type="datetimeFigureOut">
              <a:rPr lang="en-US" smtClean="0"/>
              <a:t>2017-09-14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41082289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6FFCCF-F4AB-4D56-AEE8-39DF7F28FF62}" type="datetimeFigureOut">
              <a:rPr lang="en-US" smtClean="0"/>
              <a:t>2017-09-14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667106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FFCCF-F4AB-4D56-AEE8-39DF7F28FF62}" type="datetimeFigureOut">
              <a:rPr lang="en-US" smtClean="0"/>
              <a:t>2017-09-14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5253603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2017-09-14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739574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2017-09-14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8717483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29859222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8025939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7473549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21118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2017-09-14</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0163630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DB797-294B-4B2B-9A48-229F3ACF3E1A}" type="datetimeFigureOut">
              <a:rPr lang="en-US" smtClean="0"/>
              <a:t>2017-09-14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91746561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DB797-294B-4B2B-9A48-229F3ACF3E1A}" type="datetimeFigureOut">
              <a:rPr lang="en-US" smtClean="0"/>
              <a:t>2017-09-14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47752120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DB797-294B-4B2B-9A48-229F3ACF3E1A}" type="datetimeFigureOut">
              <a:rPr lang="en-US" smtClean="0"/>
              <a:t>2017-09-14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91285094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DB797-294B-4B2B-9A48-229F3ACF3E1A}" type="datetimeFigureOut">
              <a:rPr lang="en-US" smtClean="0"/>
              <a:t>2017-09-14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84778510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DB797-294B-4B2B-9A48-229F3ACF3E1A}" type="datetimeFigureOut">
              <a:rPr lang="en-US" smtClean="0"/>
              <a:t>2017-09-14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05462180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2017-09-14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50739888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2017-09-14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0372541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72015046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64273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2017-09-14</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173090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rot="1277928">
            <a:off x="1477194" y="2403965"/>
            <a:ext cx="6112379" cy="1569660"/>
          </a:xfrm>
          <a:prstGeom prst="rect">
            <a:avLst/>
          </a:prstGeom>
          <a:noFill/>
        </p:spPr>
        <p:txBody>
          <a:bodyPr wrap="none" rtlCol="0">
            <a:spAutoFit/>
          </a:bodyPr>
          <a:lstStyle/>
          <a:p>
            <a:r>
              <a:rPr lang="en-US" sz="9600" dirty="0" smtClean="0">
                <a:solidFill>
                  <a:schemeClr val="bg1">
                    <a:lumMod val="95000"/>
                  </a:schemeClr>
                </a:solidFill>
                <a:latin typeface="Impact" panose="020B0806030902050204" pitchFamily="34" charset="0"/>
              </a:rPr>
              <a:t>Preliminary</a:t>
            </a:r>
            <a:endParaRPr lang="en-US" sz="9600" dirty="0">
              <a:solidFill>
                <a:schemeClr val="bg1">
                  <a:lumMod val="95000"/>
                </a:schemeClr>
              </a:solidFill>
              <a:latin typeface="Impact" panose="020B0806030902050204" pitchFamily="34" charset="0"/>
            </a:endParaRPr>
          </a:p>
        </p:txBody>
      </p:sp>
      <p:sp>
        <p:nvSpPr>
          <p:cNvPr id="8" name="TextBox 7"/>
          <p:cNvSpPr txBox="1"/>
          <p:nvPr userDrawn="1"/>
        </p:nvSpPr>
        <p:spPr>
          <a:xfrm>
            <a:off x="-32346" y="6695108"/>
            <a:ext cx="1988412" cy="184666"/>
          </a:xfrm>
          <a:prstGeom prst="rect">
            <a:avLst/>
          </a:prstGeom>
          <a:noFill/>
        </p:spPr>
        <p:txBody>
          <a:bodyPr wrap="square" rtlCol="0">
            <a:spAutoFit/>
          </a:bodyPr>
          <a:lstStyle/>
          <a:p>
            <a:r>
              <a:rPr lang="en-US" sz="600" dirty="0" smtClean="0">
                <a:latin typeface="Arial" panose="020B0604020202020204" pitchFamily="34" charset="0"/>
                <a:cs typeface="Arial" panose="020B0604020202020204" pitchFamily="34" charset="0"/>
              </a:rPr>
              <a:t>Saturn © WebPKI.org 2017-09-09 V3</a:t>
            </a:r>
            <a:endParaRPr lang="en-US" sz="600" dirty="0">
              <a:latin typeface="Arial" panose="020B0604020202020204" pitchFamily="34" charset="0"/>
              <a:cs typeface="Arial" panose="020B0604020202020204" pitchFamily="34" charset="0"/>
            </a:endParaRPr>
          </a:p>
        </p:txBody>
      </p:sp>
      <p:sp>
        <p:nvSpPr>
          <p:cNvPr id="4" name="TextBox 3"/>
          <p:cNvSpPr txBox="1"/>
          <p:nvPr userDrawn="1"/>
        </p:nvSpPr>
        <p:spPr>
          <a:xfrm>
            <a:off x="8532440" y="6700718"/>
            <a:ext cx="648072" cy="184666"/>
          </a:xfrm>
          <a:prstGeom prst="rect">
            <a:avLst/>
          </a:prstGeom>
          <a:noFill/>
        </p:spPr>
        <p:txBody>
          <a:bodyPr wrap="square" rtlCol="0">
            <a:spAutoFit/>
          </a:bodyPr>
          <a:lstStyle/>
          <a:p>
            <a:pPr algn="r"/>
            <a:fld id="{87622713-B415-47DE-A26F-9FE74A2F44E9}" type="slidenum">
              <a:rPr lang="en-US" sz="600" smtClean="0">
                <a:latin typeface="Arial" panose="020B0604020202020204" pitchFamily="34" charset="0"/>
                <a:cs typeface="Arial" panose="020B0604020202020204" pitchFamily="34" charset="0"/>
              </a:rPr>
              <a:pPr algn="r"/>
              <a:t>‹#›</a:t>
            </a:fld>
            <a:r>
              <a:rPr lang="en-US" sz="600" dirty="0" smtClean="0">
                <a:latin typeface="Arial" panose="020B0604020202020204" pitchFamily="34" charset="0"/>
                <a:cs typeface="Arial" panose="020B0604020202020204" pitchFamily="34" charset="0"/>
              </a:rPr>
              <a:t>/15</a:t>
            </a:r>
            <a:endParaRPr lang="en-US" sz="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2809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0F04E-B60C-4530-BE27-DE08322B2422}" type="datetimeFigureOut">
              <a:rPr lang="en-US" smtClean="0"/>
              <a:t>2017-09-14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5EB71-7EEF-411E-9731-D1B10F1854B7}" type="slidenum">
              <a:rPr lang="en-US" smtClean="0"/>
              <a:t>‹#›</a:t>
            </a:fld>
            <a:endParaRPr lang="en-US"/>
          </a:p>
        </p:txBody>
      </p:sp>
    </p:spTree>
    <p:extLst>
      <p:ext uri="{BB962C8B-B14F-4D97-AF65-F5344CB8AC3E}">
        <p14:creationId xmlns:p14="http://schemas.microsoft.com/office/powerpoint/2010/main" val="3423081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90C41-1B19-4491-A062-33F2F29E9A8D}" type="datetimeFigureOut">
              <a:rPr lang="en-US" smtClean="0"/>
              <a:t>2017-09-14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825A3-2354-42A3-B410-2FC6C24322F6}" type="slidenum">
              <a:rPr lang="en-US" smtClean="0"/>
              <a:t>‹#›</a:t>
            </a:fld>
            <a:endParaRPr lang="en-US"/>
          </a:p>
        </p:txBody>
      </p:sp>
    </p:spTree>
    <p:extLst>
      <p:ext uri="{BB962C8B-B14F-4D97-AF65-F5344CB8AC3E}">
        <p14:creationId xmlns:p14="http://schemas.microsoft.com/office/powerpoint/2010/main" val="5733105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18025-B22E-453D-AA62-4A08DAEF541F}" type="datetimeFigureOut">
              <a:rPr lang="en-US" smtClean="0"/>
              <a:t>2017-09-14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22A5A-8B8E-4A4C-BA42-5198E2C44C2C}" type="slidenum">
              <a:rPr lang="en-US" smtClean="0"/>
              <a:t>‹#›</a:t>
            </a:fld>
            <a:endParaRPr lang="en-US"/>
          </a:p>
        </p:txBody>
      </p:sp>
    </p:spTree>
    <p:extLst>
      <p:ext uri="{BB962C8B-B14F-4D97-AF65-F5344CB8AC3E}">
        <p14:creationId xmlns:p14="http://schemas.microsoft.com/office/powerpoint/2010/main" val="315459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9F1F3-0306-4ADD-8575-5F845BC34EA0}" type="datetimeFigureOut">
              <a:rPr lang="en-US" smtClean="0"/>
              <a:t>2017-09-14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7864A-740B-4002-BB7F-9C09FD223B10}" type="slidenum">
              <a:rPr lang="en-US" smtClean="0"/>
              <a:t>‹#›</a:t>
            </a:fld>
            <a:endParaRPr lang="en-US"/>
          </a:p>
        </p:txBody>
      </p:sp>
    </p:spTree>
    <p:extLst>
      <p:ext uri="{BB962C8B-B14F-4D97-AF65-F5344CB8AC3E}">
        <p14:creationId xmlns:p14="http://schemas.microsoft.com/office/powerpoint/2010/main" val="34150499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378D0-82C9-47C6-BEE5-E347AC6F0A5E}" type="datetimeFigureOut">
              <a:rPr lang="en-US" smtClean="0"/>
              <a:t>2017-09-14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8F381-9096-4555-BC8B-4B5925F79B4A}" type="slidenum">
              <a:rPr lang="en-US" smtClean="0"/>
              <a:t>‹#›</a:t>
            </a:fld>
            <a:endParaRPr lang="en-US"/>
          </a:p>
        </p:txBody>
      </p:sp>
    </p:spTree>
    <p:extLst>
      <p:ext uri="{BB962C8B-B14F-4D97-AF65-F5344CB8AC3E}">
        <p14:creationId xmlns:p14="http://schemas.microsoft.com/office/powerpoint/2010/main" val="72796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FFCCF-F4AB-4D56-AEE8-39DF7F28FF62}" type="datetimeFigureOut">
              <a:rPr lang="en-US" smtClean="0"/>
              <a:t>2017-09-14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0F5BF-02A6-4D3E-A36F-9B134CBDEB46}" type="slidenum">
              <a:rPr lang="en-US" smtClean="0"/>
              <a:t>‹#›</a:t>
            </a:fld>
            <a:endParaRPr lang="en-US"/>
          </a:p>
        </p:txBody>
      </p:sp>
    </p:spTree>
    <p:extLst>
      <p:ext uri="{BB962C8B-B14F-4D97-AF65-F5344CB8AC3E}">
        <p14:creationId xmlns:p14="http://schemas.microsoft.com/office/powerpoint/2010/main" val="21640959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B797-294B-4B2B-9A48-229F3ACF3E1A}" type="datetimeFigureOut">
              <a:rPr lang="en-US" smtClean="0"/>
              <a:t>2017-09-14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5D8DD-EC1A-48D5-8F3C-289864A69BA7}" type="slidenum">
              <a:rPr lang="en-US" smtClean="0"/>
              <a:t>‹#›</a:t>
            </a:fld>
            <a:endParaRPr lang="en-US"/>
          </a:p>
        </p:txBody>
      </p:sp>
    </p:spTree>
    <p:extLst>
      <p:ext uri="{BB962C8B-B14F-4D97-AF65-F5344CB8AC3E}">
        <p14:creationId xmlns:p14="http://schemas.microsoft.com/office/powerpoint/2010/main" val="112905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cyberphone.github.io/doc/security/jcs.html" TargetMode="External"/><Relationship Id="rId2" Type="http://schemas.openxmlformats.org/officeDocument/2006/relationships/slide" Target="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10.xm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7.xml"/><Relationship Id="rId4" Type="http://schemas.openxmlformats.org/officeDocument/2006/relationships/slide" Target="slide4.xml"/></Relationships>
</file>

<file path=ppt/slides/_rels/slide14.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8.png"/><Relationship Id="rId5" Type="http://schemas.microsoft.com/office/2007/relationships/hdphoto" Target="../media/hdphoto1.wdp"/><Relationship Id="rId10" Type="http://schemas.openxmlformats.org/officeDocument/2006/relationships/image" Target="../media/image9.emf"/><Relationship Id="rId4" Type="http://schemas.openxmlformats.org/officeDocument/2006/relationships/image" Target="../media/image4.png"/><Relationship Id="rId9"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cyberphone.github.io/doc/security/keygen2.html" TargetMode="External"/><Relationship Id="rId5" Type="http://schemas.openxmlformats.org/officeDocument/2006/relationships/hyperlink" Target="https://cyberphone.github.io/doc/defensive-publications/payment-authorization-scheme.pdf" TargetMode="External"/><Relationship Id="rId4" Type="http://schemas.openxmlformats.org/officeDocument/2006/relationships/hyperlink" Target="https://cyberphone.github.io/doc/security/sks-api-arch.pdf"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image" Target="../media/image9.emf"/><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7.png"/><Relationship Id="rId5" Type="http://schemas.microsoft.com/office/2007/relationships/hdphoto" Target="../media/hdphoto1.wdp"/><Relationship Id="rId10" Type="http://schemas.openxmlformats.org/officeDocument/2006/relationships/slide" Target="slide14.xml"/><Relationship Id="rId4" Type="http://schemas.openxmlformats.org/officeDocument/2006/relationships/image" Target="../media/image4.png"/><Relationship Id="rId9" Type="http://schemas.openxmlformats.org/officeDocument/2006/relationships/slide" Target="slide15.xml"/><Relationship Id="rId14"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4.xml"/><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emf"/><Relationship Id="rId5" Type="http://schemas.microsoft.com/office/2007/relationships/hdphoto" Target="../media/hdphoto1.wdp"/><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4.xml"/><Relationship Id="rId1" Type="http://schemas.openxmlformats.org/officeDocument/2006/relationships/slideLayout" Target="../slideLayouts/slideLayout7.xml"/><Relationship Id="rId4" Type="http://schemas.openxmlformats.org/officeDocument/2006/relationships/hyperlink" Target="https://cyberphone.github.io/doc/security/jcs.html"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16" t="1" r="48964" b="48452"/>
          <a:stretch/>
        </p:blipFill>
        <p:spPr>
          <a:xfrm>
            <a:off x="179512" y="199018"/>
            <a:ext cx="1161771" cy="524672"/>
          </a:xfrm>
          <a:prstGeom prst="rect">
            <a:avLst/>
          </a:prstGeom>
          <a:solidFill>
            <a:schemeClr val="bg1"/>
          </a:solidFill>
          <a:ln w="3175">
            <a:solidFill>
              <a:schemeClr val="bg1">
                <a:lumMod val="75000"/>
              </a:schemeClr>
            </a:solidFill>
          </a:ln>
          <a:effectLst>
            <a:outerShdw blurRad="50800" dist="38100" dir="2700000" algn="tl" rotWithShape="0">
              <a:prstClr val="black">
                <a:alpha val="40000"/>
              </a:prstClr>
            </a:outerShdw>
          </a:effectLst>
        </p:spPr>
      </p:pic>
      <p:sp>
        <p:nvSpPr>
          <p:cNvPr id="3" name="TextBox 2"/>
          <p:cNvSpPr txBox="1"/>
          <p:nvPr/>
        </p:nvSpPr>
        <p:spPr>
          <a:xfrm>
            <a:off x="1804273" y="1124744"/>
            <a:ext cx="5519716" cy="882293"/>
          </a:xfrm>
          <a:prstGeom prst="rect">
            <a:avLst/>
          </a:prstGeom>
          <a:noFill/>
        </p:spPr>
        <p:txBody>
          <a:bodyPr wrap="none" rtlCol="0">
            <a:spAutoFit/>
          </a:bodyPr>
          <a:lstStyle/>
          <a:p>
            <a:pPr algn="ctr">
              <a:spcAft>
                <a:spcPts val="400"/>
              </a:spcAft>
            </a:pPr>
            <a:r>
              <a:rPr lang="en-US" sz="2800" dirty="0" smtClean="0">
                <a:latin typeface="Times New Roman" panose="02020603050405020304" pitchFamily="18" charset="0"/>
                <a:cs typeface="Times New Roman" panose="02020603050405020304" pitchFamily="18" charset="0"/>
              </a:rPr>
              <a:t>Saturn</a:t>
            </a:r>
            <a:r>
              <a:rPr lang="en-US" sz="2800" baseline="20000" dirty="0" smtClean="0">
                <a:latin typeface="Arial" panose="020B0604020202020204" pitchFamily="34" charset="0"/>
                <a:cs typeface="Times New Roman" panose="02020603050405020304" pitchFamily="18" charset="0"/>
              </a:rPr>
              <a:t>™</a:t>
            </a:r>
            <a:endParaRPr lang="en-US" sz="1000" baseline="20000" dirty="0" smtClean="0">
              <a:latin typeface="Arial" panose="020B0604020202020204" pitchFamily="34" charset="0"/>
              <a:cs typeface="Times New Roman" panose="02020603050405020304" pitchFamily="18" charset="0"/>
            </a:endParaRPr>
          </a:p>
          <a:p>
            <a:pPr algn="ctr">
              <a:spcAft>
                <a:spcPts val="600"/>
              </a:spcAft>
            </a:pPr>
            <a:r>
              <a:rPr lang="en-US" sz="2000" dirty="0" smtClean="0">
                <a:latin typeface="Times New Roman" panose="02020603050405020304" pitchFamily="18" charset="0"/>
                <a:cs typeface="Times New Roman" panose="02020603050405020304" pitchFamily="18" charset="0"/>
              </a:rPr>
              <a:t>End-to-End Secured Payment Authorization System</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99592" y="2438499"/>
            <a:ext cx="7704856" cy="2718693"/>
          </a:xfrm>
          <a:prstGeom prst="rect">
            <a:avLst/>
          </a:prstGeom>
          <a:noFill/>
        </p:spPr>
        <p:txBody>
          <a:bodyPr wrap="square" rtlCol="0">
            <a:spAutoFit/>
          </a:bodyPr>
          <a:lstStyle/>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Decentralized operation </a:t>
            </a:r>
            <a:r>
              <a:rPr lang="en-US" sz="1600" dirty="0" smtClean="0">
                <a:latin typeface="Arial" panose="020B0604020202020204" pitchFamily="34" charset="0"/>
                <a:cs typeface="Arial" panose="020B0604020202020204" pitchFamily="34" charset="0"/>
              </a:rPr>
              <a:t>accomplishes similar goals as 3D Secure and “Tokenization” but </a:t>
            </a:r>
            <a:r>
              <a:rPr lang="en-US" sz="1600" i="1" dirty="0" smtClean="0">
                <a:latin typeface="Arial" panose="020B0604020202020204" pitchFamily="34" charset="0"/>
                <a:cs typeface="Arial" panose="020B0604020202020204" pitchFamily="34" charset="0"/>
              </a:rPr>
              <a:t>without registries or additional services</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Facilitates the design of brand/bank independent, “rich UI” wallets, supporting both card- </a:t>
            </a:r>
            <a:r>
              <a:rPr lang="en-US" sz="1600" dirty="0">
                <a:latin typeface="Arial" panose="020B0604020202020204" pitchFamily="34" charset="0"/>
                <a:cs typeface="Arial" panose="020B0604020202020204" pitchFamily="34" charset="0"/>
              </a:rPr>
              <a:t>and bank-to-bank payments</a:t>
            </a:r>
            <a:endParaRPr lang="en-US" sz="1600" dirty="0" smtClean="0">
              <a:latin typeface="Arial" panose="020B0604020202020204" pitchFamily="34" charset="0"/>
              <a:cs typeface="Arial" panose="020B0604020202020204" pitchFamily="34" charset="0"/>
            </a:endParaRP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Equally applicable on the mobile Web, locally in a shop, at an automated gas station, or as a “PC companion” on the Web</a:t>
            </a:r>
          </a:p>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Eliminates</a:t>
            </a:r>
            <a:r>
              <a:rPr lang="en-US" sz="1600" dirty="0" smtClean="0">
                <a:latin typeface="Arial" panose="020B0604020202020204" pitchFamily="34" charset="0"/>
                <a:cs typeface="Arial" panose="020B0604020202020204" pitchFamily="34" charset="0"/>
              </a:rPr>
              <a:t> the traditional payment terminal and </a:t>
            </a:r>
            <a:r>
              <a:rPr lang="en-US" sz="1600" dirty="0">
                <a:latin typeface="Arial" panose="020B0604020202020204" pitchFamily="34" charset="0"/>
                <a:cs typeface="Arial" panose="020B0604020202020204" pitchFamily="34" charset="0"/>
              </a:rPr>
              <a:t>r</a:t>
            </a:r>
            <a:r>
              <a:rPr lang="en-US" sz="1600" dirty="0" smtClean="0">
                <a:latin typeface="Arial" panose="020B0604020202020204" pitchFamily="34" charset="0"/>
                <a:cs typeface="Arial" panose="020B0604020202020204" pitchFamily="34" charset="0"/>
              </a:rPr>
              <a:t>educes merchant PCI requirements to a minimum</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Requires a </a:t>
            </a:r>
            <a:r>
              <a:rPr lang="en-US" sz="1600" i="1" dirty="0" smtClean="0">
                <a:latin typeface="Arial" panose="020B0604020202020204" pitchFamily="34" charset="0"/>
                <a:cs typeface="Arial" panose="020B0604020202020204" pitchFamily="34" charset="0"/>
              </a:rPr>
              <a:t>single</a:t>
            </a:r>
            <a:r>
              <a:rPr lang="en-US" sz="1600" dirty="0" smtClean="0">
                <a:latin typeface="Arial" panose="020B0604020202020204" pitchFamily="34" charset="0"/>
                <a:cs typeface="Arial" panose="020B0604020202020204" pitchFamily="34" charset="0"/>
              </a:rPr>
              <a:t> “active” method on the issuer side to function*</a:t>
            </a: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a:off x="1691680" y="6021288"/>
            <a:ext cx="5889534" cy="299295"/>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108000" tIns="72000" rIns="108000" bIns="72000" rtlCol="0" anchor="ctr" anchorCtr="1">
            <a:spAutoFit/>
          </a:bodyPr>
          <a:lstStyle/>
          <a:p>
            <a:r>
              <a:rPr lang="en-US" sz="1000" dirty="0" smtClean="0">
                <a:latin typeface="Arial" panose="020B0604020202020204" pitchFamily="34" charset="0"/>
                <a:cs typeface="Arial" panose="020B0604020202020204" pitchFamily="34" charset="0"/>
              </a:rPr>
              <a:t>Disclaimer: This is a system in development and specifications are subject to change without notice </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1009376" y="5480938"/>
            <a:ext cx="5030544" cy="215444"/>
          </a:xfrm>
          <a:prstGeom prst="rect">
            <a:avLst/>
          </a:prstGeom>
          <a:noFill/>
        </p:spPr>
        <p:txBody>
          <a:bodyPr wrap="none" rtlCol="0">
            <a:spAutoFit/>
          </a:bodyPr>
          <a:lstStyle/>
          <a:p>
            <a:r>
              <a:rPr lang="en-US" sz="800" i="1" dirty="0" smtClean="0">
                <a:latin typeface="Arial" panose="020B0604020202020204" pitchFamily="34" charset="0"/>
                <a:cs typeface="Arial" panose="020B0604020202020204" pitchFamily="34" charset="0"/>
              </a:rPr>
              <a:t>* Reservations and reoccurring payments will in non-card-based scenarios need a second method as well </a:t>
            </a:r>
            <a:endParaRPr lang="en-US" sz="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993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48680"/>
            <a:ext cx="8280920" cy="5401479"/>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AuthorizationRequest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recepientUrl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://payproc.mybank.com/service</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accountType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pP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selected by the Wallet/User…</a:t>
            </a:r>
            <a:r>
              <a:rPr lang="en-US" sz="1000" dirty="0" smtClean="0">
                <a:latin typeface="Verdana" panose="020B0604030504040204" pitchFamily="34" charset="0"/>
                <a:ea typeface="Verdana" panose="020B0604030504040204" pitchFamily="34" charset="0"/>
                <a:cs typeface="Verdana" panose="020B0604030504040204" pitchFamily="34" charset="0"/>
              </a:rPr>
              <a:t/>
            </a:r>
            <a:br>
              <a:rPr lang="en-US" sz="1000" dirty="0" smtClean="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encryptedAuthorization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pP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created by the Wallet…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paymentMethodSpecific</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spcAft>
                <a:spcPts val="600"/>
              </a:spcAft>
            </a:pP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Each method defines its own data…</a:t>
            </a:r>
            <a:r>
              <a:rPr lang="en-US" sz="1000" dirty="0" smtClean="0">
                <a:latin typeface="Verdana" panose="020B0604030504040204" pitchFamily="34" charset="0"/>
                <a:ea typeface="Verdana" panose="020B0604030504040204" pitchFamily="34" charset="0"/>
                <a:cs typeface="Verdana" panose="020B0604030504040204" pitchFamily="34" charset="0"/>
              </a:rPr>
              <a:t/>
            </a:r>
            <a:br>
              <a:rPr lang="en-US" sz="1000" dirty="0" smtClean="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b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#1000005</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clientIpAddress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224.165.21.50</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2017-09-09T06:02:20Z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a:t>
            </a:r>
            <a:r>
              <a:rPr lang="en-US" sz="1000" dirty="0" smtClean="0">
                <a:solidFill>
                  <a:srgbClr val="0000C0"/>
                </a:solidFill>
                <a:latin typeface="Verdana"/>
              </a:rPr>
              <a:t>Payee</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kty</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crv</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G4ct46eTx-GgF2qrSnHKRR9f9Ajd … ju85d56gSON2M3I20-u6sfcejw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394149" y="260648"/>
            <a:ext cx="3836307" cy="338554"/>
          </a:xfrm>
          <a:prstGeom prst="rect">
            <a:avLst/>
          </a:prstGeom>
          <a:noFill/>
        </p:spPr>
        <p:txBody>
          <a:bodyPr wrap="none" rtlCol="0">
            <a:spAutoFit/>
          </a:bodyPr>
          <a:lstStyle/>
          <a:p>
            <a:pPr algn="ctr"/>
            <a:r>
              <a:rPr lang="en-US" sz="1600" b="1" dirty="0">
                <a:latin typeface="Arial" panose="020B0604020202020204" pitchFamily="34" charset="0"/>
                <a:cs typeface="Arial" panose="020B0604020202020204" pitchFamily="34" charset="0"/>
                <a:sym typeface="Wingdings"/>
              </a:rPr>
              <a:t>④</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rPr>
              <a:t>“</a:t>
            </a:r>
            <a:r>
              <a:rPr lang="en-US" sz="1600" dirty="0" err="1" smtClean="0">
                <a:latin typeface="Arial" panose="020B0604020202020204" pitchFamily="34" charset="0"/>
                <a:cs typeface="Arial" panose="020B0604020202020204" pitchFamily="34" charset="0"/>
              </a:rPr>
              <a:t>AuthorizationRequest</a:t>
            </a:r>
            <a:r>
              <a:rPr lang="en-US" sz="1600" dirty="0" smtClean="0">
                <a:latin typeface="Arial" panose="020B0604020202020204" pitchFamily="34" charset="0"/>
                <a:cs typeface="Arial" panose="020B0604020202020204" pitchFamily="34" charset="0"/>
              </a:rPr>
              <a:t>” JSON 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6006136"/>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counter-signed </a:t>
            </a:r>
            <a:r>
              <a:rPr lang="en-US" sz="1000" b="1" dirty="0" err="1" smtClean="0">
                <a:latin typeface="Courier New" panose="02070309020205020404" pitchFamily="49" charset="0"/>
                <a:cs typeface="Courier New" panose="02070309020205020404" pitchFamily="49" charset="0"/>
              </a:rPr>
              <a:t>AuthorizationRequest</a:t>
            </a:r>
            <a:r>
              <a:rPr lang="en-US" sz="1000" dirty="0" smtClean="0">
                <a:latin typeface="Arial" panose="020B0604020202020204" pitchFamily="34" charset="0"/>
                <a:cs typeface="Arial" panose="020B0604020202020204" pitchFamily="34" charset="0"/>
              </a:rPr>
              <a:t> is sent by a Merchant (Payee) to the </a:t>
            </a:r>
            <a:r>
              <a:rPr lang="en-US" sz="1000" b="1" dirty="0" err="1" smtClean="0">
                <a:latin typeface="Courier New" panose="02070309020205020404" pitchFamily="49" charset="0"/>
                <a:cs typeface="Courier New" panose="02070309020205020404" pitchFamily="49" charset="0"/>
              </a:rPr>
              <a:t>serviceUrl</a:t>
            </a:r>
            <a:r>
              <a:rPr lang="en-US" sz="1000" dirty="0" smtClean="0">
                <a:latin typeface="Arial" panose="020B0604020202020204" pitchFamily="34" charset="0"/>
                <a:cs typeface="Arial" panose="020B0604020202020204" pitchFamily="34" charset="0"/>
              </a:rPr>
              <a:t> of the  “Authority” object given by the user’s choice of payment card (method).  See </a:t>
            </a:r>
            <a:r>
              <a:rPr lang="en-US" sz="1000" dirty="0" err="1">
                <a:latin typeface="Arial" panose="020B0604020202020204" pitchFamily="34" charset="0"/>
                <a:cs typeface="Arial" panose="020B0604020202020204" pitchFamily="34" charset="0"/>
                <a:hlinkClick r:id="rId2" action="ppaction://hlinksldjump"/>
              </a:rPr>
              <a:t>providerAuthorityUrl</a:t>
            </a:r>
            <a:r>
              <a:rPr lang="en-US" sz="1000" dirty="0">
                <a:latin typeface="Arial" panose="020B0604020202020204" pitchFamily="34" charset="0"/>
                <a:cs typeface="Arial" panose="020B0604020202020204" pitchFamily="34" charset="0"/>
              </a:rPr>
              <a:t>. The </a:t>
            </a:r>
            <a:r>
              <a:rPr lang="en-US" sz="1000" dirty="0" smtClean="0">
                <a:latin typeface="Arial" panose="020B0604020202020204" pitchFamily="34" charset="0"/>
                <a:cs typeface="Arial" panose="020B0604020202020204" pitchFamily="34" charset="0"/>
              </a:rPr>
              <a:t>inclusion of </a:t>
            </a:r>
            <a:r>
              <a:rPr lang="en-US" sz="1000" b="1" dirty="0" err="1" smtClean="0">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enables the targeted User Bank to verify that the Merchant belongs to a known Bank-to-Bank or Acquirer payment network.</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a:off x="4627240" y="1277262"/>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076056" y="1163966"/>
            <a:ext cx="21106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Merchant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4281736"/>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4149080"/>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311150" y="1459632"/>
            <a:ext cx="718590" cy="254857"/>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29740" y="1601193"/>
            <a:ext cx="378262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Account Type URI (must match the encrypted user authorization)</a:t>
            </a:r>
            <a:endParaRPr lang="en-US" sz="1000" b="1" i="1" dirty="0">
              <a:latin typeface="Arial" panose="020B0604020202020204" pitchFamily="34" charset="0"/>
              <a:cs typeface="Arial" panose="020B0604020202020204" pitchFamily="34" charset="0"/>
            </a:endParaRPr>
          </a:p>
        </p:txBody>
      </p:sp>
      <p:cxnSp>
        <p:nvCxnSpPr>
          <p:cNvPr id="22" name="Straight Arrow Connector 21"/>
          <p:cNvCxnSpPr/>
          <p:nvPr/>
        </p:nvCxnSpPr>
        <p:spPr>
          <a:xfrm flipH="1">
            <a:off x="4276666" y="821059"/>
            <a:ext cx="952473" cy="292124"/>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076056" y="753844"/>
            <a:ext cx="215877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Where the message is actually sent</a:t>
            </a:r>
            <a:endParaRPr lang="en-US" sz="1000" b="1" i="1" dirty="0">
              <a:latin typeface="Arial" panose="020B0604020202020204" pitchFamily="34" charset="0"/>
              <a:cs typeface="Arial" panose="020B0604020202020204" pitchFamily="34" charset="0"/>
            </a:endParaRPr>
          </a:p>
        </p:txBody>
      </p:sp>
      <p:sp>
        <p:nvSpPr>
          <p:cNvPr id="20" name="TextBox 19"/>
          <p:cNvSpPr txBox="1"/>
          <p:nvPr/>
        </p:nvSpPr>
        <p:spPr>
          <a:xfrm>
            <a:off x="4276666" y="2564904"/>
            <a:ext cx="3968569" cy="611312"/>
          </a:xfrm>
          <a:prstGeom prst="rect">
            <a:avLst/>
          </a:prstGeom>
          <a:solidFill>
            <a:srgbClr val="FDFAC7"/>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pPr>
              <a:spcAft>
                <a:spcPts val="600"/>
              </a:spcAft>
            </a:pPr>
            <a:r>
              <a:rPr lang="en-US" sz="1000" dirty="0" smtClean="0">
                <a:latin typeface="Arial" panose="020B0604020202020204" pitchFamily="34" charset="0"/>
                <a:cs typeface="Arial" panose="020B0604020202020204" pitchFamily="34" charset="0"/>
              </a:rPr>
              <a:t>Sample data for a “SEPA-inspired</a:t>
            </a:r>
            <a:r>
              <a:rPr lang="en-US" sz="1000" smtClean="0">
                <a:latin typeface="Arial" panose="020B0604020202020204" pitchFamily="34" charset="0"/>
                <a:cs typeface="Arial" panose="020B0604020202020204" pitchFamily="34" charset="0"/>
              </a:rPr>
              <a:t>” payment method</a:t>
            </a:r>
            <a:r>
              <a:rPr lang="en-US" sz="1000" dirty="0" smtClean="0">
                <a:latin typeface="Arial" panose="020B0604020202020204" pitchFamily="34" charset="0"/>
                <a:cs typeface="Arial" panose="020B0604020202020204" pitchFamily="34" charset="0"/>
              </a:rPr>
              <a:t>:</a:t>
            </a:r>
          </a:p>
          <a:p>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://sepa.payments.org/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/v3#areq</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r>
            <a:b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b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payeeIban</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FR7630004003200001019471656</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0568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7992888" cy="1631216"/>
          </a:xfrm>
          <a:prstGeom prst="rect">
            <a:avLst/>
          </a:prstGeom>
        </p:spPr>
        <p:txBody>
          <a:bodyPr wrap="square">
            <a:spAutoFit/>
          </a:bodyPr>
          <a:lstStyle/>
          <a:p>
            <a:pPr latinLnBrk="1"/>
            <a:r>
              <a:rPr lang="en-US" sz="1000" dirty="0">
                <a:solidFill>
                  <a:srgbClr val="000000"/>
                </a:solidFill>
                <a:latin typeface="Verdana"/>
              </a:rPr>
              <a:t>{</a:t>
            </a:r>
          </a:p>
          <a:p>
            <a:pPr latinLnBrk="1"/>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endParaRPr lang="en-US" sz="1000" dirty="0">
              <a:solidFill>
                <a:srgbClr val="000000"/>
              </a:solidFill>
              <a:latin typeface="Verdana"/>
            </a:endParaRP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a:rPr>
              <a:t>": "</a:t>
            </a:r>
            <a:r>
              <a:rPr lang="en-US" sz="1000" dirty="0" err="1">
                <a:solidFill>
                  <a:srgbClr val="0000C0"/>
                </a:solidFill>
                <a:latin typeface="Verdana"/>
              </a:rPr>
              <a:t>ProviderUserResponse</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encryptedMessage</a:t>
            </a:r>
            <a:r>
              <a:rPr lang="en-US" sz="1000" dirty="0">
                <a:solidFill>
                  <a:srgbClr val="000000"/>
                </a:solidFill>
                <a:latin typeface="Verdana"/>
              </a:rPr>
              <a:t>": {</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algorithm</a:t>
            </a:r>
            <a:r>
              <a:rPr lang="en-US" sz="1000" dirty="0">
                <a:solidFill>
                  <a:srgbClr val="000000"/>
                </a:solidFill>
                <a:latin typeface="Verdana"/>
              </a:rPr>
              <a:t>": "A128CBC-HS256",</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iv</a:t>
            </a:r>
            <a:r>
              <a:rPr lang="en-US" sz="1000" dirty="0">
                <a:solidFill>
                  <a:srgbClr val="000000"/>
                </a:solidFill>
                <a:latin typeface="Verdana"/>
              </a:rPr>
              <a:t>": "cht7SYItQF8LO3QBg2bbbA",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tag</a:t>
            </a:r>
            <a:r>
              <a:rPr lang="en-US" sz="1000" dirty="0">
                <a:solidFill>
                  <a:srgbClr val="000000"/>
                </a:solidFill>
                <a:latin typeface="Verdana"/>
              </a:rPr>
              <a:t>": "33orw76LP7YibQqKPmKURA",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00"/>
                </a:solidFill>
                <a:latin typeface="Verdana"/>
              </a:rPr>
              <a:t>9PyK-rlhb41oBXVSdYa0Ats9 … RBxdxqdGVbLf07Qw8Tr2LblxNYPUEc</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p>
          <a:p>
            <a:pPr latinLnBrk="1"/>
            <a:r>
              <a:rPr lang="en-US" sz="1000" dirty="0" smtClean="0">
                <a:solidFill>
                  <a:srgbClr val="000000"/>
                </a:solidFill>
                <a:latin typeface="Verdana"/>
              </a:rPr>
              <a:t>}</a:t>
            </a:r>
            <a:endParaRPr lang="en-US" sz="1000" dirty="0">
              <a:solidFill>
                <a:srgbClr val="000000"/>
              </a:solidFill>
              <a:latin typeface="Verdana"/>
            </a:endParaRP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Private Messaging and Risk Based Authentication</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069166"/>
            <a:ext cx="7727776" cy="1528186"/>
          </a:xfrm>
          <a:prstGeom prst="roundRect">
            <a:avLst>
              <a:gd name="adj" fmla="val 9272"/>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Occasionally a User Bank needs to inform the user of something related to an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like </a:t>
            </a:r>
            <a:r>
              <a:rPr lang="en-US" sz="1000" dirty="0">
                <a:latin typeface="Arial" panose="020B0604020202020204" pitchFamily="34" charset="0"/>
                <a:cs typeface="Arial" panose="020B0604020202020204" pitchFamily="34" charset="0"/>
              </a:rPr>
              <a:t>an </a:t>
            </a:r>
            <a:r>
              <a:rPr lang="en-US" sz="1000" dirty="0" smtClean="0">
                <a:latin typeface="Arial" panose="020B0604020202020204" pitchFamily="34" charset="0"/>
                <a:cs typeface="Arial" panose="020B0604020202020204" pitchFamily="34" charset="0"/>
              </a:rPr>
              <a:t>account overdraft.  Another situation requiring an action from the user’s side is when the amount requested is unusually high or when “suspicious” user patterns have been identified. In both cases the request is </a:t>
            </a:r>
            <a:r>
              <a:rPr lang="en-US" sz="1000" i="1" dirty="0" smtClean="0">
                <a:latin typeface="Arial" panose="020B0604020202020204" pitchFamily="34" charset="0"/>
                <a:cs typeface="Arial" panose="020B0604020202020204" pitchFamily="34" charset="0"/>
              </a:rPr>
              <a:t>ignored</a:t>
            </a:r>
            <a:r>
              <a:rPr lang="en-US" sz="1000" dirty="0" smtClean="0">
                <a:latin typeface="Arial" panose="020B0604020202020204" pitchFamily="34" charset="0"/>
                <a:cs typeface="Arial" panose="020B0604020202020204" pitchFamily="34" charset="0"/>
              </a:rPr>
              <a:t> and the normal response is replaced by a message which only the (Wallet) user can read while still being delivered through the Merchant’s “channel” to the Wallet. Privacy is accomplished by the User Bank encrypting the message contents with the symmetric key supplied in </a:t>
            </a:r>
            <a:r>
              <a:rPr lang="en-US" sz="1000" b="1" dirty="0" err="1" smtClean="0">
                <a:latin typeface="Courier New" panose="02070309020205020404" pitchFamily="49" charset="0"/>
                <a:cs typeface="Courier New" panose="02070309020205020404" pitchFamily="49" charset="0"/>
              </a:rPr>
              <a:t>encryptionParameters</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(see </a:t>
            </a:r>
            <a:r>
              <a:rPr lang="en-US" sz="1000" dirty="0">
                <a:latin typeface="Arial" panose="020B0604020202020204" pitchFamily="34" charset="0"/>
                <a:cs typeface="Arial" panose="020B0604020202020204" pitchFamily="34" charset="0"/>
                <a:hlinkClick r:id="rId3" action="ppaction://hlinksldjump"/>
              </a:rPr>
              <a:t>Creation of Signed Authorization Data</a:t>
            </a:r>
            <a:r>
              <a:rPr lang="en-US" sz="1000" dirty="0" smtClean="0">
                <a:latin typeface="Arial" panose="020B0604020202020204" pitchFamily="34" charset="0"/>
                <a:cs typeface="Arial" panose="020B0604020202020204" pitchFamily="34" charset="0"/>
              </a:rPr>
              <a:t>).  This key is a random value generated for each Wallet invocation.</a:t>
            </a:r>
          </a:p>
          <a:p>
            <a:endParaRPr lang="en-US" sz="10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A private message like above (requiring an </a:t>
            </a:r>
            <a:r>
              <a:rPr lang="en-US" sz="1000" i="1" dirty="0" smtClean="0">
                <a:latin typeface="Arial" panose="020B0604020202020204" pitchFamily="34" charset="0"/>
                <a:cs typeface="Arial" panose="020B0604020202020204" pitchFamily="34" charset="0"/>
              </a:rPr>
              <a:t>action</a:t>
            </a:r>
            <a:r>
              <a:rPr lang="en-US" sz="1000" dirty="0" smtClean="0">
                <a:latin typeface="Arial" panose="020B0604020202020204" pitchFamily="34" charset="0"/>
                <a:cs typeface="Arial" panose="020B0604020202020204" pitchFamily="34" charset="0"/>
              </a:rPr>
              <a:t>), forces the Wallet adding the response to the user authorization data and then performing a full signed and encrypted User Authorization request again. This process may be repeated if necessary.</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374640" y="1340768"/>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99992" y="1196752"/>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3" name="Rectangle 2"/>
          <p:cNvSpPr/>
          <p:nvPr/>
        </p:nvSpPr>
        <p:spPr>
          <a:xfrm>
            <a:off x="2843808" y="2636912"/>
            <a:ext cx="3096344" cy="2016224"/>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2915816" y="2780928"/>
            <a:ext cx="2952328" cy="931024"/>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Message from </a:t>
            </a:r>
            <a:r>
              <a:rPr lang="en-US" sz="1200" b="1" i="1" dirty="0" smtClean="0">
                <a:latin typeface="Arial" panose="020B0604020202020204" pitchFamily="34" charset="0"/>
                <a:cs typeface="Arial" panose="020B0604020202020204" pitchFamily="34" charset="0"/>
              </a:rPr>
              <a:t>My Bank</a:t>
            </a:r>
          </a:p>
          <a:p>
            <a:endParaRPr lang="en-US" sz="1000" dirty="0">
              <a:latin typeface="Arial" panose="020B0604020202020204" pitchFamily="34" charset="0"/>
              <a:cs typeface="Arial" panose="020B0604020202020204" pitchFamily="34" charset="0"/>
            </a:endParaRPr>
          </a:p>
          <a:p>
            <a:pPr>
              <a:spcAft>
                <a:spcPts val="300"/>
              </a:spcAft>
            </a:pPr>
            <a:r>
              <a:rPr lang="en-US" sz="1000" dirty="0" smtClean="0">
                <a:latin typeface="Arial" panose="020B0604020202020204" pitchFamily="34" charset="0"/>
                <a:cs typeface="Arial" panose="020B0604020202020204" pitchFamily="34" charset="0"/>
              </a:rPr>
              <a:t>Transaction requests exceeding </a:t>
            </a:r>
            <a:r>
              <a:rPr lang="en-US" sz="1000" b="1" dirty="0" smtClean="0">
                <a:latin typeface="Arial" panose="020B0604020202020204" pitchFamily="34" charset="0"/>
                <a:cs typeface="Arial" panose="020B0604020202020204" pitchFamily="34" charset="0"/>
              </a:rPr>
              <a:t>$</a:t>
            </a:r>
            <a:r>
              <a:rPr lang="en-US" sz="400" b="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2,500</a:t>
            </a:r>
            <a:r>
              <a:rPr lang="en-US" sz="1000" dirty="0" smtClean="0">
                <a:latin typeface="Arial" panose="020B0604020202020204" pitchFamily="34" charset="0"/>
                <a:cs typeface="Arial" panose="020B0604020202020204" pitchFamily="34" charset="0"/>
              </a:rPr>
              <a:t> requires additional user authentication to be performed.</a:t>
            </a:r>
          </a:p>
          <a:p>
            <a:r>
              <a:rPr lang="en-US" sz="1000" dirty="0" smtClean="0">
                <a:latin typeface="Arial" panose="020B0604020202020204" pitchFamily="34" charset="0"/>
                <a:cs typeface="Arial" panose="020B0604020202020204" pitchFamily="34" charset="0"/>
              </a:rPr>
              <a:t>Please enter your </a:t>
            </a:r>
            <a:r>
              <a:rPr lang="en-US" sz="1000" b="1" dirty="0" smtClean="0">
                <a:solidFill>
                  <a:srgbClr val="0070C0"/>
                </a:solidFill>
                <a:latin typeface="Arial" panose="020B0604020202020204" pitchFamily="34" charset="0"/>
                <a:cs typeface="Arial" panose="020B0604020202020204" pitchFamily="34" charset="0"/>
              </a:rPr>
              <a:t>mother’s maiden name</a:t>
            </a:r>
            <a:r>
              <a:rPr lang="en-US" sz="1000" dirty="0" smtClean="0">
                <a:latin typeface="Arial" panose="020B0604020202020204" pitchFamily="34" charset="0"/>
                <a:cs typeface="Arial" panose="020B0604020202020204" pitchFamily="34" charset="0"/>
              </a:rPr>
              <a:t>:</a:t>
            </a:r>
          </a:p>
        </p:txBody>
      </p:sp>
      <p:sp>
        <p:nvSpPr>
          <p:cNvPr id="6" name="Rectangle 5"/>
          <p:cNvSpPr/>
          <p:nvPr/>
        </p:nvSpPr>
        <p:spPr>
          <a:xfrm>
            <a:off x="3025752" y="3709030"/>
            <a:ext cx="2448272" cy="218346"/>
          </a:xfrm>
          <a:prstGeom prst="rect">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751004" y="2318683"/>
            <a:ext cx="321113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When decrypted and rendered by the Wallet (sample)</a:t>
            </a:r>
            <a:endParaRPr lang="en-US" sz="1000" dirty="0">
              <a:latin typeface="Arial" panose="020B0604020202020204" pitchFamily="34" charset="0"/>
              <a:cs typeface="Arial" panose="020B0604020202020204" pitchFamily="34" charset="0"/>
            </a:endParaRPr>
          </a:p>
        </p:txBody>
      </p:sp>
      <p:sp>
        <p:nvSpPr>
          <p:cNvPr id="12" name="Rounded Rectangle 11"/>
          <p:cNvSpPr/>
          <p:nvPr/>
        </p:nvSpPr>
        <p:spPr>
          <a:xfrm>
            <a:off x="3995936" y="4149080"/>
            <a:ext cx="864096" cy="288032"/>
          </a:xfrm>
          <a:prstGeom prst="roundRect">
            <a:avLst/>
          </a:prstGeom>
          <a:solidFill>
            <a:schemeClr val="bg1"/>
          </a:solidFill>
          <a:ln w="6350" cmpd="sng">
            <a:solidFill>
              <a:schemeClr val="bg1">
                <a:lumMod val="50000"/>
              </a:schemeClr>
            </a:solidFill>
          </a:ln>
          <a:effectLst>
            <a:innerShdw blurRad="1143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smtClean="0">
                <a:solidFill>
                  <a:schemeClr val="tx1"/>
                </a:solidFill>
                <a:latin typeface="Arial" panose="020B0604020202020204" pitchFamily="34" charset="0"/>
                <a:cs typeface="Arial" panose="020B0604020202020204" pitchFamily="34" charset="0"/>
              </a:rPr>
              <a:t>Submit</a:t>
            </a: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0594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Refund Option</a:t>
            </a:r>
            <a:endParaRPr lang="en-US" sz="1600" dirty="0">
              <a:latin typeface="Arial" panose="020B0604020202020204" pitchFamily="34" charset="0"/>
              <a:cs typeface="Arial" panose="020B0604020202020204" pitchFamily="34" charset="0"/>
            </a:endParaRPr>
          </a:p>
        </p:txBody>
      </p:sp>
      <p:sp>
        <p:nvSpPr>
          <p:cNvPr id="3" name="Rectangle 2"/>
          <p:cNvSpPr/>
          <p:nvPr/>
        </p:nvSpPr>
        <p:spPr>
          <a:xfrm>
            <a:off x="395536" y="706626"/>
            <a:ext cx="7992888" cy="5170646"/>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authorizationRequest</a:t>
            </a:r>
            <a:r>
              <a:rPr lang="en-US" sz="1000" dirty="0" smtClean="0">
                <a:solidFill>
                  <a:srgbClr val="000000"/>
                </a:solidFill>
                <a:latin typeface="Verdana"/>
              </a:rPr>
              <a: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AuthorizationRequest</a:t>
            </a:r>
            <a:r>
              <a:rPr lang="en-US" sz="1000" dirty="0" smtClean="0">
                <a:solidFill>
                  <a:srgbClr val="000000"/>
                </a:solidFill>
                <a:latin typeface="Verdana"/>
              </a:rPr>
              <a:t>",</a:t>
            </a:r>
          </a:p>
          <a:p>
            <a:pPr latinLnBrk="1">
              <a:spcBef>
                <a:spcPts val="600"/>
              </a:spcBef>
            </a:pPr>
            <a:r>
              <a:rPr lang="en-US" sz="1000" dirty="0" smtClean="0">
                <a:solidFill>
                  <a:srgbClr val="000000"/>
                </a:solidFill>
                <a:latin typeface="Verdana"/>
              </a:rPr>
              <a:t>                  </a:t>
            </a:r>
            <a:r>
              <a:rPr lang="en-US" sz="1000" i="1" dirty="0" smtClean="0">
                <a:solidFill>
                  <a:srgbClr val="000000"/>
                </a:solidFill>
                <a:latin typeface="Verdana"/>
              </a:rPr>
              <a:t>Removed for brevity</a:t>
            </a:r>
          </a:p>
          <a:p>
            <a:pPr latinLnBrk="1"/>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encryptedAccountData</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DOOwVwUyNdgu4dZ9Ej7pg9j4SDLfGlrzoWso2DIz6ts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WF7ZApRPkbigS4iNoz5-SgPYU-_4891TwHJr-fU4d1w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o2Dj9uXUjq2i8mqc0roFEA0ynRC4xZ_4okp9Sr2s50U</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Ax8TexrghpeFBt2pZZ0RoIdFUkfkFKeuKSaArkfAnO0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XHz7Q9AhDk6Y5SaqsR7Lzw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err="1">
                <a:solidFill>
                  <a:srgbClr val="0000C0"/>
                </a:solidFill>
                <a:latin typeface="Verdana"/>
              </a:rPr>
              <a:t>MXzvGwciTicYxIgUaMKpSg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6Q4ngAYxZJjKmHoo0LPtWXl6BI8sXdsK....LMQA29lLvq8z8Ku4_bYUEfMMyUbrLp-Y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spcBef>
                <a:spcPts val="600"/>
              </a:spcBef>
            </a:pPr>
            <a:r>
              <a:rPr lang="en-US" sz="1000" dirty="0" smtClean="0"/>
              <a:t>               </a:t>
            </a:r>
            <a:r>
              <a:rPr lang="en-US" sz="1000" dirty="0" smtClean="0">
                <a:solidFill>
                  <a:srgbClr val="000000"/>
                </a:solidFill>
                <a:latin typeface="Verdana"/>
              </a:rPr>
              <a:t> </a:t>
            </a:r>
            <a:r>
              <a:rPr lang="en-US" sz="1000" i="1" dirty="0">
                <a:solidFill>
                  <a:srgbClr val="000000"/>
                </a:solidFill>
                <a:latin typeface="Verdana"/>
              </a:rPr>
              <a:t>Removed for </a:t>
            </a:r>
            <a:r>
              <a:rPr lang="en-US" sz="1000" i="1" dirty="0" smtClean="0">
                <a:solidFill>
                  <a:srgbClr val="000000"/>
                </a:solidFill>
                <a:latin typeface="Verdana"/>
              </a:rPr>
              <a:t>brevity</a:t>
            </a:r>
          </a:p>
          <a:p>
            <a:pPr latinLnBrk="1"/>
            <a:r>
              <a:rPr lang="en-US" sz="1000" dirty="0" smtClean="0">
                <a:solidFill>
                  <a:srgbClr val="000000"/>
                </a:solidFill>
                <a:latin typeface="Verdana"/>
              </a:rPr>
              <a:t>}</a:t>
            </a:r>
            <a:endParaRPr lang="en-US" sz="1000" dirty="0">
              <a:solidFill>
                <a:srgbClr val="000000"/>
              </a:solidFill>
              <a:latin typeface="Verdana"/>
            </a:endParaRPr>
          </a:p>
        </p:txBody>
      </p:sp>
      <p:sp>
        <p:nvSpPr>
          <p:cNvPr id="4" name="TextBox 3"/>
          <p:cNvSpPr txBox="1"/>
          <p:nvPr/>
        </p:nvSpPr>
        <p:spPr>
          <a:xfrm>
            <a:off x="683568" y="6006137"/>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By including the full account ID of the user (but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with the Merchant’s </a:t>
            </a:r>
            <a:r>
              <a:rPr lang="en-US" sz="1000" i="1" dirty="0" smtClean="0">
                <a:latin typeface="Arial" panose="020B0604020202020204" pitchFamily="34" charset="0"/>
                <a:cs typeface="Arial" panose="020B0604020202020204" pitchFamily="34" charset="0"/>
              </a:rPr>
              <a:t>payment provider key</a:t>
            </a:r>
            <a:r>
              <a:rPr lang="en-US" sz="1000" dirty="0" smtClean="0">
                <a:latin typeface="Arial" panose="020B0604020202020204" pitchFamily="34" charset="0"/>
                <a:cs typeface="Arial" panose="020B0604020202020204" pitchFamily="34" charset="0"/>
              </a:rPr>
              <a:t>), in the </a:t>
            </a:r>
            <a:r>
              <a:rPr lang="en-US" sz="1000" b="1" dirty="0" err="1" smtClean="0">
                <a:latin typeface="Courier New" panose="02070309020205020404" pitchFamily="49" charset="0"/>
                <a:cs typeface="Courier New" panose="02070309020205020404" pitchFamily="49" charset="0"/>
              </a:rPr>
              <a:t>AuthorizationResponse</a:t>
            </a:r>
            <a:r>
              <a:rPr lang="en-US" sz="1000" dirty="0" smtClean="0">
                <a:latin typeface="Arial" panose="020B0604020202020204" pitchFamily="34" charset="0"/>
                <a:cs typeface="Arial" panose="020B0604020202020204" pitchFamily="34" charset="0"/>
              </a:rPr>
              <a:t> object the Merchant can (aided by their payment provider), transfer money in the opposite direction.  A </a:t>
            </a:r>
            <a:r>
              <a:rPr lang="en-US" sz="1000" b="1" dirty="0" err="1">
                <a:latin typeface="Courier New" panose="02070309020205020404" pitchFamily="49" charset="0"/>
                <a:cs typeface="Courier New" panose="02070309020205020404" pitchFamily="49" charset="0"/>
              </a:rPr>
              <a:t>RefundRequest</a:t>
            </a:r>
            <a:r>
              <a:rPr lang="en-US" sz="1000" dirty="0" smtClean="0">
                <a:latin typeface="Arial" panose="020B0604020202020204" pitchFamily="34" charset="0"/>
                <a:cs typeface="Arial" panose="020B0604020202020204" pitchFamily="34" charset="0"/>
              </a:rPr>
              <a:t> message (not shown here) in essence consists of an embedded </a:t>
            </a:r>
            <a:r>
              <a:rPr lang="en-US" sz="1000" b="1" dirty="0" err="1">
                <a:latin typeface="Courier New" panose="02070309020205020404" pitchFamily="49" charset="0"/>
                <a:cs typeface="Courier New" panose="02070309020205020404" pitchFamily="49" charset="0"/>
              </a:rPr>
              <a:t>AuthorizationResponse</a:t>
            </a:r>
            <a:r>
              <a:rPr lang="en-US" sz="1000" dirty="0" smtClean="0">
                <a:latin typeface="Arial" panose="020B0604020202020204" pitchFamily="34" charset="0"/>
                <a:cs typeface="Arial" panose="020B0604020202020204" pitchFamily="34" charset="0"/>
              </a:rPr>
              <a:t> and an </a:t>
            </a:r>
            <a:r>
              <a:rPr lang="en-US" sz="1000" i="1" dirty="0" smtClean="0">
                <a:latin typeface="Arial" panose="020B0604020202020204" pitchFamily="34" charset="0"/>
                <a:cs typeface="Arial" panose="020B0604020202020204" pitchFamily="34" charset="0"/>
              </a:rPr>
              <a:t>amount</a:t>
            </a:r>
            <a:r>
              <a:rPr lang="en-US" sz="1000" dirty="0" smtClean="0">
                <a:latin typeface="Arial" panose="020B0604020202020204" pitchFamily="34" charset="0"/>
                <a:cs typeface="Arial" panose="020B0604020202020204" pitchFamily="34" charset="0"/>
              </a:rPr>
              <a:t>, signed by the Merchant.</a:t>
            </a:r>
            <a:endParaRPr lang="en-US" sz="1000" i="1" dirty="0">
              <a:latin typeface="Arial" panose="020B0604020202020204" pitchFamily="34" charset="0"/>
              <a:cs typeface="Arial" panose="020B0604020202020204" pitchFamily="34" charset="0"/>
            </a:endParaRPr>
          </a:p>
        </p:txBody>
      </p:sp>
      <p:cxnSp>
        <p:nvCxnSpPr>
          <p:cNvPr id="5" name="Straight Arrow Connector 17"/>
          <p:cNvCxnSpPr/>
          <p:nvPr/>
        </p:nvCxnSpPr>
        <p:spPr>
          <a:xfrm flipH="1">
            <a:off x="2542862" y="2288986"/>
            <a:ext cx="270938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244446" y="2147208"/>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9798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Gas Station Option (Reserve/Capture)</a:t>
            </a:r>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1619672" y="6176397"/>
            <a:ext cx="5242788" cy="250697"/>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Gas Station payments presume </a:t>
            </a:r>
            <a:r>
              <a:rPr lang="en-US" sz="1000" dirty="0" smtClean="0">
                <a:latin typeface="Arial" panose="020B0604020202020204" pitchFamily="34" charset="0"/>
                <a:cs typeface="Arial" panose="020B0604020202020204" pitchFamily="34" charset="0"/>
                <a:hlinkClick r:id="rId2" action="ppaction://hlinksldjump"/>
              </a:rPr>
              <a:t>Card Payments</a:t>
            </a:r>
            <a:r>
              <a:rPr lang="en-US" sz="1000" dirty="0" smtClean="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hlinkClick r:id="rId3" action="ppaction://hlinksldjump"/>
              </a:rPr>
              <a:t>Hybrid Mode</a:t>
            </a:r>
            <a:r>
              <a:rPr lang="en-US" sz="1000" dirty="0" smtClean="0">
                <a:latin typeface="Arial" panose="020B0604020202020204" pitchFamily="34" charset="0"/>
                <a:cs typeface="Arial" panose="020B0604020202020204" pitchFamily="34" charset="0"/>
              </a:rPr>
              <a:t> to be carried out.</a:t>
            </a:r>
            <a:endParaRPr lang="en-US" sz="1000" i="1" dirty="0">
              <a:latin typeface="Arial" panose="020B0604020202020204" pitchFamily="34" charset="0"/>
              <a:cs typeface="Arial" panose="020B0604020202020204" pitchFamily="34" charset="0"/>
            </a:endParaRPr>
          </a:p>
        </p:txBody>
      </p:sp>
      <p:sp>
        <p:nvSpPr>
          <p:cNvPr id="4" name="Rectangle 3"/>
          <p:cNvSpPr/>
          <p:nvPr/>
        </p:nvSpPr>
        <p:spPr>
          <a:xfrm>
            <a:off x="395536" y="836712"/>
            <a:ext cx="7992888" cy="2785378"/>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PaymentClientRequest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paymentNetworks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acceptedAccountTypes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https://supercard.com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payee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Gas Unlimited</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amount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200.00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USD</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err="1">
                <a:solidFill>
                  <a:srgbClr val="C00000"/>
                </a:solidFill>
                <a:latin typeface="Verdana"/>
              </a:rPr>
              <a:t>nonDirectPayment</a:t>
            </a:r>
            <a:r>
              <a:rPr lang="en-US" sz="1000" dirty="0">
                <a:solidFill>
                  <a:srgbClr val="000000"/>
                </a:solidFill>
                <a:latin typeface="Verdana"/>
              </a:rPr>
              <a:t>": "</a:t>
            </a:r>
            <a:r>
              <a:rPr lang="en-US" sz="1000" dirty="0">
                <a:solidFill>
                  <a:srgbClr val="0000C0"/>
                </a:solidFill>
                <a:latin typeface="Verdana"/>
              </a:rPr>
              <a:t>GAS_STATION</a:t>
            </a:r>
            <a:r>
              <a:rPr lang="en-US" sz="1000" dirty="0" smtClean="0">
                <a:solidFill>
                  <a:srgbClr val="000000"/>
                </a:solidFill>
                <a:latin typeface="Verdana"/>
              </a:rPr>
              <a:t>",</a:t>
            </a:r>
          </a:p>
          <a:p>
            <a:pPr latinLnBrk="1">
              <a:spcBef>
                <a:spcPts val="600"/>
              </a:spcBef>
            </a:pPr>
            <a:r>
              <a:rPr lang="en-US" sz="1000" i="1" dirty="0" smtClean="0">
                <a:solidFill>
                  <a:srgbClr val="000000"/>
                </a:solidFill>
                <a:latin typeface="Verdana"/>
                <a:ea typeface="Verdana" panose="020B0604030504040204" pitchFamily="34" charset="0"/>
                <a:cs typeface="Verdana" panose="020B0604030504040204" pitchFamily="34" charset="0"/>
              </a:rPr>
              <a:t>	Removed for brevity…</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3707904" y="1052736"/>
            <a:ext cx="2361544" cy="246221"/>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none" rtlCol="0">
            <a:spAutoFit/>
          </a:bodyPr>
          <a:lstStyle/>
          <a:p>
            <a:r>
              <a:rPr lang="en-US" sz="1000" dirty="0" smtClean="0">
                <a:latin typeface="Arial" panose="020B0604020202020204" pitchFamily="34" charset="0"/>
                <a:cs typeface="Arial" panose="020B0604020202020204" pitchFamily="34" charset="0"/>
              </a:rPr>
              <a:t>For details see </a:t>
            </a:r>
            <a:r>
              <a:rPr lang="en-US" sz="1000" dirty="0" err="1" smtClean="0">
                <a:latin typeface="Arial" panose="020B0604020202020204" pitchFamily="34" charset="0"/>
                <a:cs typeface="Arial" panose="020B0604020202020204" pitchFamily="34" charset="0"/>
                <a:hlinkClick r:id="rId4" action="ppaction://hlinksldjump"/>
              </a:rPr>
              <a:t>PaymentClientRequest</a:t>
            </a:r>
            <a:endParaRPr lang="en-US" sz="1000" dirty="0">
              <a:latin typeface="Arial" panose="020B0604020202020204" pitchFamily="34" charset="0"/>
              <a:cs typeface="Arial" panose="020B0604020202020204" pitchFamily="34" charset="0"/>
            </a:endParaRPr>
          </a:p>
        </p:txBody>
      </p:sp>
      <p:cxnSp>
        <p:nvCxnSpPr>
          <p:cNvPr id="6" name="Straight Arrow Connector 5"/>
          <p:cNvCxnSpPr>
            <a:stCxn id="7" idx="1"/>
          </p:cNvCxnSpPr>
          <p:nvPr/>
        </p:nvCxnSpPr>
        <p:spPr>
          <a:xfrm flipH="1">
            <a:off x="3691136" y="2804630"/>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139952" y="2691334"/>
            <a:ext cx="926069"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New element</a:t>
            </a:r>
            <a:endParaRPr lang="en-US" sz="1000" b="1" i="1" dirty="0">
              <a:latin typeface="Arial" panose="020B0604020202020204" pitchFamily="34" charset="0"/>
              <a:cs typeface="Arial" panose="020B0604020202020204" pitchFamily="34" charset="0"/>
            </a:endParaRPr>
          </a:p>
        </p:txBody>
      </p:sp>
      <p:sp>
        <p:nvSpPr>
          <p:cNvPr id="8" name="Rectangle 7"/>
          <p:cNvSpPr/>
          <p:nvPr/>
        </p:nvSpPr>
        <p:spPr>
          <a:xfrm>
            <a:off x="2223328" y="4293096"/>
            <a:ext cx="4162668" cy="1152128"/>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p:cNvSpPr txBox="1"/>
          <p:nvPr/>
        </p:nvSpPr>
        <p:spPr>
          <a:xfrm>
            <a:off x="2389913" y="4445460"/>
            <a:ext cx="619080"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Payee</a:t>
            </a:r>
            <a:endParaRPr lang="en-US" sz="1000" dirty="0" smtClean="0">
              <a:latin typeface="Arial" panose="020B0604020202020204" pitchFamily="34" charset="0"/>
              <a:cs typeface="Arial" panose="020B0604020202020204" pitchFamily="34" charset="0"/>
            </a:endParaRPr>
          </a:p>
        </p:txBody>
      </p:sp>
      <p:sp>
        <p:nvSpPr>
          <p:cNvPr id="10" name="Rectangle 9"/>
          <p:cNvSpPr/>
          <p:nvPr/>
        </p:nvSpPr>
        <p:spPr>
          <a:xfrm>
            <a:off x="3015416" y="4469795"/>
            <a:ext cx="1415826" cy="252664"/>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Arial" panose="020B0604020202020204" pitchFamily="34" charset="0"/>
                <a:cs typeface="Arial" panose="020B0604020202020204" pitchFamily="34" charset="0"/>
              </a:rPr>
              <a:t>Gas Unlimited</a:t>
            </a:r>
            <a:endParaRPr lang="en-US" sz="1200" dirty="0">
              <a:solidFill>
                <a:schemeClr val="tx1"/>
              </a:solidFill>
              <a:latin typeface="Arial" panose="020B0604020202020204" pitchFamily="34" charset="0"/>
              <a:cs typeface="Arial" panose="020B0604020202020204" pitchFamily="34" charset="0"/>
            </a:endParaRPr>
          </a:p>
        </p:txBody>
      </p:sp>
      <p:sp>
        <p:nvSpPr>
          <p:cNvPr id="12" name="TextBox 11"/>
          <p:cNvSpPr txBox="1"/>
          <p:nvPr/>
        </p:nvSpPr>
        <p:spPr>
          <a:xfrm>
            <a:off x="2295336" y="4861634"/>
            <a:ext cx="713657"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Amount</a:t>
            </a:r>
            <a:endParaRPr lang="en-US" sz="1000" dirty="0" smtClean="0">
              <a:latin typeface="Arial" panose="020B0604020202020204" pitchFamily="34" charset="0"/>
              <a:cs typeface="Arial" panose="020B0604020202020204" pitchFamily="34" charset="0"/>
            </a:endParaRPr>
          </a:p>
        </p:txBody>
      </p:sp>
      <p:sp>
        <p:nvSpPr>
          <p:cNvPr id="13" name="Rectangle 12"/>
          <p:cNvSpPr/>
          <p:nvPr/>
        </p:nvSpPr>
        <p:spPr>
          <a:xfrm>
            <a:off x="3015416" y="4797152"/>
            <a:ext cx="3010540" cy="414291"/>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Arial" panose="020B0604020202020204" pitchFamily="34" charset="0"/>
                <a:cs typeface="Arial" panose="020B0604020202020204" pitchFamily="34" charset="0"/>
              </a:rPr>
              <a:t>$</a:t>
            </a:r>
            <a:r>
              <a:rPr lang="en-US" sz="6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200</a:t>
            </a:r>
            <a:endParaRPr lang="en-US" sz="1200" dirty="0">
              <a:solidFill>
                <a:schemeClr val="tx1"/>
              </a:solidFill>
              <a:latin typeface="Arial" panose="020B0604020202020204" pitchFamily="34" charset="0"/>
              <a:cs typeface="Arial" panose="020B0604020202020204" pitchFamily="34" charset="0"/>
            </a:endParaRPr>
          </a:p>
          <a:p>
            <a:r>
              <a:rPr lang="en-US" sz="1000" i="1" dirty="0">
                <a:solidFill>
                  <a:schemeClr val="tx1"/>
                </a:solidFill>
                <a:latin typeface="Arial" panose="020B0604020202020204" pitchFamily="34" charset="0"/>
                <a:cs typeface="Arial" panose="020B0604020202020204" pitchFamily="34" charset="0"/>
              </a:rPr>
              <a:t>Reserved</a:t>
            </a:r>
            <a:r>
              <a:rPr lang="en-US" sz="1000" dirty="0">
                <a:solidFill>
                  <a:schemeClr val="tx1"/>
                </a:solidFill>
                <a:latin typeface="Arial" panose="020B0604020202020204" pitchFamily="34" charset="0"/>
                <a:cs typeface="Arial" panose="020B0604020202020204" pitchFamily="34" charset="0"/>
              </a:rPr>
              <a:t>, actual payment will match fuel quantity</a:t>
            </a:r>
          </a:p>
        </p:txBody>
      </p:sp>
      <p:sp>
        <p:nvSpPr>
          <p:cNvPr id="14" name="TextBox 13"/>
          <p:cNvSpPr txBox="1"/>
          <p:nvPr/>
        </p:nvSpPr>
        <p:spPr>
          <a:xfrm>
            <a:off x="1273428" y="3882533"/>
            <a:ext cx="6034876"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sym typeface="Wingdings"/>
              </a:rPr>
              <a:t>User </a:t>
            </a:r>
            <a:r>
              <a:rPr lang="en-US" sz="1200" dirty="0">
                <a:latin typeface="Arial" panose="020B0604020202020204" pitchFamily="34" charset="0"/>
                <a:cs typeface="Arial" panose="020B0604020202020204" pitchFamily="34" charset="0"/>
                <a:sym typeface="Wingdings"/>
              </a:rPr>
              <a:t>I</a:t>
            </a:r>
            <a:r>
              <a:rPr lang="en-US" sz="1200" dirty="0" smtClean="0">
                <a:latin typeface="Arial" panose="020B0604020202020204" pitchFamily="34" charset="0"/>
                <a:cs typeface="Arial" panose="020B0604020202020204" pitchFamily="34" charset="0"/>
                <a:sym typeface="Wingdings"/>
              </a:rPr>
              <a:t>nterface Implications (Non-normative)</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2007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1005611"/>
            <a:ext cx="0" cy="4860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a:off x="3874840" y="3242466"/>
            <a:ext cx="342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087416"/>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3273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81515"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1" y="753327"/>
            <a:ext cx="12961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Hybrid Mode</a:t>
            </a:r>
          </a:p>
          <a:p>
            <a:pPr algn="ctr"/>
            <a:r>
              <a:rPr lang="en-US" sz="1000" dirty="0" smtClean="0">
                <a:latin typeface="Arial" panose="020B0604020202020204" pitchFamily="34" charset="0"/>
                <a:cs typeface="Arial" panose="020B0604020202020204" pitchFamily="34" charset="0"/>
              </a:rPr>
              <a:t>State Diagram</a:t>
            </a: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5324"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060848"/>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188663" y="2242199"/>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p>
        </p:txBody>
      </p:sp>
      <p:sp>
        <p:nvSpPr>
          <p:cNvPr id="154" name="TextBox 153"/>
          <p:cNvSpPr txBox="1"/>
          <p:nvPr/>
        </p:nvSpPr>
        <p:spPr>
          <a:xfrm>
            <a:off x="5821096" y="2096161"/>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4289648" y="2972785"/>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In the Hybrid mode traditional card payment methods are “emulated” including support for hotel bookings, upfront reservations for automated gas stations, as well as reoccurring payments.  For three-corner payment schemes like PayPal and </a:t>
            </a:r>
            <a:r>
              <a:rPr lang="en-US" sz="1000" dirty="0" err="1" smtClean="0">
                <a:latin typeface="Arial" panose="020B0604020202020204" pitchFamily="34" charset="0"/>
                <a:cs typeface="Arial" panose="020B0604020202020204" pitchFamily="34" charset="0"/>
              </a:rPr>
              <a:t>Alipay</a:t>
            </a:r>
            <a:r>
              <a:rPr lang="en-US" sz="1000" dirty="0" smtClean="0">
                <a:latin typeface="Arial" panose="020B0604020202020204" pitchFamily="34" charset="0"/>
                <a:cs typeface="Arial" panose="020B0604020202020204" pitchFamily="34" charset="0"/>
              </a:rPr>
              <a:t> as well as for payments where the User and Merchant have the same bank, </a:t>
            </a:r>
            <a:r>
              <a:rPr lang="en-US" sz="1000" i="1" dirty="0" smtClean="0">
                <a:latin typeface="Arial" panose="020B0604020202020204" pitchFamily="34" charset="0"/>
                <a:cs typeface="Arial" panose="020B0604020202020204" pitchFamily="34" charset="0"/>
              </a:rPr>
              <a:t>step #7 is not applicable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4063229" y="3862474"/>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235715"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364088"/>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sp>
        <p:nvSpPr>
          <p:cNvPr id="140" name="TextBox 139"/>
          <p:cNvSpPr txBox="1"/>
          <p:nvPr/>
        </p:nvSpPr>
        <p:spPr>
          <a:xfrm>
            <a:off x="1221784" y="4747611"/>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2831228"/>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987824" y="300065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flipH="1">
            <a:off x="3802632" y="4985993"/>
            <a:ext cx="320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33648" y="4516538"/>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7842172" y="4688509"/>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4509502" y="4988565"/>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4760826" y="3234989"/>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4427984" y="2958697"/>
            <a:ext cx="1872208"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TransactionRequest</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7431600" y="3111975"/>
            <a:ext cx="1357455" cy="250697"/>
          </a:xfrm>
          <a:prstGeom prst="roundRect">
            <a:avLst/>
          </a:prstGeom>
          <a:noFill/>
          <a:ln>
            <a:solidFill>
              <a:schemeClr val="tx1"/>
            </a:solidFill>
            <a:prstDash val="sysDash"/>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96" name="TextBox 95"/>
          <p:cNvSpPr txBox="1"/>
          <p:nvPr/>
        </p:nvSpPr>
        <p:spPr>
          <a:xfrm>
            <a:off x="5846430" y="4721625"/>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4196535" y="4709817"/>
            <a:ext cx="1815625"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TransactionResponse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1719441" y="3038763"/>
            <a:ext cx="1261884" cy="246221"/>
          </a:xfrm>
          <a:prstGeom prst="rect">
            <a:avLst/>
          </a:prstGeom>
          <a:noFill/>
        </p:spPr>
        <p:txBody>
          <a:bodyPr wrap="none" rtlCol="0">
            <a:spAutoFit/>
          </a:bodyPr>
          <a:lstStyle/>
          <a:p>
            <a:pPr algn="r"/>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245515"/>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8250080" y="4891685"/>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cxnSp>
        <p:nvCxnSpPr>
          <p:cNvPr id="104" name="Straight Arrow Connector 103"/>
          <p:cNvCxnSpPr/>
          <p:nvPr/>
        </p:nvCxnSpPr>
        <p:spPr>
          <a:xfrm flipH="1">
            <a:off x="3799113" y="2364088"/>
            <a:ext cx="338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6937856" y="1988840"/>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6" name="TextBox 105"/>
          <p:cNvSpPr txBox="1"/>
          <p:nvPr/>
        </p:nvSpPr>
        <p:spPr>
          <a:xfrm>
            <a:off x="4330162" y="3861048"/>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07" name="TextBox 106"/>
          <p:cNvSpPr txBox="1"/>
          <p:nvPr/>
        </p:nvSpPr>
        <p:spPr>
          <a:xfrm>
            <a:off x="4258154" y="4182833"/>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08" name="Left-Right Arrow 107"/>
          <p:cNvSpPr/>
          <p:nvPr/>
        </p:nvSpPr>
        <p:spPr>
          <a:xfrm>
            <a:off x="749896" y="4082752"/>
            <a:ext cx="6544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111" name="Group 110"/>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112" name="Rectangle 111"/>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Rectangle 112"/>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Rectangle 113"/>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0044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764704"/>
            <a:ext cx="8136904" cy="5478423"/>
          </a:xfrm>
          <a:prstGeom prst="rect">
            <a:avLst/>
          </a:prstGeom>
          <a:noFill/>
        </p:spPr>
        <p:txBody>
          <a:bodyPr wrap="square" rtlCol="0">
            <a:spAutoFit/>
          </a:bodyPr>
          <a:lstStyle/>
          <a:p>
            <a:pPr marL="180975" indent="-180975"/>
            <a:r>
              <a:rPr lang="en-US" sz="1000" dirty="0" smtClean="0">
                <a:latin typeface="Arial" panose="020B0604020202020204" pitchFamily="34" charset="0"/>
                <a:cs typeface="Arial" panose="020B0604020202020204" pitchFamily="34" charset="0"/>
              </a:rPr>
              <a:t>Q:	Doesn't Saturn’s </a:t>
            </a:r>
            <a:r>
              <a:rPr lang="en-US" sz="1000" dirty="0">
                <a:latin typeface="Arial" panose="020B0604020202020204" pitchFamily="34" charset="0"/>
                <a:cs typeface="Arial" panose="020B0604020202020204" pitchFamily="34" charset="0"/>
              </a:rPr>
              <a:t>Merchant-to-User Bank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introduce </a:t>
            </a:r>
            <a:r>
              <a:rPr lang="en-US" sz="1000" dirty="0" smtClean="0">
                <a:latin typeface="Arial" panose="020B0604020202020204" pitchFamily="34" charset="0"/>
                <a:cs typeface="Arial" panose="020B0604020202020204" pitchFamily="34" charset="0"/>
              </a:rPr>
              <a:t>security risks?</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	Yes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similar risks as requests </a:t>
            </a:r>
            <a:r>
              <a:rPr lang="en-US" sz="1000" dirty="0">
                <a:latin typeface="Arial" panose="020B0604020202020204" pitchFamily="34" charset="0"/>
                <a:cs typeface="Arial" panose="020B0604020202020204" pitchFamily="34" charset="0"/>
              </a:rPr>
              <a:t>from a </a:t>
            </a:r>
            <a:r>
              <a:rPr lang="en-US" sz="1000" dirty="0" smtClean="0">
                <a:latin typeface="Arial" panose="020B0604020202020204" pitchFamily="34" charset="0"/>
                <a:cs typeface="Arial" panose="020B0604020202020204" pitchFamily="34" charset="0"/>
              </a:rPr>
              <a:t>Wallet or Mobile banking App (since there's </a:t>
            </a:r>
            <a:r>
              <a:rPr lang="en-US" sz="1000" dirty="0">
                <a:latin typeface="Arial" panose="020B0604020202020204" pitchFamily="34" charset="0"/>
                <a:cs typeface="Arial" panose="020B0604020202020204" pitchFamily="34" charset="0"/>
              </a:rPr>
              <a:t>no way you can see </a:t>
            </a:r>
            <a:r>
              <a:rPr lang="en-US" sz="1000" dirty="0" smtClean="0">
                <a:latin typeface="Arial" panose="020B0604020202020204" pitchFamily="34" charset="0"/>
                <a:cs typeface="Arial" panose="020B0604020202020204" pitchFamily="34" charset="0"/>
              </a:rPr>
              <a:t>if an App is </a:t>
            </a:r>
            <a:r>
              <a:rPr lang="en-US" sz="1000" dirty="0">
                <a:latin typeface="Arial" panose="020B0604020202020204" pitchFamily="34" charset="0"/>
                <a:cs typeface="Arial" panose="020B0604020202020204" pitchFamily="34" charset="0"/>
              </a:rPr>
              <a:t>"hacked</a:t>
            </a:r>
            <a:r>
              <a:rPr lang="en-US" sz="1000" dirty="0" smtClean="0">
                <a:latin typeface="Arial" panose="020B0604020202020204" pitchFamily="34" charset="0"/>
                <a:cs typeface="Arial" panose="020B0604020202020204" pitchFamily="34" charset="0"/>
              </a:rPr>
              <a: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Security </a:t>
            </a:r>
            <a:r>
              <a:rPr lang="en-US" sz="1000" dirty="0">
                <a:latin typeface="Arial" panose="020B0604020202020204" pitchFamily="34" charset="0"/>
                <a:cs typeface="Arial" panose="020B0604020202020204" pitchFamily="34" charset="0"/>
              </a:rPr>
              <a:t>features </a:t>
            </a:r>
            <a:r>
              <a:rPr lang="en-US" sz="1000" dirty="0" smtClean="0">
                <a:latin typeface="Arial" panose="020B0604020202020204" pitchFamily="34" charset="0"/>
                <a:cs typeface="Arial" panose="020B0604020202020204" pitchFamily="34" charset="0"/>
              </a:rPr>
              <a:t>include:</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Small </a:t>
            </a:r>
            <a:r>
              <a:rPr lang="en-US" sz="1000" dirty="0">
                <a:latin typeface="Arial" panose="020B0604020202020204" pitchFamily="34" charset="0"/>
                <a:cs typeface="Arial" panose="020B0604020202020204" pitchFamily="34" charset="0"/>
              </a:rPr>
              <a:t>and strict message format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Merchant which in turn is vouched for by the Merchant's Bank/Acquirer through </a:t>
            </a:r>
            <a:r>
              <a:rPr lang="en-US" sz="1000" dirty="0" smtClean="0">
                <a:latin typeface="Arial" panose="020B0604020202020204" pitchFamily="34" charset="0"/>
                <a:cs typeface="Arial" panose="020B0604020202020204" pitchFamily="34" charset="0"/>
              </a:rPr>
              <a:t>the </a:t>
            </a:r>
            <a:r>
              <a:rPr lang="en-US" sz="1000" dirty="0" err="1" smtClean="0">
                <a:latin typeface="Arial" panose="020B0604020202020204" pitchFamily="34" charset="0"/>
                <a:cs typeface="Arial" panose="020B0604020202020204" pitchFamily="34" charset="0"/>
                <a:hlinkClick r:id="rId3" action="ppaction://hlinksldjump"/>
              </a:rPr>
              <a:t>PayeeAuthority</a:t>
            </a:r>
            <a:r>
              <a:rPr lang="en-US" sz="1000" dirty="0" smtClean="0">
                <a:latin typeface="Arial" panose="020B0604020202020204" pitchFamily="34" charset="0"/>
                <a:cs typeface="Arial" panose="020B0604020202020204" pitchFamily="34" charset="0"/>
              </a:rPr>
              <a:t> object</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User by a key </a:t>
            </a:r>
            <a:r>
              <a:rPr lang="en-US" sz="1000" i="1" dirty="0" smtClean="0">
                <a:latin typeface="Arial" panose="020B0604020202020204" pitchFamily="34" charset="0"/>
                <a:cs typeface="Arial" panose="020B0604020202020204" pitchFamily="34" charset="0"/>
              </a:rPr>
              <a:t>which only </a:t>
            </a:r>
            <a:r>
              <a:rPr lang="en-US" sz="1000" i="1" dirty="0">
                <a:latin typeface="Arial" panose="020B0604020202020204" pitchFamily="34" charset="0"/>
                <a:cs typeface="Arial" panose="020B0604020202020204" pitchFamily="34" charset="0"/>
              </a:rPr>
              <a:t>the User Bank knows about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Time </a:t>
            </a:r>
            <a:r>
              <a:rPr lang="en-US" sz="1000" dirty="0">
                <a:latin typeface="Arial" panose="020B0604020202020204" pitchFamily="34" charset="0"/>
                <a:cs typeface="Arial" panose="020B0604020202020204" pitchFamily="34" charset="0"/>
              </a:rPr>
              <a:t>stamped by client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Integral </a:t>
            </a:r>
            <a:r>
              <a:rPr lang="en-US" sz="1000" dirty="0">
                <a:latin typeface="Arial" panose="020B0604020202020204" pitchFamily="34" charset="0"/>
                <a:cs typeface="Arial" panose="020B0604020202020204" pitchFamily="34" charset="0"/>
              </a:rPr>
              <a:t>support for RBA (Risk Based Authentication)</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Can you </a:t>
            </a:r>
            <a:r>
              <a:rPr lang="en-US" sz="1000" dirty="0">
                <a:latin typeface="Arial" panose="020B0604020202020204" pitchFamily="34" charset="0"/>
                <a:cs typeface="Arial" panose="020B0604020202020204" pitchFamily="34" charset="0"/>
              </a:rPr>
              <a:t>trust the Wallet key storage?</a:t>
            </a: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	Apple </a:t>
            </a:r>
            <a:r>
              <a:rPr lang="en-US" sz="1000" dirty="0">
                <a:latin typeface="Arial" panose="020B0604020202020204" pitchFamily="34" charset="0"/>
                <a:cs typeface="Arial" panose="020B0604020202020204" pitchFamily="34" charset="0"/>
              </a:rPr>
              <a:t>Pay store keys in a "Secure Enclave</a:t>
            </a:r>
            <a:r>
              <a:rPr lang="en-US" sz="1000" dirty="0" smtClean="0">
                <a:latin typeface="Arial" panose="020B0604020202020204" pitchFamily="34" charset="0"/>
                <a:cs typeface="Arial" panose="020B0604020202020204" pitchFamily="34" charset="0"/>
              </a:rPr>
              <a:t>".  Saturn would need something similar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4"/>
              </a:rPr>
              <a:t>https://cyberphone.github.io/doc/security/sks-api-arch.pdf</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Doesn't Saturn effectively requires </a:t>
            </a:r>
            <a:r>
              <a:rPr lang="en-US" sz="1000" dirty="0">
                <a:latin typeface="Arial" panose="020B0604020202020204" pitchFamily="34" charset="0"/>
                <a:cs typeface="Arial" panose="020B0604020202020204" pitchFamily="34" charset="0"/>
              </a:rPr>
              <a:t>new client-side technology to fly?</a:t>
            </a:r>
          </a:p>
          <a:p>
            <a:pPr marL="180975" indent="-180975"/>
            <a:r>
              <a:rPr lang="en-US" sz="1000" dirty="0" smtClean="0">
                <a:latin typeface="Arial" panose="020B0604020202020204" pitchFamily="34" charset="0"/>
                <a:cs typeface="Arial" panose="020B0604020202020204" pitchFamily="34" charset="0"/>
              </a:rPr>
              <a:t>A:	Yes indeed, exactly like </a:t>
            </a:r>
            <a:r>
              <a:rPr lang="en-US" sz="1000" dirty="0">
                <a:latin typeface="Arial" panose="020B0604020202020204" pitchFamily="34" charset="0"/>
                <a:cs typeface="Arial" panose="020B0604020202020204" pitchFamily="34" charset="0"/>
              </a:rPr>
              <a:t>Apple Pay did.</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Wouldn't </a:t>
            </a:r>
            <a:r>
              <a:rPr lang="en-US" sz="1000" dirty="0">
                <a:latin typeface="Arial" panose="020B0604020202020204" pitchFamily="34" charset="0"/>
                <a:cs typeface="Arial" panose="020B0604020202020204" pitchFamily="34" charset="0"/>
              </a:rPr>
              <a:t>it be better sending r</a:t>
            </a:r>
            <a:r>
              <a:rPr lang="en-US" sz="1000" dirty="0" smtClean="0">
                <a:latin typeface="Arial" panose="020B0604020202020204" pitchFamily="34" charset="0"/>
                <a:cs typeface="Arial" panose="020B0604020202020204" pitchFamily="34" charset="0"/>
              </a:rPr>
              <a:t>equests </a:t>
            </a:r>
            <a:r>
              <a:rPr lang="en-US" sz="1000" dirty="0">
                <a:latin typeface="Arial" panose="020B0604020202020204" pitchFamily="34" charset="0"/>
                <a:cs typeface="Arial" panose="020B0604020202020204" pitchFamily="34" charset="0"/>
              </a:rPr>
              <a:t>from the Wallet directly to the User Bank and then handing over r</a:t>
            </a:r>
            <a:r>
              <a:rPr lang="en-US" sz="1000" dirty="0" smtClean="0">
                <a:latin typeface="Arial" panose="020B0604020202020204" pitchFamily="34" charset="0"/>
                <a:cs typeface="Arial" panose="020B0604020202020204" pitchFamily="34" charset="0"/>
              </a:rPr>
              <a:t>esponses </a:t>
            </a:r>
            <a:r>
              <a:rPr lang="en-US" sz="1000" dirty="0">
                <a:latin typeface="Arial" panose="020B0604020202020204" pitchFamily="34" charset="0"/>
                <a:cs typeface="Arial" panose="020B0604020202020204" pitchFamily="34" charset="0"/>
              </a:rPr>
              <a:t>to the Merchant?</a:t>
            </a:r>
          </a:p>
          <a:p>
            <a:pPr marL="180975" indent="-180975"/>
            <a:r>
              <a:rPr lang="en-US" sz="1000" dirty="0" smtClean="0">
                <a:latin typeface="Arial" panose="020B0604020202020204" pitchFamily="34" charset="0"/>
                <a:cs typeface="Arial" panose="020B0604020202020204" pitchFamily="34" charset="0"/>
              </a:rPr>
              <a:t>A:	No,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ee </a:t>
            </a:r>
            <a:r>
              <a:rPr lang="en-US" sz="1000" dirty="0">
                <a:latin typeface="Arial" panose="020B0604020202020204" pitchFamily="34" charset="0"/>
                <a:cs typeface="Arial" panose="020B0604020202020204" pitchFamily="34" charset="0"/>
                <a:hlinkClick r:id="rId5"/>
              </a:rPr>
              <a:t>https://</a:t>
            </a:r>
            <a:r>
              <a:rPr lang="en-US" sz="1000" dirty="0" smtClean="0">
                <a:latin typeface="Arial" panose="020B0604020202020204" pitchFamily="34" charset="0"/>
                <a:cs typeface="Arial" panose="020B0604020202020204" pitchFamily="34" charset="0"/>
                <a:hlinkClick r:id="rId5"/>
              </a:rPr>
              <a:t>cyberphone.github.io/doc/defensive-publications/payment-authorization-scheme.pdf</a:t>
            </a:r>
            <a:r>
              <a:rPr lang="en-US" sz="1000" dirty="0" smtClean="0">
                <a:latin typeface="Arial" panose="020B0604020202020204" pitchFamily="34" charset="0"/>
                <a:cs typeface="Arial" panose="020B0604020202020204" pitchFamily="34" charset="0"/>
              </a:rPr>
              <a:t> for more details on this matter</a:t>
            </a:r>
          </a:p>
          <a:p>
            <a:pPr marL="180975" indent="-180975"/>
            <a:r>
              <a:rPr lang="en-US" sz="1000" dirty="0">
                <a:latin typeface="Arial" panose="020B0604020202020204" pitchFamily="34" charset="0"/>
                <a:cs typeface="Arial" panose="020B0604020202020204" pitchFamily="34" charset="0"/>
              </a:rPr>
              <a:t>	</a:t>
            </a:r>
          </a:p>
          <a:p>
            <a:pPr marL="180975" indent="-180975"/>
            <a:r>
              <a:rPr lang="en-US" sz="1000" dirty="0" smtClean="0">
                <a:latin typeface="Arial" panose="020B0604020202020204" pitchFamily="34" charset="0"/>
                <a:cs typeface="Arial" panose="020B0604020202020204" pitchFamily="34" charset="0"/>
              </a:rPr>
              <a:t>Q:	Is </a:t>
            </a:r>
            <a:r>
              <a:rPr lang="en-US" sz="1000" dirty="0">
                <a:latin typeface="Arial" panose="020B0604020202020204" pitchFamily="34" charset="0"/>
                <a:cs typeface="Arial" panose="020B0604020202020204" pitchFamily="34" charset="0"/>
              </a:rPr>
              <a:t>Saturn </a:t>
            </a:r>
            <a:r>
              <a:rPr lang="en-US" sz="1000" dirty="0" smtClean="0">
                <a:latin typeface="Arial" panose="020B0604020202020204" pitchFamily="34" charset="0"/>
                <a:cs typeface="Arial" panose="020B0604020202020204" pitchFamily="34" charset="0"/>
              </a:rPr>
              <a:t>a “Push</a:t>
            </a:r>
            <a:r>
              <a:rPr lang="en-US" sz="1000" dirty="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rPr>
              <a:t>“Pull</a:t>
            </a:r>
            <a:r>
              <a:rPr lang="en-US" sz="1000" dirty="0">
                <a:latin typeface="Arial" panose="020B0604020202020204" pitchFamily="34" charset="0"/>
                <a:cs typeface="Arial" panose="020B0604020202020204" pitchFamily="34" charset="0"/>
              </a:rPr>
              <a:t>" payment system?</a:t>
            </a:r>
          </a:p>
          <a:p>
            <a:pPr marL="180975" indent="-180975"/>
            <a:r>
              <a:rPr lang="en-US" sz="1000" dirty="0" smtClean="0">
                <a:latin typeface="Arial" panose="020B0604020202020204" pitchFamily="34" charset="0"/>
                <a:cs typeface="Arial" panose="020B0604020202020204" pitchFamily="34" charset="0"/>
              </a:rPr>
              <a:t>A:	</a:t>
            </a:r>
            <a:r>
              <a:rPr lang="en-US" sz="1000" i="1" dirty="0" smtClean="0">
                <a:latin typeface="Arial" panose="020B0604020202020204" pitchFamily="34" charset="0"/>
                <a:cs typeface="Arial" panose="020B0604020202020204" pitchFamily="34" charset="0"/>
              </a:rPr>
              <a:t>Saturn </a:t>
            </a:r>
            <a:r>
              <a:rPr lang="en-US" sz="1000" i="1" dirty="0">
                <a:latin typeface="Arial" panose="020B0604020202020204" pitchFamily="34" charset="0"/>
                <a:cs typeface="Arial" panose="020B0604020202020204" pitchFamily="34" charset="0"/>
              </a:rPr>
              <a:t>is not a payment </a:t>
            </a:r>
            <a:r>
              <a:rPr lang="en-US" sz="1000" i="1" dirty="0" smtClean="0">
                <a:latin typeface="Arial" panose="020B0604020202020204" pitchFamily="34" charset="0"/>
                <a:cs typeface="Arial" panose="020B0604020202020204" pitchFamily="34" charset="0"/>
              </a:rPr>
              <a:t>system</a:t>
            </a:r>
            <a:r>
              <a:rPr lang="en-US" sz="1000" dirty="0" smtClean="0">
                <a:latin typeface="Arial" panose="020B0604020202020204" pitchFamily="34" charset="0"/>
                <a:cs typeface="Arial" panose="020B0604020202020204" pitchFamily="34" charset="0"/>
              </a:rPr>
              <a:t>, it is rather a scheme where a User </a:t>
            </a:r>
            <a:r>
              <a:rPr lang="en-US" sz="1000" i="1" dirty="0" smtClean="0">
                <a:latin typeface="Arial" panose="020B0604020202020204" pitchFamily="34" charset="0"/>
                <a:cs typeface="Arial" panose="020B0604020202020204" pitchFamily="34" charset="0"/>
              </a:rPr>
              <a:t>authorizes</a:t>
            </a:r>
            <a:r>
              <a:rPr lang="en-US" sz="1000" dirty="0" smtClean="0">
                <a:latin typeface="Arial" panose="020B0604020202020204" pitchFamily="34" charset="0"/>
                <a:cs typeface="Arial" panose="020B0604020202020204" pitchFamily="34" charset="0"/>
              </a:rPr>
              <a:t> Merchant-initiated </a:t>
            </a:r>
            <a:r>
              <a:rPr lang="en-US" sz="1000" i="1" dirty="0" smtClean="0">
                <a:latin typeface="Arial" panose="020B0604020202020204" pitchFamily="34" charset="0"/>
                <a:cs typeface="Arial" panose="020B0604020202020204" pitchFamily="34" charset="0"/>
              </a:rPr>
              <a:t>operations</a:t>
            </a:r>
            <a:r>
              <a:rPr lang="en-US" sz="400" i="1"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which are transported back to the User Bank via the Merchant.  That is, the actual payment system is not a part of the depicted scheme.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t>
            </a:r>
            <a:r>
              <a:rPr lang="en-US" sz="1000" dirty="0">
                <a:latin typeface="Arial" panose="020B0604020202020204" pitchFamily="34" charset="0"/>
                <a:cs typeface="Arial" panose="020B0604020202020204" pitchFamily="34" charset="0"/>
              </a:rPr>
              <a:t>does </a:t>
            </a:r>
            <a:r>
              <a:rPr lang="en-US" sz="1000" dirty="0" smtClean="0">
                <a:latin typeface="Arial" panose="020B0604020202020204" pitchFamily="34" charset="0"/>
                <a:cs typeface="Arial" panose="020B0604020202020204" pitchFamily="34" charset="0"/>
              </a:rPr>
              <a:t>Saturn </a:t>
            </a:r>
            <a:r>
              <a:rPr lang="en-US" sz="1000" dirty="0">
                <a:latin typeface="Arial" panose="020B0604020202020204" pitchFamily="34" charset="0"/>
                <a:cs typeface="Arial" panose="020B0604020202020204" pitchFamily="34" charset="0"/>
              </a:rPr>
              <a:t>relate to ISO 20022, ISO 8583, and SEPA?</a:t>
            </a:r>
          </a:p>
          <a:p>
            <a:pPr marL="180975" indent="-180975"/>
            <a:r>
              <a:rPr lang="en-US" sz="1000" dirty="0" smtClean="0">
                <a:latin typeface="Arial" panose="020B0604020202020204" pitchFamily="34" charset="0"/>
                <a:cs typeface="Arial" panose="020B0604020202020204" pitchFamily="34" charset="0"/>
              </a:rPr>
              <a:t>A:	Not </a:t>
            </a:r>
            <a:r>
              <a:rPr lang="en-US" sz="1000" dirty="0">
                <a:latin typeface="Arial" panose="020B0604020202020204" pitchFamily="34" charset="0"/>
                <a:cs typeface="Arial" panose="020B0604020202020204" pitchFamily="34" charset="0"/>
              </a:rPr>
              <a:t>at all, only the actual payment system needs to use the payment-system-specific security, format, names, conventions, and processing</a:t>
            </a:r>
            <a:r>
              <a:rPr lang="en-US" sz="1000" dirty="0" smtClean="0">
                <a:latin typeface="Arial" panose="020B0604020202020204" pitchFamily="34" charset="0"/>
                <a:cs typeface="Arial" panose="020B0604020202020204" pitchFamily="34" charset="0"/>
              </a:rPr>
              <a:t>.</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are Virtual Cards enrolled?</a:t>
            </a:r>
          </a:p>
          <a:p>
            <a:pPr marL="180975" indent="-180975"/>
            <a:r>
              <a:rPr lang="en-US" sz="1000" dirty="0" smtClean="0">
                <a:latin typeface="Arial" panose="020B0604020202020204" pitchFamily="34" charset="0"/>
                <a:cs typeface="Arial" panose="020B0604020202020204" pitchFamily="34" charset="0"/>
              </a:rPr>
              <a:t>A:	Virtual Cards would typically be enrolled from the User Bank’s Web site using a secure enrollment protocol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6"/>
              </a:rPr>
              <a:t>https://cyberphone.github.io/doc/security/keygen2.html</a:t>
            </a:r>
            <a:endParaRPr lang="en-US" sz="1000" dirty="0" smtClean="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Q:	</a:t>
            </a:r>
            <a:r>
              <a:rPr lang="en-US" sz="1000" dirty="0" smtClean="0">
                <a:latin typeface="Arial" panose="020B0604020202020204" pitchFamily="34" charset="0"/>
                <a:cs typeface="Arial" panose="020B0604020202020204" pitchFamily="34" charset="0"/>
              </a:rPr>
              <a:t>Is Saturn a REST API?</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No, in REST an operation is also defined by the used HTTP verb (GET, POST, etc.) and URL making digitally signed messages rather awkward.  In Saturn, messages are uniquely defined by their JSON contents making message signatures, documentation, and embedding straightforward.</a:t>
            </a:r>
            <a:endParaRPr lang="en-US" sz="1000" dirty="0">
              <a:latin typeface="Arial" panose="020B0604020202020204" pitchFamily="34" charset="0"/>
              <a:cs typeface="Arial" panose="020B0604020202020204" pitchFamily="34" charset="0"/>
            </a:endParaRPr>
          </a:p>
        </p:txBody>
      </p:sp>
      <p:sp>
        <p:nvSpPr>
          <p:cNvPr id="3" name="TextBox 2"/>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Saturn - FAQ</a:t>
            </a:r>
            <a:endParaRPr lang="en-US" sz="1600" dirty="0">
              <a:latin typeface="Arial" panose="020B0604020202020204" pitchFamily="34" charset="0"/>
              <a:cs typeface="Arial" panose="020B0604020202020204" pitchFamily="34" charset="0"/>
            </a:endParaRPr>
          </a:p>
        </p:txBody>
      </p:sp>
      <p:sp>
        <p:nvSpPr>
          <p:cNvPr id="4" name="TextBox 3"/>
          <p:cNvSpPr txBox="1"/>
          <p:nvPr/>
        </p:nvSpPr>
        <p:spPr>
          <a:xfrm>
            <a:off x="162843" y="6368842"/>
            <a:ext cx="8746305"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 Enabling Saturn supporting not only direct payments, but bookings, reoccurring payments, and automated gas station payments without modifications to the underlying payment system  </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771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9" name="Elbow Connector 128"/>
          <p:cNvCxnSpPr/>
          <p:nvPr/>
        </p:nvCxnSpPr>
        <p:spPr>
          <a:xfrm>
            <a:off x="1445214" y="3414155"/>
            <a:ext cx="1224000" cy="874128"/>
          </a:xfrm>
          <a:prstGeom prst="bentConnector3">
            <a:avLst>
              <a:gd name="adj1" fmla="val -14718"/>
            </a:avLst>
          </a:prstGeom>
          <a:ln w="3175">
            <a:solidFill>
              <a:schemeClr val="tx1"/>
            </a:solidFill>
            <a:prstDash val="dash"/>
            <a:tailEnd type="none" w="sm" len="sm"/>
          </a:ln>
        </p:spPr>
        <p:style>
          <a:lnRef idx="1">
            <a:schemeClr val="accent1"/>
          </a:lnRef>
          <a:fillRef idx="0">
            <a:schemeClr val="accent1"/>
          </a:fillRef>
          <a:effectRef idx="0">
            <a:schemeClr val="accent1"/>
          </a:effectRef>
          <a:fontRef idx="minor">
            <a:schemeClr val="tx1"/>
          </a:fontRef>
        </p:style>
      </p:cxnSp>
      <p:sp>
        <p:nvSpPr>
          <p:cNvPr id="26" name="Freeform 25"/>
          <p:cNvSpPr/>
          <p:nvPr/>
        </p:nvSpPr>
        <p:spPr>
          <a:xfrm rot="2212763">
            <a:off x="7972407" y="1109228"/>
            <a:ext cx="1382541" cy="1720873"/>
          </a:xfrm>
          <a:custGeom>
            <a:avLst/>
            <a:gdLst>
              <a:gd name="connsiteX0" fmla="*/ 0 w 159026"/>
              <a:gd name="connsiteY0" fmla="*/ 0 h 0"/>
              <a:gd name="connsiteX1" fmla="*/ 159026 w 159026"/>
              <a:gd name="connsiteY1" fmla="*/ 0 h 0"/>
              <a:gd name="connsiteX0" fmla="*/ 0 w 10000"/>
              <a:gd name="connsiteY0" fmla="*/ 0 h 453"/>
              <a:gd name="connsiteX1" fmla="*/ 3966 w 10000"/>
              <a:gd name="connsiteY1" fmla="*/ 453 h 453"/>
              <a:gd name="connsiteX2" fmla="*/ 10000 w 10000"/>
              <a:gd name="connsiteY2" fmla="*/ 0 h 453"/>
              <a:gd name="connsiteX0" fmla="*/ 0 w 10543"/>
              <a:gd name="connsiteY0" fmla="*/ 0 h 167832"/>
              <a:gd name="connsiteX1" fmla="*/ 3966 w 10543"/>
              <a:gd name="connsiteY1" fmla="*/ 10000 h 167832"/>
              <a:gd name="connsiteX2" fmla="*/ 10183 w 10543"/>
              <a:gd name="connsiteY2" fmla="*/ 167819 h 167832"/>
              <a:gd name="connsiteX3" fmla="*/ 10000 w 10543"/>
              <a:gd name="connsiteY3" fmla="*/ 0 h 167832"/>
              <a:gd name="connsiteX0" fmla="*/ 0 w 63618"/>
              <a:gd name="connsiteY0" fmla="*/ 0 h 1383313"/>
              <a:gd name="connsiteX1" fmla="*/ 3966 w 63618"/>
              <a:gd name="connsiteY1" fmla="*/ 10000 h 1383313"/>
              <a:gd name="connsiteX2" fmla="*/ 10183 w 63618"/>
              <a:gd name="connsiteY2" fmla="*/ 167819 h 1383313"/>
              <a:gd name="connsiteX3" fmla="*/ 63618 w 63618"/>
              <a:gd name="connsiteY3" fmla="*/ 1383313 h 1383313"/>
              <a:gd name="connsiteX0" fmla="*/ 0 w 63618"/>
              <a:gd name="connsiteY0" fmla="*/ 0 h 1383313"/>
              <a:gd name="connsiteX1" fmla="*/ 3966 w 63618"/>
              <a:gd name="connsiteY1" fmla="*/ 10000 h 1383313"/>
              <a:gd name="connsiteX2" fmla="*/ 63618 w 63618"/>
              <a:gd name="connsiteY2" fmla="*/ 1383313 h 1383313"/>
              <a:gd name="connsiteX0" fmla="*/ 0 w 74268"/>
              <a:gd name="connsiteY0" fmla="*/ 191618 h 1373313"/>
              <a:gd name="connsiteX1" fmla="*/ 14616 w 74268"/>
              <a:gd name="connsiteY1" fmla="*/ 0 h 1373313"/>
              <a:gd name="connsiteX2" fmla="*/ 74268 w 74268"/>
              <a:gd name="connsiteY2" fmla="*/ 1373313 h 1373313"/>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67291 w 74268"/>
              <a:gd name="connsiteY2" fmla="*/ 1210006 h 1369842"/>
              <a:gd name="connsiteX3" fmla="*/ 74268 w 74268"/>
              <a:gd name="connsiteY3" fmla="*/ 1369842 h 1369842"/>
              <a:gd name="connsiteX0" fmla="*/ 0 w 70543"/>
              <a:gd name="connsiteY0" fmla="*/ 188147 h 1551650"/>
              <a:gd name="connsiteX1" fmla="*/ 14843 w 70543"/>
              <a:gd name="connsiteY1" fmla="*/ 0 h 1551650"/>
              <a:gd name="connsiteX2" fmla="*/ 67291 w 70543"/>
              <a:gd name="connsiteY2" fmla="*/ 1210006 h 1551650"/>
              <a:gd name="connsiteX3" fmla="*/ 62375 w 70543"/>
              <a:gd name="connsiteY3" fmla="*/ 1551650 h 1551650"/>
              <a:gd name="connsiteX0" fmla="*/ 0 w 73012"/>
              <a:gd name="connsiteY0" fmla="*/ 188147 h 1551650"/>
              <a:gd name="connsiteX1" fmla="*/ 14843 w 73012"/>
              <a:gd name="connsiteY1" fmla="*/ 0 h 1551650"/>
              <a:gd name="connsiteX2" fmla="*/ 67291 w 73012"/>
              <a:gd name="connsiteY2" fmla="*/ 1210006 h 1551650"/>
              <a:gd name="connsiteX3" fmla="*/ 62375 w 7301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348"/>
              <a:gd name="connsiteY0" fmla="*/ 188147 h 1551650"/>
              <a:gd name="connsiteX1" fmla="*/ 14843 w 77348"/>
              <a:gd name="connsiteY1" fmla="*/ 0 h 1551650"/>
              <a:gd name="connsiteX2" fmla="*/ 72995 w 77348"/>
              <a:gd name="connsiteY2" fmla="*/ 1329675 h 1551650"/>
              <a:gd name="connsiteX3" fmla="*/ 62375 w 77348"/>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055"/>
              <a:gd name="connsiteY0" fmla="*/ 188147 h 1551650"/>
              <a:gd name="connsiteX1" fmla="*/ 14843 w 73055"/>
              <a:gd name="connsiteY1" fmla="*/ 0 h 1551650"/>
              <a:gd name="connsiteX2" fmla="*/ 72995 w 73055"/>
              <a:gd name="connsiteY2" fmla="*/ 1329675 h 1551650"/>
              <a:gd name="connsiteX3" fmla="*/ 62375 w 7305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5183"/>
              <a:gd name="connsiteY0" fmla="*/ 188147 h 1551650"/>
              <a:gd name="connsiteX1" fmla="*/ 14843 w 75183"/>
              <a:gd name="connsiteY1" fmla="*/ 0 h 1551650"/>
              <a:gd name="connsiteX2" fmla="*/ 75183 w 75183"/>
              <a:gd name="connsiteY2" fmla="*/ 1374399 h 1551650"/>
              <a:gd name="connsiteX3" fmla="*/ 62375 w 75183"/>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22537"/>
              <a:gd name="connsiteX1" fmla="*/ 14843 w 75506"/>
              <a:gd name="connsiteY1" fmla="*/ 0 h 1622537"/>
              <a:gd name="connsiteX2" fmla="*/ 75506 w 75506"/>
              <a:gd name="connsiteY2" fmla="*/ 1386857 h 1622537"/>
              <a:gd name="connsiteX3" fmla="*/ 57044 w 75506"/>
              <a:gd name="connsiteY3" fmla="*/ 1622537 h 1622537"/>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470"/>
              <a:gd name="connsiteY0" fmla="*/ 188147 h 1621312"/>
              <a:gd name="connsiteX1" fmla="*/ 14843 w 75470"/>
              <a:gd name="connsiteY1" fmla="*/ 0 h 1621312"/>
              <a:gd name="connsiteX2" fmla="*/ 75470 w 75470"/>
              <a:gd name="connsiteY2" fmla="*/ 1386040 h 1621312"/>
              <a:gd name="connsiteX3" fmla="*/ 56841 w 75470"/>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90618 h 1623783"/>
              <a:gd name="connsiteX1" fmla="*/ 15141 w 75321"/>
              <a:gd name="connsiteY1" fmla="*/ 0 h 1623783"/>
              <a:gd name="connsiteX2" fmla="*/ 75321 w 75321"/>
              <a:gd name="connsiteY2" fmla="*/ 1385086 h 1623783"/>
              <a:gd name="connsiteX3" fmla="*/ 56841 w 75321"/>
              <a:gd name="connsiteY3" fmla="*/ 1623783 h 1623783"/>
            </a:gdLst>
            <a:ahLst/>
            <a:cxnLst>
              <a:cxn ang="0">
                <a:pos x="connsiteX0" y="connsiteY0"/>
              </a:cxn>
              <a:cxn ang="0">
                <a:pos x="connsiteX1" y="connsiteY1"/>
              </a:cxn>
              <a:cxn ang="0">
                <a:pos x="connsiteX2" y="connsiteY2"/>
              </a:cxn>
              <a:cxn ang="0">
                <a:pos x="connsiteX3" y="connsiteY3"/>
              </a:cxn>
            </a:cxnLst>
            <a:rect l="l" t="t" r="r" b="b"/>
            <a:pathLst>
              <a:path w="75321" h="1623783">
                <a:moveTo>
                  <a:pt x="0" y="190618"/>
                </a:moveTo>
                <a:cubicBezTo>
                  <a:pt x="4948" y="127902"/>
                  <a:pt x="10193" y="62716"/>
                  <a:pt x="15141" y="0"/>
                </a:cubicBezTo>
                <a:cubicBezTo>
                  <a:pt x="40772" y="581953"/>
                  <a:pt x="75385" y="1382113"/>
                  <a:pt x="75321" y="1385086"/>
                </a:cubicBezTo>
                <a:cubicBezTo>
                  <a:pt x="75281" y="1385266"/>
                  <a:pt x="66792" y="1498049"/>
                  <a:pt x="56841" y="1623783"/>
                </a:cubicBezTo>
              </a:path>
            </a:pathLst>
          </a:cu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2969019" y="1257400"/>
            <a:ext cx="2808000" cy="0"/>
          </a:xfrm>
          <a:prstGeom prst="straightConnector1">
            <a:avLst/>
          </a:prstGeom>
          <a:ln w="19050">
            <a:solidFill>
              <a:schemeClr val="accent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2951840" y="5805263"/>
            <a:ext cx="2806779"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5968" y="1010986"/>
            <a:ext cx="0" cy="5040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366413" y="4942182"/>
            <a:ext cx="1914307"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a:latin typeface="Arial" panose="020B0604020202020204" pitchFamily="34" charset="0"/>
                <a:cs typeface="Arial" panose="020B0604020202020204" pitchFamily="34" charset="0"/>
              </a:rPr>
              <a:t>”</a:t>
            </a:r>
          </a:p>
        </p:txBody>
      </p:sp>
      <p:sp>
        <p:nvSpPr>
          <p:cNvPr id="56" name="TextBox 55"/>
          <p:cNvSpPr txBox="1"/>
          <p:nvPr/>
        </p:nvSpPr>
        <p:spPr>
          <a:xfrm>
            <a:off x="3624889" y="3789470"/>
            <a:ext cx="188923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AuthorizationRequest</a:t>
            </a:r>
            <a:r>
              <a:rPr lang="en-US" sz="1200" dirty="0">
                <a:latin typeface="Arial" panose="020B0604020202020204" pitchFamily="34" charset="0"/>
                <a:cs typeface="Arial" panose="020B0604020202020204" pitchFamily="34" charset="0"/>
              </a:rPr>
              <a:t>”</a:t>
            </a:r>
          </a:p>
        </p:txBody>
      </p:sp>
      <p:sp>
        <p:nvSpPr>
          <p:cNvPr id="50" name="TextBox 49"/>
          <p:cNvSpPr txBox="1"/>
          <p:nvPr/>
        </p:nvSpPr>
        <p:spPr>
          <a:xfrm>
            <a:off x="3419872" y="3058638"/>
            <a:ext cx="1582484"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PayerAuthorization</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148" name="TextBox 147"/>
          <p:cNvSpPr txBox="1"/>
          <p:nvPr/>
        </p:nvSpPr>
        <p:spPr>
          <a:xfrm>
            <a:off x="3131840" y="3320102"/>
            <a:ext cx="2598788" cy="430887"/>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i="1" dirty="0" smtClean="0">
                <a:latin typeface="Arial" panose="020B0604020202020204" pitchFamily="34" charset="0"/>
                <a:cs typeface="Arial" panose="020B0604020202020204" pitchFamily="34" charset="0"/>
              </a:rPr>
              <a:t>Signed</a:t>
            </a:r>
            <a:r>
              <a:rPr lang="en-US" sz="1000" dirty="0" smtClean="0">
                <a:latin typeface="Arial" panose="020B0604020202020204" pitchFamily="34" charset="0"/>
                <a:cs typeface="Arial" panose="020B0604020202020204" pitchFamily="34" charset="0"/>
              </a:rPr>
              <a:t> &amp;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user 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 </a:t>
            </a:r>
            <a:r>
              <a:rPr lang="en-US" sz="1000" i="1" dirty="0" smtClean="0">
                <a:latin typeface="Arial" panose="020B0604020202020204" pitchFamily="34" charset="0"/>
                <a:cs typeface="Arial" panose="020B0604020202020204" pitchFamily="34" charset="0"/>
              </a:rPr>
              <a:t>Clear text </a:t>
            </a:r>
            <a:r>
              <a:rPr lang="en-US" sz="1000" dirty="0" smtClean="0">
                <a:latin typeface="Arial" panose="020B0604020202020204" pitchFamily="34" charset="0"/>
                <a:cs typeface="Arial" panose="020B0604020202020204" pitchFamily="34" charset="0"/>
              </a:rPr>
              <a:t>Account Type and Bank URL)</a:t>
            </a:r>
            <a:endParaRPr lang="en-US" sz="1000" dirty="0">
              <a:latin typeface="Arial" panose="020B0604020202020204" pitchFamily="34" charset="0"/>
              <a:cs typeface="Arial" panose="020B0604020202020204" pitchFamily="34" charset="0"/>
            </a:endParaRPr>
          </a:p>
        </p:txBody>
      </p:sp>
      <p:cxnSp>
        <p:nvCxnSpPr>
          <p:cNvPr id="29" name="Straight Connector 2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063390" y="4066139"/>
            <a:ext cx="4176000" cy="1822"/>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50004"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65299" y="3093556"/>
            <a:ext cx="0" cy="295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60094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034258"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04248" y="2492896"/>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654548" y="2658349"/>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59" name="Rectangle 58"/>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Rectangle 60"/>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6" name="Group 65"/>
          <p:cNvGrpSpPr/>
          <p:nvPr/>
        </p:nvGrpSpPr>
        <p:grpSpPr>
          <a:xfrm>
            <a:off x="7012137" y="2839696"/>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2880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8798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Bank-to-Bank Payments</a:t>
            </a:r>
          </a:p>
          <a:p>
            <a:pPr algn="ctr">
              <a:spcAft>
                <a:spcPts val="300"/>
              </a:spcAft>
            </a:pPr>
            <a:r>
              <a:rPr lang="en-US" sz="1000" dirty="0" smtClean="0">
                <a:latin typeface="Arial" panose="020B0604020202020204" pitchFamily="34" charset="0"/>
                <a:cs typeface="Arial" panose="020B0604020202020204" pitchFamily="34" charset="0"/>
              </a:rPr>
              <a:t>State Diagram</a:t>
            </a:r>
          </a:p>
        </p:txBody>
      </p:sp>
      <p:sp>
        <p:nvSpPr>
          <p:cNvPr id="92" name="TextBox 91"/>
          <p:cNvSpPr txBox="1"/>
          <p:nvPr/>
        </p:nvSpPr>
        <p:spPr>
          <a:xfrm>
            <a:off x="3617384" y="968745"/>
            <a:ext cx="1242648"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“Checkout/Pay”</a:t>
            </a:r>
            <a:endParaRPr lang="en-US" sz="1200" dirty="0">
              <a:latin typeface="Arial" panose="020B0604020202020204" pitchFamily="34" charset="0"/>
              <a:cs typeface="Arial" panose="020B0604020202020204" pitchFamily="34" charset="0"/>
            </a:endParaRPr>
          </a:p>
        </p:txBody>
      </p:sp>
      <p:cxnSp>
        <p:nvCxnSpPr>
          <p:cNvPr id="94" name="Straight Arrow Connector 93"/>
          <p:cNvCxnSpPr/>
          <p:nvPr/>
        </p:nvCxnSpPr>
        <p:spPr>
          <a:xfrm>
            <a:off x="3132694" y="1785867"/>
            <a:ext cx="2628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528999" y="1508869"/>
            <a:ext cx="1854995"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PaymentClientRequest</a:t>
            </a:r>
            <a:r>
              <a:rPr lang="en-US" sz="1200" dirty="0">
                <a:latin typeface="Arial" panose="020B0604020202020204" pitchFamily="34" charset="0"/>
                <a:cs typeface="Arial" panose="020B0604020202020204" pitchFamily="34" charset="0"/>
              </a:rPr>
              <a:t>”</a:t>
            </a:r>
          </a:p>
        </p:txBody>
      </p:sp>
      <p:sp>
        <p:nvSpPr>
          <p:cNvPr id="5" name="Parallelogram 4"/>
          <p:cNvSpPr/>
          <p:nvPr/>
        </p:nvSpPr>
        <p:spPr>
          <a:xfrm>
            <a:off x="2745982" y="1655053"/>
            <a:ext cx="414109" cy="241199"/>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19870" y="160821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9" name="Straight Arrow Connector 48"/>
          <p:cNvCxnSpPr/>
          <p:nvPr/>
        </p:nvCxnSpPr>
        <p:spPr>
          <a:xfrm flipH="1">
            <a:off x="2965521" y="3344701"/>
            <a:ext cx="266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16635" y="387496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3" name="Straight Arrow Connector 122"/>
          <p:cNvCxnSpPr/>
          <p:nvPr/>
        </p:nvCxnSpPr>
        <p:spPr>
          <a:xfrm flipH="1">
            <a:off x="2970012" y="5223559"/>
            <a:ext cx="4449845"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138360" y="5523500"/>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48067"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6348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49106" y="4937914"/>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2" name="TextBox 151"/>
          <p:cNvSpPr txBox="1"/>
          <p:nvPr/>
        </p:nvSpPr>
        <p:spPr>
          <a:xfrm>
            <a:off x="7380312" y="3482628"/>
            <a:ext cx="1584700" cy="1178421"/>
          </a:xfrm>
          <a:prstGeom prst="roundRect">
            <a:avLst>
              <a:gd name="adj" fmla="val 7701"/>
            </a:avLst>
          </a:prstGeom>
          <a:noFill/>
          <a:ln w="9525">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400" b="1" dirty="0" smtClean="0">
              <a:latin typeface="Arial" panose="020B0604020202020204" pitchFamily="34" charset="0"/>
              <a:cs typeface="Arial" panose="020B0604020202020204" pitchFamily="34" charset="0"/>
            </a:endParaRPr>
          </a:p>
          <a:p>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Merchant Provider/Bank</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Verification</a:t>
            </a:r>
          </a:p>
          <a:p>
            <a:pPr>
              <a:spcBef>
                <a:spcPts val="600"/>
              </a:spcBef>
            </a:pPr>
            <a:r>
              <a:rPr lang="en-US" sz="1000" dirty="0" smtClean="0">
                <a:latin typeface="Arial" panose="020B0604020202020204" pitchFamily="34" charset="0"/>
                <a:cs typeface="Arial" panose="020B0604020202020204" pitchFamily="34" charset="0"/>
              </a:rPr>
              <a:t>User Authorization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Decryption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Verification</a:t>
            </a:r>
            <a:endParaRPr lang="en-US" sz="1000" i="1" dirty="0">
              <a:latin typeface="Arial" panose="020B0604020202020204" pitchFamily="34" charset="0"/>
              <a:cs typeface="Arial" panose="020B0604020202020204" pitchFamily="34" charset="0"/>
            </a:endParaRPr>
          </a:p>
        </p:txBody>
      </p:sp>
      <p:sp>
        <p:nvSpPr>
          <p:cNvPr id="133" name="TextBox 132"/>
          <p:cNvSpPr txBox="1"/>
          <p:nvPr/>
        </p:nvSpPr>
        <p:spPr>
          <a:xfrm>
            <a:off x="1356873" y="5111159"/>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dirty="0" smtClean="0">
              <a:latin typeface="Arial" panose="020B0604020202020204" pitchFamily="34" charset="0"/>
              <a:cs typeface="Arial" panose="020B0604020202020204" pitchFamily="34" charset="0"/>
            </a:endParaRPr>
          </a:p>
        </p:txBody>
      </p:sp>
      <p:sp>
        <p:nvSpPr>
          <p:cNvPr id="8" name="TextBox 7"/>
          <p:cNvSpPr txBox="1"/>
          <p:nvPr/>
        </p:nvSpPr>
        <p:spPr>
          <a:xfrm>
            <a:off x="3246166" y="1509391"/>
            <a:ext cx="389850" cy="276999"/>
          </a:xfrm>
          <a:prstGeom prst="rect">
            <a:avLst/>
          </a:prstGeom>
          <a:noFill/>
        </p:spPr>
        <p:txBody>
          <a:bodyPr wrap="none" rtlCol="0">
            <a:spAutoFit/>
          </a:bodyPr>
          <a:lstStyle/>
          <a:p>
            <a:r>
              <a:rPr lang="en-US" sz="1200" dirty="0" smtClean="0">
                <a:latin typeface="Calibri"/>
                <a:sym typeface="Wingdings"/>
              </a:rPr>
              <a:t>②</a:t>
            </a:r>
            <a:endParaRPr lang="en-US" sz="1200" dirty="0"/>
          </a:p>
        </p:txBody>
      </p:sp>
      <p:sp>
        <p:nvSpPr>
          <p:cNvPr id="151" name="TextBox 150"/>
          <p:cNvSpPr txBox="1"/>
          <p:nvPr/>
        </p:nvSpPr>
        <p:spPr>
          <a:xfrm>
            <a:off x="4890870" y="3059258"/>
            <a:ext cx="389850" cy="276999"/>
          </a:xfrm>
          <a:prstGeom prst="rect">
            <a:avLst/>
          </a:prstGeom>
          <a:noFill/>
        </p:spPr>
        <p:txBody>
          <a:bodyPr wrap="none" rtlCol="0">
            <a:spAutoFit/>
          </a:bodyPr>
          <a:lstStyle/>
          <a:p>
            <a:r>
              <a:rPr lang="en-US" sz="1200" dirty="0" smtClean="0">
                <a:latin typeface="Calibri"/>
                <a:sym typeface="Wingdings"/>
              </a:rPr>
              <a:t>③</a:t>
            </a:r>
            <a:endParaRPr lang="en-US" sz="1200" dirty="0"/>
          </a:p>
        </p:txBody>
      </p:sp>
      <p:sp>
        <p:nvSpPr>
          <p:cNvPr id="153" name="TextBox 152"/>
          <p:cNvSpPr txBox="1"/>
          <p:nvPr/>
        </p:nvSpPr>
        <p:spPr>
          <a:xfrm>
            <a:off x="3347864" y="3783266"/>
            <a:ext cx="389850" cy="276999"/>
          </a:xfrm>
          <a:prstGeom prst="rect">
            <a:avLst/>
          </a:prstGeom>
          <a:noFill/>
        </p:spPr>
        <p:txBody>
          <a:bodyPr wrap="none" rtlCol="0">
            <a:spAutoFit/>
          </a:bodyPr>
          <a:lstStyle/>
          <a:p>
            <a:r>
              <a:rPr lang="en-US" sz="1200" dirty="0" smtClean="0">
                <a:latin typeface="Calibri"/>
                <a:sym typeface="Wingdings"/>
              </a:rPr>
              <a:t>④</a:t>
            </a:r>
            <a:endParaRPr lang="en-US" sz="1200" dirty="0"/>
          </a:p>
        </p:txBody>
      </p:sp>
      <p:sp>
        <p:nvSpPr>
          <p:cNvPr id="154" name="TextBox 153"/>
          <p:cNvSpPr txBox="1"/>
          <p:nvPr/>
        </p:nvSpPr>
        <p:spPr>
          <a:xfrm>
            <a:off x="3346612" y="4342384"/>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5104456" y="4946989"/>
            <a:ext cx="389850" cy="276999"/>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58" name="TextBox 157"/>
          <p:cNvSpPr txBox="1"/>
          <p:nvPr/>
        </p:nvSpPr>
        <p:spPr>
          <a:xfrm>
            <a:off x="4758214" y="971396"/>
            <a:ext cx="389850" cy="276999"/>
          </a:xfrm>
          <a:prstGeom prst="rect">
            <a:avLst/>
          </a:prstGeom>
          <a:noFill/>
        </p:spPr>
        <p:txBody>
          <a:bodyPr wrap="none" rtlCol="0">
            <a:spAutoFit/>
          </a:bodyPr>
          <a:lstStyle/>
          <a:p>
            <a:r>
              <a:rPr lang="en-US" sz="1200" dirty="0" smtClean="0">
                <a:latin typeface="Calibri"/>
                <a:sym typeface="Wingdings"/>
              </a:rPr>
              <a:t>①</a:t>
            </a:r>
            <a:endParaRPr lang="en-US" sz="1200" dirty="0"/>
          </a:p>
        </p:txBody>
      </p:sp>
      <p:sp>
        <p:nvSpPr>
          <p:cNvPr id="159" name="TextBox 158"/>
          <p:cNvSpPr txBox="1"/>
          <p:nvPr/>
        </p:nvSpPr>
        <p:spPr>
          <a:xfrm>
            <a:off x="3635896" y="4342384"/>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60" name="TextBox 159"/>
          <p:cNvSpPr txBox="1"/>
          <p:nvPr/>
        </p:nvSpPr>
        <p:spPr>
          <a:xfrm>
            <a:off x="3563888" y="4664169"/>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66" name="TextBox 165"/>
          <p:cNvSpPr txBox="1"/>
          <p:nvPr/>
        </p:nvSpPr>
        <p:spPr>
          <a:xfrm>
            <a:off x="544735" y="6176396"/>
            <a:ext cx="8059713" cy="42095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The rationale for encrypting user authorizations is for enabling such data to pass through Merchants which simplifies the Wallet as described in the </a:t>
            </a:r>
            <a:r>
              <a:rPr lang="en-US" sz="1000" dirty="0" smtClean="0">
                <a:latin typeface="Arial" panose="020B0604020202020204" pitchFamily="34" charset="0"/>
                <a:cs typeface="Arial" panose="020B0604020202020204" pitchFamily="34" charset="0"/>
                <a:hlinkClick r:id="rId9" action="ppaction://hlinksldjump"/>
              </a:rPr>
              <a:t>Saturn FAQ</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Step #5 does not apply when running under the conditions outlined in </a:t>
            </a:r>
            <a:r>
              <a:rPr lang="en-US" sz="1000" dirty="0" smtClean="0">
                <a:latin typeface="Arial" panose="020B0604020202020204" pitchFamily="34" charset="0"/>
                <a:cs typeface="Arial" panose="020B0604020202020204" pitchFamily="34" charset="0"/>
                <a:hlinkClick r:id="rId10" action="ppaction://hlinksldjump"/>
              </a:rPr>
              <a:t>Hybrid Mode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3876359" y="5528265"/>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10800000">
            <a:off x="5588458"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1" name="TextBox 100"/>
          <p:cNvSpPr txBox="1"/>
          <p:nvPr/>
        </p:nvSpPr>
        <p:spPr>
          <a:xfrm>
            <a:off x="3873019" y="4061397"/>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3807523" y="5217840"/>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120" name="Parallelogram 119"/>
          <p:cNvSpPr/>
          <p:nvPr/>
        </p:nvSpPr>
        <p:spPr>
          <a:xfrm>
            <a:off x="5568238" y="322518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2634054" y="3747143"/>
            <a:ext cx="625881" cy="617961"/>
            <a:chOff x="2634052" y="3711514"/>
            <a:chExt cx="625881" cy="617961"/>
          </a:xfrm>
          <a:effectLst>
            <a:outerShdw blurRad="50800" dist="38100" dir="2700000" algn="tl" rotWithShape="0">
              <a:prstClr val="black">
                <a:alpha val="40000"/>
              </a:prstClr>
            </a:outerShdw>
          </a:effectLst>
        </p:grpSpPr>
        <p:sp>
          <p:nvSpPr>
            <p:cNvPr id="77" name="Parallelogram 76"/>
            <p:cNvSpPr>
              <a:spLocks noChangeAspect="1"/>
            </p:cNvSpPr>
            <p:nvPr/>
          </p:nvSpPr>
          <p:spPr>
            <a:xfrm>
              <a:off x="2634052" y="3711514"/>
              <a:ext cx="625881" cy="617961"/>
            </a:xfrm>
            <a:prstGeom prst="parallelogram">
              <a:avLst/>
            </a:prstGeom>
            <a:solidFill>
              <a:schemeClr val="accent1">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arallelogram 75"/>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Parallelogram 120"/>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883086" y="4873319"/>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Rectangle 18"/>
          <p:cNvSpPr/>
          <p:nvPr/>
        </p:nvSpPr>
        <p:spPr>
          <a:xfrm>
            <a:off x="5279688" y="1947708"/>
            <a:ext cx="1008000" cy="1103526"/>
          </a:xfrm>
          <a:prstGeom prst="rect">
            <a:avLst/>
          </a:prstGeom>
          <a:gradFill flip="none" rotWithShape="1">
            <a:gsLst>
              <a:gs pos="0">
                <a:schemeClr val="accent1">
                  <a:tint val="66000"/>
                  <a:satMod val="160000"/>
                </a:schemeClr>
              </a:gs>
              <a:gs pos="50000">
                <a:srgbClr val="DFE7F5"/>
              </a:gs>
              <a:gs pos="100000">
                <a:srgbClr val="B4C6E6"/>
              </a:gs>
            </a:gsLst>
            <a:lin ang="2700000" scaled="1"/>
            <a:tileRect/>
          </a:gradFill>
          <a:ln w="22225" cmpd="dbl">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108000" rtlCol="0" anchor="ctr" anchorCtr="1">
            <a:noAutofit/>
          </a:bodyP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12" name="Rounded Rectangle 111"/>
          <p:cNvSpPr>
            <a:spLocks noChangeAspect="1"/>
          </p:cNvSpPr>
          <p:nvPr/>
        </p:nvSpPr>
        <p:spPr>
          <a:xfrm>
            <a:off x="5587951" y="2166316"/>
            <a:ext cx="381891" cy="234000"/>
          </a:xfrm>
          <a:prstGeom prst="roundRect">
            <a:avLst/>
          </a:prstGeom>
          <a:solidFill>
            <a:schemeClr val="bg1"/>
          </a:solidFill>
          <a:ln w="952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5339771" y="1940917"/>
            <a:ext cx="85151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Select Card</a:t>
            </a:r>
            <a:endParaRPr lang="en-US" sz="1000" i="1" dirty="0">
              <a:latin typeface="Arial" panose="020B0604020202020204" pitchFamily="34" charset="0"/>
              <a:cs typeface="Arial" panose="020B0604020202020204" pitchFamily="34" charset="0"/>
            </a:endParaRPr>
          </a:p>
        </p:txBody>
      </p:sp>
      <p:sp>
        <p:nvSpPr>
          <p:cNvPr id="128" name="TextBox 127"/>
          <p:cNvSpPr txBox="1"/>
          <p:nvPr/>
        </p:nvSpPr>
        <p:spPr>
          <a:xfrm>
            <a:off x="5666433" y="2776379"/>
            <a:ext cx="445685" cy="137651"/>
          </a:xfrm>
          <a:prstGeom prst="rect">
            <a:avLst/>
          </a:prstGeom>
          <a:solidFill>
            <a:schemeClr val="bg1"/>
          </a:solidFill>
          <a:ln w="6350">
            <a:solidFill>
              <a:schemeClr val="tx2">
                <a:lumMod val="60000"/>
                <a:lumOff val="40000"/>
              </a:schemeClr>
            </a:solidFill>
            <a:prstDash val="solid"/>
          </a:ln>
        </p:spPr>
        <p:txBody>
          <a:bodyPr wrap="none" lIns="54000" tIns="0" rIns="54000" bIns="14400" rtlCol="0" anchor="ctr" anchorCtr="1">
            <a:spAutoFit/>
          </a:bodyPr>
          <a:lstStyle/>
          <a:p>
            <a:pPr algn="ct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a:t>
            </a:r>
            <a:r>
              <a:rPr lang="en-US" sz="800" dirty="0">
                <a:latin typeface="Arial" panose="020B0604020202020204" pitchFamily="34" charset="0"/>
                <a:cs typeface="Arial" panose="020B0604020202020204" pitchFamily="34" charset="0"/>
              </a:rPr>
              <a:t> ●</a:t>
            </a:r>
            <a:endParaRPr lang="en-US" sz="800" b="1" i="1" dirty="0">
              <a:latin typeface="Arial" panose="020B0604020202020204" pitchFamily="34" charset="0"/>
              <a:cs typeface="Arial" panose="020B0604020202020204" pitchFamily="34" charset="0"/>
            </a:endParaRPr>
          </a:p>
        </p:txBody>
      </p:sp>
      <p:sp>
        <p:nvSpPr>
          <p:cNvPr id="130" name="TextBox 129"/>
          <p:cNvSpPr txBox="1"/>
          <p:nvPr/>
        </p:nvSpPr>
        <p:spPr>
          <a:xfrm>
            <a:off x="4496797" y="2606715"/>
            <a:ext cx="72327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Authorize</a:t>
            </a:r>
            <a:endParaRPr lang="en-US" sz="1000" i="1" dirty="0">
              <a:latin typeface="Arial" panose="020B0604020202020204" pitchFamily="34" charset="0"/>
              <a:cs typeface="Arial" panose="020B0604020202020204" pitchFamily="34" charset="0"/>
            </a:endParaRPr>
          </a:p>
        </p:txBody>
      </p:sp>
      <p:sp>
        <p:nvSpPr>
          <p:cNvPr id="134" name="TextBox 133"/>
          <p:cNvSpPr txBox="1"/>
          <p:nvPr/>
        </p:nvSpPr>
        <p:spPr>
          <a:xfrm>
            <a:off x="5334385" y="2721029"/>
            <a:ext cx="3978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PIN</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139" name="TextBox 138"/>
          <p:cNvSpPr txBox="1"/>
          <p:nvPr/>
        </p:nvSpPr>
        <p:spPr>
          <a:xfrm>
            <a:off x="3352958" y="1785541"/>
            <a:ext cx="1964400" cy="553998"/>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(Scenario dependent “channel”</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technology used for Merchant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to Wallet communication)</a:t>
            </a:r>
            <a:endParaRPr lang="en-US" sz="1000" dirty="0">
              <a:latin typeface="Arial" panose="020B0604020202020204" pitchFamily="34" charset="0"/>
              <a:cs typeface="Arial" panose="020B0604020202020204" pitchFamily="34" charset="0"/>
            </a:endParaRPr>
          </a:p>
        </p:txBody>
      </p:sp>
      <p:sp>
        <p:nvSpPr>
          <p:cNvPr id="140" name="Left-Right Arrow 139"/>
          <p:cNvSpPr/>
          <p:nvPr/>
        </p:nvSpPr>
        <p:spPr>
          <a:xfrm>
            <a:off x="744216" y="4564088"/>
            <a:ext cx="64980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3649011" y="123083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pic>
        <p:nvPicPr>
          <p:cNvPr id="141" name="Picture 8" descr="key"/>
          <p:cNvPicPr>
            <a:picLocks noChangeAspect="1" noChangeArrowheads="1"/>
          </p:cNvPicPr>
          <p:nvPr/>
        </p:nvPicPr>
        <p:blipFill>
          <a:blip r:embed="rId14">
            <a:duotone>
              <a:prstClr val="black"/>
              <a:srgbClr val="D9C3A5">
                <a:tint val="50000"/>
                <a:satMod val="180000"/>
              </a:srgb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8172400" y="265715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TextBox 148"/>
          <p:cNvSpPr txBox="1"/>
          <p:nvPr/>
        </p:nvSpPr>
        <p:spPr>
          <a:xfrm>
            <a:off x="8021126" y="2956882"/>
            <a:ext cx="837089"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Private</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42" name="TextBox 141"/>
          <p:cNvSpPr txBox="1"/>
          <p:nvPr/>
        </p:nvSpPr>
        <p:spPr>
          <a:xfrm>
            <a:off x="538757" y="5502470"/>
            <a:ext cx="2299371"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sp>
        <p:nvSpPr>
          <p:cNvPr id="156" name="TextBox 155"/>
          <p:cNvSpPr txBox="1"/>
          <p:nvPr/>
        </p:nvSpPr>
        <p:spPr>
          <a:xfrm>
            <a:off x="1526697" y="382097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Commit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57" name="TextBox 156"/>
          <p:cNvSpPr txBox="1"/>
          <p:nvPr/>
        </p:nvSpPr>
        <p:spPr>
          <a:xfrm>
            <a:off x="1633657" y="1556792"/>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61" name="TextBox 160"/>
          <p:cNvSpPr txBox="1"/>
          <p:nvPr/>
        </p:nvSpPr>
        <p:spPr>
          <a:xfrm>
            <a:off x="8172400" y="5085184"/>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63" name="TextBox 162"/>
          <p:cNvSpPr txBox="1"/>
          <p:nvPr/>
        </p:nvSpPr>
        <p:spPr>
          <a:xfrm>
            <a:off x="6049566" y="547926"/>
            <a:ext cx="923651"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Cards</a:t>
            </a:r>
            <a:endParaRPr lang="en-US" sz="1000" dirty="0">
              <a:latin typeface="Arial" panose="020B0604020202020204" pitchFamily="34" charset="0"/>
              <a:cs typeface="Arial" panose="020B0604020202020204" pitchFamily="34" charset="0"/>
            </a:endParaRPr>
          </a:p>
        </p:txBody>
      </p:sp>
      <p:sp>
        <p:nvSpPr>
          <p:cNvPr id="164" name="TextBox 163"/>
          <p:cNvSpPr txBox="1"/>
          <p:nvPr/>
        </p:nvSpPr>
        <p:spPr>
          <a:xfrm>
            <a:off x="7132611" y="188640"/>
            <a:ext cx="147668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 Properties</a:t>
            </a:r>
            <a:endParaRPr lang="en-US" sz="1000" dirty="0">
              <a:latin typeface="Arial" panose="020B0604020202020204" pitchFamily="34" charset="0"/>
              <a:cs typeface="Arial" panose="020B0604020202020204" pitchFamily="34" charset="0"/>
            </a:endParaRPr>
          </a:p>
        </p:txBody>
      </p:sp>
      <p:grpSp>
        <p:nvGrpSpPr>
          <p:cNvPr id="167" name="Group 166"/>
          <p:cNvGrpSpPr/>
          <p:nvPr/>
        </p:nvGrpSpPr>
        <p:grpSpPr>
          <a:xfrm>
            <a:off x="6167986" y="804102"/>
            <a:ext cx="668317" cy="452870"/>
            <a:chOff x="5303954" y="804102"/>
            <a:chExt cx="668317" cy="452870"/>
          </a:xfrm>
        </p:grpSpPr>
        <p:sp>
          <p:nvSpPr>
            <p:cNvPr id="168" name="Rounded Rectangle 167"/>
            <p:cNvSpPr/>
            <p:nvPr/>
          </p:nvSpPr>
          <p:spPr>
            <a:xfrm>
              <a:off x="5303954" y="948118"/>
              <a:ext cx="504055" cy="308854"/>
            </a:xfrm>
            <a:prstGeom prst="roundRect">
              <a:avLst/>
            </a:prstGeom>
            <a:solidFill>
              <a:schemeClr val="accent5">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a:off x="5384591" y="876110"/>
              <a:ext cx="504055" cy="308854"/>
            </a:xfrm>
            <a:prstGeom prst="roundRect">
              <a:avLst/>
            </a:prstGeom>
            <a:solidFill>
              <a:schemeClr val="accent6">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a:off x="5468216" y="804102"/>
              <a:ext cx="504055" cy="308854"/>
            </a:xfrm>
            <a:prstGeom prst="round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a:grpSpLocks noChangeAspect="1"/>
            </p:cNvGrpSpPr>
            <p:nvPr/>
          </p:nvGrpSpPr>
          <p:grpSpPr>
            <a:xfrm>
              <a:off x="5525912" y="854614"/>
              <a:ext cx="183121" cy="132037"/>
              <a:chOff x="2089401" y="630040"/>
              <a:chExt cx="504468" cy="363739"/>
            </a:xfrm>
            <a:effectLst/>
          </p:grpSpPr>
          <p:sp>
            <p:nvSpPr>
              <p:cNvPr id="175" name="Rectangle 174"/>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 name="Rectangle 176"/>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172" name="Straight Connector 171"/>
            <p:cNvCxnSpPr/>
            <p:nvPr/>
          </p:nvCxnSpPr>
          <p:spPr>
            <a:xfrm>
              <a:off x="5743477" y="890977"/>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743477" y="963504"/>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529503" y="1036030"/>
              <a:ext cx="381600" cy="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82" name="Straight Connector 181"/>
          <p:cNvCxnSpPr/>
          <p:nvPr/>
        </p:nvCxnSpPr>
        <p:spPr>
          <a:xfrm flipV="1">
            <a:off x="6773104" y="547929"/>
            <a:ext cx="470296" cy="306940"/>
          </a:xfrm>
          <a:prstGeom prst="line">
            <a:avLst/>
          </a:prstGeom>
          <a:ln w="6350">
            <a:solidFill>
              <a:schemeClr val="tx1"/>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183" name="Group 182"/>
          <p:cNvGrpSpPr/>
          <p:nvPr/>
        </p:nvGrpSpPr>
        <p:grpSpPr>
          <a:xfrm>
            <a:off x="7104087" y="434353"/>
            <a:ext cx="1596163" cy="1866612"/>
            <a:chOff x="7223039" y="1412864"/>
            <a:chExt cx="1596163" cy="1866612"/>
          </a:xfrm>
        </p:grpSpPr>
        <p:sp>
          <p:nvSpPr>
            <p:cNvPr id="184" name="Rectangle 183"/>
            <p:cNvSpPr>
              <a:spLocks noChangeAspect="1"/>
            </p:cNvSpPr>
            <p:nvPr/>
          </p:nvSpPr>
          <p:spPr>
            <a:xfrm>
              <a:off x="7223039" y="1412864"/>
              <a:ext cx="1596163" cy="1866612"/>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pic>
          <p:nvPicPr>
            <p:cNvPr id="18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8304" y="1502687"/>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6" name="Picture 8" descr="key"/>
            <p:cNvPicPr>
              <a:picLocks noChangeAspect="1" noChangeArrowheads="1"/>
            </p:cNvPicPr>
            <p:nvPr/>
          </p:nvPicPr>
          <p:blipFill>
            <a:blip r:embed="rId4">
              <a:duotone>
                <a:prstClr val="black"/>
                <a:schemeClr val="accent3">
                  <a:tint val="45000"/>
                  <a:satMod val="400000"/>
                </a:scheme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9890" y="182889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 name="TextBox 186"/>
            <p:cNvSpPr txBox="1"/>
            <p:nvPr/>
          </p:nvSpPr>
          <p:spPr>
            <a:xfrm>
              <a:off x="7624737" y="1538993"/>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88" name="TextBox 187"/>
            <p:cNvSpPr txBox="1"/>
            <p:nvPr/>
          </p:nvSpPr>
          <p:spPr>
            <a:xfrm>
              <a:off x="7641778" y="1821839"/>
              <a:ext cx="787395"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Public</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89" name="TextBox 188"/>
            <p:cNvSpPr txBox="1"/>
            <p:nvPr/>
          </p:nvSpPr>
          <p:spPr>
            <a:xfrm>
              <a:off x="7355248" y="2198752"/>
              <a:ext cx="1393330" cy="1015663"/>
            </a:xfrm>
            <a:prstGeom prst="rect">
              <a:avLst/>
            </a:prstGeom>
            <a:noFill/>
          </p:spPr>
          <p:txBody>
            <a:bodyPr wrap="none" rtlCol="0">
              <a:spAutoFit/>
            </a:bodyPr>
            <a:lstStyle/>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Type URI</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URL to User Bank</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Account ID</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PIN</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grpSp>
      <p:cxnSp>
        <p:nvCxnSpPr>
          <p:cNvPr id="126" name="Elbow Connector 125"/>
          <p:cNvCxnSpPr/>
          <p:nvPr/>
        </p:nvCxnSpPr>
        <p:spPr>
          <a:xfrm flipV="1">
            <a:off x="5878340" y="1173955"/>
            <a:ext cx="612000" cy="1098351"/>
          </a:xfrm>
          <a:prstGeom prst="bentConnector2">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1445502" y="2571457"/>
            <a:ext cx="1398306" cy="1044197"/>
          </a:xfrm>
          <a:prstGeom prst="roundRect">
            <a:avLst>
              <a:gd name="adj" fmla="val 8156"/>
            </a:avLst>
          </a:prstGeom>
          <a:noFill/>
          <a:ln>
            <a:solidFill>
              <a:schemeClr val="tx1"/>
            </a:solidFill>
            <a:prstDash val="sysDash"/>
          </a:ln>
        </p:spPr>
        <p:txBody>
          <a:bodyPr wrap="none" lIns="72000" tIns="36000" rIns="72000" bIns="36000" rtlCol="0" anchor="ctr" anchorCtr="1">
            <a:spAutoFit/>
          </a:bodyPr>
          <a:lstStyle/>
          <a:p>
            <a:pPr>
              <a:spcBef>
                <a:spcPts val="600"/>
              </a:spcBef>
            </a:pPr>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Lookup</a:t>
            </a:r>
            <a:r>
              <a:rPr lang="en-US" sz="6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1000" b="1" i="1" dirty="0" smtClean="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Discovery</a:t>
            </a:r>
            <a:r>
              <a:rPr lang="en-US" sz="1000" dirty="0" smtClean="0">
                <a:latin typeface="Arial" panose="020B0604020202020204" pitchFamily="34" charset="0"/>
                <a:cs typeface="Arial" panose="020B0604020202020204" pitchFamily="34" charset="0"/>
              </a:rPr>
              <a:t> of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elected</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payment method</a:t>
            </a:r>
            <a:endParaRPr lang="en-US" sz="1000" dirty="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Creation</a:t>
            </a:r>
            <a:r>
              <a:rPr lang="en-US" sz="1000" dirty="0" smtClean="0">
                <a:latin typeface="Arial" panose="020B0604020202020204" pitchFamily="34" charset="0"/>
                <a:cs typeface="Arial" panose="020B0604020202020204" pitchFamily="34" charset="0"/>
              </a:rPr>
              <a:t> of payment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method specific data</a:t>
            </a:r>
            <a:endParaRPr lang="en-US" sz="1000" dirty="0">
              <a:latin typeface="Arial" panose="020B0604020202020204" pitchFamily="34" charset="0"/>
              <a:cs typeface="Arial" panose="020B0604020202020204" pitchFamily="34" charset="0"/>
            </a:endParaRPr>
          </a:p>
        </p:txBody>
      </p:sp>
      <p:sp>
        <p:nvSpPr>
          <p:cNvPr id="136" name="TextBox 135"/>
          <p:cNvSpPr txBox="1"/>
          <p:nvPr/>
        </p:nvSpPr>
        <p:spPr>
          <a:xfrm>
            <a:off x="5257197" y="2492896"/>
            <a:ext cx="659155"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Amount:</a:t>
            </a:r>
            <a:endParaRPr lang="en-US" sz="1000" dirty="0">
              <a:latin typeface="Arial" panose="020B0604020202020204" pitchFamily="34" charset="0"/>
              <a:cs typeface="Arial" panose="020B0604020202020204" pitchFamily="34" charset="0"/>
            </a:endParaRPr>
          </a:p>
        </p:txBody>
      </p:sp>
      <p:sp>
        <p:nvSpPr>
          <p:cNvPr id="137" name="TextBox 136"/>
          <p:cNvSpPr txBox="1"/>
          <p:nvPr/>
        </p:nvSpPr>
        <p:spPr>
          <a:xfrm>
            <a:off x="5738346" y="2481020"/>
            <a:ext cx="54534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60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200</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0495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1005404"/>
            <a:ext cx="0" cy="4860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99" name="Straight Arrow Connector 98"/>
          <p:cNvCxnSpPr/>
          <p:nvPr/>
        </p:nvCxnSpPr>
        <p:spPr>
          <a:xfrm rot="10800000">
            <a:off x="3807894" y="2636096"/>
            <a:ext cx="3389069" cy="359973"/>
          </a:xfrm>
          <a:prstGeom prst="bentConnector3">
            <a:avLst>
              <a:gd name="adj1" fmla="val 1246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18458" y="2110136"/>
            <a:ext cx="12909" cy="3756478"/>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401705" y="3886150"/>
            <a:ext cx="797081" cy="550962"/>
          </a:xfrm>
          <a:prstGeom prst="snip2DiagRect">
            <a:avLst/>
          </a:prstGeom>
          <a:solidFill>
            <a:schemeClr val="accent3">
              <a:lumMod val="20000"/>
              <a:lumOff val="80000"/>
            </a:schemeClr>
          </a:solidFill>
          <a:ln w="9525">
            <a:solidFill>
              <a:schemeClr val="bg1">
                <a:lumMod val="50000"/>
              </a:schemeClr>
            </a:solidFill>
          </a:ln>
          <a:effectLst>
            <a:outerShdw blurRad="50800" dist="38100" dir="2700000" algn="tl" rotWithShape="0">
              <a:prstClr val="black">
                <a:alpha val="40000"/>
              </a:prstClr>
            </a:outerShdw>
          </a:effectLst>
        </p:spPr>
        <p:txBody>
          <a:bodyPr wrap="none" lIns="72000" rIns="72000" rtlCol="0">
            <a:spAutoFit/>
          </a:bodyPr>
          <a:lstStyle/>
          <a:p>
            <a:pPr algn="ctr"/>
            <a:r>
              <a:rPr lang="en-US" sz="1200" dirty="0" smtClean="0">
                <a:latin typeface="Arial" panose="020B0604020202020204" pitchFamily="34" charset="0"/>
                <a:cs typeface="Arial" panose="020B0604020202020204" pitchFamily="34" charset="0"/>
              </a:rPr>
              <a:t>Card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Network</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flipH="1">
            <a:off x="1852878" y="3458490"/>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354560"/>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3273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81515"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479798" y="1484784"/>
            <a:ext cx="75533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Acquirer</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418106"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Card Payments</a:t>
            </a:r>
          </a:p>
          <a:p>
            <a:pPr algn="ctr"/>
            <a:r>
              <a:rPr lang="en-US" sz="1000" dirty="0" smtClean="0">
                <a:latin typeface="Arial" panose="020B0604020202020204" pitchFamily="34" charset="0"/>
                <a:cs typeface="Arial" panose="020B0604020202020204" pitchFamily="34" charset="0"/>
              </a:rPr>
              <a:t>State Diagram</a:t>
            </a: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5324"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709000"/>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188663" y="2509936"/>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5821096" y="2363305"/>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2970586" y="3188809"/>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flow may stop after step #5 resulting in a </a:t>
            </a:r>
            <a:r>
              <a:rPr lang="en-US" sz="1000" i="1" dirty="0" smtClean="0">
                <a:latin typeface="Arial" panose="020B0604020202020204" pitchFamily="34" charset="0"/>
                <a:cs typeface="Arial" panose="020B0604020202020204" pitchFamily="34" charset="0"/>
              </a:rPr>
              <a:t>Secure Authorization </a:t>
            </a:r>
            <a:r>
              <a:rPr lang="en-US" sz="1000" i="1" dirty="0">
                <a:latin typeface="Arial" panose="020B0604020202020204" pitchFamily="34" charset="0"/>
                <a:cs typeface="Arial" panose="020B0604020202020204" pitchFamily="34" charset="0"/>
              </a:rPr>
              <a:t>O</a:t>
            </a:r>
            <a:r>
              <a:rPr lang="en-US" sz="1000" i="1" dirty="0" smtClean="0">
                <a:latin typeface="Arial" panose="020B0604020202020204" pitchFamily="34" charset="0"/>
                <a:cs typeface="Arial" panose="020B0604020202020204" pitchFamily="34" charset="0"/>
              </a:rPr>
              <a:t>bject </a:t>
            </a:r>
            <a:r>
              <a:rPr lang="en-US" sz="1000" dirty="0" smtClean="0">
                <a:latin typeface="Arial" panose="020B0604020202020204" pitchFamily="34" charset="0"/>
                <a:cs typeface="Arial" panose="020B0604020202020204" pitchFamily="34" charset="0"/>
              </a:rPr>
              <a:t>which </a:t>
            </a:r>
            <a:r>
              <a:rPr lang="en-US" sz="1000" i="1" dirty="0" smtClean="0">
                <a:latin typeface="Arial" panose="020B0604020202020204" pitchFamily="34" charset="0"/>
                <a:cs typeface="Arial" panose="020B0604020202020204" pitchFamily="34" charset="0"/>
              </a:rPr>
              <a:t>only</a:t>
            </a:r>
            <a:r>
              <a:rPr lang="en-US" sz="1000" dirty="0" smtClean="0">
                <a:latin typeface="Arial" panose="020B0604020202020204" pitchFamily="34" charset="0"/>
                <a:cs typeface="Arial" panose="020B0604020202020204" pitchFamily="34" charset="0"/>
              </a:rPr>
              <a:t> can be activated by a </a:t>
            </a:r>
            <a:r>
              <a:rPr lang="en-US" sz="1000" i="1" dirty="0" smtClean="0">
                <a:latin typeface="Arial" panose="020B0604020202020204" pitchFamily="34" charset="0"/>
                <a:cs typeface="Arial" panose="020B0604020202020204" pitchFamily="34" charset="0"/>
              </a:rPr>
              <a:t>Counter Signature</a:t>
            </a:r>
            <a:r>
              <a:rPr lang="en-US" sz="1000" dirty="0" smtClean="0">
                <a:latin typeface="Arial" panose="020B0604020202020204" pitchFamily="34" charset="0"/>
                <a:cs typeface="Arial" panose="020B0604020202020204" pitchFamily="34" charset="0"/>
              </a:rPr>
              <a:t>.  This scheme supports hotel bookings, upfront reservations for automated gas stations, as well as reoccurring payments.  The card </a:t>
            </a:r>
            <a:r>
              <a:rPr lang="en-US" sz="1000" dirty="0">
                <a:latin typeface="Arial" panose="020B0604020202020204" pitchFamily="34" charset="0"/>
                <a:cs typeface="Arial" panose="020B0604020202020204" pitchFamily="34" charset="0"/>
              </a:rPr>
              <a:t>d</a:t>
            </a:r>
            <a:r>
              <a:rPr lang="en-US" sz="1000" dirty="0" smtClean="0">
                <a:latin typeface="Arial" panose="020B0604020202020204" pitchFamily="34" charset="0"/>
                <a:cs typeface="Arial" panose="020B0604020202020204" pitchFamily="34" charset="0"/>
              </a:rPr>
              <a:t>ata </a:t>
            </a:r>
            <a:r>
              <a:rPr lang="en-US" sz="1000" i="1" dirty="0" smtClean="0">
                <a:latin typeface="Arial" panose="020B0604020202020204" pitchFamily="34" charset="0"/>
                <a:cs typeface="Arial" panose="020B0604020202020204" pitchFamily="34" charset="0"/>
              </a:rPr>
              <a:t>Encryption</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Decryption</a:t>
            </a:r>
            <a:r>
              <a:rPr lang="en-US" sz="1000" dirty="0" smtClean="0">
                <a:latin typeface="Arial" panose="020B0604020202020204" pitchFamily="34" charset="0"/>
                <a:cs typeface="Arial" panose="020B0604020202020204" pitchFamily="34" charset="0"/>
              </a:rPr>
              <a:t> processes enable standard card data to securely pass through Merchants from Issuers to Acquirers.</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1818458" y="4023130"/>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0800000">
            <a:off x="6235715"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631232"/>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1" name="Group 20"/>
          <p:cNvGrpSpPr/>
          <p:nvPr/>
        </p:nvGrpSpPr>
        <p:grpSpPr>
          <a:xfrm>
            <a:off x="6937856" y="2636992"/>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 name="Picture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pic>
        <p:nvPicPr>
          <p:cNvPr id="1034" name="Picture 10" descr="C:\Users\Anders\AppData\Local\Microsoft\Windows\INetCache\IE\BNJC432D\jcartier-building[1].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575844" y="1791527"/>
            <a:ext cx="511046" cy="5170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0" name="TextBox 139"/>
          <p:cNvSpPr txBox="1"/>
          <p:nvPr/>
        </p:nvSpPr>
        <p:spPr>
          <a:xfrm>
            <a:off x="3893030" y="4725144"/>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3047252"/>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4323670" y="331817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a:off x="1964306" y="5130009"/>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316212" y="4660554"/>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rgbClr val="FBF7A3"/>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051601" y="1714285"/>
            <a:ext cx="445844" cy="603379"/>
            <a:chOff x="8232155" y="587661"/>
            <a:chExt cx="445844" cy="603379"/>
          </a:xfrm>
        </p:grpSpPr>
        <p:pic>
          <p:nvPicPr>
            <p:cNvPr id="86" name="Picture 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8" name="Group 87"/>
          <p:cNvGrpSpPr/>
          <p:nvPr/>
        </p:nvGrpSpPr>
        <p:grpSpPr>
          <a:xfrm>
            <a:off x="870368" y="4742654"/>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2505079" y="5132581"/>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2079292" y="3451013"/>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2044814" y="2996952"/>
            <a:ext cx="1031757" cy="461665"/>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“Transaction</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Request”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306290" y="3219506"/>
            <a:ext cx="1413151" cy="489060"/>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Decryption</a:t>
            </a:r>
            <a:endParaRPr lang="en-US" sz="1000" b="1" dirty="0" smtClean="0">
              <a:latin typeface="Arial" panose="020B0604020202020204" pitchFamily="34" charset="0"/>
              <a:cs typeface="Arial" panose="020B0604020202020204" pitchFamily="34" charset="0"/>
            </a:endParaRPr>
          </a:p>
        </p:txBody>
      </p:sp>
      <p:sp>
        <p:nvSpPr>
          <p:cNvPr id="6" name="Left-Right Arrow 5"/>
          <p:cNvSpPr/>
          <p:nvPr/>
        </p:nvSpPr>
        <p:spPr>
          <a:xfrm>
            <a:off x="1235314" y="4077828"/>
            <a:ext cx="568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322514" y="4853263"/>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2552876" y="4672807"/>
            <a:ext cx="1031757" cy="461665"/>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“Transaction</a:t>
            </a:r>
            <a:r>
              <a:rPr lang="en-US" sz="1200" dirty="0" smtClean="0">
                <a:latin typeface="Arial" panose="020B0604020202020204" pitchFamily="34" charset="0"/>
                <a:cs typeface="Arial" panose="020B0604020202020204" pitchFamily="34" charset="0"/>
              </a:rPr>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Response”</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4626770" y="3356992"/>
            <a:ext cx="1261884"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893667"/>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213467" y="4869217"/>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4" name="TextBox 103"/>
          <p:cNvSpPr txBox="1"/>
          <p:nvPr/>
        </p:nvSpPr>
        <p:spPr>
          <a:xfrm>
            <a:off x="2072608" y="4035515"/>
            <a:ext cx="143340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Also see </a:t>
            </a:r>
            <a:r>
              <a:rPr lang="en-US" sz="1000" dirty="0" smtClean="0">
                <a:latin typeface="Arial" panose="020B0604020202020204" pitchFamily="34" charset="0"/>
                <a:cs typeface="Arial" panose="020B0604020202020204" pitchFamily="34" charset="0"/>
                <a:hlinkClick r:id="rId13" action="ppaction://hlinksldjump"/>
              </a:rPr>
              <a:t>Hybrid Mode</a:t>
            </a:r>
            <a:endParaRPr lang="en-US" sz="1000" dirty="0">
              <a:latin typeface="Arial" panose="020B0604020202020204" pitchFamily="34" charset="0"/>
              <a:cs typeface="Arial" panose="020B0604020202020204" pitchFamily="34" charset="0"/>
            </a:endParaRPr>
          </a:p>
        </p:txBody>
      </p:sp>
      <p:sp>
        <p:nvSpPr>
          <p:cNvPr id="105" name="TextBox 104"/>
          <p:cNvSpPr txBox="1"/>
          <p:nvPr/>
        </p:nvSpPr>
        <p:spPr>
          <a:xfrm>
            <a:off x="7427273" y="1916674"/>
            <a:ext cx="1404904" cy="501662"/>
          </a:xfrm>
          <a:prstGeom prst="roundRect">
            <a:avLst>
              <a:gd name="adj" fmla="val 15585"/>
            </a:avLst>
          </a:prstGeom>
          <a:noFill/>
          <a:ln>
            <a:solidFill>
              <a:schemeClr val="tx1"/>
            </a:solidFill>
            <a:prstDash val="sysDash"/>
          </a:ln>
        </p:spPr>
        <p:txBody>
          <a:bodyPr wrap="none" lIns="72000" tIns="36000" rIns="72000" bIns="36000" rtlCol="0" anchor="ctr" anchorCtr="1">
            <a:spAutoFit/>
          </a:bodyPr>
          <a:lstStyle/>
          <a:p>
            <a:pPr>
              <a:spcBef>
                <a:spcPts val="600"/>
              </a:spcBef>
            </a:pPr>
            <a:r>
              <a:rPr lang="en-US" sz="1000" dirty="0">
                <a:latin typeface="Arial" panose="020B0604020202020204" pitchFamily="34" charset="0"/>
                <a:cs typeface="Arial" panose="020B0604020202020204" pitchFamily="34" charset="0"/>
              </a:rPr>
              <a:t>Acquirer </a:t>
            </a:r>
            <a:r>
              <a:rPr lang="en-US" sz="1000" i="1" dirty="0">
                <a:latin typeface="Arial" panose="020B0604020202020204" pitchFamily="34" charset="0"/>
                <a:cs typeface="Arial" panose="020B0604020202020204" pitchFamily="34" charset="0"/>
              </a:rPr>
              <a:t>Lookup</a:t>
            </a:r>
            <a:r>
              <a:rPr lang="en-US" sz="500" dirty="0">
                <a:latin typeface="Arial" panose="020B0604020202020204" pitchFamily="34" charset="0"/>
                <a:cs typeface="Arial" panose="020B0604020202020204" pitchFamily="34" charset="0"/>
              </a:rPr>
              <a:t> </a:t>
            </a:r>
            <a:r>
              <a:rPr lang="en-US" sz="1000" b="1" dirty="0">
                <a:latin typeface="Arial" panose="020B0604020202020204" pitchFamily="34" charset="0"/>
                <a:cs typeface="Arial" panose="020B0604020202020204" pitchFamily="34" charset="0"/>
              </a:rPr>
              <a:t>*</a:t>
            </a:r>
          </a:p>
          <a:p>
            <a:pPr>
              <a:spcBef>
                <a:spcPts val="600"/>
              </a:spcBef>
            </a:pPr>
            <a:r>
              <a:rPr lang="en-US" sz="1000" dirty="0">
                <a:latin typeface="Arial" panose="020B0604020202020204" pitchFamily="34" charset="0"/>
                <a:cs typeface="Arial" panose="020B0604020202020204" pitchFamily="34" charset="0"/>
              </a:rPr>
              <a:t>Card Data Encryption</a:t>
            </a:r>
          </a:p>
        </p:txBody>
      </p:sp>
    </p:spTree>
    <p:extLst>
      <p:ext uri="{BB962C8B-B14F-4D97-AF65-F5344CB8AC3E}">
        <p14:creationId xmlns:p14="http://schemas.microsoft.com/office/powerpoint/2010/main" val="3409252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692696"/>
            <a:ext cx="7992888" cy="5170646"/>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PaymentClientRequest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paymentNetworks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acceptedAccountTypes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https://supercard.com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://unusualcard.org</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payee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amount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599.00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USD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2017-09-09T06:01:36Z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2017-09-09T06:32:00Z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software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WebPKI.org -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version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kty</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crv</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_</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O4Ta4idtMcAHcRnjyEHkOOkb2 … afRQkUjsnp2LY8wcOn7m4b8OSDA</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979712" y="282134"/>
            <a:ext cx="5256584"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Sender –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755577" y="5835877"/>
            <a:ext cx="7560839" cy="761475"/>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The Merchant (Payee) signs a payment request with its public key.  Note that a Merchant may belong to multiple and independent payment networks, where each network typically maintains their own Merchant </a:t>
            </a:r>
            <a:r>
              <a:rPr lang="en-US" sz="1000" b="1" dirty="0" err="1">
                <a:latin typeface="Courier New" panose="02070309020205020404" pitchFamily="49" charset="0"/>
                <a:cs typeface="Courier New" panose="02070309020205020404" pitchFamily="49" charset="0"/>
              </a:rPr>
              <a:t>publicKey</a:t>
            </a:r>
            <a:r>
              <a:rPr lang="en-US" sz="1000" dirty="0" smtClean="0">
                <a:latin typeface="Arial" panose="020B0604020202020204" pitchFamily="34" charset="0"/>
                <a:cs typeface="Arial" panose="020B0604020202020204" pitchFamily="34" charset="0"/>
              </a:rPr>
              <a:t> and/or </a:t>
            </a:r>
            <a:r>
              <a:rPr lang="en-US" sz="1000" b="1" dirty="0" smtClean="0">
                <a:latin typeface="Courier New" panose="02070309020205020404" pitchFamily="49" charset="0"/>
                <a:cs typeface="Courier New" panose="02070309020205020404" pitchFamily="49" charset="0"/>
              </a:rPr>
              <a:t>id</a:t>
            </a:r>
            <a:r>
              <a:rPr lang="en-US" sz="1000" dirty="0" smtClean="0">
                <a:latin typeface="Arial" panose="020B0604020202020204" pitchFamily="34" charset="0"/>
                <a:cs typeface="Arial" panose="020B0604020202020204" pitchFamily="34" charset="0"/>
              </a:rPr>
              <a:t> data, which is why there is an </a:t>
            </a:r>
            <a:r>
              <a:rPr lang="en-US" sz="1000" i="1" dirty="0" smtClean="0">
                <a:latin typeface="Arial" panose="020B0604020202020204" pitchFamily="34" charset="0"/>
                <a:cs typeface="Arial" panose="020B0604020202020204" pitchFamily="34" charset="0"/>
              </a:rPr>
              <a:t>array of requests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put in a </a:t>
            </a:r>
            <a:r>
              <a:rPr lang="en-US" sz="1000" b="1" dirty="0" err="1">
                <a:latin typeface="Courier New" panose="02070309020205020404" pitchFamily="49" charset="0"/>
                <a:cs typeface="Courier New" panose="02070309020205020404" pitchFamily="49" charset="0"/>
              </a:rPr>
              <a:t>PaymentClientRequest</a:t>
            </a:r>
            <a:r>
              <a:rPr lang="en-US" sz="1000" dirty="0">
                <a:latin typeface="Arial" panose="020B0604020202020204" pitchFamily="34" charset="0"/>
                <a:cs typeface="Arial" panose="020B0604020202020204" pitchFamily="34" charset="0"/>
              </a:rPr>
              <a:t> message.  The </a:t>
            </a:r>
            <a:r>
              <a:rPr lang="en-US" sz="1000" dirty="0" smtClean="0">
                <a:latin typeface="Arial" panose="020B0604020202020204" pitchFamily="34" charset="0"/>
                <a:cs typeface="Arial" panose="020B0604020202020204" pitchFamily="34" charset="0"/>
              </a:rPr>
              <a:t>request array is sent to the client which through a scenario-dependent mechanism (like Web versus NFC), </a:t>
            </a:r>
            <a:r>
              <a:rPr lang="en-US" sz="1000" i="1" dirty="0" smtClean="0">
                <a:latin typeface="Arial" panose="020B0604020202020204" pitchFamily="34" charset="0"/>
                <a:cs typeface="Arial" panose="020B0604020202020204" pitchFamily="34" charset="0"/>
              </a:rPr>
              <a:t>invokes</a:t>
            </a:r>
            <a:r>
              <a:rPr lang="en-US" sz="1000" dirty="0" smtClean="0">
                <a:latin typeface="Arial" panose="020B0604020202020204" pitchFamily="34" charset="0"/>
                <a:cs typeface="Arial" panose="020B0604020202020204" pitchFamily="34" charset="0"/>
              </a:rPr>
              <a:t> the Wallet. </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7618658" y="1190834"/>
            <a:ext cx="769766" cy="250945"/>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84193" y="980728"/>
            <a:ext cx="410642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Account Type URIs to be matched against  those in the virtual cards</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083583" y="3740367"/>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58464" y="3604954"/>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133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117119" y="964015"/>
            <a:ext cx="2839257" cy="4824536"/>
            <a:chOff x="796639" y="980728"/>
            <a:chExt cx="2839257" cy="4824536"/>
          </a:xfrm>
        </p:grpSpPr>
        <p:sp>
          <p:nvSpPr>
            <p:cNvPr id="12" name="Rounded Rectangle 11"/>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1012663" y="964015"/>
            <a:ext cx="2839257" cy="4824536"/>
            <a:chOff x="796639" y="980728"/>
            <a:chExt cx="2839257" cy="4824536"/>
          </a:xfrm>
        </p:grpSpPr>
        <p:sp>
          <p:nvSpPr>
            <p:cNvPr id="10" name="Rounded Rectangle 9"/>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1763688" y="282134"/>
            <a:ext cx="557020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Receiver – Wallet Renders the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683" y="1396063"/>
            <a:ext cx="2314375" cy="4114999"/>
          </a:xfrm>
          <a:prstGeom prst="rect">
            <a:avLst/>
          </a:prstGeom>
          <a:ln w="9525">
            <a:solidFill>
              <a:schemeClr val="bg1">
                <a:lumMod val="65000"/>
              </a:schemeClr>
            </a:solidFill>
          </a:ln>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79559" y="1396063"/>
            <a:ext cx="2314375" cy="4114999"/>
          </a:xfrm>
          <a:prstGeom prst="rect">
            <a:avLst/>
          </a:prstGeom>
          <a:ln>
            <a:solidFill>
              <a:schemeClr val="bg1">
                <a:lumMod val="65000"/>
              </a:schemeClr>
            </a:solidFill>
          </a:ln>
        </p:spPr>
      </p:pic>
      <p:sp>
        <p:nvSpPr>
          <p:cNvPr id="16" name="TextBox 15"/>
          <p:cNvSpPr txBox="1"/>
          <p:nvPr/>
        </p:nvSpPr>
        <p:spPr>
          <a:xfrm>
            <a:off x="251520" y="6006136"/>
            <a:ext cx="8496944"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a:t>
            </a:r>
            <a:r>
              <a:rPr lang="en-US" sz="1000" b="1" dirty="0" err="1" smtClean="0">
                <a:latin typeface="Courier New" panose="02070309020205020404" pitchFamily="49" charset="0"/>
                <a:cs typeface="Courier New" panose="02070309020205020404" pitchFamily="49" charset="0"/>
              </a:rPr>
              <a:t>PaymentClientRequest</a:t>
            </a:r>
            <a:r>
              <a:rPr lang="en-US" sz="1000" dirty="0" smtClean="0">
                <a:latin typeface="Arial" panose="020B0604020202020204" pitchFamily="34" charset="0"/>
                <a:cs typeface="Arial" panose="020B0604020202020204" pitchFamily="34" charset="0"/>
              </a:rPr>
              <a:t> has been received by the client, the Wallet user interface is launched. The authorization method may consist of a PIN but could also be a biometric option such as touching a fingerprint reader.  The authorization is only used to unlock the Signature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 described in next slide.  Note that the Saturn authorization concept not </a:t>
            </a:r>
            <a:r>
              <a:rPr lang="en-US" sz="1000" dirty="0">
                <a:latin typeface="Arial" panose="020B0604020202020204" pitchFamily="34" charset="0"/>
                <a:cs typeface="Arial" panose="020B0604020202020204" pitchFamily="34" charset="0"/>
              </a:rPr>
              <a:t>only </a:t>
            </a:r>
            <a:r>
              <a:rPr lang="en-US" sz="1000" dirty="0" smtClean="0">
                <a:latin typeface="Arial" panose="020B0604020202020204" pitchFamily="34" charset="0"/>
                <a:cs typeface="Arial" panose="020B0604020202020204" pitchFamily="34" charset="0"/>
              </a:rPr>
              <a:t>emulates payment </a:t>
            </a:r>
            <a:r>
              <a:rPr lang="en-US" sz="1000" dirty="0">
                <a:latin typeface="Arial" panose="020B0604020202020204" pitchFamily="34" charset="0"/>
                <a:cs typeface="Arial" panose="020B0604020202020204" pitchFamily="34" charset="0"/>
              </a:rPr>
              <a:t>cards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but payment terminals as well</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1183782" y="692696"/>
            <a:ext cx="2473754"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Optional: (more than one matching card)</a:t>
            </a:r>
            <a:endParaRPr lang="en-US" sz="1000" dirty="0">
              <a:latin typeface="Arial" panose="020B0604020202020204" pitchFamily="34" charset="0"/>
              <a:cs typeface="Arial" panose="020B0604020202020204" pitchFamily="34" charset="0"/>
            </a:endParaRPr>
          </a:p>
        </p:txBody>
      </p:sp>
      <p:sp>
        <p:nvSpPr>
          <p:cNvPr id="18" name="TextBox 17"/>
          <p:cNvSpPr txBox="1"/>
          <p:nvPr/>
        </p:nvSpPr>
        <p:spPr>
          <a:xfrm>
            <a:off x="5961332" y="698703"/>
            <a:ext cx="10919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 UI</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8649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836712"/>
            <a:ext cx="7992888" cy="4862870"/>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requestHash</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eYqbGYkHfAsOUTJiuqfU98Rou_mfn0etWUkvDVOF_Fw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domainName</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demomerchant.com</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account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id</a:t>
            </a:r>
            <a:r>
              <a:rPr lang="en-US" sz="1000" dirty="0">
                <a:solidFill>
                  <a:srgbClr val="000000"/>
                </a:solidFill>
                <a:latin typeface="Verdana"/>
              </a:rPr>
              <a:t>": "</a:t>
            </a:r>
            <a:r>
              <a:rPr lang="en-US" sz="1000" dirty="0">
                <a:solidFill>
                  <a:srgbClr val="0000C0"/>
                </a:solidFill>
                <a:latin typeface="Verdana"/>
              </a:rPr>
              <a:t>8645-7800239403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key</a:t>
            </a:r>
            <a:r>
              <a:rPr lang="en-US" sz="1000" dirty="0">
                <a:solidFill>
                  <a:srgbClr val="000000"/>
                </a:solidFill>
                <a:latin typeface="Verdana"/>
              </a:rPr>
              <a:t>": "</a:t>
            </a:r>
            <a:r>
              <a:rPr lang="en-US" sz="1000" dirty="0">
                <a:solidFill>
                  <a:srgbClr val="0000C0"/>
                </a:solidFill>
                <a:latin typeface="Verdana"/>
              </a:rPr>
              <a:t>Ivq5sSrtNNpOvN9t9_pRCfc6dqT3IuVg6H2h9NlHULs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C0"/>
                </a:solidFill>
                <a:latin typeface="Verdana"/>
              </a:rPr>
              <a:t>2017-09-09T08:02:18+02:00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Wallet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vlYxD4dtFJOp1_8_QUcieWCW-4KrLMmFL2rpkY1bQDs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fxEF70yJenP3SPHM9hv-EnvhG6nXr3_S-fDqoj-F6yM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smtClean="0">
                <a:solidFill>
                  <a:srgbClr val="0000C0"/>
                </a:solidFill>
                <a:latin typeface="Verdana"/>
              </a:rPr>
              <a:t>TDKWQb9idTyPXgpOgIxXeogt … lhC5_dG3uU6MPmqjQLc7jju4f0Q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Wallet Processing – Creation of </a:t>
            </a:r>
            <a:r>
              <a:rPr lang="en-US" sz="1600" i="1" dirty="0" smtClean="0">
                <a:latin typeface="Arial" panose="020B0604020202020204" pitchFamily="34" charset="0"/>
                <a:cs typeface="Arial" panose="020B0604020202020204" pitchFamily="34" charset="0"/>
                <a:sym typeface="Wingdings"/>
              </a:rPr>
              <a:t>Signed</a:t>
            </a:r>
            <a:r>
              <a:rPr lang="en-US" sz="1600" dirty="0" smtClean="0">
                <a:latin typeface="Arial" panose="020B0604020202020204" pitchFamily="34" charset="0"/>
                <a:cs typeface="Arial" panose="020B0604020202020204" pitchFamily="34" charset="0"/>
                <a:sym typeface="Wingdings"/>
              </a:rPr>
              <a:t> Authorization Data</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11560" y="5835877"/>
            <a:ext cx="7776863" cy="761475"/>
          </a:xfrm>
          <a:prstGeom prst="roundRect">
            <a:avLst>
              <a:gd name="adj" fmla="val 13684"/>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user has authorized the transaction the Signature (private)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associated with the selected card is used to sign a JSON object holding authorization data as follows : </a:t>
            </a:r>
            <a:r>
              <a:rPr lang="en-US" sz="1000" b="1" dirty="0" err="1" smtClean="0">
                <a:latin typeface="Courier New" panose="02070309020205020404" pitchFamily="49" charset="0"/>
                <a:cs typeface="Courier New" panose="02070309020205020404" pitchFamily="49" charset="0"/>
              </a:rPr>
              <a:t>requestHash</a:t>
            </a:r>
            <a:r>
              <a:rPr lang="en-US" sz="1000" dirty="0" smtClean="0">
                <a:latin typeface="Arial" panose="020B0604020202020204" pitchFamily="34" charset="0"/>
                <a:cs typeface="Arial" panose="020B0604020202020204" pitchFamily="34" charset="0"/>
              </a:rPr>
              <a:t> holds the </a:t>
            </a:r>
            <a:r>
              <a:rPr lang="en-US" sz="1000" i="1" dirty="0" smtClean="0">
                <a:latin typeface="Arial" panose="020B0604020202020204" pitchFamily="34" charset="0"/>
                <a:cs typeface="Arial" panose="020B0604020202020204" pitchFamily="34" charset="0"/>
              </a:rPr>
              <a:t>hash</a:t>
            </a:r>
            <a:r>
              <a:rPr lang="en-US" sz="1000" dirty="0" smtClean="0">
                <a:latin typeface="Arial" panose="020B0604020202020204" pitchFamily="34" charset="0"/>
                <a:cs typeface="Arial" panose="020B0604020202020204" pitchFamily="34" charset="0"/>
              </a:rPr>
              <a:t> of the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(see </a:t>
            </a:r>
            <a:r>
              <a:rPr lang="en-US" sz="1000" dirty="0" err="1" smtClean="0">
                <a:latin typeface="Arial" panose="020B0604020202020204" pitchFamily="34" charset="0"/>
                <a:cs typeface="Arial" panose="020B0604020202020204" pitchFamily="34" charset="0"/>
                <a:hlinkClick r:id="rId2" action="ppaction://hlinksldjump"/>
              </a:rPr>
              <a:t>PaymentRequest</a:t>
            </a:r>
            <a:r>
              <a:rPr lang="en-US" sz="1000" dirty="0" smtClean="0">
                <a:latin typeface="Arial" panose="020B0604020202020204" pitchFamily="34" charset="0"/>
                <a:cs typeface="Arial" panose="020B0604020202020204" pitchFamily="34" charset="0"/>
                <a:hlinkClick r:id="rId2" action="ppaction://hlinksldjump"/>
              </a:rPr>
              <a:t> </a:t>
            </a:r>
            <a:r>
              <a:rPr lang="en-US" sz="1000" dirty="0" smtClean="0">
                <a:latin typeface="Arial" panose="020B0604020202020204" pitchFamily="34" charset="0"/>
                <a:cs typeface="Arial" panose="020B0604020202020204" pitchFamily="34" charset="0"/>
              </a:rPr>
              <a:t>slide) matching the selected Account Type (card), while </a:t>
            </a:r>
            <a:r>
              <a:rPr lang="en-US" sz="1000" b="1" dirty="0" smtClean="0">
                <a:latin typeface="Courier New" panose="02070309020205020404" pitchFamily="49" charset="0"/>
                <a:cs typeface="Courier New" panose="02070309020205020404" pitchFamily="49" charset="0"/>
              </a:rPr>
              <a:t>account</a:t>
            </a:r>
            <a:r>
              <a:rPr lang="en-US" sz="1000" dirty="0" smtClean="0">
                <a:latin typeface="Arial" panose="020B0604020202020204" pitchFamily="34" charset="0"/>
                <a:cs typeface="Arial" panose="020B0604020202020204" pitchFamily="34" charset="0"/>
              </a:rPr>
              <a:t> holds the actual Account ID (number) and Account Type of the selected card</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For more information about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turn to the slide </a:t>
            </a:r>
            <a:r>
              <a:rPr lang="en-US" sz="1000" dirty="0" smtClean="0">
                <a:latin typeface="Arial" panose="020B0604020202020204" pitchFamily="34" charset="0"/>
                <a:cs typeface="Arial" panose="020B0604020202020204" pitchFamily="34" charset="0"/>
                <a:hlinkClick r:id="rId3" action="ppaction://hlinksldjump"/>
              </a:rPr>
              <a:t>Risk Based Authentication</a:t>
            </a:r>
            <a:r>
              <a:rPr lang="en-US" sz="1000" dirty="0" smtClean="0">
                <a:latin typeface="Arial" panose="020B0604020202020204" pitchFamily="34" charset="0"/>
                <a:cs typeface="Arial" panose="020B0604020202020204" pitchFamily="34" charset="0"/>
              </a:rPr>
              <a:t>. </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23159" y="1196752"/>
            <a:ext cx="249701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Hash of matching payment </a:t>
            </a:r>
            <a:r>
              <a:rPr lang="en-US" sz="1000" dirty="0">
                <a:latin typeface="Arial" panose="020B0604020202020204" pitchFamily="34" charset="0"/>
                <a:cs typeface="Arial" panose="020B0604020202020204" pitchFamily="34" charset="0"/>
              </a:rPr>
              <a:t>r</a:t>
            </a:r>
            <a:r>
              <a:rPr lang="en-US" sz="1000" dirty="0" smtClean="0">
                <a:latin typeface="Arial" panose="020B0604020202020204" pitchFamily="34" charset="0"/>
                <a:cs typeface="Arial" panose="020B0604020202020204" pitchFamily="34" charset="0"/>
              </a:rPr>
              <a:t>equest object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835696" y="3858125"/>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10577" y="3722712"/>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4"/>
              </a:rPr>
              <a:t>https://</a:t>
            </a:r>
            <a:r>
              <a:rPr lang="en-US" sz="1000" dirty="0" smtClean="0">
                <a:latin typeface="Arial" panose="020B0604020202020204" pitchFamily="34" charset="0"/>
                <a:cs typeface="Arial" panose="020B0604020202020204" pitchFamily="34" charset="0"/>
                <a:hlinkClick r:id="rId4"/>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3291911" y="1990440"/>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2" name="Right Brace 11"/>
          <p:cNvSpPr/>
          <p:nvPr/>
        </p:nvSpPr>
        <p:spPr>
          <a:xfrm>
            <a:off x="3088232" y="1946039"/>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a:off x="5115816" y="1176671"/>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8779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08720"/>
            <a:ext cx="7992888" cy="4401205"/>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PayerAuthorization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providerAuthorityUrl</a:t>
            </a:r>
            <a:r>
              <a:rPr lang="en-US" sz="1000" dirty="0">
                <a:solidFill>
                  <a:srgbClr val="000000"/>
                </a:solidFill>
                <a:latin typeface="Verdana"/>
              </a:rPr>
              <a:t>": "</a:t>
            </a:r>
            <a:r>
              <a:rPr lang="en-US" sz="1000" dirty="0">
                <a:solidFill>
                  <a:srgbClr val="0000C0"/>
                </a:solidFill>
                <a:latin typeface="Verdana"/>
              </a:rPr>
              <a:t>https</a:t>
            </a:r>
            <a:r>
              <a:rPr lang="en-US" sz="1000" dirty="0" smtClean="0">
                <a:solidFill>
                  <a:srgbClr val="0000C0"/>
                </a:solidFill>
                <a:latin typeface="Verdana"/>
              </a:rPr>
              <a:t>://payproc.mybank.com/authority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accountType</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D7zSvy3mbS4WbB2qgKwchLRwQFir5T_p09HpnAi_RqA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gkwNJ2o6BtUASkmp1DO4UvllsQL5zAzvVEHB7t0CqX0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zyConPq8uA7GFjaTkta-qA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S8zUQ3tioyYPzbtNBO6Ftw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C0"/>
                </a:solidFill>
                <a:latin typeface="Verdana"/>
              </a:rPr>
              <a:t>GLkd4uHnjqL_EX9tssDNLzsZj … s7u2ezBOibNoQN5V3cl2ieB-hLHj4XppJI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89452" y="260648"/>
            <a:ext cx="567483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a:t>
            </a:r>
            <a:r>
              <a:rPr lang="en-US" sz="1600" dirty="0" err="1" smtClean="0">
                <a:latin typeface="Arial" panose="020B0604020202020204" pitchFamily="34" charset="0"/>
                <a:cs typeface="Arial" panose="020B0604020202020204" pitchFamily="34" charset="0"/>
                <a:sym typeface="Wingdings"/>
              </a:rPr>
              <a:t>PayerAuthorization</a:t>
            </a:r>
            <a:r>
              <a:rPr lang="en-US" sz="1600" dirty="0" smtClean="0">
                <a:latin typeface="Arial" panose="020B0604020202020204" pitchFamily="34" charset="0"/>
                <a:cs typeface="Arial" panose="020B0604020202020204" pitchFamily="34" charset="0"/>
                <a:sym typeface="Wingdings"/>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677835"/>
            <a:ext cx="7560840" cy="907301"/>
          </a:xfrm>
          <a:prstGeom prst="roundRect">
            <a:avLst>
              <a:gd name="adj" fmla="val 12400"/>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b="1" dirty="0" err="1" smtClean="0">
                <a:latin typeface="Courier New" panose="02070309020205020404" pitchFamily="49" charset="0"/>
                <a:cs typeface="Courier New" panose="02070309020205020404" pitchFamily="49" charset="0"/>
              </a:rPr>
              <a:t>PayerAuthorization</a:t>
            </a:r>
            <a:r>
              <a:rPr lang="en-US" sz="1000" dirty="0" smtClean="0">
                <a:latin typeface="Arial" panose="020B0604020202020204" pitchFamily="34" charset="0"/>
                <a:cs typeface="Arial" panose="020B0604020202020204" pitchFamily="34" charset="0"/>
              </a:rPr>
              <a:t> messages provide the URL to the issuing bank’s “Authority” object and the selected payment method which both are featured in virtual cards.  This data is used by Merchants (Payees) for routing payment authorization requests to the applicable Bank.  The actual authorization data (see previous slides) is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by the Wallet using an </a:t>
            </a:r>
            <a:r>
              <a:rPr lang="en-US" sz="1000" i="1" dirty="0" smtClean="0">
                <a:latin typeface="Arial" panose="020B0604020202020204" pitchFamily="34" charset="0"/>
                <a:cs typeface="Arial" panose="020B0604020202020204" pitchFamily="34" charset="0"/>
              </a:rPr>
              <a:t>Issuer (</a:t>
            </a:r>
            <a:r>
              <a:rPr lang="en-US" sz="1000" i="1" smtClean="0">
                <a:latin typeface="Arial" panose="020B0604020202020204" pitchFamily="34" charset="0"/>
                <a:cs typeface="Arial" panose="020B0604020202020204" pitchFamily="34" charset="0"/>
              </a:rPr>
              <a:t>not User) </a:t>
            </a:r>
            <a:r>
              <a:rPr lang="en-US" sz="1000" i="1" dirty="0" smtClean="0">
                <a:latin typeface="Arial" panose="020B0604020202020204" pitchFamily="34" charset="0"/>
                <a:cs typeface="Arial" panose="020B0604020202020204" pitchFamily="34" charset="0"/>
              </a:rPr>
              <a:t>specific</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Encryption </a:t>
            </a:r>
            <a:r>
              <a:rPr lang="en-US" sz="1000" i="1" dirty="0">
                <a:latin typeface="Arial" panose="020B0604020202020204" pitchFamily="34" charset="0"/>
                <a:cs typeface="Arial" panose="020B0604020202020204" pitchFamily="34" charset="0"/>
              </a:rPr>
              <a:t>K</a:t>
            </a:r>
            <a:r>
              <a:rPr lang="en-US" sz="1000" i="1" dirty="0" smtClean="0">
                <a:latin typeface="Arial" panose="020B0604020202020204" pitchFamily="34" charset="0"/>
                <a:cs typeface="Arial" panose="020B0604020202020204" pitchFamily="34" charset="0"/>
              </a:rPr>
              <a:t>ey</a:t>
            </a:r>
            <a:r>
              <a:rPr lang="en-US" sz="1000" dirty="0" smtClean="0">
                <a:latin typeface="Arial" panose="020B0604020202020204" pitchFamily="34" charset="0"/>
                <a:cs typeface="Arial" panose="020B0604020202020204" pitchFamily="34" charset="0"/>
              </a:rPr>
              <a:t> (with a </a:t>
            </a:r>
            <a:r>
              <a:rPr lang="en-US" sz="1000" i="1" dirty="0" smtClean="0">
                <a:latin typeface="Arial" panose="020B0604020202020204" pitchFamily="34" charset="0"/>
                <a:cs typeface="Arial" panose="020B0604020202020204" pitchFamily="34" charset="0"/>
              </a:rPr>
              <a:t>matching private key only known by the issuing Bank</a:t>
            </a:r>
            <a:r>
              <a:rPr lang="en-US" sz="1000" dirty="0" smtClean="0">
                <a:latin typeface="Arial" panose="020B0604020202020204" pitchFamily="34" charset="0"/>
                <a:cs typeface="Arial" panose="020B0604020202020204" pitchFamily="34" charset="0"/>
              </a:rPr>
              <a:t>), which also is stored in the virtual card.  That is, Merchants do not get any information concerning Users (Payers) except their Bank and associated payment method.</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08135" y="1457177"/>
            <a:ext cx="202893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Base data of selected virtual card</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a:off x="2703445" y="1787218"/>
            <a:ext cx="1508516" cy="201622"/>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33109" y="1844824"/>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6" name="Right Brace 5"/>
          <p:cNvSpPr/>
          <p:nvPr/>
        </p:nvSpPr>
        <p:spPr>
          <a:xfrm>
            <a:off x="5098776" y="1412776"/>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3708017" y="2288349"/>
            <a:ext cx="231427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Encryption Key of selected virtual card</a:t>
            </a:r>
            <a:endParaRPr lang="en-US" sz="1000" b="1" i="1" dirty="0">
              <a:latin typeface="Arial" panose="020B0604020202020204" pitchFamily="34" charset="0"/>
              <a:cs typeface="Arial" panose="020B0604020202020204" pitchFamily="34" charset="0"/>
            </a:endParaRPr>
          </a:p>
        </p:txBody>
      </p:sp>
      <p:cxnSp>
        <p:nvCxnSpPr>
          <p:cNvPr id="11" name="Straight Arrow Connector 17"/>
          <p:cNvCxnSpPr>
            <a:stCxn id="10" idx="1"/>
          </p:cNvCxnSpPr>
          <p:nvPr/>
        </p:nvCxnSpPr>
        <p:spPr>
          <a:xfrm flipH="1">
            <a:off x="2101123" y="2401645"/>
            <a:ext cx="160689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7"/>
          <p:cNvCxnSpPr/>
          <p:nvPr/>
        </p:nvCxnSpPr>
        <p:spPr>
          <a:xfrm rot="10800000">
            <a:off x="6579235" y="4673213"/>
            <a:ext cx="566051" cy="34468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74154" y="4877877"/>
            <a:ext cx="18029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authorization</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499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52737"/>
            <a:ext cx="7992888" cy="5324535"/>
          </a:xfrm>
          <a:prstGeom prst="rect">
            <a:avLst/>
          </a:prstGeom>
        </p:spPr>
        <p:txBody>
          <a:bodyPr wrap="square">
            <a:spAutoFit/>
          </a:bodyPr>
          <a:lstStyle/>
          <a:p>
            <a:pPr latinLnBrk="1"/>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ProviderAuthority</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httpVersion</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HTTP/1.1</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payproc</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.mybank.com/authority</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homePage</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://mybank.com</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serviceUrl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https://payproc.mybank.com/service</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providerPaymentMethods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https://sepa.payments.org</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https://ultragiro.se</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solidFill>
                  <a:srgbClr val="000000"/>
                </a:solidFill>
                <a:latin typeface="Verdana"/>
              </a:rPr>
              <a:t> </a:t>
            </a:r>
            <a:r>
              <a:rPr lang="en-US" sz="1000" dirty="0">
                <a:solidFill>
                  <a:srgbClr val="000000"/>
                </a:solidFill>
                <a:latin typeface="Verdana"/>
              </a:rPr>
              <a:t>   "</a:t>
            </a:r>
            <a:r>
              <a:rPr lang="en-US" sz="1000" dirty="0" err="1">
                <a:solidFill>
                  <a:srgbClr val="C00000"/>
                </a:solidFill>
                <a:latin typeface="Verdana"/>
              </a:rPr>
              <a:t>signatureProfiles</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/v3/signatures#P-256.ES256</a:t>
            </a:r>
            <a:r>
              <a:rPr lang="en-US" sz="1000" dirty="0">
                <a:solidFill>
                  <a:srgbClr val="000000"/>
                </a:solidFill>
                <a:latin typeface="Verdana"/>
              </a:rPr>
              <a:t>"],</a:t>
            </a:r>
            <a:r>
              <a:rPr lang="en-US" sz="1000" dirty="0"/>
              <a:t/>
            </a:r>
            <a:br>
              <a:rPr lang="en-US" sz="1000" dirty="0"/>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encryptionParameters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dataEncryptionAlgorithm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A128CBC-HS256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keyEncryptionAlgorithm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ECDH-ES</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kty</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crv</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TfCrhFwZRU_ea7lUWwRi3HkuyT2yF9IxN5xKh2khjlk</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nZFwxLP0TvFXD2xPKzRTIGevgLjpiMw2BP86hszj5x4</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2017-09-09T04:34:29Z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2017-09-09T05:34:31Z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signerCertificate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issuer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CN=Payment Network Sub CA3,C=EU</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serialNumber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1461174553809</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subject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CN=mybank.com,2.5.4.5=#130434353031,C=FR</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certificatePath</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MIIBtTCCAVmgAwIBAgIGAVQ0 … 9Ly9t7A-jMuGl3FwxFeOawwmz1bM6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MIIDcjCCAVqgAwIBAgIBAzANB</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 … W9x5ZxVhvpP_We_5TddhlTUMNPvw</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cdRqFlzVEou5Zj-EqWGCCLtxY … JkEBD4fFOqVnU9dstv_P2BoHQ</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a:t>
            </a:r>
          </a:p>
        </p:txBody>
      </p:sp>
      <p:sp>
        <p:nvSpPr>
          <p:cNvPr id="8" name="TextBox 7"/>
          <p:cNvSpPr txBox="1"/>
          <p:nvPr/>
        </p:nvSpPr>
        <p:spPr>
          <a:xfrm>
            <a:off x="2440440" y="260648"/>
            <a:ext cx="3732112"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Bank/Acquirer “Authority” JSON Object</a:t>
            </a:r>
            <a:endParaRPr lang="en-US" sz="1600"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a:off x="4391988" y="1139369"/>
            <a:ext cx="769562" cy="14401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943764" y="1056793"/>
            <a:ext cx="382962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Authority object URL of a virtual payment card issued by this bank</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741904" y="3888440"/>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816785" y="3753027"/>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185450" y="5835877"/>
            <a:ext cx="8712968"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“Authority” objects </a:t>
            </a:r>
            <a:r>
              <a:rPr lang="en-US" sz="1000" dirty="0" smtClean="0">
                <a:latin typeface="Arial" panose="020B0604020202020204" pitchFamily="34" charset="0"/>
                <a:cs typeface="Arial" panose="020B0604020202020204" pitchFamily="34" charset="0"/>
              </a:rPr>
              <a:t>hold </a:t>
            </a:r>
            <a:r>
              <a:rPr lang="en-US" sz="1000" dirty="0">
                <a:latin typeface="Arial" panose="020B0604020202020204" pitchFamily="34" charset="0"/>
                <a:cs typeface="Arial" panose="020B0604020202020204" pitchFamily="34" charset="0"/>
              </a:rPr>
              <a:t>Keys, Account types, and URLs which are used by </a:t>
            </a:r>
            <a:r>
              <a:rPr lang="en-US" sz="1000" dirty="0" smtClean="0">
                <a:latin typeface="Arial" panose="020B0604020202020204" pitchFamily="34" charset="0"/>
                <a:cs typeface="Arial" panose="020B0604020202020204" pitchFamily="34" charset="0"/>
              </a:rPr>
              <a:t>Merchants, Banks, and Acquirers </a:t>
            </a:r>
            <a:r>
              <a:rPr lang="en-US" sz="1000" dirty="0">
                <a:latin typeface="Arial" panose="020B0604020202020204" pitchFamily="34" charset="0"/>
                <a:cs typeface="Arial" panose="020B0604020202020204" pitchFamily="34" charset="0"/>
              </a:rPr>
              <a:t>as </a:t>
            </a:r>
            <a:r>
              <a:rPr lang="en-US" sz="1000" i="1" dirty="0">
                <a:latin typeface="Arial" panose="020B0604020202020204" pitchFamily="34" charset="0"/>
                <a:cs typeface="Arial" panose="020B0604020202020204" pitchFamily="34" charset="0"/>
              </a:rPr>
              <a:t>Secure Distributed Entity Databases</a:t>
            </a:r>
            <a:r>
              <a:rPr lang="en-US" sz="1000" dirty="0">
                <a:latin typeface="Arial" panose="020B0604020202020204" pitchFamily="34" charset="0"/>
                <a:cs typeface="Arial" panose="020B0604020202020204" pitchFamily="34" charset="0"/>
              </a:rPr>
              <a:t> creating the foundation for </a:t>
            </a:r>
            <a:r>
              <a:rPr lang="en-US" sz="1000" dirty="0" smtClean="0">
                <a:latin typeface="Arial" panose="020B0604020202020204" pitchFamily="34" charset="0"/>
                <a:cs typeface="Arial" panose="020B0604020202020204" pitchFamily="34" charset="0"/>
              </a:rPr>
              <a:t>scalability including </a:t>
            </a:r>
            <a:r>
              <a:rPr lang="en-US" sz="1000" i="1" dirty="0" smtClean="0">
                <a:latin typeface="Arial" panose="020B0604020202020204" pitchFamily="34" charset="0"/>
                <a:cs typeface="Arial" panose="020B0604020202020204" pitchFamily="34" charset="0"/>
                <a:hlinkClick r:id="rId3" action="ppaction://hlinksldjump"/>
              </a:rPr>
              <a:t>delegated trust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Authority” objects are </a:t>
            </a:r>
            <a:r>
              <a:rPr lang="en-US" sz="1000" i="1" dirty="0">
                <a:latin typeface="Arial" panose="020B0604020202020204" pitchFamily="34" charset="0"/>
                <a:cs typeface="Arial" panose="020B0604020202020204" pitchFamily="34" charset="0"/>
              </a:rPr>
              <a:t>published on the Internet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accessed </a:t>
            </a:r>
            <a:r>
              <a:rPr lang="en-US" sz="1000" dirty="0">
                <a:latin typeface="Arial" panose="020B0604020202020204" pitchFamily="34" charset="0"/>
                <a:cs typeface="Arial" panose="020B0604020202020204" pitchFamily="34" charset="0"/>
              </a:rPr>
              <a:t>by HTTP GET </a:t>
            </a:r>
            <a:r>
              <a:rPr lang="en-US" sz="1000" dirty="0" smtClean="0">
                <a:latin typeface="Arial" panose="020B0604020202020204" pitchFamily="34" charset="0"/>
                <a:cs typeface="Arial" panose="020B0604020202020204" pitchFamily="34" charset="0"/>
              </a:rPr>
              <a:t>operations.  A Bank/Acquirer “Authority” object is signed by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Bank/Acquirer itself</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dirty="0" err="1" smtClean="0">
                <a:latin typeface="Courier New" panose="02070309020205020404" pitchFamily="49" charset="0"/>
                <a:cs typeface="Courier New" panose="02070309020205020404" pitchFamily="49" charset="0"/>
              </a:rPr>
              <a:t>providerAccountTypes</a:t>
            </a:r>
            <a:r>
              <a:rPr lang="en-US" sz="1000" dirty="0" smtClean="0">
                <a:latin typeface="Arial" panose="020B0604020202020204" pitchFamily="34" charset="0"/>
                <a:cs typeface="Arial" panose="020B0604020202020204" pitchFamily="34" charset="0"/>
              </a:rPr>
              <a:t> array declares the bank-to-bank payment methods understood by the Bank. The </a:t>
            </a:r>
            <a:r>
              <a:rPr lang="en-US" sz="1000"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are used by </a:t>
            </a:r>
            <a:r>
              <a:rPr lang="en-US" sz="1000" dirty="0">
                <a:latin typeface="Arial" panose="020B0604020202020204" pitchFamily="34" charset="0"/>
                <a:cs typeface="Arial" panose="020B0604020202020204" pitchFamily="34" charset="0"/>
              </a:rPr>
              <a:t>I</a:t>
            </a:r>
            <a:r>
              <a:rPr lang="en-US" sz="1000" dirty="0" smtClean="0">
                <a:latin typeface="Arial" panose="020B0604020202020204" pitchFamily="34" charset="0"/>
                <a:cs typeface="Arial" panose="020B0604020202020204" pitchFamily="34" charset="0"/>
              </a:rPr>
              <a:t>ssuers for encrypting card data to Acquirers</a:t>
            </a:r>
            <a:r>
              <a:rPr lang="en-US" sz="1000" dirty="0">
                <a:latin typeface="Arial" panose="020B0604020202020204" pitchFamily="34" charset="0"/>
                <a:cs typeface="Arial" panose="020B0604020202020204" pitchFamily="34" charset="0"/>
              </a:rPr>
              <a:t>.</a:t>
            </a:r>
          </a:p>
        </p:txBody>
      </p:sp>
      <p:cxnSp>
        <p:nvCxnSpPr>
          <p:cNvPr id="9" name="Straight Arrow Connector 17"/>
          <p:cNvCxnSpPr/>
          <p:nvPr/>
        </p:nvCxnSpPr>
        <p:spPr>
          <a:xfrm rot="10800000">
            <a:off x="2560245" y="2072319"/>
            <a:ext cx="2700000" cy="288032"/>
          </a:xfrm>
          <a:prstGeom prst="bentConnector3">
            <a:avLst>
              <a:gd name="adj1" fmla="val 35516"/>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38584" y="2235416"/>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3" name="Straight Arrow Connector 12"/>
          <p:cNvCxnSpPr/>
          <p:nvPr/>
        </p:nvCxnSpPr>
        <p:spPr>
          <a:xfrm flipH="1">
            <a:off x="5790274" y="1753312"/>
            <a:ext cx="769562" cy="14401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342050" y="1670736"/>
            <a:ext cx="157528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Accepted signature types</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3055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808251"/>
            <a:ext cx="8280920" cy="4708981"/>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PayeeAuthority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providerAuthorityUrl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://saturn.bigbank.com/authority</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homePage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://demomerchant.com</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err="1">
                <a:solidFill>
                  <a:srgbClr val="C00000"/>
                </a:solidFill>
                <a:latin typeface="Verdana"/>
              </a:rPr>
              <a:t>signatureParameters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rZ344aiTaOATmLBOdfYThvnQu_zyB1aJZrbbbks2P9I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lKOvfJdgN8WqEbXMDYPRSMsPicm0Tk10pmer9LxvxLg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2017-09-09T16:26:57Z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2017-09-09T17:26:58Z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-Vr8Wk3ygt5J2_J3R8TrRaa-AWW7ZiXa6q1P7ELs6gc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Vuc6z3WiZ3tgXTXvU6F5qdiiYePWeUI1q9Tx83ySDcM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CKAfEg7wzCoxGiCvRAMVIug0RKU … 4AOtKZK_RPNoshOGVnxry7vQZeIuIw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268118" y="260648"/>
            <a:ext cx="4076758"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Merchant (Payee) “Authority” JSON 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467544" y="5835877"/>
            <a:ext cx="8107759"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 Merchant (Payee) “Authority” object is like a </a:t>
            </a:r>
            <a:r>
              <a:rPr lang="en-US" sz="1000" i="1" dirty="0" smtClean="0">
                <a:latin typeface="Arial" panose="020B0604020202020204" pitchFamily="34" charset="0"/>
                <a:cs typeface="Arial" panose="020B0604020202020204" pitchFamily="34" charset="0"/>
              </a:rPr>
              <a:t>short-lived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automatically updated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X.509 certificate not requiring a CA</a:t>
            </a:r>
            <a:r>
              <a:rPr lang="en-US" sz="1000" dirty="0" smtClean="0">
                <a:latin typeface="Arial" panose="020B0604020202020204" pitchFamily="34" charset="0"/>
                <a:cs typeface="Arial" panose="020B0604020202020204" pitchFamily="34" charset="0"/>
              </a:rPr>
              <a:t>.  Such an object is published on the address </a:t>
            </a:r>
            <a:r>
              <a:rPr lang="en-US" sz="1000" b="1" dirty="0" err="1">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hosted by the party (Bank or Acquirer) which vouches for the Merchant.  If a Merchant is to be “revoked”, the object is simply removed.  To automate revocation checks, there is an </a:t>
            </a:r>
            <a:r>
              <a:rPr lang="en-US" sz="1000" b="1" dirty="0" smtClean="0">
                <a:latin typeface="Courier New" panose="02070309020205020404" pitchFamily="49" charset="0"/>
                <a:cs typeface="Courier New" panose="02070309020205020404" pitchFamily="49" charset="0"/>
              </a:rPr>
              <a:t>expires</a:t>
            </a:r>
            <a:r>
              <a:rPr lang="en-US" sz="1000" dirty="0" smtClean="0">
                <a:latin typeface="Arial" panose="020B0604020202020204" pitchFamily="34" charset="0"/>
                <a:cs typeface="Arial" panose="020B0604020202020204" pitchFamily="34" charset="0"/>
              </a:rPr>
              <a:t> attribute which also is used to clear caching of Merchant “Authority” objects.  The </a:t>
            </a:r>
            <a:r>
              <a:rPr lang="en-US" sz="1000" b="1" dirty="0" err="1">
                <a:latin typeface="Courier New" panose="02070309020205020404" pitchFamily="49" charset="0"/>
                <a:cs typeface="Courier New" panose="02070309020205020404" pitchFamily="49" charset="0"/>
              </a:rPr>
              <a:t>signatureParameters</a:t>
            </a:r>
            <a:r>
              <a:rPr lang="en-US" sz="1000" dirty="0" smtClean="0">
                <a:latin typeface="Arial" panose="020B0604020202020204" pitchFamily="34" charset="0"/>
                <a:cs typeface="Arial" panose="020B0604020202020204" pitchFamily="34" charset="0"/>
              </a:rPr>
              <a:t> list enable key renewals as well as validation of signatures using old keys.</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flipV="1">
            <a:off x="4818212" y="1549161"/>
            <a:ext cx="761900" cy="55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08850" y="1491257"/>
            <a:ext cx="326645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Bank/</a:t>
            </a:r>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cquirer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3828182"/>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3692769"/>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5308850" y="2442144"/>
            <a:ext cx="124346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core data</a:t>
            </a:r>
            <a:endParaRPr lang="en-US" sz="1000" b="1" i="1" dirty="0">
              <a:latin typeface="Arial" panose="020B0604020202020204" pitchFamily="34" charset="0"/>
              <a:cs typeface="Arial" panose="020B0604020202020204" pitchFamily="34" charset="0"/>
            </a:endParaRPr>
          </a:p>
        </p:txBody>
      </p:sp>
      <p:sp>
        <p:nvSpPr>
          <p:cNvPr id="14" name="Right Brace 13"/>
          <p:cNvSpPr/>
          <p:nvPr/>
        </p:nvSpPr>
        <p:spPr>
          <a:xfrm>
            <a:off x="5042845" y="1721635"/>
            <a:ext cx="177227" cy="1652936"/>
          </a:xfrm>
          <a:prstGeom prst="rightBrace">
            <a:avLst>
              <a:gd name="adj1" fmla="val 45684"/>
              <a:gd name="adj2" fmla="val 50000"/>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p:nvPr/>
        </p:nvCxnSpPr>
        <p:spPr>
          <a:xfrm flipH="1">
            <a:off x="4696949" y="1238040"/>
            <a:ext cx="912308" cy="15141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08850" y="1124744"/>
            <a:ext cx="241686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“Authority” object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flipV="1">
            <a:off x="1971328" y="4149079"/>
            <a:ext cx="3896816" cy="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635896" y="4034374"/>
            <a:ext cx="444145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same key as in the </a:t>
            </a:r>
            <a:r>
              <a:rPr lang="en-US" sz="1000" dirty="0">
                <a:latin typeface="Arial" panose="020B0604020202020204" pitchFamily="34" charset="0"/>
                <a:cs typeface="Arial" panose="020B0604020202020204" pitchFamily="34" charset="0"/>
              </a:rPr>
              <a:t>Bank/Acquirer “Authority” object signature </a:t>
            </a:r>
            <a:r>
              <a:rPr lang="en-US" sz="1000" dirty="0" smtClean="0">
                <a:latin typeface="Arial" panose="020B0604020202020204" pitchFamily="34" charset="0"/>
                <a:cs typeface="Arial" panose="020B0604020202020204" pitchFamily="34" charset="0"/>
              </a:rPr>
              <a:t>certificate</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300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rgbClr val="FF0000"/>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12819</TotalTime>
  <Words>1619</Words>
  <Application>Microsoft Office PowerPoint</Application>
  <PresentationFormat>On-screen Show (4:3)</PresentationFormat>
  <Paragraphs>252</Paragraphs>
  <Slides>15</Slides>
  <Notes>0</Notes>
  <HiddenSlides>0</HiddenSlides>
  <MMClips>0</MMClips>
  <ScaleCrop>false</ScaleCrop>
  <HeadingPairs>
    <vt:vector size="4" baseType="variant">
      <vt:variant>
        <vt:lpstr>Theme</vt:lpstr>
      </vt:variant>
      <vt:variant>
        <vt:i4>8</vt:i4>
      </vt:variant>
      <vt:variant>
        <vt:lpstr>Slide Titles</vt:lpstr>
      </vt:variant>
      <vt:variant>
        <vt:i4>15</vt:i4>
      </vt:variant>
    </vt:vector>
  </HeadingPairs>
  <TitlesOfParts>
    <vt:vector size="23" baseType="lpstr">
      <vt:lpstr>Office Theme</vt:lpstr>
      <vt:lpstr>6_Custom Design</vt:lpstr>
      <vt:lpstr>5_Custom Design</vt:lpstr>
      <vt:lpstr>4_Custom Design</vt:lpstr>
      <vt:lpstr>3_Custom Design</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Saturn V3 Presentation</dc:title>
  <dc:creator>Anders</dc:creator>
  <cp:lastModifiedBy>Anders</cp:lastModifiedBy>
  <cp:revision>456</cp:revision>
  <dcterms:created xsi:type="dcterms:W3CDTF">2016-04-29T15:32:52Z</dcterms:created>
  <dcterms:modified xsi:type="dcterms:W3CDTF">2017-09-14T13:44:39Z</dcterms:modified>
</cp:coreProperties>
</file>