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821738" cy="5221288"/>
  <p:notesSz cx="6858000" cy="9144000"/>
  <p:defaultTextStyle>
    <a:defPPr>
      <a:defRPr lang="en-US"/>
    </a:defPPr>
    <a:lvl1pPr marL="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5">
          <p15:clr>
            <a:srgbClr val="A4A3A4"/>
          </p15:clr>
        </p15:guide>
        <p15:guide id="2" pos="2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BE3"/>
    <a:srgbClr val="B3CC82"/>
    <a:srgbClr val="BBD18F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55" y="34"/>
      </p:cViewPr>
      <p:guideLst>
        <p:guide orient="horz" pos="1645"/>
        <p:guide pos="2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632" y="1621985"/>
            <a:ext cx="7498478" cy="11191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262" y="2958731"/>
            <a:ext cx="6175217" cy="13343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95761" y="209094"/>
            <a:ext cx="1984891" cy="44550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088" y="209094"/>
            <a:ext cx="5807644" cy="44550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57" y="3355161"/>
            <a:ext cx="7498478" cy="103700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857" y="2213007"/>
            <a:ext cx="7498478" cy="114215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87" y="1218302"/>
            <a:ext cx="3896268" cy="344580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4385" y="1218302"/>
            <a:ext cx="3896268" cy="344580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087" y="1168749"/>
            <a:ext cx="3897800" cy="48707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87" y="1655825"/>
            <a:ext cx="3897800" cy="300828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1321" y="1168749"/>
            <a:ext cx="3899330" cy="48707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81321" y="1655825"/>
            <a:ext cx="3899330" cy="300828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88" y="207886"/>
            <a:ext cx="2902291" cy="88471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056" y="207886"/>
            <a:ext cx="4931597" cy="445622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088" y="1092604"/>
            <a:ext cx="2902291" cy="3571507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122" y="3654902"/>
            <a:ext cx="5293043" cy="43148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9122" y="466534"/>
            <a:ext cx="5293043" cy="3132773"/>
          </a:xfrm>
        </p:spPr>
        <p:txBody>
          <a:bodyPr/>
          <a:lstStyle>
            <a:lvl1pPr marL="0" indent="0">
              <a:buNone/>
              <a:defRPr sz="2500"/>
            </a:lvl1pPr>
            <a:lvl2pPr marL="360045" indent="0">
              <a:buNone/>
              <a:defRPr sz="2200"/>
            </a:lvl2pPr>
            <a:lvl3pPr marL="720090" indent="0">
              <a:buNone/>
              <a:defRPr sz="1900"/>
            </a:lvl3pPr>
            <a:lvl4pPr marL="1080135" indent="0">
              <a:buNone/>
              <a:defRPr sz="1600"/>
            </a:lvl4pPr>
            <a:lvl5pPr marL="1440180" indent="0">
              <a:buNone/>
              <a:defRPr sz="1600"/>
            </a:lvl5pPr>
            <a:lvl6pPr marL="1800225" indent="0">
              <a:buNone/>
              <a:defRPr sz="1600"/>
            </a:lvl6pPr>
            <a:lvl7pPr marL="2160270" indent="0">
              <a:buNone/>
              <a:defRPr sz="1600"/>
            </a:lvl7pPr>
            <a:lvl8pPr marL="2520315" indent="0">
              <a:buNone/>
              <a:defRPr sz="1600"/>
            </a:lvl8pPr>
            <a:lvl9pPr marL="288036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9122" y="4086383"/>
            <a:ext cx="5293043" cy="612776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088" y="209095"/>
            <a:ext cx="7939565" cy="870215"/>
          </a:xfrm>
          <a:prstGeom prst="rect">
            <a:avLst/>
          </a:prstGeom>
        </p:spPr>
        <p:txBody>
          <a:bodyPr vert="horz" lIns="72009" tIns="36005" rIns="72009" bIns="3600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088" y="1218302"/>
            <a:ext cx="7939565" cy="3445809"/>
          </a:xfrm>
          <a:prstGeom prst="rect">
            <a:avLst/>
          </a:prstGeom>
        </p:spPr>
        <p:txBody>
          <a:bodyPr vert="horz" lIns="72009" tIns="36005" rIns="72009" bIns="360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089" y="4839362"/>
            <a:ext cx="2058405" cy="277985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4096" y="4839362"/>
            <a:ext cx="2793551" cy="277985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2247" y="4839362"/>
            <a:ext cx="2058405" cy="277985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009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34" indent="-270034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073" indent="-225028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39">
            <a:extLst>
              <a:ext uri="{FF2B5EF4-FFF2-40B4-BE49-F238E27FC236}">
                <a16:creationId xmlns:a16="http://schemas.microsoft.com/office/drawing/2014/main" id="{E905094F-8DE7-5D6C-A0A8-63D02422871A}"/>
              </a:ext>
            </a:extLst>
          </p:cNvPr>
          <p:cNvSpPr/>
          <p:nvPr/>
        </p:nvSpPr>
        <p:spPr>
          <a:xfrm>
            <a:off x="3697755" y="3020116"/>
            <a:ext cx="214673" cy="756000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9">
            <a:extLst>
              <a:ext uri="{FF2B5EF4-FFF2-40B4-BE49-F238E27FC236}">
                <a16:creationId xmlns:a16="http://schemas.microsoft.com/office/drawing/2014/main" id="{93B08957-68E1-6E09-A2EF-D79FD03DF695}"/>
              </a:ext>
            </a:extLst>
          </p:cNvPr>
          <p:cNvSpPr/>
          <p:nvPr/>
        </p:nvSpPr>
        <p:spPr>
          <a:xfrm>
            <a:off x="5036479" y="3020116"/>
            <a:ext cx="214673" cy="756000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39">
            <a:extLst>
              <a:ext uri="{FF2B5EF4-FFF2-40B4-BE49-F238E27FC236}">
                <a16:creationId xmlns:a16="http://schemas.microsoft.com/office/drawing/2014/main" id="{31426E4E-C404-9B48-A7F0-E104A631902A}"/>
              </a:ext>
            </a:extLst>
          </p:cNvPr>
          <p:cNvSpPr/>
          <p:nvPr/>
        </p:nvSpPr>
        <p:spPr>
          <a:xfrm>
            <a:off x="1222235" y="3020116"/>
            <a:ext cx="214673" cy="756000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: Rounded Corners 201"/>
          <p:cNvSpPr/>
          <p:nvPr/>
        </p:nvSpPr>
        <p:spPr>
          <a:xfrm>
            <a:off x="624537" y="3808588"/>
            <a:ext cx="5019977" cy="749143"/>
          </a:xfrm>
          <a:prstGeom prst="roundRect">
            <a:avLst/>
          </a:prstGeom>
          <a:gradFill flip="none" rotWithShape="1">
            <a:gsLst>
              <a:gs pos="49000">
                <a:srgbClr val="FDFBE3"/>
              </a:gs>
              <a:gs pos="1000">
                <a:srgbClr val="F2E648"/>
              </a:gs>
              <a:gs pos="100000">
                <a:srgbClr val="EDE437"/>
              </a:gs>
            </a:gsLst>
            <a:lin ang="4800000" scaled="0"/>
            <a:tileRect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API Providing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Primitives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306413" y="2258036"/>
            <a:ext cx="5652226" cy="2728872"/>
          </a:xfrm>
          <a:prstGeom prst="roundRect">
            <a:avLst>
              <a:gd name="adj" fmla="val 628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Down Arrow 202"/>
          <p:cNvSpPr/>
          <p:nvPr/>
        </p:nvSpPr>
        <p:spPr>
          <a:xfrm>
            <a:off x="1222235" y="1421586"/>
            <a:ext cx="214673" cy="1152000"/>
          </a:xfrm>
          <a:prstGeom prst="down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4000">
                <a:schemeClr val="bg1"/>
              </a:gs>
              <a:gs pos="42000">
                <a:schemeClr val="bg1"/>
              </a:gs>
              <a:gs pos="67000">
                <a:schemeClr val="accent3">
                  <a:lumMod val="40000"/>
                  <a:lumOff val="60000"/>
                </a:schemeClr>
              </a:gs>
              <a:gs pos="3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: Rounded Corners 203"/>
          <p:cNvSpPr/>
          <p:nvPr/>
        </p:nvSpPr>
        <p:spPr>
          <a:xfrm>
            <a:off x="624537" y="2607826"/>
            <a:ext cx="1410068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Banking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(OAuth2)</a:t>
            </a:r>
          </a:p>
        </p:txBody>
      </p:sp>
      <p:cxnSp>
        <p:nvCxnSpPr>
          <p:cNvPr id="206" name="Straight Connector 205"/>
          <p:cNvCxnSpPr/>
          <p:nvPr/>
        </p:nvCxnSpPr>
        <p:spPr>
          <a:xfrm>
            <a:off x="3330749" y="1123200"/>
            <a:ext cx="2304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Freeform 206"/>
          <p:cNvSpPr/>
          <p:nvPr/>
        </p:nvSpPr>
        <p:spPr>
          <a:xfrm>
            <a:off x="5136217" y="1573200"/>
            <a:ext cx="504000" cy="100800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898" h="1755744">
                <a:moveTo>
                  <a:pt x="6334" y="1755744"/>
                </a:moveTo>
                <a:cubicBezTo>
                  <a:pt x="1571" y="1090830"/>
                  <a:pt x="6342" y="893358"/>
                  <a:pt x="0" y="429"/>
                </a:cubicBezTo>
                <a:lnTo>
                  <a:pt x="1848898" y="0"/>
                </a:lnTo>
              </a:path>
            </a:pathLst>
          </a:custGeom>
          <a:noFill/>
          <a:ln w="38100">
            <a:solidFill>
              <a:schemeClr val="accent6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80DDAB-134B-890D-BB7C-5215FDBEF1F7}"/>
              </a:ext>
            </a:extLst>
          </p:cNvPr>
          <p:cNvGrpSpPr/>
          <p:nvPr/>
        </p:nvGrpSpPr>
        <p:grpSpPr>
          <a:xfrm>
            <a:off x="415562" y="4021213"/>
            <a:ext cx="1331011" cy="974851"/>
            <a:chOff x="954485" y="3980742"/>
            <a:chExt cx="1331011" cy="9748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21426D-53C4-A266-868A-B5611A1B80C5}"/>
                </a:ext>
              </a:extLst>
            </p:cNvPr>
            <p:cNvSpPr/>
            <p:nvPr/>
          </p:nvSpPr>
          <p:spPr>
            <a:xfrm>
              <a:off x="1170509" y="4284000"/>
              <a:ext cx="756000" cy="46800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954485" y="3980742"/>
              <a:ext cx="1331011" cy="974851"/>
              <a:chOff x="4013200" y="3014663"/>
              <a:chExt cx="1117600" cy="8286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013200" y="3014663"/>
                <a:ext cx="1117600" cy="828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382104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588637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4795170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4175571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10"/>
              <p:cNvSpPr>
                <a:spLocks/>
              </p:cNvSpPr>
              <p:nvPr/>
            </p:nvSpPr>
            <p:spPr bwMode="auto">
              <a:xfrm>
                <a:off x="4108450" y="3062288"/>
                <a:ext cx="858838" cy="142875"/>
              </a:xfrm>
              <a:custGeom>
                <a:avLst/>
                <a:gdLst>
                  <a:gd name="T0" fmla="*/ 0 w 1125"/>
                  <a:gd name="T1" fmla="*/ 187 h 187"/>
                  <a:gd name="T2" fmla="*/ 563 w 1125"/>
                  <a:gd name="T3" fmla="*/ 0 h 187"/>
                  <a:gd name="T4" fmla="*/ 1125 w 112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5" h="187">
                    <a:moveTo>
                      <a:pt x="0" y="187"/>
                    </a:moveTo>
                    <a:lnTo>
                      <a:pt x="563" y="0"/>
                    </a:lnTo>
                    <a:lnTo>
                      <a:pt x="1125" y="187"/>
                    </a:lnTo>
                  </a:path>
                </a:pathLst>
              </a:custGeom>
              <a:solidFill>
                <a:srgbClr val="E0E0E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1"/>
              <p:cNvSpPr>
                <a:spLocks/>
              </p:cNvSpPr>
              <p:nvPr/>
            </p:nvSpPr>
            <p:spPr bwMode="auto">
              <a:xfrm>
                <a:off x="4108450" y="3062288"/>
                <a:ext cx="858838" cy="142875"/>
              </a:xfrm>
              <a:custGeom>
                <a:avLst/>
                <a:gdLst>
                  <a:gd name="T0" fmla="*/ 0 w 1125"/>
                  <a:gd name="T1" fmla="*/ 187 h 187"/>
                  <a:gd name="T2" fmla="*/ 563 w 1125"/>
                  <a:gd name="T3" fmla="*/ 0 h 187"/>
                  <a:gd name="T4" fmla="*/ 1125 w 112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5" h="187">
                    <a:moveTo>
                      <a:pt x="0" y="187"/>
                    </a:moveTo>
                    <a:lnTo>
                      <a:pt x="563" y="0"/>
                    </a:lnTo>
                    <a:lnTo>
                      <a:pt x="1125" y="187"/>
                    </a:lnTo>
                  </a:path>
                </a:pathLst>
              </a:custGeom>
              <a:noFill/>
              <a:ln w="9525" cap="rnd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12"/>
              <p:cNvSpPr>
                <a:spLocks noChangeArrowheads="1"/>
              </p:cNvSpPr>
              <p:nvPr/>
            </p:nvSpPr>
            <p:spPr bwMode="auto">
              <a:xfrm>
                <a:off x="4108450" y="3209926"/>
                <a:ext cx="858838" cy="95250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Rectangle 13"/>
              <p:cNvSpPr>
                <a:spLocks noChangeArrowheads="1"/>
              </p:cNvSpPr>
              <p:nvPr/>
            </p:nvSpPr>
            <p:spPr bwMode="auto">
              <a:xfrm>
                <a:off x="4060825" y="3673476"/>
                <a:ext cx="954088" cy="57150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Rectangle 14"/>
              <p:cNvSpPr>
                <a:spLocks noChangeArrowheads="1"/>
              </p:cNvSpPr>
              <p:nvPr/>
            </p:nvSpPr>
            <p:spPr bwMode="auto">
              <a:xfrm>
                <a:off x="4108450" y="3616326"/>
                <a:ext cx="858838" cy="57150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19" name="Rectangle 218"/>
          <p:cNvSpPr/>
          <p:nvPr/>
        </p:nvSpPr>
        <p:spPr>
          <a:xfrm>
            <a:off x="5768645" y="853511"/>
            <a:ext cx="2710999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 and/or standardized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authorization services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and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 by the</a:t>
            </a:r>
            <a:b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respective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vendors and experts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4234883" y="4647816"/>
            <a:ext cx="164820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Environment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6139061" y="1962572"/>
            <a:ext cx="2393604" cy="232371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payment services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most cases do not only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 or map from one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to another; they also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 on service specific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 databases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typically also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 i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nterfaces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administration support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credentials.</a:t>
            </a:r>
          </a:p>
        </p:txBody>
      </p:sp>
      <p:sp>
        <p:nvSpPr>
          <p:cNvPr id="227" name="Freeform 226"/>
          <p:cNvSpPr/>
          <p:nvPr/>
        </p:nvSpPr>
        <p:spPr>
          <a:xfrm>
            <a:off x="3804901" y="1357200"/>
            <a:ext cx="1836000" cy="122400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898" h="1755744">
                <a:moveTo>
                  <a:pt x="6334" y="1755744"/>
                </a:moveTo>
                <a:cubicBezTo>
                  <a:pt x="1571" y="1090830"/>
                  <a:pt x="6342" y="893358"/>
                  <a:pt x="0" y="429"/>
                </a:cubicBezTo>
                <a:lnTo>
                  <a:pt x="1848898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4641657" y="2607826"/>
            <a:ext cx="1004316" cy="578882"/>
          </a:xfrm>
          <a:prstGeom prst="roundRect">
            <a:avLst/>
          </a:prstGeom>
          <a:gradFill flip="none" rotWithShape="1">
            <a:gsLst>
              <a:gs pos="53000">
                <a:schemeClr val="bg1"/>
              </a:gs>
              <a:gs pos="0">
                <a:schemeClr val="accent6">
                  <a:lumMod val="75000"/>
                </a:schemeClr>
              </a:gs>
              <a:gs pos="75000">
                <a:schemeClr val="accent6">
                  <a:lumMod val="40000"/>
                  <a:lumOff val="60000"/>
                </a:schemeClr>
              </a:gs>
              <a:gs pos="28000">
                <a:schemeClr val="accent6">
                  <a:lumMod val="20000"/>
                  <a:lumOff val="80000"/>
                </a:schemeClr>
              </a:gs>
              <a:gs pos="100000">
                <a:srgbClr val="F57B17"/>
              </a:gs>
            </a:gsLst>
            <a:lin ang="2400000" scaled="0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Z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3302933" y="2607826"/>
            <a:ext cx="1004316" cy="578882"/>
          </a:xfrm>
          <a:prstGeom prst="roundRect">
            <a:avLst/>
          </a:prstGeom>
          <a:gradFill>
            <a:gsLst>
              <a:gs pos="50000">
                <a:schemeClr val="bg1"/>
              </a:gs>
              <a:gs pos="0">
                <a:schemeClr val="tx2">
                  <a:lumMod val="40000"/>
                  <a:lumOff val="60000"/>
                </a:schemeClr>
              </a:gs>
              <a:gs pos="72000">
                <a:schemeClr val="accent1">
                  <a:lumMod val="20000"/>
                  <a:lumOff val="80000"/>
                </a:schemeClr>
              </a:gs>
              <a:gs pos="2900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ECF306-6485-E087-537D-3C748054741A}"/>
              </a:ext>
            </a:extLst>
          </p:cNvPr>
          <p:cNvGrpSpPr/>
          <p:nvPr/>
        </p:nvGrpSpPr>
        <p:grpSpPr>
          <a:xfrm>
            <a:off x="2066448" y="594420"/>
            <a:ext cx="1206178" cy="3181696"/>
            <a:chOff x="2106613" y="594420"/>
            <a:chExt cx="1206178" cy="3181696"/>
          </a:xfrm>
        </p:grpSpPr>
        <p:sp>
          <p:nvSpPr>
            <p:cNvPr id="40" name="Down Arrow 39"/>
            <p:cNvSpPr/>
            <p:nvPr/>
          </p:nvSpPr>
          <p:spPr>
            <a:xfrm>
              <a:off x="2602366" y="1256116"/>
              <a:ext cx="214673" cy="2520000"/>
            </a:xfrm>
            <a:prstGeom prst="downArrow">
              <a:avLst/>
            </a:prstGeom>
            <a:gradFill>
              <a:gsLst>
                <a:gs pos="0">
                  <a:schemeClr val="accent1"/>
                </a:gs>
                <a:gs pos="52000">
                  <a:schemeClr val="bg1"/>
                </a:gs>
                <a:gs pos="4300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2106613" y="594420"/>
              <a:ext cx="1206178" cy="1055608"/>
            </a:xfrm>
            <a:prstGeom prst="roundRect">
              <a:avLst>
                <a:gd name="adj" fmla="val 14957"/>
              </a:avLst>
            </a:prstGeom>
            <a:gradFill>
              <a:gsLst>
                <a:gs pos="52000">
                  <a:schemeClr val="bg1"/>
                </a:gs>
                <a:gs pos="0">
                  <a:srgbClr val="B3CC82"/>
                </a:gs>
                <a:gs pos="84000">
                  <a:schemeClr val="accent3">
                    <a:lumMod val="40000"/>
                    <a:lumOff val="60000"/>
                  </a:schemeClr>
                </a:gs>
                <a:gs pos="21000">
                  <a:schemeClr val="accent3">
                    <a:lumMod val="40000"/>
                    <a:lumOff val="60000"/>
                  </a:schemeClr>
                </a:gs>
                <a:gs pos="100000">
                  <a:srgbClr val="B3CC82"/>
                </a:gs>
              </a:gsLst>
              <a:lin ang="2400000" scaled="0"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Outsourced</a:t>
              </a:r>
              <a:br>
                <a:rPr 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(delegated)</a:t>
              </a:r>
              <a:br>
                <a:rPr 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</a:t>
              </a:r>
              <a:b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X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13E3232-8506-1E2B-04F8-F98173556437}"/>
              </a:ext>
            </a:extLst>
          </p:cNvPr>
          <p:cNvSpPr/>
          <p:nvPr/>
        </p:nvSpPr>
        <p:spPr>
          <a:xfrm>
            <a:off x="834083" y="633533"/>
            <a:ext cx="990977" cy="73866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PSD2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Compliant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own Arrow 39">
            <a:extLst>
              <a:ext uri="{FF2B5EF4-FFF2-40B4-BE49-F238E27FC236}">
                <a16:creationId xmlns:a16="http://schemas.microsoft.com/office/drawing/2014/main" id="{9440A8AE-9A96-8AE6-9138-C4D4C11F27B7}"/>
              </a:ext>
            </a:extLst>
          </p:cNvPr>
          <p:cNvSpPr/>
          <p:nvPr/>
        </p:nvSpPr>
        <p:spPr>
          <a:xfrm>
            <a:off x="6571109" y="4574637"/>
            <a:ext cx="214673" cy="288000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8CD993-1786-2982-96ED-224199294CF7}"/>
              </a:ext>
            </a:extLst>
          </p:cNvPr>
          <p:cNvSpPr/>
          <p:nvPr/>
        </p:nvSpPr>
        <p:spPr>
          <a:xfrm>
            <a:off x="6785782" y="4554860"/>
            <a:ext cx="1622560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Secure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5A3BC-DADF-754B-EC29-26210D3AEC40}"/>
              </a:ext>
            </a:extLst>
          </p:cNvPr>
          <p:cNvSpPr txBox="1"/>
          <p:nvPr/>
        </p:nvSpPr>
        <p:spPr>
          <a:xfrm>
            <a:off x="4122837" y="167517"/>
            <a:ext cx="3849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Revised Open Banking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D847D-0A3C-A6B2-0190-7966419C18D9}"/>
              </a:ext>
            </a:extLst>
          </p:cNvPr>
          <p:cNvSpPr txBox="1"/>
          <p:nvPr/>
        </p:nvSpPr>
        <p:spPr>
          <a:xfrm>
            <a:off x="7391538" y="4996064"/>
            <a:ext cx="1430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/>
              <a:t>A.Rundgren</a:t>
            </a:r>
            <a:r>
              <a:rPr lang="en-US" sz="1000" dirty="0"/>
              <a:t> 2024-01-01</a:t>
            </a:r>
          </a:p>
        </p:txBody>
      </p:sp>
    </p:spTree>
    <p:extLst>
      <p:ext uri="{BB962C8B-B14F-4D97-AF65-F5344CB8AC3E}">
        <p14:creationId xmlns:p14="http://schemas.microsoft.com/office/powerpoint/2010/main" val="196778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Revised Open Banking Architecture</dc:title>
  <dc:creator>anders</dc:creator>
  <cp:lastModifiedBy>Anders Rundgren</cp:lastModifiedBy>
  <cp:revision>81</cp:revision>
  <dcterms:created xsi:type="dcterms:W3CDTF">2020-05-25T17:53:39Z</dcterms:created>
  <dcterms:modified xsi:type="dcterms:W3CDTF">2024-01-01T17:41:21Z</dcterms:modified>
</cp:coreProperties>
</file>