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7"/>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73" r:id="rId24"/>
    <p:sldId id="274"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49"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2020-09-26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2020-09-26</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2020-09-26</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2020-09-26</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2020-09-24, API V0.68</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/18</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2020-09-26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76947"/>
            <a:ext cx="8280920" cy="4324261"/>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Parameters removed for brevity…                          </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2020-09-24T08:32:38Z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a:t>
            </a:r>
            <a:r>
              <a:rPr lang="en-US" sz="1000" i="1" dirty="0">
                <a:solidFill>
                  <a:srgbClr val="000000"/>
                </a:solidFill>
                <a:latin typeface="Arial" panose="020B0604020202020204" pitchFamily="34" charset="0"/>
                <a:cs typeface="Arial" panose="020B0604020202020204" pitchFamily="34" charset="0"/>
              </a:rPr>
              <a:t>of </a:t>
            </a:r>
            <a:r>
              <a:rPr lang="en-US" sz="1000" i="1" dirty="0" smtClean="0">
                <a:solidFill>
                  <a:srgbClr val="000000"/>
                </a:solidFill>
                <a:latin typeface="Arial" panose="020B0604020202020204" pitchFamily="34" charset="0"/>
                <a:cs typeface="Arial" panose="020B0604020202020204" pitchFamily="34" charset="0"/>
              </a:rPr>
              <a:t>the </a:t>
            </a:r>
            <a:r>
              <a:rPr lang="en-US" sz="1000" i="1" dirty="0">
                <a:solidFill>
                  <a:srgbClr val="000000"/>
                </a:solidFill>
                <a:latin typeface="Arial" panose="020B0604020202020204" pitchFamily="34" charset="0"/>
                <a:cs typeface="Arial" panose="020B0604020202020204" pitchFamily="34" charset="0"/>
              </a:rPr>
              <a:t>entire </a:t>
            </a:r>
            <a:r>
              <a:rPr lang="en-US" sz="1000" dirty="0" err="1">
                <a:solidFill>
                  <a:srgbClr val="000000"/>
                </a:solidFill>
                <a:latin typeface="Arial" panose="020B0604020202020204" pitchFamily="34" charset="0"/>
                <a:cs typeface="Arial" panose="020B0604020202020204" pitchFamily="34" charset="0"/>
                <a:hlinkClick r:id="rId2" action="ppaction://hlinksldjump"/>
              </a:rPr>
              <a:t>AuthorizationRequest</a:t>
            </a:r>
            <a:r>
              <a:rPr lang="en-US" sz="1000" i="1" dirty="0">
                <a:solidFill>
                  <a:srgbClr val="000000"/>
                </a:solidFill>
                <a:latin typeface="Arial" panose="020B0604020202020204" pitchFamily="34" charset="0"/>
                <a:cs typeface="Arial" panose="020B0604020202020204" pitchFamily="34" charset="0"/>
              </a:rPr>
              <a:t> message</a:t>
            </a:r>
          </a:p>
          <a:p>
            <a:pPr latinLnBrk="1">
              <a:spcBef>
                <a:spcPts val="300"/>
              </a:spcBef>
              <a:spcAft>
                <a:spcPts val="600"/>
              </a:spcAft>
            </a:pPr>
            <a:r>
              <a:rPr lang="en-US" sz="1000" dirty="0" smtClean="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4"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5"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6"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37891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2047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355976" y="4215940"/>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36096" y="4102644"/>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534284" y="3830328"/>
            <a:ext cx="2901812" cy="3984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436096" y="3717032"/>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4482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5812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2020-09-24T22:07:50Z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OuHehTNjMbphW0s3nBBVdAALLdzE9x-hup4CnJ1gM-o</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p>
          <a:p>
            <a:pPr latinLnBrk="1">
              <a:spcBef>
                <a:spcPts val="600"/>
              </a:spcBef>
              <a:spcAft>
                <a:spcPts val="1200"/>
              </a:spcAft>
            </a:pPr>
            <a:r>
              <a:rPr lang="en-US" sz="900" dirty="0" smtClean="0">
                <a:solidFill>
                  <a:srgbClr val="000000"/>
                </a:solidFill>
                <a:latin typeface="Verdana" panose="020B0604030504040204" pitchFamily="34" charset="0"/>
                <a:ea typeface="Verdana" panose="020B0604030504040204" pitchFamily="34" charset="0"/>
              </a:rPr>
              <a:t>         </a:t>
            </a:r>
            <a:r>
              <a:rPr lang="en-US" sz="1000" i="1" dirty="0" smtClean="0">
                <a:solidFill>
                  <a:srgbClr val="000000"/>
                </a:solidFill>
                <a:latin typeface="Arial" panose="020B0604020202020204" pitchFamily="34" charset="0"/>
                <a:ea typeface="Verdana" panose="020B0604030504040204" pitchFamily="34" charset="0"/>
                <a:cs typeface="Arial" panose="020B0604020202020204" pitchFamily="34" charset="0"/>
              </a:rPr>
              <a:t>Parameters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removed for brevity…</a:t>
            </a:r>
            <a: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smtClean="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err="1" smtClean="0">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C0"/>
                </a:solidFill>
                <a:latin typeface="Verdana" panose="020B0604030504040204" pitchFamily="34" charset="0"/>
                <a:ea typeface="Verdana" panose="020B0604030504040204" pitchFamily="34" charset="0"/>
              </a:rPr>
              <a:t>2020-09-24T06:22:59Z</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C0"/>
                </a:solidFill>
                <a:latin typeface="Verdana" panose="020B0604030504040204" pitchFamily="34" charset="0"/>
                <a:ea typeface="Verdana" panose="020B0604030504040204" pitchFamily="34" charset="0"/>
              </a:rPr>
              <a:t>2020-09-24T06:53:00Z</a:t>
            </a:r>
            <a:r>
              <a:rPr lang="fr-FR" sz="900" dirty="0" smtClean="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606060"/>
                </a:solidFill>
                <a:latin typeface="Verdana" panose="020B0604030504040204" pitchFamily="34" charset="0"/>
                <a:ea typeface="Verdana" panose="020B0604030504040204" pitchFamily="34" charset="0"/>
              </a:rPr>
              <a:t>@</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a:t>
            </a:r>
            <a:r>
              <a:rPr lang="en-US" sz="900" dirty="0" smtClean="0">
                <a:solidFill>
                  <a:srgbClr val="C00000"/>
                </a:solidFill>
                <a:latin typeface="Verdana" panose="020B0604030504040204" pitchFamily="34" charset="0"/>
                <a:ea typeface="Verdana" panose="020B0604030504040204" pitchFamily="34" charset="0"/>
              </a:rPr>
              <a:t>webpki.github.io/</a:t>
            </a:r>
            <a:r>
              <a:rPr lang="en-US" sz="900" dirty="0" err="1" smtClean="0">
                <a:solidFill>
                  <a:srgbClr val="C00000"/>
                </a:solidFill>
                <a:latin typeface="Verdana" panose="020B0604030504040204" pitchFamily="34" charset="0"/>
                <a:ea typeface="Verdana" panose="020B0604030504040204" pitchFamily="34" charset="0"/>
              </a:rPr>
              <a:t>saturn</a:t>
            </a:r>
            <a:r>
              <a:rPr lang="en-US" sz="900" dirty="0" smtClean="0">
                <a:solidFill>
                  <a:srgbClr val="C00000"/>
                </a:solidFill>
                <a:latin typeface="Verdana" panose="020B0604030504040204" pitchFamily="34" charset="0"/>
                <a:ea typeface="Verdana" panose="020B0604030504040204" pitchFamily="34" charset="0"/>
              </a:rPr>
              <a:t>/v3/</a:t>
            </a:r>
            <a:r>
              <a:rPr lang="en-US" sz="900" dirty="0" err="1" smtClean="0">
                <a:solidFill>
                  <a:srgbClr val="C00000"/>
                </a:solidFill>
                <a:latin typeface="Verdana" panose="020B0604030504040204" pitchFamily="34" charset="0"/>
                <a:ea typeface="Verdana" panose="020B0604030504040204" pitchFamily="34" charset="0"/>
              </a:rPr>
              <a:t>extensions#balance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endParaRPr lang="en-US" sz="900" dirty="0" smtClean="0">
              <a:latin typeface="Verdana" panose="020B0604030504040204" pitchFamily="34" charset="0"/>
              <a:ea typeface="Verdana" panose="020B0604030504040204" pitchFamily="34" charset="0"/>
            </a:endParaRPr>
          </a:p>
          <a:p>
            <a:pPr latinLnBrk="1"/>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p>
          <a:p>
            <a:pPr latinLnBrk="1"/>
            <a:r>
              <a:rPr lang="en-US"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54674448</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2020-09-24T10:43:05+02:00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de-DE"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de-DE" sz="900" dirty="0" smtClean="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smtClean="0">
                <a:solidFill>
                  <a:srgbClr val="000000"/>
                </a:solidFill>
                <a:latin typeface="Verdana" panose="020B0604030504040204" pitchFamily="34" charset="0"/>
                <a:ea typeface="Verdana" panose="020B0604030504040204" pitchFamily="34" charset="0"/>
              </a:rPr>
              <a:t>",</a:t>
            </a:r>
          </a:p>
          <a:p>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2020-09-24T10:43:07+02:00</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de-DE"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550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 Merchant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2020092400000010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2020-09-24T08:31:44Z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2020-09-24T09:02:00Z</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https://demomerchant.com/receipts/2020092400000010jzuJi1bFDbBSM_tuzN_4Nw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  The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points to a Web address where an associated digital receipt will be published.  See TO BE WRITTEN….</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806" y="1065370"/>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9026"/>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demomerchant.com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FR7630002111110020050017971</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endParaRPr lang="en-US" sz="900" dirty="0" smtClean="0">
              <a:solidFill>
                <a:srgbClr val="000000"/>
              </a:solidFill>
              <a:latin typeface="Verdana" panose="020B0604030504040204" pitchFamily="34" charset="0"/>
              <a:ea typeface="Verdana" panose="020B0604030504040204" pitchFamily="34" charset="0"/>
            </a:endParaRP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userAuthorizationMethod</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PIN</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2020-09-24T10:32:35+02:00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1.38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8" y="4215850"/>
            <a:ext cx="17261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36478"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6" y="4503830"/>
            <a:ext cx="230078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flipV="1">
            <a:off x="1835696" y="934274"/>
            <a:ext cx="230523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based on </a:t>
            </a:r>
            <a:r>
              <a:rPr lang="en-US" sz="1000" dirty="0" smtClean="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6478"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6478"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4136478"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://mybank.com/images/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2020-09-24T08:05:46Z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2020-09-24T09:05:47Z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979712" y="4891284"/>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2"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supportedPaymentMethods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a:stCxn id="19" idx="1"/>
          </p:cNvCxnSpPr>
          <p:nvPr/>
        </p:nvCxnSpPr>
        <p:spPr>
          <a:xfrm flipH="1" flipV="1">
            <a:off x="2411760" y="3254263"/>
            <a:ext cx="37444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1"/>
          </p:cNvCxnSpPr>
          <p:nvPr/>
        </p:nvCxnSpPr>
        <p:spPr>
          <a:xfrm flipH="1">
            <a:off x="5665980" y="2954839"/>
            <a:ext cx="4901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56176" y="2841543"/>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869553"/>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75625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6156176" y="3140968"/>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parameters adapted for </a:t>
            </a:r>
            <a:r>
              <a:rPr lang="en-US" sz="1000" dirty="0" smtClean="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3420112" y="4777989"/>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Demo Merchant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https://demomerchant.com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a:rPr>
              <a:t> </a:t>
            </a:r>
            <a:r>
              <a:rPr lang="en-US" sz="900" dirty="0" smtClean="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https://demomerchant.com/images/</a:t>
            </a:r>
            <a:r>
              <a:rPr lang="en-US" sz="900" dirty="0" err="1">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2020-09-24T08:49:57Z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2020-09-24T09:49:58Z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168058"/>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2156" y="1760369"/>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4572000" y="1533788"/>
            <a:ext cx="177227" cy="540000"/>
          </a:xfrm>
          <a:prstGeom prst="rightBrace">
            <a:avLst>
              <a:gd name="adj1" fmla="val 9535"/>
              <a:gd name="adj2" fmla="val 61409"/>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456090"/>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342794"/>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954489"/>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84119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189682"/>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2096896"/>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4054762"/>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1000" i="1" dirty="0" smtClean="0">
                <a:latin typeface="Arial" panose="020B060402020202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a:t>
            </a:r>
            <a:r>
              <a:rPr lang="en-US" sz="1000" i="1" dirty="0" smtClean="0">
                <a:latin typeface="Arial" panose="020B0604020202020204" pitchFamily="34" charset="0"/>
                <a:ea typeface="Verdana" panose="020B0604030504040204" pitchFamily="34" charset="0"/>
                <a:cs typeface="Arial" panose="020B0604020202020204" pitchFamily="34" charset="0"/>
              </a:rPr>
              <a:t>py of </a:t>
            </a:r>
            <a:r>
              <a:rPr lang="en-US" sz="1000" i="1" dirty="0">
                <a:latin typeface="Arial" panose="020B0604020202020204" pitchFamily="34" charset="0"/>
                <a:ea typeface="Verdana" panose="020B0604030504040204" pitchFamily="34" charset="0"/>
                <a:cs typeface="Arial" panose="020B0604020202020204" pitchFamily="34" charset="0"/>
              </a:rPr>
              <a:t>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900" i="1" dirty="0" smtClean="0">
                <a:latin typeface="Verdana" panose="020B0604030504040204" pitchFamily="34" charset="0"/>
                <a:ea typeface="Verdana" panose="020B0604030504040204" pitchFamily="34" charset="0"/>
                <a:cs typeface="Arial" panose="020B0604020202020204" pitchFamily="34" charset="0"/>
              </a:rPr>
              <a:t>          </a:t>
            </a:r>
            <a:r>
              <a:rPr lang="en-US" sz="1000" i="1" dirty="0" smtClean="0">
                <a:latin typeface="Arial" panose="020B0604020202020204" pitchFamily="34" charset="0"/>
                <a:ea typeface="Verdana" panose="020B0604030504040204" pitchFamily="34" charset="0"/>
                <a:cs typeface="Arial" panose="020B0604020202020204" pitchFamily="34" charset="0"/>
              </a:rPr>
              <a:t>Copy </a:t>
            </a:r>
            <a:r>
              <a:rPr lang="en-US" sz="1000" i="1" dirty="0">
                <a:latin typeface="Arial" panose="020B0604020202020204" pitchFamily="34" charset="0"/>
                <a:ea typeface="Verdana" panose="020B0604030504040204" pitchFamily="34" charset="0"/>
                <a:cs typeface="Arial" panose="020B0604020202020204" pitchFamily="34" charset="0"/>
              </a:rPr>
              <a:t>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2020-09-24T08:32:38Z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16423</TotalTime>
  <Words>1959</Words>
  <Application>Microsoft Office PowerPoint</Application>
  <PresentationFormat>On-screen Show (4:3)</PresentationFormat>
  <Paragraphs>284</Paragraphs>
  <Slides>18</Slides>
  <Notes>0</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720</cp:revision>
  <dcterms:created xsi:type="dcterms:W3CDTF">2016-04-29T15:32:52Z</dcterms:created>
  <dcterms:modified xsi:type="dcterms:W3CDTF">2020-09-26T06:52:14Z</dcterms:modified>
</cp:coreProperties>
</file>