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2" r:id="rId2"/>
    <p:sldMasterId id="2147483720" r:id="rId3"/>
    <p:sldMasterId id="2147483708" r:id="rId4"/>
    <p:sldMasterId id="2147483696" r:id="rId5"/>
    <p:sldMasterId id="2147483684" r:id="rId6"/>
    <p:sldMasterId id="2147483672" r:id="rId7"/>
    <p:sldMasterId id="2147483660" r:id="rId8"/>
  </p:sldMasterIdLst>
  <p:sldIdLst>
    <p:sldId id="256" r:id="rId9"/>
  </p:sldIdLst>
  <p:sldSz cx="9829800" cy="10440988"/>
  <p:notesSz cx="6858000" cy="9144000"/>
  <p:defaultTextStyle>
    <a:defPPr>
      <a:defRPr lang="en-US"/>
    </a:defPPr>
    <a:lvl1pPr marL="0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7507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55014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82521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10028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37535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65042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392549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20056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AC7"/>
    <a:srgbClr val="EEE1FF"/>
    <a:srgbClr val="FBF7A3"/>
    <a:srgbClr val="F9F261"/>
    <a:srgbClr val="F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3" autoAdjust="0"/>
    <p:restoredTop sz="86371" autoAdjust="0"/>
  </p:normalViewPr>
  <p:slideViewPr>
    <p:cSldViewPr>
      <p:cViewPr varScale="1">
        <p:scale>
          <a:sx n="53" d="100"/>
          <a:sy n="53" d="100"/>
        </p:scale>
        <p:origin x="-2511" y="-51"/>
      </p:cViewPr>
      <p:guideLst>
        <p:guide orient="horz" pos="3289"/>
        <p:guide pos="3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2"/>
            <a:ext cx="8355330" cy="223804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1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06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30"/>
            <a:ext cx="2211704" cy="8908676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30"/>
            <a:ext cx="6471285" cy="8908676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91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63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67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3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48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09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64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46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4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69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42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66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75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13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023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897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20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055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  <a:prstGeom prst="rect">
            <a:avLst/>
          </a:prstGeom>
        </p:spPr>
        <p:txBody>
          <a:bodyPr lIns="125501" tIns="62751" rIns="125501" bIns="62751"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43"/>
            <a:ext cx="8355330" cy="2283965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262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06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38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557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724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180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2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842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40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462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5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47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669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165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63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189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57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775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186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636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417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2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7" y="2337142"/>
            <a:ext cx="4344908" cy="974008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7" y="3311147"/>
            <a:ext cx="4344908" cy="6015653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23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418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305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362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10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429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7145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687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63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149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6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6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881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908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783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43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249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813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54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492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0231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1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436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289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68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034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5740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836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9222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9393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3549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1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5" y="415709"/>
            <a:ext cx="3233937" cy="1769168"/>
          </a:xfrm>
          <a:prstGeom prst="rect">
            <a:avLst/>
          </a:prstGeom>
        </p:spPr>
        <p:txBody>
          <a:bodyPr lIns="125501" tIns="62751" rIns="125501" bIns="62751"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5"/>
            <a:ext cx="5495132" cy="8911094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5" y="2184881"/>
            <a:ext cx="3233937" cy="7141927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3630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6561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212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509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8510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2180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888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411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046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3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  <a:prstGeom prst="rect">
            <a:avLst/>
          </a:prstGeom>
        </p:spPr>
        <p:txBody>
          <a:bodyPr lIns="125501" tIns="62751" rIns="125501" bIns="62751"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80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0F04E-B60C-4530-BE27-DE08322B242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90C41-1B19-4491-A062-33F2F29E9A8D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1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18025-B22E-453D-AA62-4A08DAEF541F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9F1F3-0306-4ADD-8575-5F845BC34EA0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4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78D0-82C9-47C6-BEE5-E347AC6F0A5E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FCCF-F4AB-4D56-AEE8-39DF7F28FF6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B797-294B-4B2B-9A48-229F3ACF3E1A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emf"/><Relationship Id="rId5" Type="http://schemas.microsoft.com/office/2007/relationships/hdphoto" Target="../media/hdphoto1.wdp"/><Relationship Id="rId10" Type="http://schemas.openxmlformats.org/officeDocument/2006/relationships/hyperlink" Target="https://cyberphone.github.io/doc/defensive-publications/authority-objects.pdf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8" name="Straight Arrow Connector 817"/>
          <p:cNvCxnSpPr/>
          <p:nvPr/>
        </p:nvCxnSpPr>
        <p:spPr>
          <a:xfrm>
            <a:off x="3618342" y="4414376"/>
            <a:ext cx="4302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" name="TextBox 818"/>
          <p:cNvSpPr txBox="1"/>
          <p:nvPr/>
        </p:nvSpPr>
        <p:spPr>
          <a:xfrm>
            <a:off x="3618756" y="4278744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0" name="Straight Connector 819"/>
          <p:cNvCxnSpPr/>
          <p:nvPr/>
        </p:nvCxnSpPr>
        <p:spPr>
          <a:xfrm>
            <a:off x="3617747" y="933507"/>
            <a:ext cx="0" cy="900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Arrow Connector 820"/>
          <p:cNvCxnSpPr/>
          <p:nvPr/>
        </p:nvCxnSpPr>
        <p:spPr>
          <a:xfrm flipH="1">
            <a:off x="1623961" y="7784550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Arrow Connector 821"/>
          <p:cNvCxnSpPr/>
          <p:nvPr/>
        </p:nvCxnSpPr>
        <p:spPr>
          <a:xfrm>
            <a:off x="1602532" y="8080966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Arrow Connector 822"/>
          <p:cNvCxnSpPr/>
          <p:nvPr/>
        </p:nvCxnSpPr>
        <p:spPr>
          <a:xfrm flipH="1">
            <a:off x="1623961" y="8576638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Arrow Connector 823"/>
          <p:cNvCxnSpPr/>
          <p:nvPr/>
        </p:nvCxnSpPr>
        <p:spPr>
          <a:xfrm>
            <a:off x="1602532" y="8873054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" name="TextBox 824"/>
          <p:cNvSpPr txBox="1"/>
          <p:nvPr/>
        </p:nvSpPr>
        <p:spPr>
          <a:xfrm flipH="1">
            <a:off x="7031663" y="8441006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6" name="TextBox 825"/>
          <p:cNvSpPr txBox="1"/>
          <p:nvPr/>
        </p:nvSpPr>
        <p:spPr>
          <a:xfrm flipH="1">
            <a:off x="7031663" y="7648918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7" name="Straight Arrow Connector 826"/>
          <p:cNvCxnSpPr/>
          <p:nvPr/>
        </p:nvCxnSpPr>
        <p:spPr>
          <a:xfrm flipH="1">
            <a:off x="3637236" y="4710792"/>
            <a:ext cx="4302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/>
          <p:cNvCxnSpPr/>
          <p:nvPr/>
        </p:nvCxnSpPr>
        <p:spPr>
          <a:xfrm>
            <a:off x="6443711" y="1017031"/>
            <a:ext cx="0" cy="2880000"/>
          </a:xfrm>
          <a:prstGeom prst="line">
            <a:avLst/>
          </a:prstGeom>
          <a:ln w="15875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9" name="Group 828"/>
          <p:cNvGrpSpPr/>
          <p:nvPr/>
        </p:nvGrpSpPr>
        <p:grpSpPr>
          <a:xfrm>
            <a:off x="5927266" y="1928507"/>
            <a:ext cx="1030391" cy="1103526"/>
            <a:chOff x="4558170" y="1856548"/>
            <a:chExt cx="1030391" cy="1103526"/>
          </a:xfrm>
        </p:grpSpPr>
        <p:sp>
          <p:nvSpPr>
            <p:cNvPr id="830" name="Rectangle 829"/>
            <p:cNvSpPr/>
            <p:nvPr/>
          </p:nvSpPr>
          <p:spPr>
            <a:xfrm>
              <a:off x="4559753" y="1856548"/>
              <a:ext cx="1028808" cy="110352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rgbClr val="DFE7F5"/>
                </a:gs>
                <a:gs pos="100000">
                  <a:srgbClr val="B4C6E6"/>
                </a:gs>
              </a:gsLst>
              <a:lin ang="2700000" scaled="1"/>
              <a:tileRect/>
            </a:gradFill>
            <a:ln w="22225" cmpd="dbl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108000" rtlCol="0" anchor="ctr" anchorCtr="1">
              <a:noAutofit/>
            </a:bodyPr>
            <a:lstStyle/>
            <a:p>
              <a:pPr algn="ctr"/>
              <a:endPara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1" name="Rounded Rectangle 830"/>
            <p:cNvSpPr>
              <a:spLocks noChangeAspect="1"/>
            </p:cNvSpPr>
            <p:nvPr/>
          </p:nvSpPr>
          <p:spPr>
            <a:xfrm>
              <a:off x="4892146" y="2094308"/>
              <a:ext cx="352515" cy="216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2" name="TextBox 831"/>
            <p:cNvSpPr txBox="1"/>
            <p:nvPr/>
          </p:nvSpPr>
          <p:spPr>
            <a:xfrm>
              <a:off x="4638418" y="1868909"/>
              <a:ext cx="8515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Select Card</a:t>
              </a:r>
              <a:endParaRPr 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3" name="TextBox 832"/>
            <p:cNvSpPr txBox="1"/>
            <p:nvPr/>
          </p:nvSpPr>
          <p:spPr>
            <a:xfrm>
              <a:off x="4965080" y="2716487"/>
              <a:ext cx="445685" cy="13765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txBody>
            <a:bodyPr wrap="none" lIns="54000" tIns="0" rIns="54000" bIns="14400" rtlCol="0" anchor="ctr" anchorCtr="1">
              <a:spAutoFit/>
            </a:bodyPr>
            <a:lstStyle/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● ●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●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●</a:t>
              </a:r>
              <a:endParaRPr lang="en-US" sz="8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4" name="TextBox 833"/>
            <p:cNvSpPr txBox="1"/>
            <p:nvPr/>
          </p:nvSpPr>
          <p:spPr>
            <a:xfrm>
              <a:off x="4603675" y="2661137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PIN: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5" name="TextBox 834"/>
            <p:cNvSpPr txBox="1"/>
            <p:nvPr/>
          </p:nvSpPr>
          <p:spPr>
            <a:xfrm>
              <a:off x="5082450" y="2462159"/>
              <a:ext cx="463319" cy="199207"/>
            </a:xfrm>
            <a:prstGeom prst="rect">
              <a:avLst/>
            </a:prstGeom>
            <a:noFill/>
            <a:ln w="6350">
              <a:noFill/>
              <a:prstDash val="solid"/>
            </a:ln>
          </p:spPr>
          <p:txBody>
            <a:bodyPr wrap="none" lIns="54000" tIns="0" rIns="54000" bIns="14400" rtlCol="0" anchor="ctr" anchorCtr="1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$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200</a:t>
              </a:r>
              <a:endParaRPr lang="en-US" sz="12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6" name="TextBox 835"/>
            <p:cNvSpPr txBox="1"/>
            <p:nvPr/>
          </p:nvSpPr>
          <p:spPr>
            <a:xfrm>
              <a:off x="4558170" y="2432612"/>
              <a:ext cx="6591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Amount: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37" name="Elbow Connector 836"/>
          <p:cNvCxnSpPr/>
          <p:nvPr/>
        </p:nvCxnSpPr>
        <p:spPr>
          <a:xfrm flipV="1">
            <a:off x="6537073" y="1187455"/>
            <a:ext cx="648000" cy="1089352"/>
          </a:xfrm>
          <a:prstGeom prst="bentConnector2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376834" y="4822581"/>
            <a:ext cx="0" cy="68400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Arrow Connector 838"/>
          <p:cNvCxnSpPr/>
          <p:nvPr/>
        </p:nvCxnSpPr>
        <p:spPr>
          <a:xfrm>
            <a:off x="3784197" y="6994396"/>
            <a:ext cx="4140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0" name="Freeform 839"/>
          <p:cNvSpPr/>
          <p:nvPr/>
        </p:nvSpPr>
        <p:spPr>
          <a:xfrm rot="2212763">
            <a:off x="8550324" y="1119201"/>
            <a:ext cx="1548000" cy="1959823"/>
          </a:xfrm>
          <a:custGeom>
            <a:avLst/>
            <a:gdLst>
              <a:gd name="connsiteX0" fmla="*/ 0 w 159026"/>
              <a:gd name="connsiteY0" fmla="*/ 0 h 0"/>
              <a:gd name="connsiteX1" fmla="*/ 159026 w 159026"/>
              <a:gd name="connsiteY1" fmla="*/ 0 h 0"/>
              <a:gd name="connsiteX0" fmla="*/ 0 w 10000"/>
              <a:gd name="connsiteY0" fmla="*/ 0 h 453"/>
              <a:gd name="connsiteX1" fmla="*/ 3966 w 10000"/>
              <a:gd name="connsiteY1" fmla="*/ 453 h 453"/>
              <a:gd name="connsiteX2" fmla="*/ 10000 w 10000"/>
              <a:gd name="connsiteY2" fmla="*/ 0 h 453"/>
              <a:gd name="connsiteX0" fmla="*/ 0 w 10543"/>
              <a:gd name="connsiteY0" fmla="*/ 0 h 167832"/>
              <a:gd name="connsiteX1" fmla="*/ 3966 w 10543"/>
              <a:gd name="connsiteY1" fmla="*/ 10000 h 167832"/>
              <a:gd name="connsiteX2" fmla="*/ 10183 w 10543"/>
              <a:gd name="connsiteY2" fmla="*/ 167819 h 167832"/>
              <a:gd name="connsiteX3" fmla="*/ 10000 w 10543"/>
              <a:gd name="connsiteY3" fmla="*/ 0 h 167832"/>
              <a:gd name="connsiteX0" fmla="*/ 0 w 63618"/>
              <a:gd name="connsiteY0" fmla="*/ 0 h 1383313"/>
              <a:gd name="connsiteX1" fmla="*/ 3966 w 63618"/>
              <a:gd name="connsiteY1" fmla="*/ 10000 h 1383313"/>
              <a:gd name="connsiteX2" fmla="*/ 10183 w 63618"/>
              <a:gd name="connsiteY2" fmla="*/ 167819 h 1383313"/>
              <a:gd name="connsiteX3" fmla="*/ 63618 w 63618"/>
              <a:gd name="connsiteY3" fmla="*/ 1383313 h 1383313"/>
              <a:gd name="connsiteX0" fmla="*/ 0 w 63618"/>
              <a:gd name="connsiteY0" fmla="*/ 0 h 1383313"/>
              <a:gd name="connsiteX1" fmla="*/ 3966 w 63618"/>
              <a:gd name="connsiteY1" fmla="*/ 10000 h 1383313"/>
              <a:gd name="connsiteX2" fmla="*/ 63618 w 63618"/>
              <a:gd name="connsiteY2" fmla="*/ 1383313 h 1383313"/>
              <a:gd name="connsiteX0" fmla="*/ 0 w 74268"/>
              <a:gd name="connsiteY0" fmla="*/ 191618 h 1373313"/>
              <a:gd name="connsiteX1" fmla="*/ 14616 w 74268"/>
              <a:gd name="connsiteY1" fmla="*/ 0 h 1373313"/>
              <a:gd name="connsiteX2" fmla="*/ 74268 w 74268"/>
              <a:gd name="connsiteY2" fmla="*/ 1373313 h 1373313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74268 w 74268"/>
              <a:gd name="connsiteY2" fmla="*/ 1369842 h 1369842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74268 w 74268"/>
              <a:gd name="connsiteY2" fmla="*/ 1369842 h 1369842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67291 w 74268"/>
              <a:gd name="connsiteY2" fmla="*/ 1210006 h 1369842"/>
              <a:gd name="connsiteX3" fmla="*/ 74268 w 74268"/>
              <a:gd name="connsiteY3" fmla="*/ 1369842 h 1369842"/>
              <a:gd name="connsiteX0" fmla="*/ 0 w 70543"/>
              <a:gd name="connsiteY0" fmla="*/ 188147 h 1551650"/>
              <a:gd name="connsiteX1" fmla="*/ 14843 w 70543"/>
              <a:gd name="connsiteY1" fmla="*/ 0 h 1551650"/>
              <a:gd name="connsiteX2" fmla="*/ 67291 w 70543"/>
              <a:gd name="connsiteY2" fmla="*/ 1210006 h 1551650"/>
              <a:gd name="connsiteX3" fmla="*/ 62375 w 70543"/>
              <a:gd name="connsiteY3" fmla="*/ 1551650 h 1551650"/>
              <a:gd name="connsiteX0" fmla="*/ 0 w 73012"/>
              <a:gd name="connsiteY0" fmla="*/ 188147 h 1551650"/>
              <a:gd name="connsiteX1" fmla="*/ 14843 w 73012"/>
              <a:gd name="connsiteY1" fmla="*/ 0 h 1551650"/>
              <a:gd name="connsiteX2" fmla="*/ 67291 w 73012"/>
              <a:gd name="connsiteY2" fmla="*/ 1210006 h 1551650"/>
              <a:gd name="connsiteX3" fmla="*/ 62375 w 73012"/>
              <a:gd name="connsiteY3" fmla="*/ 1551650 h 1551650"/>
              <a:gd name="connsiteX0" fmla="*/ 0 w 77152"/>
              <a:gd name="connsiteY0" fmla="*/ 188147 h 1551650"/>
              <a:gd name="connsiteX1" fmla="*/ 14843 w 77152"/>
              <a:gd name="connsiteY1" fmla="*/ 0 h 1551650"/>
              <a:gd name="connsiteX2" fmla="*/ 72995 w 77152"/>
              <a:gd name="connsiteY2" fmla="*/ 1329675 h 1551650"/>
              <a:gd name="connsiteX3" fmla="*/ 62375 w 77152"/>
              <a:gd name="connsiteY3" fmla="*/ 1551650 h 1551650"/>
              <a:gd name="connsiteX0" fmla="*/ 0 w 77152"/>
              <a:gd name="connsiteY0" fmla="*/ 188147 h 1551650"/>
              <a:gd name="connsiteX1" fmla="*/ 14843 w 77152"/>
              <a:gd name="connsiteY1" fmla="*/ 0 h 1551650"/>
              <a:gd name="connsiteX2" fmla="*/ 72995 w 77152"/>
              <a:gd name="connsiteY2" fmla="*/ 1329675 h 1551650"/>
              <a:gd name="connsiteX3" fmla="*/ 62375 w 77152"/>
              <a:gd name="connsiteY3" fmla="*/ 1551650 h 1551650"/>
              <a:gd name="connsiteX0" fmla="*/ 0 w 77348"/>
              <a:gd name="connsiteY0" fmla="*/ 188147 h 1551650"/>
              <a:gd name="connsiteX1" fmla="*/ 14843 w 77348"/>
              <a:gd name="connsiteY1" fmla="*/ 0 h 1551650"/>
              <a:gd name="connsiteX2" fmla="*/ 72995 w 77348"/>
              <a:gd name="connsiteY2" fmla="*/ 1329675 h 1551650"/>
              <a:gd name="connsiteX3" fmla="*/ 62375 w 77348"/>
              <a:gd name="connsiteY3" fmla="*/ 1551650 h 1551650"/>
              <a:gd name="connsiteX0" fmla="*/ 0 w 73125"/>
              <a:gd name="connsiteY0" fmla="*/ 188147 h 1551650"/>
              <a:gd name="connsiteX1" fmla="*/ 14843 w 73125"/>
              <a:gd name="connsiteY1" fmla="*/ 0 h 1551650"/>
              <a:gd name="connsiteX2" fmla="*/ 72995 w 73125"/>
              <a:gd name="connsiteY2" fmla="*/ 1329675 h 1551650"/>
              <a:gd name="connsiteX3" fmla="*/ 62375 w 73125"/>
              <a:gd name="connsiteY3" fmla="*/ 1551650 h 1551650"/>
              <a:gd name="connsiteX0" fmla="*/ 0 w 73125"/>
              <a:gd name="connsiteY0" fmla="*/ 188147 h 1551650"/>
              <a:gd name="connsiteX1" fmla="*/ 14843 w 73125"/>
              <a:gd name="connsiteY1" fmla="*/ 0 h 1551650"/>
              <a:gd name="connsiteX2" fmla="*/ 72995 w 73125"/>
              <a:gd name="connsiteY2" fmla="*/ 1329675 h 1551650"/>
              <a:gd name="connsiteX3" fmla="*/ 62375 w 73125"/>
              <a:gd name="connsiteY3" fmla="*/ 1551650 h 1551650"/>
              <a:gd name="connsiteX0" fmla="*/ 0 w 73055"/>
              <a:gd name="connsiteY0" fmla="*/ 188147 h 1551650"/>
              <a:gd name="connsiteX1" fmla="*/ 14843 w 73055"/>
              <a:gd name="connsiteY1" fmla="*/ 0 h 1551650"/>
              <a:gd name="connsiteX2" fmla="*/ 72995 w 73055"/>
              <a:gd name="connsiteY2" fmla="*/ 1329675 h 1551650"/>
              <a:gd name="connsiteX3" fmla="*/ 62375 w 73055"/>
              <a:gd name="connsiteY3" fmla="*/ 1551650 h 1551650"/>
              <a:gd name="connsiteX0" fmla="*/ 0 w 72995"/>
              <a:gd name="connsiteY0" fmla="*/ 188147 h 1551650"/>
              <a:gd name="connsiteX1" fmla="*/ 14843 w 72995"/>
              <a:gd name="connsiteY1" fmla="*/ 0 h 1551650"/>
              <a:gd name="connsiteX2" fmla="*/ 72995 w 72995"/>
              <a:gd name="connsiteY2" fmla="*/ 1329675 h 1551650"/>
              <a:gd name="connsiteX3" fmla="*/ 62375 w 72995"/>
              <a:gd name="connsiteY3" fmla="*/ 1551650 h 1551650"/>
              <a:gd name="connsiteX0" fmla="*/ 0 w 72995"/>
              <a:gd name="connsiteY0" fmla="*/ 188147 h 1551650"/>
              <a:gd name="connsiteX1" fmla="*/ 14843 w 72995"/>
              <a:gd name="connsiteY1" fmla="*/ 0 h 1551650"/>
              <a:gd name="connsiteX2" fmla="*/ 72995 w 72995"/>
              <a:gd name="connsiteY2" fmla="*/ 1329675 h 1551650"/>
              <a:gd name="connsiteX3" fmla="*/ 62375 w 72995"/>
              <a:gd name="connsiteY3" fmla="*/ 1551650 h 1551650"/>
              <a:gd name="connsiteX0" fmla="*/ 0 w 75183"/>
              <a:gd name="connsiteY0" fmla="*/ 188147 h 1551650"/>
              <a:gd name="connsiteX1" fmla="*/ 14843 w 75183"/>
              <a:gd name="connsiteY1" fmla="*/ 0 h 1551650"/>
              <a:gd name="connsiteX2" fmla="*/ 75183 w 75183"/>
              <a:gd name="connsiteY2" fmla="*/ 1374399 h 1551650"/>
              <a:gd name="connsiteX3" fmla="*/ 62375 w 75183"/>
              <a:gd name="connsiteY3" fmla="*/ 1551650 h 1551650"/>
              <a:gd name="connsiteX0" fmla="*/ 0 w 75506"/>
              <a:gd name="connsiteY0" fmla="*/ 188147 h 1551650"/>
              <a:gd name="connsiteX1" fmla="*/ 14843 w 75506"/>
              <a:gd name="connsiteY1" fmla="*/ 0 h 1551650"/>
              <a:gd name="connsiteX2" fmla="*/ 75506 w 75506"/>
              <a:gd name="connsiteY2" fmla="*/ 1386857 h 1551650"/>
              <a:gd name="connsiteX3" fmla="*/ 62375 w 75506"/>
              <a:gd name="connsiteY3" fmla="*/ 1551650 h 1551650"/>
              <a:gd name="connsiteX0" fmla="*/ 0 w 75506"/>
              <a:gd name="connsiteY0" fmla="*/ 188147 h 1551650"/>
              <a:gd name="connsiteX1" fmla="*/ 14843 w 75506"/>
              <a:gd name="connsiteY1" fmla="*/ 0 h 1551650"/>
              <a:gd name="connsiteX2" fmla="*/ 75506 w 75506"/>
              <a:gd name="connsiteY2" fmla="*/ 1386857 h 1551650"/>
              <a:gd name="connsiteX3" fmla="*/ 62375 w 75506"/>
              <a:gd name="connsiteY3" fmla="*/ 1551650 h 1551650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22537"/>
              <a:gd name="connsiteX1" fmla="*/ 14843 w 75506"/>
              <a:gd name="connsiteY1" fmla="*/ 0 h 1622537"/>
              <a:gd name="connsiteX2" fmla="*/ 75506 w 75506"/>
              <a:gd name="connsiteY2" fmla="*/ 1386857 h 1622537"/>
              <a:gd name="connsiteX3" fmla="*/ 57044 w 75506"/>
              <a:gd name="connsiteY3" fmla="*/ 1622537 h 1622537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470"/>
              <a:gd name="connsiteY0" fmla="*/ 188147 h 1621312"/>
              <a:gd name="connsiteX1" fmla="*/ 14843 w 75470"/>
              <a:gd name="connsiteY1" fmla="*/ 0 h 1621312"/>
              <a:gd name="connsiteX2" fmla="*/ 75470 w 75470"/>
              <a:gd name="connsiteY2" fmla="*/ 1386040 h 1621312"/>
              <a:gd name="connsiteX3" fmla="*/ 56841 w 75470"/>
              <a:gd name="connsiteY3" fmla="*/ 1621312 h 1621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470" h="1621312">
                <a:moveTo>
                  <a:pt x="0" y="188147"/>
                </a:moveTo>
                <a:lnTo>
                  <a:pt x="14843" y="0"/>
                </a:lnTo>
                <a:cubicBezTo>
                  <a:pt x="40474" y="581953"/>
                  <a:pt x="75534" y="1383067"/>
                  <a:pt x="75470" y="1386040"/>
                </a:cubicBezTo>
                <a:cubicBezTo>
                  <a:pt x="75430" y="1386220"/>
                  <a:pt x="66879" y="1495791"/>
                  <a:pt x="56841" y="1621312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TextBox 840"/>
          <p:cNvSpPr txBox="1"/>
          <p:nvPr/>
        </p:nvSpPr>
        <p:spPr>
          <a:xfrm>
            <a:off x="5006692" y="6716830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42" name="TextBox 841"/>
          <p:cNvSpPr txBox="1"/>
          <p:nvPr/>
        </p:nvSpPr>
        <p:spPr>
          <a:xfrm>
            <a:off x="4087615" y="3058589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3" name="TextBox 842"/>
          <p:cNvSpPr txBox="1"/>
          <p:nvPr/>
        </p:nvSpPr>
        <p:spPr>
          <a:xfrm>
            <a:off x="3684877" y="3320053"/>
            <a:ext cx="26260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user authorization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Clear text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Account Type and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ank URL)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4" name="Straight Connector 843"/>
          <p:cNvCxnSpPr/>
          <p:nvPr/>
        </p:nvCxnSpPr>
        <p:spPr>
          <a:xfrm>
            <a:off x="7933042" y="3093507"/>
            <a:ext cx="0" cy="684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TextBox 844"/>
          <p:cNvSpPr txBox="1"/>
          <p:nvPr/>
        </p:nvSpPr>
        <p:spPr>
          <a:xfrm>
            <a:off x="3268688" y="188591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6" name="TextBox 845"/>
          <p:cNvSpPr txBox="1"/>
          <p:nvPr/>
        </p:nvSpPr>
        <p:spPr>
          <a:xfrm>
            <a:off x="5643945" y="188591"/>
            <a:ext cx="1105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+ Wallet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7" name="TextBox 846"/>
          <p:cNvSpPr txBox="1"/>
          <p:nvPr/>
        </p:nvSpPr>
        <p:spPr>
          <a:xfrm>
            <a:off x="7210969" y="2529376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Account Provider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48" name="Group 847"/>
          <p:cNvGrpSpPr/>
          <p:nvPr/>
        </p:nvGrpSpPr>
        <p:grpSpPr>
          <a:xfrm>
            <a:off x="8275395" y="2969588"/>
            <a:ext cx="445844" cy="603379"/>
            <a:chOff x="8232155" y="587661"/>
            <a:chExt cx="445844" cy="603379"/>
          </a:xfrm>
        </p:grpSpPr>
        <p:pic>
          <p:nvPicPr>
            <p:cNvPr id="849" name="Picture 84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0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51" name="Group 850"/>
          <p:cNvGrpSpPr/>
          <p:nvPr/>
        </p:nvGrpSpPr>
        <p:grpSpPr>
          <a:xfrm>
            <a:off x="7687603" y="3008627"/>
            <a:ext cx="504468" cy="363739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52" name="Rectangle 851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" name="Rectangle 852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4" name="Rectangle 853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5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6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7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8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59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545" y="608851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" name="TextBox 859"/>
          <p:cNvSpPr txBox="1"/>
          <p:nvPr/>
        </p:nvSpPr>
        <p:spPr>
          <a:xfrm>
            <a:off x="4285127" y="968696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“Checkout/Pay”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1" name="Straight Arrow Connector 860"/>
          <p:cNvCxnSpPr/>
          <p:nvPr/>
        </p:nvCxnSpPr>
        <p:spPr>
          <a:xfrm>
            <a:off x="3770296" y="1761733"/>
            <a:ext cx="2664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2" name="TextBox 861"/>
          <p:cNvSpPr txBox="1"/>
          <p:nvPr/>
        </p:nvSpPr>
        <p:spPr>
          <a:xfrm>
            <a:off x="4226432" y="1484735"/>
            <a:ext cx="1854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PaymentClientRequest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63" name="Parallelogram 862"/>
          <p:cNvSpPr/>
          <p:nvPr/>
        </p:nvSpPr>
        <p:spPr>
          <a:xfrm>
            <a:off x="3413725" y="1630919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4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13" y="158408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65" name="Straight Arrow Connector 864"/>
          <p:cNvCxnSpPr/>
          <p:nvPr/>
        </p:nvCxnSpPr>
        <p:spPr>
          <a:xfrm flipH="1">
            <a:off x="3633264" y="3344652"/>
            <a:ext cx="2664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6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412" y="6802324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8" name="Picture 7" descr="C:\Users\Anders\AppData\Local\Microsoft\Windows\INetCache\IE\RPLCESMO\14481-illustration-of-a-house-pv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230" y="503816"/>
            <a:ext cx="611639" cy="51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9" name="TextBox 868"/>
          <p:cNvSpPr txBox="1"/>
          <p:nvPr/>
        </p:nvSpPr>
        <p:spPr>
          <a:xfrm>
            <a:off x="8117877" y="8570789"/>
            <a:ext cx="1117343" cy="241931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Provider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0" name="TextBox 869"/>
          <p:cNvSpPr txBox="1"/>
          <p:nvPr/>
        </p:nvSpPr>
        <p:spPr>
          <a:xfrm>
            <a:off x="3943599" y="148525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②</a:t>
            </a:r>
            <a:endParaRPr lang="en-US" sz="1200" dirty="0"/>
          </a:p>
        </p:txBody>
      </p:sp>
      <p:sp>
        <p:nvSpPr>
          <p:cNvPr id="871" name="TextBox 870"/>
          <p:cNvSpPr txBox="1"/>
          <p:nvPr/>
        </p:nvSpPr>
        <p:spPr>
          <a:xfrm>
            <a:off x="5558613" y="3059209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③</a:t>
            </a:r>
            <a:endParaRPr lang="en-US" sz="1200" dirty="0"/>
          </a:p>
        </p:txBody>
      </p:sp>
      <p:sp>
        <p:nvSpPr>
          <p:cNvPr id="872" name="TextBox 871"/>
          <p:cNvSpPr txBox="1"/>
          <p:nvPr/>
        </p:nvSpPr>
        <p:spPr>
          <a:xfrm>
            <a:off x="4729667" y="6710626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④</a:t>
            </a:r>
            <a:endParaRPr lang="en-US" sz="1200" dirty="0"/>
          </a:p>
        </p:txBody>
      </p:sp>
      <p:sp>
        <p:nvSpPr>
          <p:cNvPr id="873" name="TextBox 872"/>
          <p:cNvSpPr txBox="1"/>
          <p:nvPr/>
        </p:nvSpPr>
        <p:spPr>
          <a:xfrm>
            <a:off x="5425957" y="97134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①</a:t>
            </a:r>
            <a:endParaRPr lang="en-US" sz="1200" dirty="0"/>
          </a:p>
        </p:txBody>
      </p:sp>
      <p:pic>
        <p:nvPicPr>
          <p:cNvPr id="874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256201" y="539696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5" name="TextBox 874"/>
          <p:cNvSpPr txBox="1"/>
          <p:nvPr/>
        </p:nvSpPr>
        <p:spPr>
          <a:xfrm>
            <a:off x="5254822" y="6988757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(HTTPS POST)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6" name="Parallelogram 875"/>
          <p:cNvSpPr/>
          <p:nvPr/>
        </p:nvSpPr>
        <p:spPr>
          <a:xfrm>
            <a:off x="6235981" y="3225135"/>
            <a:ext cx="414109" cy="237600"/>
          </a:xfrm>
          <a:prstGeom prst="parallelogram">
            <a:avLst/>
          </a:prstGeom>
          <a:blipFill>
            <a:blip r:embed="rId8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TextBox 876"/>
          <p:cNvSpPr txBox="1"/>
          <p:nvPr/>
        </p:nvSpPr>
        <p:spPr>
          <a:xfrm>
            <a:off x="5236548" y="2602953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Authorize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8" name="TextBox 877"/>
          <p:cNvSpPr txBox="1"/>
          <p:nvPr/>
        </p:nvSpPr>
        <p:spPr>
          <a:xfrm>
            <a:off x="4015607" y="1761407"/>
            <a:ext cx="196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(Scenario dependent “channel”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technology used for Merchant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to Wallet communication)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9" name="TextBox 878"/>
          <p:cNvSpPr txBox="1"/>
          <p:nvPr/>
        </p:nvSpPr>
        <p:spPr>
          <a:xfrm>
            <a:off x="4316754" y="1230783"/>
            <a:ext cx="1417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(Scenario dependent)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80" name="Picture 8" descr="key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159" y="296426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" name="TextBox 880"/>
          <p:cNvSpPr txBox="1"/>
          <p:nvPr/>
        </p:nvSpPr>
        <p:spPr>
          <a:xfrm>
            <a:off x="8765832" y="3294108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Encryption 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Key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2" name="TextBox 881"/>
          <p:cNvSpPr txBox="1"/>
          <p:nvPr/>
        </p:nvSpPr>
        <p:spPr>
          <a:xfrm>
            <a:off x="2235474" y="6778372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3" name="TextBox 882"/>
          <p:cNvSpPr txBox="1"/>
          <p:nvPr/>
        </p:nvSpPr>
        <p:spPr>
          <a:xfrm>
            <a:off x="2271946" y="1532658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4" name="TextBox 883"/>
          <p:cNvSpPr txBox="1"/>
          <p:nvPr/>
        </p:nvSpPr>
        <p:spPr>
          <a:xfrm>
            <a:off x="6717309" y="547877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5" name="TextBox 884"/>
          <p:cNvSpPr txBox="1"/>
          <p:nvPr/>
        </p:nvSpPr>
        <p:spPr>
          <a:xfrm>
            <a:off x="7800354" y="188591"/>
            <a:ext cx="1476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 Properties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6" name="Group 885"/>
          <p:cNvGrpSpPr/>
          <p:nvPr/>
        </p:nvGrpSpPr>
        <p:grpSpPr>
          <a:xfrm>
            <a:off x="6835729" y="804053"/>
            <a:ext cx="668317" cy="452870"/>
            <a:chOff x="5303954" y="804102"/>
            <a:chExt cx="668317" cy="452870"/>
          </a:xfrm>
        </p:grpSpPr>
        <p:sp>
          <p:nvSpPr>
            <p:cNvPr id="887" name="Rounded Rectangle 886"/>
            <p:cNvSpPr/>
            <p:nvPr/>
          </p:nvSpPr>
          <p:spPr>
            <a:xfrm>
              <a:off x="5303954" y="948118"/>
              <a:ext cx="504055" cy="30885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Rounded Rectangle 887"/>
            <p:cNvSpPr/>
            <p:nvPr/>
          </p:nvSpPr>
          <p:spPr>
            <a:xfrm>
              <a:off x="5384591" y="876110"/>
              <a:ext cx="504055" cy="30885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Rounded Rectangle 888"/>
            <p:cNvSpPr/>
            <p:nvPr/>
          </p:nvSpPr>
          <p:spPr>
            <a:xfrm>
              <a:off x="5468216" y="804102"/>
              <a:ext cx="504055" cy="30885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0" name="Group 889"/>
            <p:cNvGrpSpPr>
              <a:grpSpLocks noChangeAspect="1"/>
            </p:cNvGrpSpPr>
            <p:nvPr/>
          </p:nvGrpSpPr>
          <p:grpSpPr>
            <a:xfrm>
              <a:off x="5525912" y="854614"/>
              <a:ext cx="183121" cy="132037"/>
              <a:chOff x="2089401" y="630040"/>
              <a:chExt cx="504468" cy="363739"/>
            </a:xfrm>
            <a:effectLst/>
          </p:grpSpPr>
          <p:sp>
            <p:nvSpPr>
              <p:cNvPr id="894" name="Rectangle 893"/>
              <p:cNvSpPr>
                <a:spLocks noChangeArrowheads="1"/>
              </p:cNvSpPr>
              <p:nvPr/>
            </p:nvSpPr>
            <p:spPr bwMode="auto">
              <a:xfrm>
                <a:off x="2470474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Rectangle 894"/>
              <p:cNvSpPr>
                <a:spLocks noChangeArrowheads="1"/>
              </p:cNvSpPr>
              <p:nvPr/>
            </p:nvSpPr>
            <p:spPr bwMode="auto">
              <a:xfrm>
                <a:off x="2308857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Rectangle 895"/>
              <p:cNvSpPr>
                <a:spLocks noChangeArrowheads="1"/>
              </p:cNvSpPr>
              <p:nvPr/>
            </p:nvSpPr>
            <p:spPr bwMode="auto">
              <a:xfrm>
                <a:off x="2147398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Freeform 16"/>
              <p:cNvSpPr>
                <a:spLocks/>
              </p:cNvSpPr>
              <p:nvPr/>
            </p:nvSpPr>
            <p:spPr bwMode="auto">
              <a:xfrm>
                <a:off x="2101635" y="630040"/>
                <a:ext cx="472098" cy="120781"/>
              </a:xfrm>
              <a:custGeom>
                <a:avLst/>
                <a:gdLst>
                  <a:gd name="T0" fmla="*/ 6 w 3093"/>
                  <a:gd name="T1" fmla="*/ 451 h 764"/>
                  <a:gd name="T2" fmla="*/ 1523 w 3093"/>
                  <a:gd name="T3" fmla="*/ 0 h 764"/>
                  <a:gd name="T4" fmla="*/ 3093 w 3093"/>
                  <a:gd name="T5" fmla="*/ 468 h 764"/>
                  <a:gd name="T6" fmla="*/ 3089 w 3093"/>
                  <a:gd name="T7" fmla="*/ 764 h 764"/>
                  <a:gd name="T8" fmla="*/ 0 w 3093"/>
                  <a:gd name="T9" fmla="*/ 754 h 764"/>
                  <a:gd name="T10" fmla="*/ 6 w 3093"/>
                  <a:gd name="T11" fmla="*/ 451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93" h="764">
                    <a:moveTo>
                      <a:pt x="6" y="451"/>
                    </a:moveTo>
                    <a:cubicBezTo>
                      <a:pt x="86" y="441"/>
                      <a:pt x="1523" y="0"/>
                      <a:pt x="1523" y="0"/>
                    </a:cubicBezTo>
                    <a:lnTo>
                      <a:pt x="3093" y="468"/>
                    </a:lnTo>
                    <a:lnTo>
                      <a:pt x="3089" y="764"/>
                    </a:lnTo>
                    <a:lnTo>
                      <a:pt x="0" y="754"/>
                    </a:lnTo>
                    <a:lnTo>
                      <a:pt x="6" y="451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Freeform 18"/>
              <p:cNvSpPr>
                <a:spLocks/>
              </p:cNvSpPr>
              <p:nvPr/>
            </p:nvSpPr>
            <p:spPr bwMode="auto">
              <a:xfrm>
                <a:off x="2120425" y="929176"/>
                <a:ext cx="437027" cy="33707"/>
              </a:xfrm>
              <a:custGeom>
                <a:avLst/>
                <a:gdLst>
                  <a:gd name="T0" fmla="*/ 0 w 2853"/>
                  <a:gd name="T1" fmla="*/ 213 h 213"/>
                  <a:gd name="T2" fmla="*/ 4 w 2853"/>
                  <a:gd name="T3" fmla="*/ 1 h 213"/>
                  <a:gd name="T4" fmla="*/ 2849 w 2853"/>
                  <a:gd name="T5" fmla="*/ 0 h 213"/>
                  <a:gd name="T6" fmla="*/ 2853 w 2853"/>
                  <a:gd name="T7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53" h="213">
                    <a:moveTo>
                      <a:pt x="0" y="213"/>
                    </a:moveTo>
                    <a:lnTo>
                      <a:pt x="4" y="1"/>
                    </a:lnTo>
                    <a:lnTo>
                      <a:pt x="2849" y="0"/>
                    </a:lnTo>
                    <a:lnTo>
                      <a:pt x="2853" y="213"/>
                    </a:lnTo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Freeform 19"/>
              <p:cNvSpPr>
                <a:spLocks/>
              </p:cNvSpPr>
              <p:nvPr/>
            </p:nvSpPr>
            <p:spPr bwMode="auto">
              <a:xfrm>
                <a:off x="2089401" y="962879"/>
                <a:ext cx="504468" cy="30900"/>
              </a:xfrm>
              <a:custGeom>
                <a:avLst/>
                <a:gdLst>
                  <a:gd name="T0" fmla="*/ 3290 w 3295"/>
                  <a:gd name="T1" fmla="*/ 0 h 197"/>
                  <a:gd name="T2" fmla="*/ 3295 w 3295"/>
                  <a:gd name="T3" fmla="*/ 197 h 197"/>
                  <a:gd name="T4" fmla="*/ 0 w 3295"/>
                  <a:gd name="T5" fmla="*/ 196 h 197"/>
                  <a:gd name="T6" fmla="*/ 4 w 3295"/>
                  <a:gd name="T7" fmla="*/ 1 h 197"/>
                  <a:gd name="T8" fmla="*/ 3290 w 3295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95" h="197">
                    <a:moveTo>
                      <a:pt x="3290" y="0"/>
                    </a:moveTo>
                    <a:lnTo>
                      <a:pt x="3295" y="197"/>
                    </a:lnTo>
                    <a:lnTo>
                      <a:pt x="0" y="196"/>
                    </a:lnTo>
                    <a:lnTo>
                      <a:pt x="4" y="1"/>
                    </a:lnTo>
                    <a:lnTo>
                      <a:pt x="32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Line 20"/>
              <p:cNvSpPr>
                <a:spLocks noChangeShapeType="1"/>
              </p:cNvSpPr>
              <p:nvPr/>
            </p:nvSpPr>
            <p:spPr bwMode="auto">
              <a:xfrm>
                <a:off x="2105677" y="711495"/>
                <a:ext cx="465350" cy="0"/>
              </a:xfrm>
              <a:prstGeom prst="line">
                <a:avLst/>
              </a:prstGeom>
              <a:noFill/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891" name="Straight Connector 890"/>
            <p:cNvCxnSpPr/>
            <p:nvPr/>
          </p:nvCxnSpPr>
          <p:spPr>
            <a:xfrm>
              <a:off x="5743477" y="890977"/>
              <a:ext cx="167626" cy="14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/>
            <p:cNvCxnSpPr/>
            <p:nvPr/>
          </p:nvCxnSpPr>
          <p:spPr>
            <a:xfrm>
              <a:off x="5743477" y="963504"/>
              <a:ext cx="167626" cy="14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/>
            <p:cNvCxnSpPr/>
            <p:nvPr/>
          </p:nvCxnSpPr>
          <p:spPr>
            <a:xfrm>
              <a:off x="5529503" y="1036030"/>
              <a:ext cx="3816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1" name="Straight Connector 900"/>
          <p:cNvCxnSpPr/>
          <p:nvPr/>
        </p:nvCxnSpPr>
        <p:spPr>
          <a:xfrm flipV="1">
            <a:off x="7440847" y="547880"/>
            <a:ext cx="470296" cy="30694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2" name="Group 901"/>
          <p:cNvGrpSpPr/>
          <p:nvPr/>
        </p:nvGrpSpPr>
        <p:grpSpPr>
          <a:xfrm>
            <a:off x="7771830" y="434303"/>
            <a:ext cx="1596163" cy="1922641"/>
            <a:chOff x="7223039" y="1412863"/>
            <a:chExt cx="1596163" cy="1922641"/>
          </a:xfrm>
        </p:grpSpPr>
        <p:sp>
          <p:nvSpPr>
            <p:cNvPr id="903" name="Rectangle 902"/>
            <p:cNvSpPr>
              <a:spLocks noChangeAspect="1"/>
            </p:cNvSpPr>
            <p:nvPr/>
          </p:nvSpPr>
          <p:spPr>
            <a:xfrm>
              <a:off x="7223039" y="1412863"/>
              <a:ext cx="1596163" cy="19226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04" name="Picture 8" descr="ke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1502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5" name="Picture 8" descr="key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9890" y="1828890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6" name="TextBox 905"/>
            <p:cNvSpPr txBox="1"/>
            <p:nvPr/>
          </p:nvSpPr>
          <p:spPr>
            <a:xfrm>
              <a:off x="7624737" y="1538993"/>
              <a:ext cx="9845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 Key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7" name="TextBox 906"/>
            <p:cNvSpPr txBox="1"/>
            <p:nvPr/>
          </p:nvSpPr>
          <p:spPr>
            <a:xfrm>
              <a:off x="7641778" y="1816813"/>
              <a:ext cx="8226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Encryption </a:t>
              </a:r>
              <a:b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Public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Key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8" name="TextBox 907"/>
            <p:cNvSpPr txBox="1"/>
            <p:nvPr/>
          </p:nvSpPr>
          <p:spPr>
            <a:xfrm>
              <a:off x="7352890" y="2198752"/>
              <a:ext cx="139333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Account Type URI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URL to User Bank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User Account 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Card Logotype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9" name="Group 908"/>
          <p:cNvGrpSpPr/>
          <p:nvPr/>
        </p:nvGrpSpPr>
        <p:grpSpPr>
          <a:xfrm>
            <a:off x="3265687" y="6545879"/>
            <a:ext cx="714205" cy="922858"/>
            <a:chOff x="1896591" y="5170438"/>
            <a:chExt cx="714205" cy="922858"/>
          </a:xfrm>
        </p:grpSpPr>
        <p:sp>
          <p:nvSpPr>
            <p:cNvPr id="910" name="Parallelogram 909"/>
            <p:cNvSpPr>
              <a:spLocks noChangeAspect="1"/>
            </p:cNvSpPr>
            <p:nvPr/>
          </p:nvSpPr>
          <p:spPr>
            <a:xfrm>
              <a:off x="1896591" y="5170438"/>
              <a:ext cx="714205" cy="922858"/>
            </a:xfrm>
            <a:prstGeom prst="parallelogram">
              <a:avLst>
                <a:gd name="adj" fmla="val 3209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1" name="Parallelogram 910"/>
            <p:cNvSpPr/>
            <p:nvPr/>
          </p:nvSpPr>
          <p:spPr>
            <a:xfrm>
              <a:off x="2121582" y="5227346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2" name="Parallelogram 911"/>
            <p:cNvSpPr/>
            <p:nvPr/>
          </p:nvSpPr>
          <p:spPr>
            <a:xfrm>
              <a:off x="2044702" y="5507072"/>
              <a:ext cx="414109" cy="237600"/>
            </a:xfrm>
            <a:prstGeom prst="parallelogram">
              <a:avLst/>
            </a:prstGeom>
            <a:blipFill>
              <a:blip r:embed="rId8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3" name="Parallelogram 912"/>
            <p:cNvSpPr/>
            <p:nvPr/>
          </p:nvSpPr>
          <p:spPr>
            <a:xfrm>
              <a:off x="1975831" y="5794831"/>
              <a:ext cx="414109" cy="237600"/>
            </a:xfrm>
            <a:prstGeom prst="parallelogram">
              <a:avLst/>
            </a:prstGeom>
            <a:solidFill>
              <a:srgbClr val="FDFAC7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14" name="Straight Connector 913"/>
          <p:cNvCxnSpPr/>
          <p:nvPr/>
        </p:nvCxnSpPr>
        <p:spPr>
          <a:xfrm>
            <a:off x="415412" y="5158424"/>
            <a:ext cx="91080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5" name="Oval 914"/>
          <p:cNvSpPr/>
          <p:nvPr/>
        </p:nvSpPr>
        <p:spPr>
          <a:xfrm>
            <a:off x="321580" y="5101054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TextBox 915"/>
          <p:cNvSpPr txBox="1"/>
          <p:nvPr/>
        </p:nvSpPr>
        <p:spPr>
          <a:xfrm rot="16200000">
            <a:off x="-741918" y="3587626"/>
            <a:ext cx="2241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System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Independent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7" name="TextBox 916"/>
          <p:cNvSpPr txBox="1"/>
          <p:nvPr/>
        </p:nvSpPr>
        <p:spPr>
          <a:xfrm rot="16200000">
            <a:off x="-936132" y="6743240"/>
            <a:ext cx="2618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(Partially) Payment System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8" name="TextBox 917"/>
          <p:cNvSpPr txBox="1"/>
          <p:nvPr/>
        </p:nvSpPr>
        <p:spPr>
          <a:xfrm>
            <a:off x="93506" y="10117038"/>
            <a:ext cx="755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* Entity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(including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Trust Establishment)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is performed through specific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acheable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Internet based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Authority Objects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9" name="TextBox 918"/>
          <p:cNvSpPr txBox="1"/>
          <p:nvPr/>
        </p:nvSpPr>
        <p:spPr>
          <a:xfrm>
            <a:off x="8612214" y="10233062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 2017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0" name="Straight Arrow Connector 919"/>
          <p:cNvCxnSpPr/>
          <p:nvPr/>
        </p:nvCxnSpPr>
        <p:spPr>
          <a:xfrm flipH="1">
            <a:off x="3636762" y="1257351"/>
            <a:ext cx="2808000" cy="0"/>
          </a:xfrm>
          <a:prstGeom prst="straightConnector1">
            <a:avLst/>
          </a:prstGeom>
          <a:ln w="22225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" name="TextBox 920"/>
          <p:cNvSpPr txBox="1"/>
          <p:nvPr/>
        </p:nvSpPr>
        <p:spPr>
          <a:xfrm>
            <a:off x="5490964" y="3966161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Waiting for a close message…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2" name="Elbow Connector 921"/>
          <p:cNvCxnSpPr/>
          <p:nvPr/>
        </p:nvCxnSpPr>
        <p:spPr>
          <a:xfrm>
            <a:off x="2278225" y="6114658"/>
            <a:ext cx="1188000" cy="1188000"/>
          </a:xfrm>
          <a:prstGeom prst="bentConnector3">
            <a:avLst>
              <a:gd name="adj1" fmla="val -26945"/>
            </a:avLst>
          </a:prstGeom>
          <a:ln w="3175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" name="TextBox 922"/>
          <p:cNvSpPr txBox="1"/>
          <p:nvPr/>
        </p:nvSpPr>
        <p:spPr>
          <a:xfrm>
            <a:off x="2099445" y="5508526"/>
            <a:ext cx="1323493" cy="802202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elected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payment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method specific data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4" name="TextBox 923"/>
          <p:cNvSpPr txBox="1"/>
          <p:nvPr/>
        </p:nvSpPr>
        <p:spPr>
          <a:xfrm>
            <a:off x="2058102" y="649949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 Key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5" name="Picture 9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52" y="204101"/>
            <a:ext cx="1035640" cy="356332"/>
          </a:xfrm>
          <a:prstGeom prst="rect">
            <a:avLst/>
          </a:prstGeom>
        </p:spPr>
      </p:pic>
      <p:cxnSp>
        <p:nvCxnSpPr>
          <p:cNvPr id="926" name="Straight Connector 925"/>
          <p:cNvCxnSpPr/>
          <p:nvPr/>
        </p:nvCxnSpPr>
        <p:spPr>
          <a:xfrm>
            <a:off x="1604525" y="3084486"/>
            <a:ext cx="0" cy="684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TextBox 926"/>
          <p:cNvSpPr txBox="1"/>
          <p:nvPr/>
        </p:nvSpPr>
        <p:spPr>
          <a:xfrm>
            <a:off x="1001876" y="266437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28" name="Group 927"/>
          <p:cNvGrpSpPr/>
          <p:nvPr/>
        </p:nvGrpSpPr>
        <p:grpSpPr>
          <a:xfrm>
            <a:off x="868656" y="2960567"/>
            <a:ext cx="445844" cy="603379"/>
            <a:chOff x="8232155" y="587661"/>
            <a:chExt cx="445844" cy="603379"/>
          </a:xfrm>
        </p:grpSpPr>
        <p:pic>
          <p:nvPicPr>
            <p:cNvPr id="929" name="Picture 92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0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31" name="Group 930"/>
          <p:cNvGrpSpPr/>
          <p:nvPr/>
        </p:nvGrpSpPr>
        <p:grpSpPr>
          <a:xfrm>
            <a:off x="1359086" y="2999606"/>
            <a:ext cx="504468" cy="363739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32" name="Rectangle 931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" name="Rectangle 932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" name="Rectangle 933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39" name="TextBox 938"/>
          <p:cNvSpPr txBox="1"/>
          <p:nvPr/>
        </p:nvSpPr>
        <p:spPr>
          <a:xfrm>
            <a:off x="2216911" y="4428718"/>
            <a:ext cx="1206027" cy="237548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0" name="TextBox 939"/>
          <p:cNvSpPr txBox="1"/>
          <p:nvPr/>
        </p:nvSpPr>
        <p:spPr>
          <a:xfrm>
            <a:off x="5159092" y="4433793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1" name="TextBox 940"/>
          <p:cNvSpPr txBox="1"/>
          <p:nvPr/>
        </p:nvSpPr>
        <p:spPr>
          <a:xfrm flipH="1">
            <a:off x="5159506" y="7803967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PayeeAuthority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2" name="TextBox 941"/>
          <p:cNvSpPr txBox="1"/>
          <p:nvPr/>
        </p:nvSpPr>
        <p:spPr>
          <a:xfrm flipH="1">
            <a:off x="5104373" y="8596055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3" name="TextBox 942"/>
          <p:cNvSpPr txBox="1"/>
          <p:nvPr/>
        </p:nvSpPr>
        <p:spPr>
          <a:xfrm>
            <a:off x="8117877" y="7763784"/>
            <a:ext cx="1173990" cy="241931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4" name="TextBox 943"/>
          <p:cNvSpPr txBox="1"/>
          <p:nvPr/>
        </p:nvSpPr>
        <p:spPr>
          <a:xfrm>
            <a:off x="8117877" y="9072378"/>
            <a:ext cx="1155243" cy="570544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</a:p>
          <a:p>
            <a:pPr marL="171450" indent="-82550">
              <a:buFont typeface="Arial" panose="020B0604020202020204" pitchFamily="34" charset="0"/>
              <a:buChar char="•"/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</a:p>
          <a:p>
            <a:pPr marL="171450" indent="-82550">
              <a:buFont typeface="Arial" panose="020B0604020202020204" pitchFamily="34" charset="0"/>
              <a:buChar char="•"/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5" name="Oval 944"/>
          <p:cNvSpPr/>
          <p:nvPr/>
        </p:nvSpPr>
        <p:spPr>
          <a:xfrm>
            <a:off x="7598795" y="4576107"/>
            <a:ext cx="669093" cy="25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6" name="Oval 945"/>
          <p:cNvSpPr/>
          <p:nvPr/>
        </p:nvSpPr>
        <p:spPr>
          <a:xfrm>
            <a:off x="1270485" y="8740943"/>
            <a:ext cx="669093" cy="25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7" name="Oval 946"/>
          <p:cNvSpPr/>
          <p:nvPr/>
        </p:nvSpPr>
        <p:spPr>
          <a:xfrm>
            <a:off x="1272050" y="7951236"/>
            <a:ext cx="669093" cy="25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8" name="TextBox 947"/>
          <p:cNvSpPr txBox="1"/>
          <p:nvPr/>
        </p:nvSpPr>
        <p:spPr>
          <a:xfrm flipH="1">
            <a:off x="3659923" y="9484174"/>
            <a:ext cx="4241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Subsequent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steps depend on the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ctual authorization type…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9" name="Group 948"/>
          <p:cNvGrpSpPr/>
          <p:nvPr/>
        </p:nvGrpSpPr>
        <p:grpSpPr>
          <a:xfrm>
            <a:off x="8380249" y="4329083"/>
            <a:ext cx="445844" cy="603379"/>
            <a:chOff x="8232155" y="587661"/>
            <a:chExt cx="445844" cy="603379"/>
          </a:xfrm>
        </p:grpSpPr>
        <p:pic>
          <p:nvPicPr>
            <p:cNvPr id="950" name="Picture 94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1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2" name="TextBox 951"/>
          <p:cNvSpPr txBox="1"/>
          <p:nvPr/>
        </p:nvSpPr>
        <p:spPr>
          <a:xfrm>
            <a:off x="8810785" y="4483812"/>
            <a:ext cx="785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53" name="Group 952"/>
          <p:cNvGrpSpPr/>
          <p:nvPr/>
        </p:nvGrpSpPr>
        <p:grpSpPr>
          <a:xfrm>
            <a:off x="735752" y="7768674"/>
            <a:ext cx="445844" cy="603379"/>
            <a:chOff x="8232155" y="587661"/>
            <a:chExt cx="445844" cy="603379"/>
          </a:xfrm>
        </p:grpSpPr>
        <p:pic>
          <p:nvPicPr>
            <p:cNvPr id="954" name="Picture 95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5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56" name="Group 955"/>
          <p:cNvGrpSpPr/>
          <p:nvPr/>
        </p:nvGrpSpPr>
        <p:grpSpPr>
          <a:xfrm>
            <a:off x="735752" y="8548857"/>
            <a:ext cx="445844" cy="603379"/>
            <a:chOff x="8232155" y="587661"/>
            <a:chExt cx="445844" cy="603379"/>
          </a:xfrm>
        </p:grpSpPr>
        <p:pic>
          <p:nvPicPr>
            <p:cNvPr id="957" name="Picture 95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8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9" name="TextBox 958"/>
          <p:cNvSpPr txBox="1"/>
          <p:nvPr/>
        </p:nvSpPr>
        <p:spPr>
          <a:xfrm>
            <a:off x="561771" y="9193007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0" name="TextBox 959"/>
          <p:cNvSpPr txBox="1"/>
          <p:nvPr/>
        </p:nvSpPr>
        <p:spPr>
          <a:xfrm>
            <a:off x="561771" y="735665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5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709" y="540211"/>
            <a:ext cx="459335" cy="45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49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13221</TotalTime>
  <Words>165</Words>
  <Application>Microsoft Office PowerPoint</Application>
  <PresentationFormat>Custom</PresentationFormat>
  <Paragraphs>63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Office Theme</vt:lpstr>
      <vt:lpstr>6_Custom Design</vt:lpstr>
      <vt:lpstr>5_Custom Design</vt:lpstr>
      <vt:lpstr>4_Custom Design</vt:lpstr>
      <vt:lpstr>3_Custom Design</vt:lpstr>
      <vt:lpstr>2_Custom Design</vt:lpstr>
      <vt:lpstr>1_Custom Design</vt:lpstr>
      <vt:lpstr>Custom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Saturn V3 Authorization Scheme</dc:title>
  <dc:creator>Anders Rundgren</dc:creator>
  <cp:lastModifiedBy>Anders</cp:lastModifiedBy>
  <cp:revision>485</cp:revision>
  <dcterms:created xsi:type="dcterms:W3CDTF">2016-04-29T15:32:52Z</dcterms:created>
  <dcterms:modified xsi:type="dcterms:W3CDTF">2017-09-18T14:46:11Z</dcterms:modified>
</cp:coreProperties>
</file>