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92" d="100"/>
          <a:sy n="92" d="100"/>
        </p:scale>
        <p:origin x="-201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2020-05-29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2020-05-17 V3, API V0.65</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2020-05-29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67744" y="4941168"/>
            <a:ext cx="4032448" cy="1080120"/>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499944" y="5509706"/>
            <a:ext cx="509049"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Total</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2092881"/>
          </a:xfrm>
          <a:prstGeom prst="rect">
            <a:avLst/>
          </a:prstGeom>
        </p:spPr>
        <p:txBody>
          <a:bodyPr wrap="square">
            <a:spAutoFit/>
          </a:bodyPr>
          <a:lstStyle/>
          <a:p>
            <a:pPr latinLnBrk="1"/>
            <a:r>
              <a:rPr lang="en-US" sz="1000" dirty="0" smtClean="0">
                <a:solidFill>
                  <a:srgbClr val="000000"/>
                </a:solidFill>
                <a:latin typeface="Verdana" panose="020B0604030504040204" pitchFamily="34" charset="0"/>
                <a:ea typeface="Verdana" panose="020B0604030504040204" pitchFamily="34" charset="0"/>
              </a:rPr>
              <a:t>{</a:t>
            </a:r>
          </a:p>
          <a:p>
            <a:pPr latinLnBrk="1"/>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   "</a:t>
            </a:r>
            <a:r>
              <a:rPr lang="en-US" sz="1000" dirty="0" smtClean="0">
                <a:solidFill>
                  <a:srgbClr val="606060"/>
                </a:solidFill>
                <a:latin typeface="Verdana" panose="020B0604030504040204" pitchFamily="34" charset="0"/>
                <a:ea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ProviderAuthority</a:t>
            </a:r>
            <a:r>
              <a:rPr lang="en-US" sz="1000" dirty="0">
                <a:solidFill>
                  <a:srgbClr val="000000"/>
                </a:solidFill>
                <a:latin typeface="Verdana" panose="020B0604030504040204" pitchFamily="34" charset="0"/>
                <a:ea typeface="Verdana" panose="020B0604030504040204" pitchFamily="34" charset="0"/>
              </a:rPr>
              <a:t>",</a:t>
            </a:r>
            <a:r>
              <a:rPr lang="en-US" sz="1000" dirty="0"/>
              <a:t/>
            </a:r>
            <a:br>
              <a:rPr lang="en-US" sz="1000" dirty="0"/>
            </a:br>
            <a:r>
              <a:rPr lang="en-US" sz="1000" dirty="0"/>
              <a:t/>
            </a:r>
            <a:br>
              <a:rPr lang="en-US" sz="1000" dirty="0"/>
            </a:br>
            <a:r>
              <a:rPr lang="en-US" sz="1000" dirty="0" smtClean="0">
                <a:latin typeface="Verdana" panose="020B0604030504040204" pitchFamily="34" charset="0"/>
                <a:ea typeface="Verdana" panose="020B0604030504040204" pitchFamily="34" charset="0"/>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a:t>
            </a:r>
            <a:r>
              <a:rPr lang="en-US" sz="1000" dirty="0" smtClean="0">
                <a:solidFill>
                  <a:srgbClr val="C00000"/>
                </a:solidFill>
                <a:latin typeface="Verdana"/>
              </a:rPr>
              <a:t>webpki.github.io/</a:t>
            </a:r>
            <a:r>
              <a:rPr lang="en-US" sz="1000" dirty="0" err="1" smtClean="0">
                <a:solidFill>
                  <a:srgbClr val="C00000"/>
                </a:solidFill>
                <a:latin typeface="Verdana"/>
              </a:rPr>
              <a:t>saturn</a:t>
            </a:r>
            <a:r>
              <a:rPr lang="en-US" sz="1000" dirty="0" smtClean="0">
                <a:solidFill>
                  <a:srgbClr val="C00000"/>
                </a:solidFill>
                <a:latin typeface="Verdana"/>
              </a:rPr>
              <a:t>/v3/</a:t>
            </a:r>
            <a:r>
              <a:rPr lang="en-US" sz="1000" dirty="0" err="1" smtClean="0">
                <a:solidFill>
                  <a:srgbClr val="C00000"/>
                </a:solidFill>
                <a:latin typeface="Verdana"/>
              </a:rPr>
              <a:t>extensions#balance</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https://</a:t>
            </a:r>
            <a:r>
              <a:rPr lang="en-US" sz="1000" dirty="0" smtClean="0">
                <a:solidFill>
                  <a:srgbClr val="0000C0"/>
                </a:solidFill>
                <a:latin typeface="Verdana"/>
              </a:rPr>
              <a:t>payments.mybank.com/balance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endParaRPr lang="en-US" sz="1000" dirty="0" smtClean="0"/>
          </a:p>
          <a:p>
            <a:pPr latinLnBrk="1"/>
            <a:r>
              <a:rPr lang="en-US" sz="1000" dirty="0" smtClean="0"/>
              <a:t>                            </a:t>
            </a:r>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t>
            </a:r>
            <a:r>
              <a:rPr lang="en-US" sz="1000" dirty="0"/>
              <a:t/>
            </a:r>
            <a:br>
              <a:rPr lang="en-US" sz="1000" dirty="0"/>
            </a:br>
            <a:r>
              <a:rPr lang="en-US" sz="1000" dirty="0" smtClean="0">
                <a:latin typeface="Verdana" panose="020B0604030504040204" pitchFamily="34" charset="0"/>
                <a:ea typeface="Verdana" panose="020B0604030504040204" pitchFamily="34" charset="0"/>
              </a:rPr>
              <a:t>                </a:t>
            </a:r>
          </a:p>
          <a:p>
            <a:pPr latinLnBrk="1"/>
            <a:r>
              <a:rPr lang="en-US" sz="1000" dirty="0" smtClean="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5028" y="6346655"/>
            <a:ext cx="4788532"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20688"/>
            <a:ext cx="7200800" cy="3631763"/>
          </a:xfrm>
          <a:prstGeom prst="rect">
            <a:avLst/>
          </a:prstGeom>
          <a:noFill/>
        </p:spPr>
        <p:txBody>
          <a:bodyPr wrap="square" rtlCol="0">
            <a:spAutoFit/>
          </a:bodyPr>
          <a:lstStyle/>
          <a:p>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BalanceRequest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recipientUrl</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rPr>
              <a:t>payments.mybank.com/balance</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FR7630002111110020050050466</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2020-05-16T10:43:05+02:00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1.34</a:t>
            </a:r>
            <a:r>
              <a:rPr lang="en-US" sz="1000" dirty="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requestSignature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kiTXwSkkNag5RPjFyPgSNmhPl_97qQPCbPQ2GFmMSp4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g8-4ymBfTg8o14EaJluDE8QmRfkrEy3M0VP61-TsoXg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endParaRPr>
          </a:p>
        </p:txBody>
      </p:sp>
      <p:cxnSp>
        <p:nvCxnSpPr>
          <p:cNvPr id="16" name="Straight Arrow Connector 15"/>
          <p:cNvCxnSpPr/>
          <p:nvPr/>
        </p:nvCxnSpPr>
        <p:spPr>
          <a:xfrm flipH="1">
            <a:off x="2267744" y="2575887"/>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16740" y="2445639"/>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28" name="Straight Arrow Connector 27"/>
          <p:cNvCxnSpPr>
            <a:stCxn id="29" idx="1"/>
          </p:cNvCxnSpPr>
          <p:nvPr/>
        </p:nvCxnSpPr>
        <p:spPr>
          <a:xfrm flipH="1">
            <a:off x="1907704" y="2883657"/>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3928" y="2770361"/>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452208"/>
            <a:ext cx="7200800" cy="1785104"/>
          </a:xfrm>
          <a:prstGeom prst="rect">
            <a:avLst/>
          </a:prstGeom>
          <a:noFill/>
        </p:spPr>
        <p:txBody>
          <a:bodyPr wrap="square" rtlCol="0">
            <a:spAutoFit/>
          </a:bodyPr>
          <a:lstStyle/>
          <a:p>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@context</a:t>
            </a:r>
            <a:r>
              <a:rPr lang="de-DE" sz="1000" dirty="0">
                <a:solidFill>
                  <a:srgbClr val="000000"/>
                </a:solidFill>
                <a:latin typeface="Verdana"/>
              </a:rPr>
              <a:t>": "</a:t>
            </a:r>
            <a:r>
              <a:rPr lang="de-DE" sz="1000" dirty="0">
                <a:solidFill>
                  <a:srgbClr val="0000C0"/>
                </a:solidFill>
                <a:latin typeface="Verdana"/>
              </a:rPr>
              <a:t>https://webpki.github.io/saturn/v3</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@qualifier</a:t>
            </a:r>
            <a:r>
              <a:rPr lang="de-DE" sz="1000" dirty="0">
                <a:solidFill>
                  <a:srgbClr val="000000"/>
                </a:solidFill>
                <a:latin typeface="Verdana"/>
              </a:rPr>
              <a:t>": "</a:t>
            </a:r>
            <a:r>
              <a:rPr lang="de-DE" sz="1000" dirty="0">
                <a:solidFill>
                  <a:srgbClr val="0000C0"/>
                </a:solidFill>
                <a:latin typeface="Verdana"/>
              </a:rPr>
              <a:t>BalanceResponse</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accountId</a:t>
            </a:r>
            <a:r>
              <a:rPr lang="de-DE" sz="1000" dirty="0">
                <a:solidFill>
                  <a:srgbClr val="000000"/>
                </a:solidFill>
                <a:latin typeface="Verdana"/>
              </a:rPr>
              <a:t>": </a:t>
            </a:r>
            <a:r>
              <a:rPr lang="de-DE" sz="1000" dirty="0" smtClean="0">
                <a:solidFill>
                  <a:srgbClr val="000000"/>
                </a:solidFill>
                <a:latin typeface="Verdana"/>
              </a:rPr>
              <a:t>"</a:t>
            </a:r>
            <a:r>
              <a:rPr lang="en-US" sz="1000" dirty="0">
                <a:solidFill>
                  <a:srgbClr val="0000C0"/>
                </a:solidFill>
                <a:latin typeface="Verdana"/>
              </a:rPr>
              <a:t> </a:t>
            </a:r>
            <a:r>
              <a:rPr lang="en-US" sz="1000" dirty="0" smtClean="0">
                <a:solidFill>
                  <a:srgbClr val="0000C0"/>
                </a:solidFill>
                <a:latin typeface="Verdana"/>
              </a:rPr>
              <a:t>FR7630002111110020050050466</a:t>
            </a:r>
            <a:r>
              <a:rPr lang="de-DE" sz="1000" dirty="0" smtClean="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amount</a:t>
            </a:r>
            <a:r>
              <a:rPr lang="de-DE" sz="1000" dirty="0">
                <a:solidFill>
                  <a:srgbClr val="000000"/>
                </a:solidFill>
                <a:latin typeface="Verdana"/>
              </a:rPr>
              <a:t>": "</a:t>
            </a:r>
            <a:r>
              <a:rPr lang="de-DE" sz="1000" dirty="0">
                <a:solidFill>
                  <a:srgbClr val="0000C0"/>
                </a:solidFill>
                <a:latin typeface="Verdana"/>
              </a:rPr>
              <a:t>5543.00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currency</a:t>
            </a:r>
            <a:r>
              <a:rPr lang="de-DE" sz="1000" dirty="0">
                <a:solidFill>
                  <a:srgbClr val="000000"/>
                </a:solidFill>
                <a:latin typeface="Verdana"/>
              </a:rPr>
              <a:t>": "</a:t>
            </a:r>
            <a:r>
              <a:rPr lang="de-DE" sz="1000" dirty="0">
                <a:solidFill>
                  <a:srgbClr val="0000C0"/>
                </a:solidFill>
                <a:latin typeface="Verdana"/>
              </a:rPr>
              <a:t>EUR</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software</a:t>
            </a: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name</a:t>
            </a:r>
            <a:r>
              <a:rPr lang="de-DE" sz="1000" dirty="0">
                <a:solidFill>
                  <a:srgbClr val="000000"/>
                </a:solidFill>
                <a:latin typeface="Verdana"/>
              </a:rPr>
              <a:t>": "</a:t>
            </a:r>
            <a:r>
              <a:rPr lang="de-DE" sz="1000" dirty="0">
                <a:solidFill>
                  <a:srgbClr val="0000C0"/>
                </a:solidFill>
                <a:latin typeface="Verdana"/>
              </a:rPr>
              <a:t>WebPKI.org - Bank</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version</a:t>
            </a:r>
            <a:r>
              <a:rPr lang="de-DE" sz="1000" dirty="0">
                <a:solidFill>
                  <a:srgbClr val="000000"/>
                </a:solidFill>
                <a:latin typeface="Verdana"/>
              </a:rPr>
              <a:t>": "</a:t>
            </a:r>
            <a:r>
              <a:rPr lang="de-DE" sz="1000" dirty="0">
                <a:solidFill>
                  <a:srgbClr val="0000C0"/>
                </a:solidFill>
                <a:latin typeface="Verdana"/>
              </a:rPr>
              <a:t>1.00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a:t>
            </a:r>
            <a:endParaRPr lang="en-US" sz="1000" dirty="0">
              <a:latin typeface="Verdana" panose="020B0604030504040204" pitchFamily="34" charset="0"/>
              <a:ea typeface="Verdana" panose="020B0604030504040204" pitchFamily="34" charset="0"/>
            </a:endParaRPr>
          </a:p>
        </p:txBody>
      </p:sp>
      <p:sp>
        <p:nvSpPr>
          <p:cNvPr id="11" name="TextBox 10"/>
          <p:cNvSpPr txBox="1"/>
          <p:nvPr/>
        </p:nvSpPr>
        <p:spPr>
          <a:xfrm>
            <a:off x="1551856" y="417056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supportedPaymentMethods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https://secure.cardprocessor.com/payees/1077342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2020-05-16T15:54:20Z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2020-05-16T16:25:00Z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010" y="106836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47842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FR7630002111110020050050466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329533"/>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199285"/>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648805"/>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535509"/>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5868145" y="1891863"/>
            <a:ext cx="469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7465" y="177856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cxnSp>
        <p:nvCxnSpPr>
          <p:cNvPr id="17" name="Straight Arrow Connector 16"/>
          <p:cNvCxnSpPr>
            <a:stCxn id="22" idx="1"/>
          </p:cNvCxnSpPr>
          <p:nvPr/>
        </p:nvCxnSpPr>
        <p:spPr>
          <a:xfrm flipH="1">
            <a:off x="6271526" y="2139879"/>
            <a:ext cx="43204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3574" y="2026583"/>
            <a:ext cx="180451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372544"/>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5"/>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15474</TotalTime>
  <Words>1933</Words>
  <Application>Microsoft Office PowerPoint</Application>
  <PresentationFormat>On-screen Show (4:3)</PresentationFormat>
  <Paragraphs>289</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645</cp:revision>
  <dcterms:created xsi:type="dcterms:W3CDTF">2016-04-29T15:32:52Z</dcterms:created>
  <dcterms:modified xsi:type="dcterms:W3CDTF">2020-05-29T01:28:53Z</dcterms:modified>
</cp:coreProperties>
</file>