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73" r:id="rId3"/>
    <p:sldMasterId id="2147483660" r:id="rId4"/>
  </p:sldMasterIdLst>
  <p:sldIdLst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BCB800"/>
    <a:srgbClr val="F9C9A1"/>
    <a:srgbClr val="FBD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5" autoAdjust="0"/>
    <p:restoredTop sz="94633" autoAdjust="0"/>
  </p:normalViewPr>
  <p:slideViewPr>
    <p:cSldViewPr>
      <p:cViewPr varScale="1">
        <p:scale>
          <a:sx n="83" d="100"/>
          <a:sy n="83" d="100"/>
        </p:scale>
        <p:origin x="-111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7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1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48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6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50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5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2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95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5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8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04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3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64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6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32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8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4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33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579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1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55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787F-8AC3-40C9-A2AB-8C294836D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50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6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64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00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059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51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52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41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63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572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4E9-77CD-4C2A-BF4D-150A82B34D6E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97" r:id="rId3"/>
    <p:sldLayoutId id="214748367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C25B-30EF-47C5-9138-00DBA21FC2D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AB19-BEE7-45B0-AE8E-DD38B646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9E2D-BDB3-457B-9981-CCAC3BF92E36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787F-8AC3-40C9-A2AB-8C294836D9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0D030-0E6B-41F6-8C32-589A7A1D0D79}" type="datetimeFigureOut">
              <a:rPr lang="en-US" smtClean="0"/>
              <a:t>2019-11-23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8316-A0EF-40E8-ACE9-F0C43775C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6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265" y="1346519"/>
            <a:ext cx="2632111" cy="165335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1350300" y="3717031"/>
            <a:ext cx="435113" cy="1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180000">
            <a:off x="5004000" y="1626920"/>
            <a:ext cx="288000" cy="265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Bent Arrow 241"/>
          <p:cNvSpPr/>
          <p:nvPr/>
        </p:nvSpPr>
        <p:spPr>
          <a:xfrm rot="16200000" flipH="1">
            <a:off x="1811900" y="1032535"/>
            <a:ext cx="1507398" cy="3075094"/>
          </a:xfrm>
          <a:prstGeom prst="bentArrow">
            <a:avLst>
              <a:gd name="adj1" fmla="val 3680"/>
              <a:gd name="adj2" fmla="val 6825"/>
              <a:gd name="adj3" fmla="val 8968"/>
              <a:gd name="adj4" fmla="val 14326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3" name="Group 242"/>
          <p:cNvGrpSpPr/>
          <p:nvPr/>
        </p:nvGrpSpPr>
        <p:grpSpPr>
          <a:xfrm>
            <a:off x="576030" y="2348880"/>
            <a:ext cx="1110108" cy="412824"/>
            <a:chOff x="1315014" y="2295731"/>
            <a:chExt cx="1110108" cy="412824"/>
          </a:xfrm>
        </p:grpSpPr>
        <p:sp>
          <p:nvSpPr>
            <p:cNvPr id="184" name="Parallelogram 183"/>
            <p:cNvSpPr>
              <a:spLocks noChangeAspect="1"/>
            </p:cNvSpPr>
            <p:nvPr/>
          </p:nvSpPr>
          <p:spPr>
            <a:xfrm>
              <a:off x="1315014" y="2295731"/>
              <a:ext cx="1110108" cy="412824"/>
            </a:xfrm>
            <a:prstGeom prst="parallelogram">
              <a:avLst>
                <a:gd name="adj" fmla="val 240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Parallelogram 184"/>
            <p:cNvSpPr/>
            <p:nvPr/>
          </p:nvSpPr>
          <p:spPr>
            <a:xfrm>
              <a:off x="1906885" y="2364698"/>
              <a:ext cx="414109" cy="237600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Parallelogram 185"/>
            <p:cNvSpPr/>
            <p:nvPr/>
          </p:nvSpPr>
          <p:spPr>
            <a:xfrm>
              <a:off x="1416045" y="2364698"/>
              <a:ext cx="414109" cy="237600"/>
            </a:xfrm>
            <a:prstGeom prst="parallelogram">
              <a:avLst/>
            </a:prstGeom>
            <a:blipFill>
              <a:blip r:embed="rId3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4" name="Straight Connector 193"/>
          <p:cNvCxnSpPr>
            <a:stCxn id="189" idx="1"/>
            <a:endCxn id="184" idx="2"/>
          </p:cNvCxnSpPr>
          <p:nvPr/>
        </p:nvCxnSpPr>
        <p:spPr>
          <a:xfrm flipH="1">
            <a:off x="1636430" y="2553693"/>
            <a:ext cx="199266" cy="159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032818" y="1026314"/>
            <a:ext cx="1" cy="493579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10154" y="1641542"/>
            <a:ext cx="2700000" cy="103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2637" y="3993086"/>
            <a:ext cx="102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920525" y="764704"/>
            <a:ext cx="137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User with 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“Wallet”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Picture 4" descr="C:\Users\Anders\AppData\Local\Microsoft\Windows\INetCache\IE\YM8GPEOA\mobi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73596" y="1375561"/>
            <a:ext cx="355673" cy="5027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774478" y="1408420"/>
            <a:ext cx="557162" cy="447881"/>
            <a:chOff x="3321759" y="524071"/>
            <a:chExt cx="557162" cy="447881"/>
          </a:xfrm>
        </p:grpSpPr>
        <p:grpSp>
          <p:nvGrpSpPr>
            <p:cNvPr id="37" name="Group 36"/>
            <p:cNvGrpSpPr/>
            <p:nvPr/>
          </p:nvGrpSpPr>
          <p:grpSpPr>
            <a:xfrm>
              <a:off x="3351221" y="692783"/>
              <a:ext cx="510782" cy="279169"/>
              <a:chOff x="1397693" y="2654334"/>
              <a:chExt cx="510782" cy="27916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Rectangle 56"/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  <a:gs pos="100000">
                    <a:srgbClr val="E6E6E6"/>
                  </a:gs>
                </a:gsLst>
                <a:lin ang="2700000" scaled="0"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3"/>
                <a:endCxn id="58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/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21759" y="524071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Oval 38"/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ight Triangle 47"/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ight Triangle 51"/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2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07" y="1369472"/>
            <a:ext cx="468000" cy="46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599" y="3277263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410154" y="1433892"/>
            <a:ext cx="2340000" cy="265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8" descr="key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599" y="3576715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" name="Parallelogram 178"/>
          <p:cNvSpPr/>
          <p:nvPr/>
        </p:nvSpPr>
        <p:spPr>
          <a:xfrm>
            <a:off x="1810853" y="1514727"/>
            <a:ext cx="414109" cy="241199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1835696" y="2453323"/>
            <a:ext cx="1497692" cy="200739"/>
          </a:xfrm>
          <a:prstGeom prst="roundRect">
            <a:avLst>
              <a:gd name="adj" fmla="val 1475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Order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3711019" y="1310902"/>
            <a:ext cx="402558" cy="23246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contourW="12700">
            <a:bevelT w="50800" h="50800"/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txBody>
          <a:bodyPr wrap="none" lIns="36000" tIns="0" rIns="36000" bIns="25200" rtlCol="0" anchor="ctr" anchorCtr="1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Buy!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590550" y="926787"/>
            <a:ext cx="1711413" cy="216813"/>
          </a:xfrm>
          <a:prstGeom prst="roundRect">
            <a:avLst>
              <a:gd name="adj" fmla="val 2650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72000" tIns="0" rIns="54000" bIns="0" rtlCol="0" anchor="ctr" anchorCtr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Request (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299682" y="1253262"/>
            <a:ext cx="389850" cy="369332"/>
            <a:chOff x="6653446" y="2335884"/>
            <a:chExt cx="389850" cy="369332"/>
          </a:xfrm>
        </p:grpSpPr>
        <p:sp>
          <p:nvSpPr>
            <p:cNvPr id="75" name="Oval 74"/>
            <p:cNvSpPr/>
            <p:nvPr/>
          </p:nvSpPr>
          <p:spPr>
            <a:xfrm>
              <a:off x="6770971" y="2435965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53446" y="2335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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426944" y="1458008"/>
            <a:ext cx="389850" cy="369332"/>
            <a:chOff x="7617435" y="3266164"/>
            <a:chExt cx="389850" cy="369332"/>
          </a:xfrm>
        </p:grpSpPr>
        <p:sp>
          <p:nvSpPr>
            <p:cNvPr id="198" name="Oval 197"/>
            <p:cNvSpPr/>
            <p:nvPr/>
          </p:nvSpPr>
          <p:spPr>
            <a:xfrm>
              <a:off x="7735200" y="3367291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7617435" y="32661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</a:t>
              </a:r>
              <a:endParaRPr lang="en-US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707752" y="1662308"/>
            <a:ext cx="389850" cy="369332"/>
            <a:chOff x="7769835" y="3418564"/>
            <a:chExt cx="389850" cy="369332"/>
          </a:xfrm>
        </p:grpSpPr>
        <p:sp>
          <p:nvSpPr>
            <p:cNvPr id="197" name="Oval 196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</a:t>
              </a:r>
              <a:endParaRPr lang="en-US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934647" y="1924128"/>
            <a:ext cx="389850" cy="369332"/>
            <a:chOff x="7769835" y="3418564"/>
            <a:chExt cx="389850" cy="369332"/>
          </a:xfrm>
        </p:grpSpPr>
        <p:sp>
          <p:nvSpPr>
            <p:cNvPr id="123" name="Oval 122"/>
            <p:cNvSpPr/>
            <p:nvPr/>
          </p:nvSpPr>
          <p:spPr>
            <a:xfrm>
              <a:off x="7887360" y="3518873"/>
              <a:ext cx="154800" cy="15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69835" y="341856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ym typeface="Wingdings"/>
                </a:rPr>
                <a:t>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671633" y="1457193"/>
            <a:ext cx="3577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€100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06043" y="1663895"/>
            <a:ext cx="72000" cy="72000"/>
            <a:chOff x="7812360" y="2253119"/>
            <a:chExt cx="144016" cy="144016"/>
          </a:xfrm>
        </p:grpSpPr>
        <p:sp>
          <p:nvSpPr>
            <p:cNvPr id="4" name="Rectangle 3"/>
            <p:cNvSpPr/>
            <p:nvPr/>
          </p:nvSpPr>
          <p:spPr>
            <a:xfrm>
              <a:off x="7812360" y="2253119"/>
              <a:ext cx="144016" cy="144016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855725" y="2293360"/>
              <a:ext cx="61200" cy="61200"/>
            </a:xfrm>
            <a:prstGeom prst="rect">
              <a:avLst/>
            </a:prstGeom>
            <a:solidFill>
              <a:schemeClr val="bg2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5756235" y="3377364"/>
            <a:ext cx="2127753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Unique private key]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756235" y="3700558"/>
            <a:ext cx="2145386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public key]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0599" y="3040943"/>
            <a:ext cx="1694942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Account ID: SE48800…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852822" y="790035"/>
            <a:ext cx="2175562" cy="472559"/>
          </a:xfrm>
          <a:prstGeom prst="roundRect">
            <a:avLst>
              <a:gd name="adj" fmla="val 15270"/>
            </a:avLst>
          </a:prstGeom>
          <a:solidFill>
            <a:schemeClr val="bg1"/>
          </a:solidFill>
          <a:ln w="3175">
            <a:noFill/>
          </a:ln>
        </p:spPr>
        <p:txBody>
          <a:bodyPr wrap="square" lIns="72000" tIns="0" rIns="72000" bIns="0" rtlCol="0" anchor="ctr" anchorCtr="1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“Virtual” Payment Card</a:t>
            </a:r>
          </a:p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Issued by User Bank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701493" y="3353207"/>
            <a:ext cx="927282" cy="687559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1763688" y="188640"/>
            <a:ext cx="5751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Security and Privacy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9" name="Picture 8" descr="ke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144" y="4739632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49"/>
          <p:cNvSpPr txBox="1"/>
          <p:nvPr/>
        </p:nvSpPr>
        <p:spPr>
          <a:xfrm>
            <a:off x="4664456" y="4839733"/>
            <a:ext cx="742419" cy="204311"/>
          </a:xfrm>
          <a:prstGeom prst="roundRect">
            <a:avLst/>
          </a:prstGeom>
          <a:noFill/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Picture 8" descr="key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2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641141"/>
            <a:ext cx="360040" cy="35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TextBox 206"/>
          <p:cNvSpPr txBox="1"/>
          <p:nvPr/>
        </p:nvSpPr>
        <p:spPr>
          <a:xfrm>
            <a:off x="1691680" y="4764984"/>
            <a:ext cx="812681" cy="204311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txBody>
          <a:bodyPr wrap="none" lIns="36000" tIns="0" rIns="36000" bIns="0" rtlCol="0" anchor="ctr" anchorCtr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5292760" y="1340768"/>
            <a:ext cx="2655044" cy="3240360"/>
          </a:xfrm>
          <a:prstGeom prst="roundRect">
            <a:avLst>
              <a:gd name="adj" fmla="val 8363"/>
            </a:avLst>
          </a:prstGeom>
          <a:noFill/>
          <a:ln w="952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594283" y="106778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Merchant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66367" y="4936088"/>
            <a:ext cx="2012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Authorization Data (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6151978" y="5744758"/>
            <a:ext cx="216000" cy="14401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/>
          <p:cNvSpPr/>
          <p:nvPr/>
        </p:nvSpPr>
        <p:spPr>
          <a:xfrm>
            <a:off x="3300360" y="5744758"/>
            <a:ext cx="216000" cy="144016"/>
          </a:xfrm>
          <a:prstGeom prst="leftArrow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19510" y="6658580"/>
            <a:ext cx="15359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V0.3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2019-11-21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466831" y="5291170"/>
            <a:ext cx="2199279" cy="1090158"/>
            <a:chOff x="6466831" y="5291170"/>
            <a:chExt cx="2199279" cy="1090158"/>
          </a:xfrm>
        </p:grpSpPr>
        <p:sp>
          <p:nvSpPr>
            <p:cNvPr id="2" name="Rectangle 1"/>
            <p:cNvSpPr/>
            <p:nvPr/>
          </p:nvSpPr>
          <p:spPr>
            <a:xfrm>
              <a:off x="6466831" y="5291170"/>
              <a:ext cx="2199279" cy="1090158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defTabSz="806450"/>
              <a:endParaRPr lang="en-US" sz="1400" i="1" noProof="1" smtClean="0">
                <a:solidFill>
                  <a:schemeClr val="tx1"/>
                </a:solidFill>
              </a:endParaRP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HashOf</a:t>
              </a:r>
              <a:r>
                <a:rPr lang="en-US" sz="1400" noProof="1" smtClean="0">
                  <a:solidFill>
                    <a:schemeClr val="tx1"/>
                  </a:solidFill>
                </a:rPr>
                <a:t>:</a:t>
              </a:r>
            </a:p>
            <a:p>
              <a:pPr defTabSz="806450"/>
              <a:r>
                <a:rPr lang="en-US" sz="1400" noProof="1" smtClean="0">
                  <a:solidFill>
                    <a:schemeClr val="tx1"/>
                  </a:solidFill>
                </a:rPr>
                <a:t>	</a:t>
              </a: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AccountId</a:t>
              </a:r>
              <a:r>
                <a:rPr lang="en-US" sz="1400" noProof="1" smtClean="0">
                  <a:solidFill>
                    <a:schemeClr val="tx1"/>
                  </a:solidFill>
                </a:rPr>
                <a:t>:	</a:t>
              </a:r>
              <a:r>
                <a:rPr lang="en-US" sz="1400" noProof="1" smtClean="0">
                  <a:solidFill>
                    <a:schemeClr val="tx1"/>
                  </a:solidFill>
                  <a:cs typeface="Arial" panose="020B0604020202020204" pitchFamily="34" charset="0"/>
                </a:rPr>
                <a:t>SE48800</a:t>
              </a:r>
              <a:r>
                <a:rPr lang="en-US" sz="1400" dirty="0" smtClean="0">
                  <a:solidFill>
                    <a:schemeClr val="tx1"/>
                  </a:solidFill>
                  <a:cs typeface="Arial" panose="020B0604020202020204" pitchFamily="34" charset="0"/>
                </a:rPr>
                <a:t>…</a:t>
              </a:r>
              <a:endParaRPr lang="en-US" sz="1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218752" y="5475366"/>
              <a:ext cx="1315015" cy="5763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defTabSz="896938">
                <a:tabLst>
                  <a:tab pos="628650" algn="l"/>
                </a:tabLst>
              </a:pPr>
              <a:r>
                <a:rPr lang="en-US" sz="1400" i="1" noProof="1" smtClean="0">
                  <a:solidFill>
                    <a:schemeClr val="tx1"/>
                  </a:solidFill>
                </a:rPr>
                <a:t>Payee:	 Coop</a:t>
              </a:r>
              <a:endParaRPr lang="en-US" sz="1400" i="1" noProof="1">
                <a:solidFill>
                  <a:schemeClr val="tx1"/>
                </a:solidFill>
              </a:endParaRPr>
            </a:p>
            <a:p>
              <a:pPr defTabSz="896938">
                <a:tabLst>
                  <a:tab pos="628650" algn="l"/>
                </a:tabLst>
              </a:pPr>
              <a:r>
                <a:rPr lang="en-US" sz="1400" i="1" noProof="1">
                  <a:solidFill>
                    <a:schemeClr val="tx1"/>
                  </a:solidFill>
                </a:rPr>
                <a:t>Amount</a:t>
              </a:r>
              <a:r>
                <a:rPr lang="en-US" sz="1400" noProof="1" smtClean="0">
                  <a:solidFill>
                    <a:schemeClr val="tx1"/>
                  </a:solidFill>
                </a:rPr>
                <a:t>:	 € 100</a:t>
              </a:r>
              <a:endParaRPr lang="en-US" sz="1400" noProof="1">
                <a:solidFill>
                  <a:schemeClr val="tx1"/>
                </a:solidFill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704792" y="5378201"/>
              <a:ext cx="340803" cy="20431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>
              <a:spAutoFit/>
            </a:bodyPr>
            <a:lstStyle/>
            <a:p>
              <a:pPr defTabSz="896938">
                <a:tabLst>
                  <a:tab pos="628650" algn="l"/>
                </a:tabLst>
              </a:pPr>
              <a:r>
                <a:rPr lang="en-US" sz="1200" b="1" noProof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28160" y="5196313"/>
            <a:ext cx="2414359" cy="1296000"/>
            <a:chOff x="3615541" y="5196313"/>
            <a:chExt cx="2414359" cy="1296000"/>
          </a:xfrm>
        </p:grpSpPr>
        <p:sp>
          <p:nvSpPr>
            <p:cNvPr id="99" name="Rectangle 98"/>
            <p:cNvSpPr/>
            <p:nvPr/>
          </p:nvSpPr>
          <p:spPr>
            <a:xfrm>
              <a:off x="3615541" y="5196313"/>
              <a:ext cx="2414359" cy="1296000"/>
            </a:xfrm>
            <a:prstGeom prst="rect">
              <a:avLst/>
            </a:prstGeom>
            <a:blipFill>
              <a:blip r:embed="rId9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-33000" contrast="62000"/>
                        </a14:imgEffect>
                      </a14:imgLayer>
                    </a14:imgProps>
                  </a:ext>
                </a:extLst>
              </a:blip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3715473" y="5291170"/>
              <a:ext cx="2199279" cy="1090158"/>
              <a:chOff x="6466831" y="5291170"/>
              <a:chExt cx="2199279" cy="1090158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6466831" y="5291170"/>
                <a:ext cx="2199279" cy="1090158"/>
              </a:xfrm>
              <a:prstGeom prst="rect">
                <a:avLst/>
              </a:prstGeom>
              <a:solidFill>
                <a:srgbClr val="FFFFCC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44000" rtlCol="0" anchor="ctr"/>
              <a:lstStyle/>
              <a:p>
                <a:pPr defTabSz="806450"/>
                <a:endParaRPr lang="en-US" sz="1400" i="1" noProof="1" smtClean="0">
                  <a:solidFill>
                    <a:schemeClr val="tx1"/>
                  </a:solidFill>
                </a:endParaRPr>
              </a:p>
              <a:p>
                <a:pPr defTabSz="806450"/>
                <a:r>
                  <a:rPr lang="en-US" sz="1400" i="1" noProof="1" smtClean="0">
                    <a:solidFill>
                      <a:schemeClr val="tx1"/>
                    </a:solidFill>
                  </a:rPr>
                  <a:t>HashOf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</a:t>
                </a:r>
              </a:p>
              <a:p>
                <a:pPr defTabSz="806450"/>
                <a:r>
                  <a:rPr lang="en-US" sz="1400" noProof="1" smtClean="0">
                    <a:solidFill>
                      <a:schemeClr val="tx1"/>
                    </a:solidFill>
                  </a:rPr>
                  <a:t>	</a:t>
                </a:r>
              </a:p>
              <a:p>
                <a:pPr defTabSz="806450"/>
                <a:r>
                  <a:rPr lang="en-US" sz="1400" i="1" noProof="1" smtClean="0">
                    <a:solidFill>
                      <a:schemeClr val="tx1"/>
                    </a:solidFill>
                  </a:rPr>
                  <a:t>AccountId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	</a:t>
                </a:r>
                <a:r>
                  <a:rPr lang="en-US" sz="1400" noProof="1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SE48800</a:t>
                </a:r>
                <a:r>
                  <a:rPr lang="en-US" sz="1400" dirty="0" smtClean="0">
                    <a:solidFill>
                      <a:schemeClr val="tx1"/>
                    </a:solidFill>
                    <a:cs typeface="Arial" panose="020B0604020202020204" pitchFamily="34" charset="0"/>
                  </a:rPr>
                  <a:t>…</a:t>
                </a:r>
                <a:endParaRPr lang="en-US" sz="1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7218752" y="5475366"/>
                <a:ext cx="1315015" cy="57636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ctr"/>
              <a:lstStyle/>
              <a:p>
                <a:pPr defTabSz="896938">
                  <a:tabLst>
                    <a:tab pos="628650" algn="l"/>
                  </a:tabLst>
                </a:pPr>
                <a:r>
                  <a:rPr lang="en-US" sz="1400" i="1" noProof="1" smtClean="0">
                    <a:solidFill>
                      <a:schemeClr val="tx1"/>
                    </a:solidFill>
                  </a:rPr>
                  <a:t>Payee:	 Coop</a:t>
                </a:r>
                <a:endParaRPr lang="en-US" sz="1400" i="1" noProof="1">
                  <a:solidFill>
                    <a:schemeClr val="tx1"/>
                  </a:solidFill>
                </a:endParaRPr>
              </a:p>
              <a:p>
                <a:pPr defTabSz="896938">
                  <a:tabLst>
                    <a:tab pos="628650" algn="l"/>
                  </a:tabLst>
                </a:pPr>
                <a:r>
                  <a:rPr lang="en-US" sz="1400" i="1" noProof="1">
                    <a:solidFill>
                      <a:schemeClr val="tx1"/>
                    </a:solidFill>
                  </a:rPr>
                  <a:t>Amount</a:t>
                </a:r>
                <a:r>
                  <a:rPr lang="en-US" sz="1400" noProof="1" smtClean="0">
                    <a:solidFill>
                      <a:schemeClr val="tx1"/>
                    </a:solidFill>
                  </a:rPr>
                  <a:t>:	 € 100</a:t>
                </a:r>
                <a:endParaRPr lang="en-US" sz="1400" noProof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ounded Rectangle 110"/>
              <p:cNvSpPr/>
              <p:nvPr/>
            </p:nvSpPr>
            <p:spPr>
              <a:xfrm>
                <a:off x="7704792" y="5375820"/>
                <a:ext cx="340803" cy="204311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>
                <a:spAutoFit/>
              </a:bodyPr>
              <a:lstStyle/>
              <a:p>
                <a:pPr defTabSz="896938">
                  <a:tabLst>
                    <a:tab pos="628650" algn="l"/>
                  </a:tabLst>
                </a:pPr>
                <a:r>
                  <a:rPr lang="en-US" sz="1200" b="1" noProof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</a:t>
                </a:r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5414591" y="4005064"/>
            <a:ext cx="2049206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Bank Service URL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https://...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420367" y="4293096"/>
            <a:ext cx="1912950" cy="184666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txBody>
          <a:bodyPr wrap="none" lIns="36000" tIns="0" rIns="36000" bIns="0" rtlCol="0" anchor="ctr" anchorCtr="1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 Method: https://...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6798" y="5107229"/>
            <a:ext cx="2569054" cy="1441119"/>
            <a:chOff x="636798" y="5083759"/>
            <a:chExt cx="2569054" cy="14411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4" name="Rectangle 203"/>
            <p:cNvSpPr/>
            <p:nvPr/>
          </p:nvSpPr>
          <p:spPr>
            <a:xfrm>
              <a:off x="636798" y="5083759"/>
              <a:ext cx="2567050" cy="967971"/>
            </a:xfrm>
            <a:prstGeom prst="rect">
              <a:avLst/>
            </a:prstGeom>
            <a:blipFill>
              <a:blip r:embed="rId3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 smtClean="0">
                  <a:solidFill>
                    <a:schemeClr val="tx1"/>
                  </a:solidFill>
                </a:rPr>
                <a:t>Signed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i="1" dirty="0" smtClean="0">
                  <a:solidFill>
                    <a:schemeClr val="tx1"/>
                  </a:solidFill>
                </a:rPr>
                <a:t>Encrypted</a:t>
              </a:r>
              <a:r>
                <a:rPr lang="en-US" sz="1400" dirty="0" smtClean="0">
                  <a:solidFill>
                    <a:schemeClr val="tx1"/>
                  </a:solidFill>
                </a:rPr>
                <a:t/>
              </a:r>
              <a:br>
                <a:rPr lang="en-US" sz="1400" dirty="0" smtClean="0">
                  <a:solidFill>
                    <a:schemeClr val="tx1"/>
                  </a:solidFill>
                </a:rPr>
              </a:br>
              <a:r>
                <a:rPr lang="en-US" sz="1400" dirty="0" smtClean="0">
                  <a:solidFill>
                    <a:schemeClr val="tx1"/>
                  </a:solidFill>
                </a:rPr>
                <a:t>Authorization </a:t>
              </a:r>
              <a:r>
                <a:rPr lang="en-US" sz="1400" dirty="0" smtClean="0">
                  <a:solidFill>
                    <a:schemeClr val="tx1"/>
                  </a:solidFill>
                </a:rPr>
                <a:t>Data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36798" y="6021288"/>
              <a:ext cx="2569054" cy="503590"/>
            </a:xfrm>
            <a:prstGeom prst="rect">
              <a:avLst/>
            </a:prstGeom>
            <a:solidFill>
              <a:srgbClr val="FFFFCC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>
              <a:spAutoFit/>
            </a:bodyPr>
            <a:lstStyle/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BankServiceUrl</a:t>
              </a:r>
              <a:r>
                <a:rPr lang="en-US" sz="1400" noProof="1" smtClean="0">
                  <a:solidFill>
                    <a:schemeClr val="tx1"/>
                  </a:solidFill>
                </a:rPr>
                <a:t>: https://...</a:t>
              </a:r>
            </a:p>
            <a:p>
              <a:pPr defTabSz="806450"/>
              <a:r>
                <a:rPr lang="en-US" sz="1400" i="1" noProof="1" smtClean="0">
                  <a:solidFill>
                    <a:schemeClr val="tx1"/>
                  </a:solidFill>
                </a:rPr>
                <a:t>PaymentMethod</a:t>
              </a:r>
              <a:r>
                <a:rPr lang="en-US" sz="1400" noProof="1" smtClean="0">
                  <a:solidFill>
                    <a:schemeClr val="tx1"/>
                  </a:solidFill>
                </a:rPr>
                <a:t>: https://...</a:t>
              </a:r>
              <a:endParaRPr lang="en-US" sz="1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9453" y="1723560"/>
            <a:ext cx="414109" cy="237897"/>
            <a:chOff x="3279453" y="1723560"/>
            <a:chExt cx="414109" cy="2378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1" name="Parallelogram 180"/>
            <p:cNvSpPr/>
            <p:nvPr/>
          </p:nvSpPr>
          <p:spPr>
            <a:xfrm>
              <a:off x="3279453" y="1723560"/>
              <a:ext cx="414109" cy="237600"/>
            </a:xfrm>
            <a:prstGeom prst="parallelogram">
              <a:avLst/>
            </a:prstGeom>
            <a:blipFill>
              <a:blip r:embed="rId3"/>
              <a:tile tx="0" ty="0" sx="50000" sy="50000" flip="none" algn="tl"/>
            </a:blip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Parallelogram 113"/>
            <p:cNvSpPr/>
            <p:nvPr/>
          </p:nvSpPr>
          <p:spPr>
            <a:xfrm>
              <a:off x="3280644" y="1889457"/>
              <a:ext cx="370800" cy="72000"/>
            </a:xfrm>
            <a:prstGeom prst="parallelogram">
              <a:avLst/>
            </a:prstGeom>
            <a:solidFill>
              <a:srgbClr val="FFFFCC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" bIns="36000" rtlCol="0" anchor="ctr">
              <a:spAutoFit/>
            </a:bodyPr>
            <a:lstStyle/>
            <a:p>
              <a:pPr defTabSz="806450"/>
              <a:endParaRPr lang="en-US" sz="14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H="1">
            <a:off x="2915816" y="1835986"/>
            <a:ext cx="580073" cy="3539834"/>
          </a:xfrm>
          <a:prstGeom prst="straightConnector1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66046" y="2949159"/>
            <a:ext cx="3036794" cy="1553356"/>
          </a:xfrm>
          <a:prstGeom prst="roundRect">
            <a:avLst>
              <a:gd name="adj" fmla="val 6584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0" rIns="54000" bIns="18000" rtlCol="0" anchor="ctr" anchorCtr="0">
            <a:spAutoFit/>
          </a:bodyPr>
          <a:lstStyle/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Decode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Decrypt and decode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signature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Lookup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 key and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AD.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AccountId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Credential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atabase</a:t>
            </a:r>
            <a:endParaRPr lang="en-US" sz="12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with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AD.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HashOf</a:t>
            </a:r>
            <a:endParaRPr lang="en-US" sz="12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Other steps…</a:t>
            </a:r>
          </a:p>
          <a:p>
            <a:pPr marL="144000" indent="-14400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nitiate payment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5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2566</TotalTime>
  <Words>115</Words>
  <Application>Microsoft Office PowerPoint</Application>
  <PresentationFormat>On-screen Show (4:3)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Office Theme</vt:lpstr>
      <vt:lpstr>2_Custom Design</vt:lpstr>
      <vt:lpstr>1_Custom Design</vt:lpstr>
      <vt:lpstr>Custom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Mode Open Banking APIs</dc:title>
  <dc:creator>Anders Rundgren</dc:creator>
  <cp:lastModifiedBy>Anders</cp:lastModifiedBy>
  <cp:revision>155</cp:revision>
  <dcterms:created xsi:type="dcterms:W3CDTF">2019-05-26T05:25:22Z</dcterms:created>
  <dcterms:modified xsi:type="dcterms:W3CDTF">2019-11-23T03:28:20Z</dcterms:modified>
</cp:coreProperties>
</file>