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5"/>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1"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83" d="100"/>
          <a:sy n="83" d="100"/>
        </p:scale>
        <p:origin x="-1113"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2" d="100"/>
          <a:sy n="62" d="100"/>
        </p:scale>
        <p:origin x="-2220" y="-6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2020-03-22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2020-03-22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2020-03-22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2020-03-22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2020-03-22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2020-03-22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2020-03-22</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2020-03-18 V3, API V0.63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/16</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2020-03-22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8.xml"/><Relationship Id="rId1" Type="http://schemas.openxmlformats.org/officeDocument/2006/relationships/slideLayout" Target="../slideLayouts/slideLayout7.xml"/><Relationship Id="rId6" Type="http://schemas.openxmlformats.org/officeDocument/2006/relationships/hyperlink" Target="https://cyberphone.github.io/doc/security/jsf.html" TargetMode="External"/><Relationship Id="rId5" Type="http://schemas.openxmlformats.org/officeDocument/2006/relationships/slide" Target="slide14.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0.png"/><Relationship Id="rId2" Type="http://schemas.openxmlformats.org/officeDocument/2006/relationships/image" Target="../media/image5.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11.emf"/><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cyberphone.github.io/doc/web/calling-apps-from-the-web.pdf" TargetMode="Externa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8.png"/><Relationship Id="rId1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11.emf"/><Relationship Id="rId2" Type="http://schemas.openxmlformats.org/officeDocument/2006/relationships/image" Target="../media/image2.png"/><Relationship Id="rId16" Type="http://schemas.openxmlformats.org/officeDocument/2006/relationships/image" Target="../media/image10.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hyperlink" Target="https://cyberphone.github.io/doc/security/jsf.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7597"/>
            <a:ext cx="8280920" cy="4139595"/>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accountReference</a:t>
            </a:r>
            <a:r>
              <a:rPr lang="en-US" sz="1000" dirty="0">
                <a:solidFill>
                  <a:srgbClr val="000000"/>
                </a:solidFill>
                <a:latin typeface="Verdana"/>
              </a:rPr>
              <a:t>": "</a:t>
            </a:r>
            <a:r>
              <a:rPr lang="en-US" sz="1000" dirty="0">
                <a:solidFill>
                  <a:srgbClr val="0000C0"/>
                </a:solidFill>
                <a:latin typeface="Verdana"/>
              </a:rPr>
              <a:t>FR*0124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smtClean="0">
                <a:solidFill>
                  <a:srgbClr val="000000"/>
                </a:solidFill>
                <a:latin typeface="Verdana"/>
              </a:rPr>
              <a:t>{</a:t>
            </a:r>
          </a:p>
          <a:p>
            <a:pPr latinLnBrk="1">
              <a:spcBef>
                <a:spcPts val="300"/>
              </a:spcBef>
              <a:spcAft>
                <a:spcPts val="300"/>
              </a:spcAft>
            </a:pPr>
            <a:r>
              <a:rPr lang="en-US" sz="1000" dirty="0" smtClean="0">
                <a:solidFill>
                  <a:srgbClr val="000000"/>
                </a:solidFill>
                <a:latin typeface="Verdana"/>
              </a:rPr>
              <a:t>        </a:t>
            </a:r>
            <a:r>
              <a:rPr lang="en-US" sz="1000" i="1" dirty="0" smtClean="0">
                <a:solidFill>
                  <a:srgbClr val="000000"/>
                </a:solidFill>
                <a:latin typeface="Verdana"/>
              </a:rPr>
              <a:t>Parameters removed for brevity…</a:t>
            </a:r>
            <a:r>
              <a:rPr lang="en-US" sz="1000" i="1" dirty="0"/>
              <a:t/>
            </a:r>
            <a:br>
              <a:rPr lang="en-US" sz="1000" i="1" dirty="0"/>
            </a:br>
            <a:r>
              <a:rPr lang="en-US" sz="1000" i="1" dirty="0"/>
              <a:t/>
            </a:r>
            <a:br>
              <a:rPr lang="en-US" sz="1000" i="1"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okjRig8y97oHa0kw7buu17XcTZOZAtS1....XG4BoMqDwY0e2fxlGPSHzko5Hs_0UHXz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#0100345296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logData</a:t>
            </a:r>
            <a:r>
              <a:rPr lang="en-US" sz="1000" dirty="0">
                <a:solidFill>
                  <a:srgbClr val="000000"/>
                </a:solidFill>
                <a:latin typeface="Verdana"/>
              </a:rPr>
              <a:t>": "</a:t>
            </a:r>
            <a:r>
              <a:rPr lang="en-US" sz="1000" dirty="0">
                <a:solidFill>
                  <a:srgbClr val="0000C0"/>
                </a:solidFill>
                <a:latin typeface="Verdana"/>
              </a:rPr>
              <a:t>CT100002</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smtClean="0">
                <a:solidFill>
                  <a:srgbClr val="000000"/>
                </a:solidFill>
                <a:latin typeface="Verdana"/>
              </a:rPr>
              <a:t>",</a:t>
            </a:r>
            <a:br>
              <a:rPr lang="en-US" sz="1000" dirty="0" smtClean="0">
                <a:solidFill>
                  <a:srgbClr val="000000"/>
                </a:solidFill>
                <a:latin typeface="Verdana"/>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Bank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authorizationRequest</a:t>
            </a:r>
            <a:r>
              <a:rPr lang="en-US" sz="1000" dirty="0">
                <a:solidFill>
                  <a:srgbClr val="000000"/>
                </a:solidFill>
                <a:latin typeface="Verdana"/>
              </a:rPr>
              <a:t>": </a:t>
            </a:r>
            <a:r>
              <a:rPr lang="en-US" sz="1000" dirty="0" smtClean="0">
                <a:solidFill>
                  <a:srgbClr val="000000"/>
                </a:solidFill>
                <a:latin typeface="Verdana"/>
              </a:rPr>
              <a:t>{</a:t>
            </a:r>
            <a:br>
              <a:rPr lang="en-US" sz="1000" dirty="0" smtClean="0">
                <a:solidFill>
                  <a:srgbClr val="000000"/>
                </a:solidFill>
                <a:latin typeface="Verdana"/>
              </a:rPr>
            </a:br>
            <a:r>
              <a:rPr lang="en-US" sz="1000" dirty="0" smtClean="0">
                <a:solidFill>
                  <a:srgbClr val="000000"/>
                </a:solidFill>
                <a:latin typeface="Verdana"/>
              </a:rPr>
              <a:t>       </a:t>
            </a:r>
            <a:r>
              <a:rPr lang="en-US" dirty="0" smtClean="0">
                <a:solidFill>
                  <a:srgbClr val="000000"/>
                </a:solidFill>
                <a:latin typeface="Verdana"/>
              </a:rPr>
              <a:t> </a:t>
            </a:r>
            <a:r>
              <a:rPr lang="en-US" sz="1000" i="1" dirty="0" smtClean="0">
                <a:solidFill>
                  <a:srgbClr val="000000"/>
                </a:solidFill>
                <a:latin typeface="Arial" panose="020B0604020202020204" pitchFamily="34" charset="0"/>
                <a:cs typeface="Arial" panose="020B0604020202020204" pitchFamily="34" charset="0"/>
              </a:rPr>
              <a:t>Copy of the original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b03W5RPCmoA2ARILtbdvCrlrAj5i0Cr4....hib3XUqun9KxpbL6Ig7i4pA_ko7Gf4yA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smtClean="0">
                <a:sym typeface="Wingdings"/>
              </a:rPr>
              <a:t>⑤</a:t>
            </a:r>
            <a:r>
              <a:rPr lang="en-US" sz="1600" dirty="0" smtClean="0">
                <a:latin typeface="Arial" panose="020B0604020202020204" pitchFamily="34" charset="0"/>
                <a:cs typeface="Arial" panose="020B0604020202020204" pitchFamily="34" charset="0"/>
                <a:sym typeface="Wingdings"/>
              </a:rPr>
              <a:t> User Bank Responds with</a:t>
            </a:r>
            <a:r>
              <a:rPr lang="en-US" sz="1600" dirty="0" smtClean="0">
                <a:latin typeface="Arial" panose="020B0604020202020204" pitchFamily="34" charset="0"/>
                <a:cs typeface="Arial" panose="020B0604020202020204" pitchFamily="34" charset="0"/>
              </a:rPr>
              <a:t>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AuthorizationResponse</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After received 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smtClean="0">
                <a:latin typeface="Arial" panose="020B0604020202020204" pitchFamily="34" charset="0"/>
                <a:cs typeface="Arial" panose="020B0604020202020204" pitchFamily="34" charset="0"/>
                <a:hlinkClick r:id="rId2" action="ppaction://hlinksldjump"/>
              </a:rPr>
              <a:t>PayeeAuthority</a:t>
            </a:r>
            <a:r>
              <a:rPr lang="en-US" sz="1000" dirty="0" smtClean="0">
                <a:latin typeface="Arial" panose="020B0604020202020204" pitchFamily="34" charset="0"/>
                <a:cs typeface="Arial" panose="020B0604020202020204" pitchFamily="34" charset="0"/>
              </a:rPr>
              <a:t> and </a:t>
            </a:r>
            <a:r>
              <a:rPr lang="en-US" sz="1000" dirty="0" err="1" smtClean="0">
                <a:latin typeface="Arial" panose="020B0604020202020204" pitchFamily="34" charset="0"/>
                <a:cs typeface="Arial" panose="020B0604020202020204" pitchFamily="34" charset="0"/>
                <a:hlinkClick r:id="rId3" action="ppaction://hlinksldjump"/>
              </a:rPr>
              <a:t>ProviderAuthority</a:t>
            </a:r>
            <a:r>
              <a:rPr lang="en-US" sz="1000" dirty="0" smtClean="0">
                <a:latin typeface="Arial" panose="020B0604020202020204" pitchFamily="34" charset="0"/>
                <a:cs typeface="Arial" panose="020B0604020202020204" pitchFamily="34" charset="0"/>
              </a:rPr>
              <a:t> objects.  If the verification succeeds, User Bank responds with </a:t>
            </a:r>
            <a:r>
              <a:rPr lang="en-US" sz="1000" dirty="0">
                <a:latin typeface="Arial" panose="020B0604020202020204" pitchFamily="34" charset="0"/>
                <a:cs typeface="Arial" panose="020B0604020202020204" pitchFamily="34" charset="0"/>
              </a:rPr>
              <a:t>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which in addition to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also holds the user’s account ID encrypted by the Merchant provider’s encryption key.  This information is used for </a:t>
            </a:r>
            <a:r>
              <a:rPr lang="en-US" sz="1000" dirty="0" smtClean="0">
                <a:latin typeface="Arial" panose="020B0604020202020204" pitchFamily="34" charset="0"/>
                <a:cs typeface="Arial" panose="020B0604020202020204" pitchFamily="34" charset="0"/>
                <a:hlinkClick r:id="rId4" action="ppaction://hlinksldjump"/>
              </a:rPr>
              <a:t>Card Payments</a:t>
            </a:r>
            <a:r>
              <a:rPr lang="en-US" sz="1000" dirty="0" smtClean="0">
                <a:latin typeface="Arial" panose="020B0604020202020204" pitchFamily="34" charset="0"/>
                <a:cs typeface="Arial" panose="020B0604020202020204" pitchFamily="34" charset="0"/>
              </a:rPr>
              <a:t> and </a:t>
            </a:r>
            <a:r>
              <a:rPr lang="en-US" sz="1000" dirty="0" smtClean="0">
                <a:latin typeface="Arial" panose="020B0604020202020204" pitchFamily="34" charset="0"/>
                <a:cs typeface="Arial" panose="020B0604020202020204" pitchFamily="34" charset="0"/>
                <a:hlinkClick r:id="rId5" action="ppaction://hlinksldjump"/>
              </a:rPr>
              <a:t>Refunds</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3" name="TextBox 12"/>
          <p:cNvSpPr txBox="1"/>
          <p:nvPr/>
        </p:nvSpPr>
        <p:spPr>
          <a:xfrm>
            <a:off x="4027176" y="3628795"/>
            <a:ext cx="2904962"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419568"/>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561128"/>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3870566" y="4192416"/>
            <a:ext cx="665430" cy="217392"/>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35996" y="4079120"/>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p:nvPr/>
        </p:nvCxnSpPr>
        <p:spPr>
          <a:xfrm rot="10800000" flipV="1">
            <a:off x="2501240" y="3773616"/>
            <a:ext cx="1544031" cy="463986"/>
          </a:xfrm>
          <a:prstGeom prst="bentConnector3">
            <a:avLst>
              <a:gd name="adj1" fmla="val 30762"/>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9083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7753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5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6" action="ppaction://hlinksldjump"/>
                  </a:rPr>
                  <a:t>Authority Objects</a:t>
                </a:r>
                <a:r>
                  <a:rPr lang="en-US" sz="1000" dirty="0" smtClean="0">
                    <a:latin typeface="Arial" panose="020B0604020202020204" pitchFamily="34" charset="0"/>
                    <a:cs typeface="Arial" panose="020B0604020202020204" pitchFamily="34" charset="0"/>
                  </a:rPr>
                  <a:t>. 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another </a:t>
                </a:r>
                <a:r>
                  <a:rPr lang="en-US" sz="1000" i="1" dirty="0" smtClean="0">
                    <a:latin typeface="Arial" panose="020B0604020202020204" pitchFamily="34" charset="0"/>
                    <a:cs typeface="Arial" panose="020B0604020202020204" pitchFamily="34" charset="0"/>
                  </a:rPr>
                  <a:t>Request</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See also </a:t>
            </a:r>
            <a:r>
              <a:rPr lang="en-US" sz="1000" dirty="0" smtClean="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grpSp>
        <p:nvGrpSpPr>
          <p:cNvPr id="117" name="Group 116"/>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7710" y="501824"/>
            <a:ext cx="357790" cy="502719"/>
            <a:chOff x="4671633" y="1375561"/>
            <a:chExt cx="35779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smtClean="0">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pic>
        <p:nvPicPr>
          <p:cNvPr id="99" name="Picture 6" descr="C:\Users\Anders\AppData\Local\Microsoft\Windows\INetCache\IE\10FYNQXY\Crystal_Clear_kdm_user_fema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encryptedMessage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_K4Sgt5y1uKhwiSi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Xmqyx5XZWmxSFfypag-y_A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qXIsLsZ-zIxVllV920dpxPmTOwGRghU_....fsxbw1LX61Tu6GbsSw1gXEcwkW8S4fOQ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4678204"/>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RefundRequest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https://payments.bigbank.com/refund</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amount</a:t>
            </a:r>
            <a:r>
              <a:rPr lang="en-US" sz="1000" dirty="0">
                <a:solidFill>
                  <a:srgbClr val="000000"/>
                </a:solidFill>
                <a:latin typeface="Verdana"/>
              </a:rPr>
              <a:t>": "</a:t>
            </a:r>
            <a:r>
              <a:rPr lang="en-US" sz="1000" dirty="0">
                <a:solidFill>
                  <a:srgbClr val="0000C0"/>
                </a:solidFill>
                <a:latin typeface="Verdana"/>
              </a:rPr>
              <a:t>550.00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payeeSourceAccount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iban</a:t>
            </a:r>
            <a:r>
              <a:rPr lang="en-US" sz="1000" dirty="0">
                <a:solidFill>
                  <a:srgbClr val="000000"/>
                </a:solidFill>
                <a:latin typeface="Verdana"/>
              </a:rPr>
              <a:t>": "</a:t>
            </a:r>
            <a:r>
              <a:rPr lang="en-US" sz="1000" dirty="0">
                <a:solidFill>
                  <a:srgbClr val="0000C0"/>
                </a:solidFill>
                <a:latin typeface="Verdana"/>
              </a:rPr>
              <a:t>FR7630004003200001019471656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2020-03-21T07:07:50Z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authorizationResponse</a:t>
            </a:r>
            <a:r>
              <a:rPr lang="en-US" sz="1000" dirty="0">
                <a:solidFill>
                  <a:srgbClr val="000000"/>
                </a:solidFill>
                <a:latin typeface="Verdana"/>
              </a:rPr>
              <a:t>": {</a:t>
            </a:r>
            <a:r>
              <a:rPr lang="en-US" sz="1000" dirty="0"/>
              <a:t/>
            </a:r>
            <a:br>
              <a:rPr lang="en-US" sz="1000" dirty="0"/>
            </a:br>
            <a:r>
              <a:rPr lang="en-US" sz="10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of the original </a:t>
            </a:r>
            <a:r>
              <a:rPr lang="en-US" sz="1000" b="1" dirty="0" err="1" smtClean="0">
                <a:solidFill>
                  <a:srgbClr val="4BACC6">
                    <a:lumMod val="75000"/>
                  </a:srgbClr>
                </a:solidFill>
                <a:latin typeface="Arial" panose="020B0604020202020204" pitchFamily="34" charset="0"/>
                <a:cs typeface="Arial" panose="020B0604020202020204" pitchFamily="34" charset="0"/>
              </a:rPr>
              <a:t>AuthorizationResponse</a:t>
            </a:r>
            <a:r>
              <a:rPr lang="en-US" sz="1000" i="1" dirty="0"/>
              <a:t/>
            </a:r>
            <a:br>
              <a:rPr lang="en-US" sz="1000" i="1"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rrqbEkm7ZM6uGjnIWg-3c2YHPXsDhzVz....FsMSNotc7QvAsvn2sTFJ-GGdN5Fx6EfQ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dirty="0" err="1" smtClean="0">
                <a:latin typeface="Arial" panose="020B0604020202020204" pitchFamily="34" charset="0"/>
                <a:cs typeface="Arial" panose="020B0604020202020204" pitchFamily="34" charset="0"/>
                <a:hlinkClick r:id="rId2" action="ppaction://hlinksldjump"/>
              </a:rPr>
              <a:t>AuthorizationResponse</a:t>
            </a:r>
            <a:r>
              <a:rPr lang="en-US" sz="1000" dirty="0" smtClean="0">
                <a:latin typeface="Arial" panose="020B0604020202020204" pitchFamily="34" charset="0"/>
                <a:cs typeface="Arial" panose="020B0604020202020204" pitchFamily="34" charset="0"/>
              </a:rPr>
              <a:t> object the Merchant can (</a:t>
            </a:r>
            <a:r>
              <a:rPr lang="en-US" sz="1000" i="1" dirty="0" smtClean="0">
                <a:latin typeface="Arial" panose="020B0604020202020204" pitchFamily="34" charset="0"/>
                <a:cs typeface="Arial" panose="020B0604020202020204" pitchFamily="34" charset="0"/>
              </a:rPr>
              <a:t>aided by their payment provider</a:t>
            </a:r>
            <a:r>
              <a:rPr lang="en-US" sz="1000" dirty="0" smtClean="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  Note that the Merchant must send the refund request to </a:t>
            </a:r>
            <a:r>
              <a:rPr lang="en-US" sz="1000" i="1" dirty="0" smtClean="0">
                <a:latin typeface="Arial" panose="020B0604020202020204" pitchFamily="34" charset="0"/>
                <a:cs typeface="Arial" panose="020B0604020202020204" pitchFamily="34" charset="0"/>
              </a:rPr>
              <a:t>its own bank</a:t>
            </a:r>
            <a:r>
              <a:rPr lang="en-US" sz="1000" dirty="0" smtClean="0">
                <a:latin typeface="Arial" panose="020B0604020202020204" pitchFamily="34" charset="0"/>
                <a:cs typeface="Arial" panose="020B0604020202020204" pitchFamily="34" charset="0"/>
              </a:rPr>
              <a:t>.  The Merchant’s Bank is supposed to respond with (a here not shown) </a:t>
            </a:r>
            <a:r>
              <a:rPr lang="en-US" sz="1000" b="1" dirty="0" err="1" smtClean="0">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p:nvPr/>
        </p:nvCxnSpPr>
        <p:spPr>
          <a:xfrm flipH="1">
            <a:off x="2227599" y="370567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302480" y="357301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7" name="Straight Arrow Connector 6"/>
          <p:cNvCxnSpPr>
            <a:stCxn id="8" idx="1"/>
          </p:cNvCxnSpPr>
          <p:nvPr/>
        </p:nvCxnSpPr>
        <p:spPr>
          <a:xfrm flipH="1">
            <a:off x="1887088" y="4001279"/>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13806" y="388798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346655"/>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3708708"/>
          </a:xfrm>
          <a:prstGeom prst="rect">
            <a:avLst/>
          </a:prstGeom>
        </p:spPr>
        <p:txBody>
          <a:bodyPr wrap="square">
            <a:spAutoFit/>
          </a:bodyPr>
          <a:lstStyle/>
          <a:p>
            <a:pPr latinLnBrk="1">
              <a:spcBef>
                <a:spcPts val="600"/>
              </a:spcBef>
            </a:pP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smtClean="0">
                <a:solidFill>
                  <a:srgbClr val="000000"/>
                </a:solidFill>
                <a:latin typeface="Verdana"/>
              </a:rPr>
              <a:t>[</a:t>
            </a:r>
          </a:p>
          <a:p>
            <a:pPr latinLnBrk="1">
              <a:spcBef>
                <a:spcPts val="600"/>
              </a:spcBef>
              <a:spcAft>
                <a:spcPts val="1200"/>
              </a:spcAft>
            </a:pPr>
            <a:r>
              <a:rPr lang="en-US" sz="1000" dirty="0" smtClean="0">
                <a:solidFill>
                  <a:srgbClr val="000000"/>
                </a:solidFill>
                <a:latin typeface="Verdana"/>
              </a:rPr>
              <a:t>         </a:t>
            </a:r>
            <a:r>
              <a:rPr lang="en-US" sz="1000" i="1" dirty="0" smtClean="0">
                <a:solidFill>
                  <a:srgbClr val="000000"/>
                </a:solidFill>
                <a:latin typeface="Verdana"/>
              </a:rPr>
              <a:t>Parameters </a:t>
            </a:r>
            <a:r>
              <a:rPr lang="en-US" sz="1000" i="1" dirty="0">
                <a:solidFill>
                  <a:srgbClr val="000000"/>
                </a:solidFill>
                <a:latin typeface="Verdana"/>
              </a:rPr>
              <a:t>removed for brevity…</a:t>
            </a:r>
            <a:r>
              <a:rPr lang="en-US" sz="1000" i="1" dirty="0">
                <a:solidFill>
                  <a:prstClr val="black"/>
                </a:solidFill>
              </a:rPr>
              <a:t/>
            </a:r>
            <a:br>
              <a:rPr lang="en-US" sz="1000" i="1" dirty="0">
                <a:solidFill>
                  <a:prstClr val="black"/>
                </a:solidFill>
              </a:rPr>
            </a:br>
            <a:r>
              <a:rPr lang="fr-FR" sz="1000" dirty="0" smtClean="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Planet</a:t>
            </a:r>
            <a:r>
              <a:rPr lang="fr-FR" sz="1000" dirty="0">
                <a:solidFill>
                  <a:srgbClr val="0000C0"/>
                </a:solidFill>
                <a:latin typeface="Verdana"/>
              </a:rPr>
              <a:t> </a:t>
            </a:r>
            <a:r>
              <a:rPr lang="fr-FR" sz="1000" dirty="0" err="1">
                <a:solidFill>
                  <a:srgbClr val="0000C0"/>
                </a:solidFill>
                <a:latin typeface="Verdana"/>
              </a:rPr>
              <a:t>Gas</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a:solidFill>
                  <a:srgbClr val="0000C0"/>
                </a:solidFill>
                <a:latin typeface="Verdana"/>
              </a:rPr>
              <a:t>https</a:t>
            </a:r>
            <a:r>
              <a:rPr lang="fr-FR" sz="1000" smtClean="0">
                <a:solidFill>
                  <a:srgbClr val="0000C0"/>
                </a:solidFill>
                <a:latin typeface="Verdana"/>
              </a:rPr>
              <a:t>://planetgas.com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200.00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nonDirectPayment</a:t>
            </a:r>
            <a:r>
              <a:rPr lang="fr-FR" sz="1000" dirty="0">
                <a:solidFill>
                  <a:srgbClr val="000000"/>
                </a:solidFill>
                <a:latin typeface="Verdana"/>
              </a:rPr>
              <a:t>": "</a:t>
            </a:r>
            <a:r>
              <a:rPr lang="fr-FR" sz="1000" dirty="0">
                <a:solidFill>
                  <a:srgbClr val="0000C0"/>
                </a:solidFill>
                <a:latin typeface="Verdana"/>
              </a:rPr>
              <a:t>GAS_STATION</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#1000017</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2020-03-21T06:22:59Z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2020-03-21T06:53:00Z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3673664" y="302192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22480" y="2908626"/>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437112"/>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589476"/>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613811"/>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Planet Gas</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5005650"/>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941168"/>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345436" y="416011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67137"/>
            <a:ext cx="8136904" cy="563231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on-line bank applications which effectively are open to requests </a:t>
            </a:r>
            <a:r>
              <a:rPr lang="en-US" sz="1000" dirty="0">
                <a:latin typeface="Arial" panose="020B0604020202020204" pitchFamily="34" charset="0"/>
                <a:cs typeface="Arial" panose="020B0604020202020204" pitchFamily="34" charset="0"/>
              </a:rPr>
              <a:t>from </a:t>
            </a:r>
            <a:r>
              <a:rPr lang="en-US" sz="1000" i="1" dirty="0" smtClean="0">
                <a:latin typeface="Arial" panose="020B0604020202020204" pitchFamily="34" charset="0"/>
                <a:cs typeface="Arial" panose="020B0604020202020204" pitchFamily="34" charset="0"/>
              </a:rPr>
              <a:t>anywhere</a:t>
            </a:r>
            <a:r>
              <a:rPr lang="en-US" sz="1000" dirty="0" smtClean="0">
                <a:latin typeface="Arial" panose="020B0604020202020204" pitchFamily="34" charset="0"/>
                <a:cs typeface="Arial" panose="020B0604020202020204" pitchFamily="34" charset="0"/>
              </a:rPr>
              <a:t>.  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a:t>
            </a:r>
            <a:r>
              <a:rPr lang="en-US" sz="1000" dirty="0" smtClean="0">
                <a:latin typeface="Arial" panose="020B0604020202020204" pitchFamily="34" charset="0"/>
                <a:cs typeface="Arial" panose="020B0604020202020204" pitchFamily="34" charset="0"/>
              </a:rPr>
              <a:t>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All messages are signed using industry standard cryptographic algorithms</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a:t>
            </a:r>
            <a:r>
              <a:rPr lang="en-US" sz="1000" dirty="0" smtClean="0">
                <a:latin typeface="Arial" panose="020B0604020202020204" pitchFamily="34" charset="0"/>
                <a:cs typeface="Arial" panose="020B0604020202020204" pitchFamily="34" charset="0"/>
              </a:rPr>
              <a:t>and vouched for </a:t>
            </a:r>
            <a:r>
              <a:rPr lang="en-US" sz="1000" dirty="0">
                <a:latin typeface="Arial" panose="020B0604020202020204" pitchFamily="34" charset="0"/>
                <a:cs typeface="Arial" panose="020B0604020202020204" pitchFamily="34" charset="0"/>
              </a:rPr>
              <a:t>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4" action="ppaction://hlinksldjump"/>
              </a:rPr>
              <a:t>PayeeAuthority</a:t>
            </a:r>
            <a:r>
              <a:rPr lang="en-US" sz="1000" dirty="0" smtClean="0">
                <a:latin typeface="Arial" panose="020B0604020202020204" pitchFamily="34" charset="0"/>
                <a:cs typeface="Arial" panose="020B0604020202020204" pitchFamily="34" charset="0"/>
              </a:rPr>
              <a:t> object which also enables verifiable Merchant account data</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with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r>
              <a:rPr lang="en-US" sz="1000" dirty="0" smtClean="0">
                <a:latin typeface="Arial" panose="020B0604020202020204" pitchFamily="34" charset="0"/>
                <a:cs typeface="Arial" panose="020B0604020202020204" pitchFamily="34" charset="0"/>
              </a:rPr>
              <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smtClean="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trust the Wallet key storage?</a:t>
            </a:r>
          </a:p>
          <a:p>
            <a:pPr marL="180975" indent="-180975"/>
            <a:r>
              <a:rPr lang="en-US" sz="1000" dirty="0" smtClean="0">
                <a:latin typeface="Arial" panose="020B0604020202020204" pitchFamily="34" charset="0"/>
                <a:cs typeface="Arial" panose="020B0604020202020204" pitchFamily="34" charset="0"/>
              </a:rPr>
              <a:t>A</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Saturn depends on hardware backed keys like the </a:t>
            </a:r>
            <a:r>
              <a:rPr lang="en-US" sz="1000" dirty="0" err="1" smtClean="0">
                <a:latin typeface="Arial" panose="020B0604020202020204" pitchFamily="34" charset="0"/>
                <a:cs typeface="Arial" panose="020B0604020202020204" pitchFamily="34" charset="0"/>
              </a:rPr>
              <a:t>AndroidKeystore</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r>
              <a:rPr lang="en-US" sz="1000" dirty="0" smtClean="0">
                <a:latin typeface="Arial" panose="020B0604020202020204" pitchFamily="34" charset="0"/>
                <a:cs typeface="Arial" panose="020B0604020202020204" pitchFamily="34" charset="0"/>
              </a:rPr>
              <a:t>.  W3C’s </a:t>
            </a:r>
            <a:r>
              <a:rPr lang="en-US" sz="1000" dirty="0" err="1" smtClean="0">
                <a:latin typeface="Arial" panose="020B0604020202020204" pitchFamily="34" charset="0"/>
                <a:cs typeface="Arial" panose="020B0604020202020204" pitchFamily="34" charset="0"/>
                <a:hlinkClick r:id="rId5"/>
              </a:rPr>
              <a:t>PaymentRequest</a:t>
            </a:r>
            <a:r>
              <a:rPr lang="en-US" sz="1000" dirty="0" smtClean="0">
                <a:latin typeface="Arial" panose="020B0604020202020204" pitchFamily="34" charset="0"/>
                <a:cs typeface="Arial" panose="020B0604020202020204" pitchFamily="34" charset="0"/>
              </a:rPr>
              <a:t> is instrumental.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Not really,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6"/>
              </a:rPr>
              <a:t>https://</a:t>
            </a:r>
            <a:r>
              <a:rPr lang="en-US" sz="1000" dirty="0" smtClean="0">
                <a:latin typeface="Arial" panose="020B0604020202020204" pitchFamily="34" charset="0"/>
                <a:cs typeface="Arial" panose="020B0604020202020204" pitchFamily="34" charset="0"/>
                <a:hlinkClick r:id="rId6"/>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a:t>
            </a:r>
            <a:r>
              <a:rPr lang="en-US" sz="1000" dirty="0">
                <a:latin typeface="Arial" panose="020B0604020202020204" pitchFamily="34" charset="0"/>
                <a:cs typeface="Arial" panose="020B0604020202020204" pitchFamily="34" charset="0"/>
              </a:rPr>
              <a:t>O</a:t>
            </a:r>
            <a:r>
              <a:rPr lang="en-US" sz="1000" dirty="0" smtClean="0">
                <a:latin typeface="Arial" panose="020B0604020202020204" pitchFamily="34" charset="0"/>
                <a:cs typeface="Arial" panose="020B0604020202020204" pitchFamily="34" charset="0"/>
              </a:rPr>
              <a:t>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payment-system specific </a:t>
            </a:r>
            <a:r>
              <a:rPr lang="en-US" sz="1000" dirty="0">
                <a:latin typeface="Arial" panose="020B0604020202020204" pitchFamily="34" charset="0"/>
                <a:cs typeface="Arial" panose="020B0604020202020204" pitchFamily="34" charset="0"/>
              </a:rPr>
              <a:t>security, format, names, conventions, and </a:t>
            </a:r>
            <a:r>
              <a:rPr lang="en-US" sz="1000" dirty="0" smtClean="0">
                <a:latin typeface="Arial" panose="020B0604020202020204" pitchFamily="34" charset="0"/>
                <a:cs typeface="Arial" panose="020B0604020202020204" pitchFamily="34" charset="0"/>
              </a:rPr>
              <a:t>processing.  The ability including payment-system specific data in </a:t>
            </a:r>
            <a:r>
              <a:rPr lang="en-US" sz="1000" dirty="0" err="1" smtClean="0">
                <a:latin typeface="Arial" panose="020B0604020202020204" pitchFamily="34" charset="0"/>
                <a:cs typeface="Arial" panose="020B0604020202020204" pitchFamily="34" charset="0"/>
                <a:hlinkClick r:id="rId3" action="ppaction://hlinksldjump"/>
              </a:rPr>
              <a:t>AuthorizationRequest</a:t>
            </a:r>
            <a:r>
              <a:rPr lang="en-US" sz="1000" dirty="0" smtClean="0">
                <a:latin typeface="Arial" panose="020B0604020202020204" pitchFamily="34" charset="0"/>
                <a:cs typeface="Arial" panose="020B0604020202020204" pitchFamily="34" charset="0"/>
              </a:rPr>
              <a:t> makes Saturn compatible with just about any payment system.</a:t>
            </a:r>
            <a:br>
              <a:rPr lang="en-US" sz="1000" dirty="0" smtClean="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7"/>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a payment is not a resource but rather an event with transactional behavior.  In addition,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9638" y="501824"/>
            <a:ext cx="357790" cy="502719"/>
            <a:chOff x="4671633" y="1375561"/>
            <a:chExt cx="35779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71633" y="1457193"/>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8001543" y="1195369"/>
            <a:ext cx="1324685"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2169" h="1551668">
                <a:moveTo>
                  <a:pt x="0" y="196909"/>
                </a:moveTo>
                <a:cubicBezTo>
                  <a:pt x="5752" y="120934"/>
                  <a:pt x="9885" y="71298"/>
                  <a:pt x="15519" y="0"/>
                </a:cubicBezTo>
                <a:cubicBezTo>
                  <a:pt x="27421" y="274391"/>
                  <a:pt x="72233" y="1309998"/>
                  <a:pt x="72169" y="1312971"/>
                </a:cubicBezTo>
                <a:cubicBezTo>
                  <a:pt x="72129" y="1313151"/>
                  <a:pt x="63640" y="1425934"/>
                  <a:pt x="5368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authorization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text </a:t>
            </a:r>
            <a:r>
              <a:rPr lang="en-US" sz="1000" dirty="0" smtClean="0">
                <a:latin typeface="Arial" panose="020B0604020202020204" pitchFamily="34" charset="0"/>
                <a:cs typeface="Arial" panose="020B0604020202020204" pitchFamily="34" charset="0"/>
              </a:rPr>
              <a:t>Payment Method and Bank URLs)</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Push (A2A)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smtClean="0">
                  <a:solidFill>
                    <a:srgbClr val="C00000"/>
                  </a:solidFill>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3547316" y="2571744"/>
            <a:ext cx="1888780" cy="400110"/>
          </a:xfrm>
          <a:prstGeom prst="rect">
            <a:avLst/>
          </a:prstGeom>
          <a:noFill/>
        </p:spPr>
        <p:txBody>
          <a:bodyPr wrap="square" rtlCol="0">
            <a:spAutoFit/>
          </a:bodyPr>
          <a:lstStyle/>
          <a:p>
            <a:r>
              <a:rPr lang="en-US" sz="1000" i="1" dirty="0" smtClean="0">
                <a:latin typeface="Arial" panose="020B0604020202020204" pitchFamily="34" charset="0"/>
                <a:cs typeface="Arial" panose="020B0604020202020204" pitchFamily="34" charset="0"/>
              </a:rPr>
              <a:t>User Authorization</a:t>
            </a:r>
            <a:r>
              <a:rPr lang="en-US" sz="1000" dirty="0" smtClean="0">
                <a:latin typeface="Arial" panose="020B0604020202020204" pitchFamily="34" charset="0"/>
                <a:cs typeface="Arial" panose="020B0604020202020204" pitchFamily="34" charset="0"/>
              </a:rPr>
              <a:t> using a PIN or Biometric operation</a:t>
            </a:r>
            <a:endParaRPr lang="en-US" sz="1000"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092280" y="510005"/>
            <a:ext cx="1596163" cy="1848964"/>
            <a:chOff x="7223039" y="1412864"/>
            <a:chExt cx="1596163" cy="1848964"/>
          </a:xfrm>
        </p:grpSpPr>
        <p:sp>
          <p:nvSpPr>
            <p:cNvPr id="184" name="Rounded Rectangle 183"/>
            <p:cNvSpPr>
              <a:spLocks noChangeAspect="1"/>
            </p:cNvSpPr>
            <p:nvPr/>
          </p:nvSpPr>
          <p:spPr>
            <a:xfrm>
              <a:off x="7223039" y="1412864"/>
              <a:ext cx="1596163" cy="184896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659681"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76722"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254485" y="2198752"/>
              <a:ext cx="1539204" cy="1015663"/>
            </a:xfrm>
            <a:prstGeom prst="rect">
              <a:avLst/>
            </a:prstGeom>
            <a:noFill/>
          </p:spPr>
          <p:txBody>
            <a:bodyPr wrap="none" rtlCol="0">
              <a:spAutoFit/>
            </a:bodyPr>
            <a:lstStyle/>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Bank Authority</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Object URL</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a:t>
              </a:r>
              <a:r>
                <a:rPr lang="en-US" sz="1000" dirty="0" smtClean="0">
                  <a:latin typeface="Arial" panose="020B0604020202020204" pitchFamily="34" charset="0"/>
                  <a:cs typeface="Arial" panose="020B0604020202020204" pitchFamily="34" charset="0"/>
                </a:rPr>
                <a:t>Logotype</a:t>
              </a:r>
            </a:p>
            <a:p>
              <a:pPr marL="98425" indent="-98425">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9706"/>
            <a:ext cx="612000" cy="1098351"/>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smtClean="0">
                  <a:solidFill>
                    <a:srgbClr val="C00000"/>
                  </a:solidFill>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p>
              <a:p>
                <a:pPr>
                  <a:spcBef>
                    <a:spcPts val="600"/>
                  </a:spcBef>
                </a:pPr>
                <a:r>
                  <a:rPr lang="en-US" sz="1000" dirty="0" smtClean="0">
                    <a:latin typeface="Arial" panose="020B0604020202020204" pitchFamily="34" charset="0"/>
                    <a:cs typeface="Arial" panose="020B0604020202020204" pitchFamily="34" charset="0"/>
                  </a:rPr>
                  <a:t>Including URL to own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authority obj</a:t>
                </a:r>
                <a:r>
                  <a:rPr lang="en-US" sz="1000" dirty="0">
                    <a:latin typeface="Arial" panose="020B0604020202020204" pitchFamily="34" charset="0"/>
                    <a:cs typeface="Arial" panose="020B0604020202020204" pitchFamily="34" charset="0"/>
                  </a:rPr>
                  <a:t>e</a:t>
                </a:r>
                <a:r>
                  <a:rPr lang="en-US" sz="1000" dirty="0" smtClean="0">
                    <a:latin typeface="Arial" panose="020B0604020202020204" pitchFamily="34" charset="0"/>
                    <a:cs typeface="Arial" panose="020B0604020202020204" pitchFamily="34" charset="0"/>
                  </a:rPr>
                  <a:t>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57724"/>
            <a:ext cx="545342" cy="292388"/>
          </a:xfrm>
          <a:prstGeom prst="rect">
            <a:avLst/>
          </a:prstGeom>
          <a:noFill/>
        </p:spPr>
        <p:txBody>
          <a:bodyPr wrap="none" rtlCol="0">
            <a:spAutoFit/>
          </a:bodyPr>
          <a:lstStyle/>
          <a:p>
            <a:r>
              <a:rPr lang="en-US" sz="1300" dirty="0" smtClean="0">
                <a:latin typeface="Calibri" panose="020F0502020204030204" pitchFamily="34" charset="0"/>
                <a:cs typeface="Calibri" panose="020F050202020403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100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3548" y="764704"/>
            <a:ext cx="7992888" cy="5016758"/>
          </a:xfrm>
          <a:prstGeom prst="rect">
            <a:avLst/>
          </a:prstGeom>
        </p:spPr>
        <p:txBody>
          <a:bodyPr wrap="square">
            <a:spAutoFit/>
          </a:bodyPr>
          <a:lstStyle/>
          <a:p>
            <a:pPr latinLnBrk="1"/>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a:t>
            </a:r>
            <a:r>
              <a:rPr lang="fr-FR" sz="1000" dirty="0" err="1">
                <a:solidFill>
                  <a:srgbClr val="606060"/>
                </a:solidFill>
                <a:latin typeface="Verdana"/>
              </a:rPr>
              <a:t>context</a:t>
            </a:r>
            <a:r>
              <a:rPr lang="fr-FR" sz="1000" dirty="0">
                <a:solidFill>
                  <a:srgbClr val="000000"/>
                </a:solidFill>
                <a:latin typeface="Verdana"/>
              </a:rPr>
              <a:t>": "</a:t>
            </a:r>
            <a:r>
              <a:rPr lang="fr-FR" sz="1000" dirty="0">
                <a:solidFill>
                  <a:srgbClr val="0000C0"/>
                </a:solidFill>
                <a:latin typeface="Verdana"/>
              </a:rPr>
              <a:t>https://webpki.github.io/</a:t>
            </a:r>
            <a:r>
              <a:rPr lang="fr-FR" sz="1000" dirty="0" err="1">
                <a:solidFill>
                  <a:srgbClr val="0000C0"/>
                </a:solidFill>
                <a:latin typeface="Verdana"/>
              </a:rPr>
              <a:t>saturn</a:t>
            </a:r>
            <a:r>
              <a:rPr lang="fr-FR" sz="1000" dirty="0">
                <a:solidFill>
                  <a:srgbClr val="0000C0"/>
                </a:solidFill>
                <a:latin typeface="Verdana"/>
              </a:rPr>
              <a:t>/v3</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606060"/>
                </a:solidFill>
                <a:latin typeface="Verdana"/>
              </a:rPr>
              <a:t>@qualifier</a:t>
            </a:r>
            <a:r>
              <a:rPr lang="fr-FR" sz="1000" dirty="0">
                <a:solidFill>
                  <a:srgbClr val="000000"/>
                </a:solidFill>
                <a:latin typeface="Verdana"/>
              </a:rPr>
              <a:t>": "</a:t>
            </a:r>
            <a:r>
              <a:rPr lang="fr-FR" sz="1000" dirty="0" err="1">
                <a:solidFill>
                  <a:srgbClr val="0000C0"/>
                </a:solidFill>
                <a:latin typeface="Verdana"/>
              </a:rPr>
              <a:t>PaymentClientRequest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supportedPaymentMethods</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https://supercard.com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mOkB1PCtDzNiPv07-8EIFah7a4Dwwc9JHT47_1MRJbM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paymentMethod</a:t>
            </a:r>
            <a:r>
              <a:rPr lang="fr-FR" sz="1000" dirty="0">
                <a:solidFill>
                  <a:srgbClr val="000000"/>
                </a:solidFill>
                <a:latin typeface="Verdana"/>
              </a:rPr>
              <a:t>": "</a:t>
            </a:r>
            <a:r>
              <a:rPr lang="fr-FR" sz="1000" dirty="0">
                <a:solidFill>
                  <a:srgbClr val="0000C0"/>
                </a:solidFill>
                <a:latin typeface="Verdana"/>
              </a:rPr>
              <a:t>https://bankdirect.net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keyHash</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algorithm</a:t>
            </a:r>
            <a:r>
              <a:rPr lang="fr-FR" sz="1000" dirty="0">
                <a:solidFill>
                  <a:srgbClr val="000000"/>
                </a:solidFill>
                <a:latin typeface="Verdana"/>
              </a:rPr>
              <a:t>": "</a:t>
            </a:r>
            <a:r>
              <a:rPr lang="fr-FR" sz="1000" dirty="0">
                <a:solidFill>
                  <a:srgbClr val="0000C0"/>
                </a:solidFill>
                <a:latin typeface="Verdana"/>
              </a:rPr>
              <a:t>S256</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value</a:t>
            </a:r>
            <a:r>
              <a:rPr lang="fr-FR" sz="1000" dirty="0">
                <a:solidFill>
                  <a:srgbClr val="000000"/>
                </a:solidFill>
                <a:latin typeface="Verdana"/>
              </a:rPr>
              <a:t>": "</a:t>
            </a:r>
            <a:r>
              <a:rPr lang="fr-FR" sz="1000" dirty="0">
                <a:solidFill>
                  <a:srgbClr val="0000C0"/>
                </a:solidFill>
                <a:latin typeface="Verdana"/>
              </a:rPr>
              <a:t>6HDWDUY9HRGDRb4aW9Vz4G2Uun0Bv1_110VSeAYGdpQ</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paymentRequest</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payee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commonName</a:t>
            </a:r>
            <a:r>
              <a:rPr lang="fr-FR" sz="1000" dirty="0">
                <a:solidFill>
                  <a:srgbClr val="000000"/>
                </a:solidFill>
                <a:latin typeface="Verdana"/>
              </a:rPr>
              <a:t>": "</a:t>
            </a:r>
            <a:r>
              <a:rPr lang="fr-FR" sz="1000" dirty="0" err="1">
                <a:solidFill>
                  <a:srgbClr val="0000C0"/>
                </a:solidFill>
                <a:latin typeface="Verdana"/>
              </a:rPr>
              <a:t>Demo</a:t>
            </a:r>
            <a:r>
              <a:rPr lang="fr-FR" sz="1000" dirty="0">
                <a:solidFill>
                  <a:srgbClr val="0000C0"/>
                </a:solidFill>
                <a:latin typeface="Verdana"/>
              </a:rPr>
              <a:t> Merchant</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homePage</a:t>
            </a:r>
            <a:r>
              <a:rPr lang="fr-FR" sz="1000" dirty="0">
                <a:solidFill>
                  <a:srgbClr val="000000"/>
                </a:solidFill>
                <a:latin typeface="Verdana"/>
              </a:rPr>
              <a:t>": "</a:t>
            </a:r>
            <a:r>
              <a:rPr lang="fr-FR" sz="1000" dirty="0">
                <a:solidFill>
                  <a:srgbClr val="0000C0"/>
                </a:solidFill>
                <a:latin typeface="Verdana"/>
              </a:rPr>
              <a:t>https://demomerchant.com</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amount</a:t>
            </a:r>
            <a:r>
              <a:rPr lang="fr-FR" sz="1000" dirty="0">
                <a:solidFill>
                  <a:srgbClr val="000000"/>
                </a:solidFill>
                <a:latin typeface="Verdana"/>
              </a:rPr>
              <a:t>": "</a:t>
            </a:r>
            <a:r>
              <a:rPr lang="fr-FR" sz="1000" dirty="0">
                <a:solidFill>
                  <a:srgbClr val="0000C0"/>
                </a:solidFill>
                <a:latin typeface="Verdana"/>
              </a:rPr>
              <a:t>550.00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currency</a:t>
            </a:r>
            <a:r>
              <a:rPr lang="fr-FR" sz="1000" dirty="0">
                <a:solidFill>
                  <a:srgbClr val="000000"/>
                </a:solidFill>
                <a:latin typeface="Verdana"/>
              </a:rPr>
              <a:t>": "</a:t>
            </a:r>
            <a:r>
              <a:rPr lang="fr-FR" sz="1000" dirty="0">
                <a:solidFill>
                  <a:srgbClr val="0000C0"/>
                </a:solidFill>
                <a:latin typeface="Verdana"/>
              </a:rPr>
              <a:t>EUR</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referenceId</a:t>
            </a:r>
            <a:r>
              <a:rPr lang="fr-FR" sz="1000" dirty="0">
                <a:solidFill>
                  <a:srgbClr val="000000"/>
                </a:solidFill>
                <a:latin typeface="Verdana"/>
              </a:rPr>
              <a:t>": "</a:t>
            </a:r>
            <a:r>
              <a:rPr lang="fr-FR" sz="1000" dirty="0">
                <a:solidFill>
                  <a:srgbClr val="0000C0"/>
                </a:solidFill>
                <a:latin typeface="Verdana"/>
              </a:rPr>
              <a:t>#1000020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timeStamp</a:t>
            </a:r>
            <a:r>
              <a:rPr lang="fr-FR" sz="1000" dirty="0">
                <a:solidFill>
                  <a:srgbClr val="000000"/>
                </a:solidFill>
                <a:latin typeface="Verdana"/>
              </a:rPr>
              <a:t>": "</a:t>
            </a:r>
            <a:r>
              <a:rPr lang="fr-FR" sz="1000" dirty="0">
                <a:solidFill>
                  <a:srgbClr val="0000C0"/>
                </a:solidFill>
                <a:latin typeface="Verdana"/>
              </a:rPr>
              <a:t>2020-03-21T06:24:56Z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expires</a:t>
            </a:r>
            <a:r>
              <a:rPr lang="fr-FR" sz="1000" dirty="0">
                <a:solidFill>
                  <a:srgbClr val="000000"/>
                </a:solidFill>
                <a:latin typeface="Verdana"/>
              </a:rPr>
              <a:t>": "</a:t>
            </a:r>
            <a:r>
              <a:rPr lang="fr-FR" sz="1000" dirty="0">
                <a:solidFill>
                  <a:srgbClr val="0000C0"/>
                </a:solidFill>
                <a:latin typeface="Verdana"/>
              </a:rPr>
              <a:t>2020-03-21T06:55:00Z</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software</a:t>
            </a: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err="1">
                <a:solidFill>
                  <a:srgbClr val="C00000"/>
                </a:solidFill>
                <a:latin typeface="Verdana"/>
              </a:rPr>
              <a:t>name</a:t>
            </a:r>
            <a:r>
              <a:rPr lang="fr-FR" sz="1000" dirty="0">
                <a:solidFill>
                  <a:srgbClr val="000000"/>
                </a:solidFill>
                <a:latin typeface="Verdana"/>
              </a:rPr>
              <a:t>": "</a:t>
            </a:r>
            <a:r>
              <a:rPr lang="fr-FR" sz="1000" dirty="0">
                <a:solidFill>
                  <a:srgbClr val="0000C0"/>
                </a:solidFill>
                <a:latin typeface="Verdana"/>
              </a:rPr>
              <a:t>WebPKI.org - </a:t>
            </a:r>
            <a:r>
              <a:rPr lang="fr-FR" sz="1000" dirty="0" err="1">
                <a:solidFill>
                  <a:srgbClr val="0000C0"/>
                </a:solidFill>
                <a:latin typeface="Verdana"/>
              </a:rPr>
              <a:t>Payee</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solidFill>
                  <a:srgbClr val="C00000"/>
                </a:solidFill>
                <a:latin typeface="Verdana"/>
              </a:rPr>
              <a:t>version</a:t>
            </a:r>
            <a:r>
              <a:rPr lang="fr-FR" sz="1000" dirty="0">
                <a:solidFill>
                  <a:srgbClr val="000000"/>
                </a:solidFill>
                <a:latin typeface="Verdana"/>
              </a:rPr>
              <a:t>": "</a:t>
            </a:r>
            <a:r>
              <a:rPr lang="fr-FR" sz="1000" dirty="0">
                <a:solidFill>
                  <a:srgbClr val="0000C0"/>
                </a:solidFill>
                <a:latin typeface="Verdana"/>
              </a:rPr>
              <a:t>1.00</a:t>
            </a:r>
            <a:r>
              <a:rPr lang="fr-FR" sz="1000" dirty="0">
                <a:solidFill>
                  <a:srgbClr val="000000"/>
                </a:solidFill>
                <a:latin typeface="Verdana"/>
              </a:rPr>
              <a:t>"</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    }</a:t>
            </a:r>
            <a:r>
              <a:rPr lang="fr-FR" sz="1000" dirty="0"/>
              <a:t/>
            </a:r>
            <a:br>
              <a:rPr lang="fr-FR" sz="1000" dirty="0"/>
            </a:br>
            <a:r>
              <a:rPr lang="fr-FR"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Invokes the Wallet with a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05264"/>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smtClean="0">
                <a:latin typeface="Courier New" panose="02070309020205020404" pitchFamily="49" charset="0"/>
                <a:cs typeface="Courier New" panose="02070309020205020404" pitchFamily="49" charset="0"/>
              </a:rPr>
              <a:t>keyHash</a:t>
            </a:r>
            <a:r>
              <a:rPr lang="en-US" sz="1000" smtClean="0">
                <a:latin typeface="Arial" panose="020B0604020202020204" pitchFamily="34" charset="0"/>
                <a:cs typeface="Arial" panose="020B0604020202020204" pitchFamily="34" charset="0"/>
              </a:rPr>
              <a:t> objects hold JWK </a:t>
            </a:r>
            <a:r>
              <a:rPr lang="en-US" sz="1000" dirty="0" smtClean="0">
                <a:latin typeface="Arial" panose="020B0604020202020204" pitchFamily="34" charset="0"/>
                <a:cs typeface="Arial" panose="020B0604020202020204" pitchFamily="34" charset="0"/>
              </a:rPr>
              <a:t>“thumbprints” of the </a:t>
            </a:r>
            <a:r>
              <a:rPr lang="en-US" sz="1000" smtClean="0">
                <a:latin typeface="Arial" panose="020B0604020202020204" pitchFamily="34" charset="0"/>
                <a:cs typeface="Arial" panose="020B0604020202020204" pitchFamily="34" charset="0"/>
              </a:rPr>
              <a:t>public keys </a:t>
            </a:r>
            <a:r>
              <a:rPr lang="en-US" sz="1000" dirty="0" smtClean="0">
                <a:latin typeface="Arial" panose="020B0604020202020204" pitchFamily="34" charset="0"/>
                <a:cs typeface="Arial" panose="020B0604020202020204" pitchFamily="34" charset="0"/>
              </a:rPr>
              <a:t>associated with the Merchant’s authorization signature for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contains the actual request data to be reflected in the wallet UI.</a:t>
            </a:r>
            <a:endParaRPr lang="en-US" sz="1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5818458" y="110295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72000" y="908720"/>
            <a:ext cx="36527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URLs to be matched against the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2886" y="1079695"/>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a:t>
            </a:r>
            <a:r>
              <a:rPr lang="en-US" sz="1000" b="1" dirty="0" err="1" smtClean="0">
                <a:solidFill>
                  <a:schemeClr val="accent5">
                    <a:lumMod val="75000"/>
                  </a:schemeClr>
                </a:solidFill>
                <a:latin typeface="Arial" panose="020B0604020202020204" pitchFamily="34" charset="0"/>
                <a:cs typeface="Arial" panose="020B0604020202020204" pitchFamily="34" charset="0"/>
              </a:rPr>
              <a:t>P</a:t>
            </a:r>
            <a:r>
              <a:rPr lang="en-US" sz="1000" b="1" dirty="0" err="1">
                <a:solidFill>
                  <a:schemeClr val="accent5">
                    <a:lumMod val="75000"/>
                  </a:schemeClr>
                </a:solidFill>
                <a:latin typeface="Arial" panose="020B0604020202020204" pitchFamily="34" charset="0"/>
                <a:cs typeface="Arial" panose="020B0604020202020204" pitchFamily="34" charset="0"/>
              </a:rPr>
              <a:t>aymentClientRequest</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901455" y="4704269"/>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1"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96505" y="437868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43112" y="455428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9095" y="474551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10838" y="5035800"/>
            <a:ext cx="1798890" cy="307777"/>
          </a:xfrm>
          <a:prstGeom prst="rect">
            <a:avLst/>
          </a:prstGeom>
          <a:noFill/>
        </p:spPr>
        <p:txBody>
          <a:bodyPr wrap="none" rtlCol="0">
            <a:spAutoFit/>
          </a:bodyPr>
          <a:lstStyle/>
          <a:p>
            <a:pPr algn="ctr"/>
            <a:r>
              <a:rPr lang="en-US" sz="1400" dirty="0" smtClean="0">
                <a:latin typeface="Arial" panose="020B0604020202020204" pitchFamily="34" charset="0"/>
                <a:cs typeface="Arial" panose="020B0604020202020204" pitchFamily="34" charset="0"/>
              </a:rPr>
              <a:t>TEE Protected Keys</a:t>
            </a:r>
            <a:endParaRPr lang="en-US" sz="1400" dirty="0">
              <a:latin typeface="Arial" panose="020B0604020202020204" pitchFamily="34" charset="0"/>
              <a:cs typeface="Arial" panose="020B0604020202020204" pitchFamily="34" charset="0"/>
            </a:endParaRPr>
          </a:p>
        </p:txBody>
      </p:sp>
      <p:cxnSp>
        <p:nvCxnSpPr>
          <p:cNvPr id="15" name="Straight Arrow Connector 14"/>
          <p:cNvCxnSpPr/>
          <p:nvPr/>
        </p:nvCxnSpPr>
        <p:spPr>
          <a:xfrm flipH="1" flipV="1">
            <a:off x="5179759" y="2244876"/>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6028" y="1969676"/>
            <a:ext cx="1744324"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Virtual Card Logo &amp;</a:t>
            </a:r>
          </a:p>
          <a:p>
            <a:r>
              <a:rPr lang="en-US" sz="1400" dirty="0" smtClean="0">
                <a:latin typeface="Arial" panose="020B0604020202020204" pitchFamily="34" charset="0"/>
                <a:cs typeface="Arial" panose="020B0604020202020204" pitchFamily="34" charset="0"/>
              </a:rPr>
              <a:t>Account Selector</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9759"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0838" y="2529026"/>
            <a:ext cx="1827744" cy="523220"/>
          </a:xfrm>
          <a:prstGeom prst="rect">
            <a:avLst/>
          </a:prstGeom>
          <a:noFill/>
        </p:spPr>
        <p:txBody>
          <a:bodyPr wrap="none" rtlCol="0">
            <a:spAutoFit/>
          </a:bodyPr>
          <a:lstStyle/>
          <a:p>
            <a:r>
              <a:rPr lang="en-US" sz="1400" i="1" dirty="0" smtClean="0">
                <a:latin typeface="Arial" panose="020B0604020202020204" pitchFamily="34" charset="0"/>
                <a:cs typeface="Arial" panose="020B0604020202020204" pitchFamily="34" charset="0"/>
              </a:rPr>
              <a:t>Optional</a:t>
            </a:r>
            <a:r>
              <a:rPr lang="en-US" sz="1400" dirty="0" smtClean="0">
                <a:latin typeface="Arial" panose="020B0604020202020204" pitchFamily="34" charset="0"/>
                <a:cs typeface="Arial" panose="020B0604020202020204" pitchFamily="34" charset="0"/>
              </a:rPr>
              <a:t>: Real-Time</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Account Balance</a:t>
            </a:r>
            <a:endParaRPr lang="en-US" sz="1400" dirty="0">
              <a:latin typeface="Arial" panose="020B0604020202020204" pitchFamily="34" charset="0"/>
              <a:cs typeface="Arial" panose="020B0604020202020204" pitchFamily="34" charset="0"/>
            </a:endParaRPr>
          </a:p>
        </p:txBody>
      </p:sp>
      <p:cxnSp>
        <p:nvCxnSpPr>
          <p:cNvPr id="20" name="Straight Arrow Connector 19"/>
          <p:cNvCxnSpPr/>
          <p:nvPr/>
        </p:nvCxnSpPr>
        <p:spPr>
          <a:xfrm flipH="1" flipV="1">
            <a:off x="5462318" y="1540875"/>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10838" y="1173150"/>
            <a:ext cx="1543436" cy="738664"/>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 </a:t>
            </a:r>
            <a:r>
              <a:rPr lang="en-US" sz="1400" dirty="0" smtClean="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smtClean="0">
                <a:latin typeface="Arial" panose="020B0604020202020204" pitchFamily="34" charset="0"/>
                <a:cs typeface="Arial" panose="020B0604020202020204" pitchFamily="34" charset="0"/>
              </a:rPr>
              <a:t>Your</a:t>
            </a:r>
            <a:r>
              <a:rPr lang="en-US" sz="1400" dirty="0" smtClean="0">
                <a:latin typeface="Arial" panose="020B0604020202020204" pitchFamily="34" charset="0"/>
                <a:cs typeface="Arial" panose="020B0604020202020204" pitchFamily="34" charset="0"/>
              </a:rPr>
              <a:t> Disability</a:t>
            </a:r>
            <a:endParaRPr lang="en-US" sz="1400"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5296310" y="341425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10838" y="3044182"/>
            <a:ext cx="1588897" cy="1169551"/>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Booking</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Gas Station</a:t>
            </a:r>
          </a:p>
          <a:p>
            <a:pPr marL="177800" indent="-177800">
              <a:buFont typeface="Arial" panose="020B0604020202020204" pitchFamily="34" charset="0"/>
              <a:buChar char="•"/>
            </a:pPr>
            <a:r>
              <a:rPr lang="en-US" sz="1400" dirty="0" smtClean="0">
                <a:latin typeface="Arial" panose="020B0604020202020204" pitchFamily="34" charset="0"/>
                <a:cs typeface="Arial" panose="020B0604020202020204" pitchFamily="34" charset="0"/>
              </a:rPr>
              <a:t>Etc.</a:t>
            </a:r>
            <a:endParaRPr lang="en-US" sz="1400" dirty="0">
              <a:latin typeface="Arial" panose="020B0604020202020204" pitchFamily="34" charset="0"/>
              <a:cs typeface="Arial" panose="020B0604020202020204" pitchFamily="34" charset="0"/>
            </a:endParaRPr>
          </a:p>
        </p:txBody>
      </p:sp>
      <p:sp>
        <p:nvSpPr>
          <p:cNvPr id="24" name="TextBox 23"/>
          <p:cNvSpPr txBox="1"/>
          <p:nvPr/>
        </p:nvSpPr>
        <p:spPr>
          <a:xfrm>
            <a:off x="3621405" y="5415607"/>
            <a:ext cx="3857137" cy="46166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PIN or Biometric</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for User Authorization</a:t>
            </a:r>
            <a:br>
              <a:rPr lang="en-US" sz="1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(as defined by the </a:t>
            </a:r>
            <a:r>
              <a:rPr lang="en-US" sz="1000" i="1" dirty="0" smtClean="0">
                <a:latin typeface="Arial" panose="020B0604020202020204" pitchFamily="34" charset="0"/>
                <a:cs typeface="Arial" panose="020B0604020202020204" pitchFamily="34" charset="0"/>
              </a:rPr>
              <a:t>virtual card issuer</a:t>
            </a:r>
            <a:r>
              <a:rPr lang="en-US" sz="1000" dirty="0" smtClean="0">
                <a:latin typeface="Arial" panose="020B0604020202020204" pitchFamily="34" charset="0"/>
                <a:cs typeface="Arial" panose="020B0604020202020204" pitchFamily="34" charset="0"/>
              </a:rPr>
              <a:t>, not the </a:t>
            </a:r>
            <a:r>
              <a:rPr lang="en-US" sz="1000" dirty="0">
                <a:latin typeface="Arial" panose="020B0604020202020204" pitchFamily="34" charset="0"/>
                <a:cs typeface="Arial" panose="020B0604020202020204" pitchFamily="34" charset="0"/>
              </a:rPr>
              <a:t>W</a:t>
            </a:r>
            <a:r>
              <a:rPr lang="en-US" sz="1000" dirty="0" smtClean="0">
                <a:latin typeface="Arial" panose="020B0604020202020204" pitchFamily="34" charset="0"/>
                <a:cs typeface="Arial" panose="020B0604020202020204" pitchFamily="34" charset="0"/>
              </a:rPr>
              <a:t>allet)</a:t>
            </a:r>
            <a:endParaRPr lang="en-US" sz="1000" dirty="0">
              <a:latin typeface="Arial" panose="020B0604020202020204" pitchFamily="34" charset="0"/>
              <a:cs typeface="Arial" panose="020B0604020202020204" pitchFamily="34" charset="0"/>
            </a:endParaRPr>
          </a:p>
        </p:txBody>
      </p:sp>
      <p:sp>
        <p:nvSpPr>
          <p:cNvPr id="25" name="Freeform 24"/>
          <p:cNvSpPr/>
          <p:nvPr/>
        </p:nvSpPr>
        <p:spPr>
          <a:xfrm>
            <a:off x="3059832" y="4491868"/>
            <a:ext cx="588099" cy="108157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Lst>
            <a:ahLst/>
            <a:cxnLst>
              <a:cxn ang="0">
                <a:pos x="connsiteX0" y="connsiteY0"/>
              </a:cxn>
              <a:cxn ang="0">
                <a:pos x="connsiteX1" y="connsiteY1"/>
              </a:cxn>
              <a:cxn ang="0">
                <a:pos x="connsiteX2" y="connsiteY2"/>
              </a:cxn>
              <a:cxn ang="0">
                <a:pos x="connsiteX3" y="connsiteY3"/>
              </a:cxn>
            </a:cxnLst>
            <a:rect l="l" t="t" r="r" b="b"/>
            <a:pathLst>
              <a:path w="588099" h="1081570">
                <a:moveTo>
                  <a:pt x="588099" y="1081266"/>
                </a:moveTo>
                <a:lnTo>
                  <a:pt x="2732" y="1081570"/>
                </a:lnTo>
                <a:cubicBezTo>
                  <a:pt x="2090" y="977592"/>
                  <a:pt x="-1146" y="267969"/>
                  <a:pt x="428" y="196"/>
                </a:cubicBezTo>
                <a:lnTo>
                  <a:pt x="552721" y="0"/>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20688"/>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DQDUHGcgrlCjONWP8K_pvoqjX5gSQz95mcWDEPeygpg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00"/>
                </a:solidFill>
                <a:latin typeface="Verdana"/>
              </a:rPr>
              <a:t>"</a:t>
            </a:r>
            <a:r>
              <a:rPr lang="en-US" sz="1000" dirty="0">
                <a:solidFill>
                  <a:srgbClr val="0000C0"/>
                </a:solidFill>
                <a:latin typeface="Verdana"/>
              </a:rPr>
              <a:t>6HDWDUY9HRGDRb4aW9Vz4G2Uun0Bv1_110VSeAYGdpQ</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a:solidFill>
                  <a:srgbClr val="0000C0"/>
                </a:solidFill>
                <a:latin typeface="Verdana"/>
              </a:rPr>
              <a:t>demomerchant.com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credentialId</a:t>
            </a:r>
            <a:r>
              <a:rPr lang="en-US" sz="1000" dirty="0">
                <a:solidFill>
                  <a:srgbClr val="000000"/>
                </a:solidFill>
                <a:latin typeface="Verdana"/>
              </a:rPr>
              <a:t>": "</a:t>
            </a:r>
            <a:r>
              <a:rPr lang="en-US" sz="1000" dirty="0">
                <a:solidFill>
                  <a:srgbClr val="0000C0"/>
                </a:solidFill>
                <a:latin typeface="Verdana"/>
              </a:rPr>
              <a:t>54674448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accountId</a:t>
            </a:r>
            <a:r>
              <a:rPr lang="en-US" sz="1000" dirty="0">
                <a:solidFill>
                  <a:srgbClr val="000000"/>
                </a:solidFill>
                <a:latin typeface="Verdana"/>
              </a:rPr>
              <a:t>": "</a:t>
            </a:r>
            <a:r>
              <a:rPr lang="en-US" sz="1000" dirty="0">
                <a:solidFill>
                  <a:srgbClr val="0000C0"/>
                </a:solidFill>
                <a:latin typeface="Verdana"/>
              </a:rPr>
              <a:t>FR7630002111110020050012733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9MdPM5jEnPRtk-yYGIMmYaQLrk0gTXVQNhQQIHQ0aQk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2020-01-20T11:46:17+01:00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authorizationSignature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censDzcMEkgiePz6DXB7cDuwFemshAFR90UNVQFCg8Q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xq8rze6ewG0-eVcSF72J77gKiD0IHnzpwHaU7t6nVeY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zyKIwU5NtTqoIiBbq0NVP06-v2zXJbsb....ioNTpuaDve-RA5BxiBgfpU_12b6Goixw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855846"/>
            <a:ext cx="8136904"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PaymentClientRequest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holds the actual Account ID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a:latin typeface="Courier New" panose="02070309020205020404" pitchFamily="49" charset="0"/>
                <a:cs typeface="Courier New" panose="02070309020205020404" pitchFamily="49" charset="0"/>
              </a:rPr>
              <a:t>keyHash</a:t>
            </a:r>
            <a:r>
              <a:rPr lang="en-US" sz="1000" dirty="0" smtClean="0">
                <a:latin typeface="Arial" panose="020B0604020202020204" pitchFamily="34" charset="0"/>
                <a:cs typeface="Arial" panose="020B0604020202020204" pitchFamily="34" charset="0"/>
              </a:rPr>
              <a:t> holds a copy of the data in the initial request associated with the selected payment method.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519928" y="4096561"/>
            <a:ext cx="1548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67944" y="3966313"/>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139952" y="2398828"/>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936386" y="2194452"/>
            <a:ext cx="144016" cy="44246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71856" y="4415833"/>
            <a:ext cx="226809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84386" y="901004"/>
            <a:ext cx="22555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39952" y="787708"/>
            <a:ext cx="266693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received </a:t>
            </a:r>
            <a:r>
              <a:rPr lang="en-US" sz="1000" b="1" dirty="0" err="1" smtClean="0">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139952" y="4302537"/>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3308542" y="2124045"/>
            <a:ext cx="83141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9952" y="201074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1639921" y="1515505"/>
            <a:ext cx="25560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37318" y="1402209"/>
            <a:ext cx="248579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Copied from </a:t>
            </a:r>
            <a:r>
              <a:rPr lang="en-US" sz="1000" b="1" dirty="0" err="1" smtClean="0">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81883"/>
            <a:ext cx="7992888" cy="4247317"/>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A256GCM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80mByDxNt213LAKLjTC7VWLg0HwgZoyrxdf33Cvpk1c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73oDKxbAYxFVbWckvxHY8gO2NY_nK8nCVwWUoP8GBy0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9AXDHPcmNNn77jK8</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qpUpZZRD0K1JRCyJui_9mw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yUrV2yfBwUoylw2GE-0dsbmT1wbrWhmn....F-7jHwRlVlt6Cvpj0Ok7FD2Kcon_TjiQ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err="1" smtClean="0">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smtClean="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solidFill>
                  <a:schemeClr val="accent5">
                    <a:lumMod val="75000"/>
                  </a:schemeClr>
                </a:solidFill>
                <a:latin typeface="Arial" panose="020B0604020202020204" pitchFamily="34" charset="0"/>
                <a:cs typeface="Arial" panose="020B0604020202020204" pitchFamily="34" charset="0"/>
              </a:rPr>
              <a:t>PayerAuthorization</a:t>
            </a:r>
            <a:r>
              <a:rPr lang="en-US" sz="1000" dirty="0" smtClean="0">
                <a:solidFill>
                  <a:schemeClr val="accent5">
                    <a:lumMod val="75000"/>
                  </a:schemeClr>
                </a:solidFill>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53034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591961" y="1860381"/>
            <a:ext cx="1620000"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917987"/>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859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48594" y="2474808"/>
            <a:ext cx="172130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7156778" y="4763848"/>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51697" y="4968512"/>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69898"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ProviderAuthority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httpVersion</a:t>
            </a:r>
            <a:r>
              <a:rPr lang="en-US" sz="1000" dirty="0">
                <a:solidFill>
                  <a:srgbClr val="000000"/>
                </a:solidFill>
                <a:latin typeface="Verdana"/>
              </a:rPr>
              <a:t>": "</a:t>
            </a:r>
            <a:r>
              <a:rPr lang="en-US" sz="1000" dirty="0">
                <a:solidFill>
                  <a:srgbClr val="0000C0"/>
                </a:solidFill>
                <a:latin typeface="Verdana"/>
              </a:rPr>
              <a:t>HTTP/1.1</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homePage</a:t>
            </a:r>
            <a:r>
              <a:rPr lang="en-US" sz="1000" dirty="0">
                <a:solidFill>
                  <a:srgbClr val="000000"/>
                </a:solidFill>
                <a:latin typeface="Verdana"/>
              </a:rPr>
              <a:t>": "</a:t>
            </a:r>
            <a:r>
              <a:rPr lang="en-US" sz="1000" dirty="0">
                <a:solidFill>
                  <a:srgbClr val="0000C0"/>
                </a:solidFill>
                <a:latin typeface="Verdana"/>
              </a:rPr>
              <a:t>https://mybank.com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serviceUrl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a:solidFill>
                  <a:srgbClr val="C00000"/>
                </a:solidFill>
                <a:latin typeface="Verdana"/>
              </a:rPr>
              <a:t>supportedPaymentMethods</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https://bankdirect.net</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sepa.payments.org/</a:t>
            </a:r>
            <a:r>
              <a:rPr lang="en-US" sz="1000" dirty="0" err="1" smtClean="0">
                <a:solidFill>
                  <a:srgbClr val="0000C0"/>
                </a:solidFill>
                <a:latin typeface="Verdana"/>
              </a:rPr>
              <a:t>saturn</a:t>
            </a:r>
            <a:r>
              <a:rPr lang="en-US" sz="1000" dirty="0" smtClean="0">
                <a:solidFill>
                  <a:srgbClr val="0000C0"/>
                </a:solidFill>
                <a:latin typeface="Verdana"/>
              </a:rPr>
              <a:t>/v3#account</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https://supercard.com</a:t>
            </a:r>
            <a:r>
              <a:rPr lang="en-US" sz="1000" dirty="0">
                <a:solidFill>
                  <a:srgbClr val="000000"/>
                </a:solidFill>
                <a:latin typeface="Verdana"/>
              </a:rPr>
              <a:t>": ["</a:t>
            </a:r>
            <a:r>
              <a:rPr lang="en-US" sz="1000" dirty="0">
                <a:solidFill>
                  <a:srgbClr val="0000C0"/>
                </a:solidFill>
                <a:latin typeface="Verdana"/>
              </a:rPr>
              <a:t>https://sepa.payments.org/</a:t>
            </a:r>
            <a:r>
              <a:rPr lang="en-US" sz="1000" dirty="0" err="1">
                <a:solidFill>
                  <a:srgbClr val="0000C0"/>
                </a:solidFill>
                <a:latin typeface="Verdana"/>
              </a:rPr>
              <a:t>saturn</a:t>
            </a:r>
            <a:r>
              <a:rPr lang="en-US" sz="1000" dirty="0">
                <a:solidFill>
                  <a:srgbClr val="0000C0"/>
                </a:solidFill>
                <a:latin typeface="Verdana"/>
              </a:rPr>
              <a:t>/v3#account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extensions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https://webpki.github.io/</a:t>
            </a:r>
            <a:r>
              <a:rPr lang="en-US" sz="1000" dirty="0" err="1">
                <a:solidFill>
                  <a:srgbClr val="C00000"/>
                </a:solidFill>
                <a:latin typeface="Verdana"/>
              </a:rPr>
              <a:t>saturn</a:t>
            </a:r>
            <a:r>
              <a:rPr lang="en-US" sz="1000" dirty="0">
                <a:solidFill>
                  <a:srgbClr val="C00000"/>
                </a:solidFill>
                <a:latin typeface="Verdana"/>
              </a:rPr>
              <a:t>/v3/</a:t>
            </a:r>
            <a:r>
              <a:rPr lang="en-US" sz="1000" dirty="0" err="1">
                <a:solidFill>
                  <a:srgbClr val="C00000"/>
                </a:solidFill>
                <a:latin typeface="Verdana"/>
              </a:rPr>
              <a:t>extensions#hybrid</a:t>
            </a:r>
            <a:r>
              <a:rPr lang="en-US" sz="1000" dirty="0">
                <a:solidFill>
                  <a:srgbClr val="000000"/>
                </a:solidFill>
                <a:latin typeface="Verdana"/>
              </a:rPr>
              <a:t>": "</a:t>
            </a:r>
            <a:r>
              <a:rPr lang="en-US" sz="1000" dirty="0">
                <a:solidFill>
                  <a:srgbClr val="0000C0"/>
                </a:solidFill>
                <a:latin typeface="Verdana"/>
              </a:rPr>
              <a:t>https://payments.mybank.com/</a:t>
            </a:r>
            <a:r>
              <a:rPr lang="en-US" sz="1000" dirty="0" err="1">
                <a:solidFill>
                  <a:srgbClr val="0000C0"/>
                </a:solidFill>
                <a:latin typeface="Verdana"/>
              </a:rPr>
              <a:t>hybridpay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webpki.github.io/</a:t>
            </a:r>
            <a:r>
              <a:rPr lang="en-US" sz="1000" dirty="0" err="1" smtClean="0">
                <a:solidFill>
                  <a:srgbClr val="0000C0"/>
                </a:solidFill>
                <a:latin typeface="Verdana"/>
              </a:rPr>
              <a:t>saturn</a:t>
            </a:r>
            <a:r>
              <a:rPr lang="en-US" sz="1000" dirty="0" smtClean="0">
                <a:solidFill>
                  <a:srgbClr val="0000C0"/>
                </a:solidFill>
                <a:latin typeface="Verdana"/>
              </a:rPr>
              <a:t>/v3/signatures#ES256.P-256</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dataEncryptionAlgorithm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keyEncryptionAlgorithm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2020-03-21T05:32:18Z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2020-03-21T06:32:19Z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issuerSignature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certificatePath</a:t>
            </a:r>
            <a:r>
              <a:rPr lang="en-US" sz="1000" dirty="0">
                <a:solidFill>
                  <a:srgbClr val="000000"/>
                </a:solidFill>
                <a:latin typeface="Verdana"/>
              </a:rPr>
              <a:t>": ["</a:t>
            </a:r>
            <a:r>
              <a:rPr lang="en-US" sz="1000" dirty="0" err="1">
                <a:solidFill>
                  <a:srgbClr val="0000C0"/>
                </a:solidFill>
                <a:latin typeface="Verdana"/>
              </a:rPr>
              <a:t>MIIBtTCCAVmgAwIB</a:t>
            </a:r>
            <a:r>
              <a:rPr lang="en-US" sz="1000" dirty="0">
                <a:solidFill>
                  <a:srgbClr val="0000C0"/>
                </a:solidFill>
                <a:latin typeface="Verdana"/>
              </a:rPr>
              <a:t>....3FwxFeOawwmz1bM6</a:t>
            </a:r>
            <a:r>
              <a:rPr lang="en-US" sz="1000" dirty="0">
                <a:solidFill>
                  <a:srgbClr val="000000"/>
                </a:solidFill>
                <a:latin typeface="Verdana"/>
              </a:rPr>
              <a:t>", "</a:t>
            </a:r>
            <a:r>
              <a:rPr lang="en-US" sz="1000" dirty="0" err="1">
                <a:solidFill>
                  <a:srgbClr val="0000C0"/>
                </a:solidFill>
                <a:latin typeface="Verdana"/>
              </a:rPr>
              <a:t>MIIDcjCCAVqgAwIB</a:t>
            </a:r>
            <a:r>
              <a:rPr lang="en-US" sz="1000" dirty="0">
                <a:solidFill>
                  <a:srgbClr val="0000C0"/>
                </a:solidFill>
                <a:latin typeface="Verdana"/>
              </a:rPr>
              <a:t>....e_-5TddhlTUMNPvw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ZoeXuaOcM_r31oFKdyy0o7Ad5bl1WUC-....QqCS23ihlzQBy-5l7RyEO_HuZiuWmZRw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61091" y="210126"/>
            <a:ext cx="3890809"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t>
            </a:r>
            <a:r>
              <a:rPr lang="en-US" sz="1600" dirty="0" err="1" smtClean="0">
                <a:solidFill>
                  <a:schemeClr val="accent5">
                    <a:lumMod val="75000"/>
                  </a:schemeClr>
                </a:solidFill>
                <a:latin typeface="Arial" panose="020B0604020202020204" pitchFamily="34" charset="0"/>
                <a:cs typeface="Arial" panose="020B0604020202020204" pitchFamily="34" charset="0"/>
              </a:rPr>
              <a:t>ProviderAuthority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flipV="1">
            <a:off x="4572000" y="1283385"/>
            <a:ext cx="432048" cy="124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04048" y="11713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4788549"/>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4653136"/>
            <a:ext cx="2969083"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67545"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b="1"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object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user account data.</a:t>
            </a:r>
            <a:endParaRPr lang="en-US" sz="1000" dirty="0">
              <a:latin typeface="Arial" panose="020B0604020202020204" pitchFamily="34" charset="0"/>
              <a:cs typeface="Arial" panose="020B0604020202020204" pitchFamily="34" charset="0"/>
            </a:endParaRPr>
          </a:p>
        </p:txBody>
      </p:sp>
      <p:cxnSp>
        <p:nvCxnSpPr>
          <p:cNvPr id="9" name="Straight Arrow Connector 17"/>
          <p:cNvCxnSpPr/>
          <p:nvPr/>
        </p:nvCxnSpPr>
        <p:spPr>
          <a:xfrm rot="10800000">
            <a:off x="2560245" y="2959888"/>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3122985"/>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6263866" y="2805825"/>
            <a:ext cx="469321"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3187" y="2692529"/>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476672"/>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https://webpki.github.io/</a:t>
            </a:r>
            <a:r>
              <a:rPr lang="en-US" sz="1000" dirty="0" err="1">
                <a:solidFill>
                  <a:srgbClr val="0000C0"/>
                </a:solidFill>
                <a:latin typeface="Verdana" panose="020B0604030504040204" pitchFamily="34" charset="0"/>
                <a:ea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rPr>
              <a:t>/v3</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https://payments.bigbank.com/payees/86344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https://payments.bigbank.com/authority</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localPayeeId</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homePage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https://demomerchant.com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accountVerifier</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hashedPayeeAccounts</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kUwpqk-cbkDaBjwDD_etPSh_FtC-Ap2K_A2MQzXNy_U</a:t>
            </a:r>
            <a:r>
              <a:rPr lang="en-US" sz="1000" dirty="0" smtClean="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2020-03-21T05:32:30Z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expires</a:t>
            </a:r>
            <a:r>
              <a:rPr lang="en-US" sz="1000" dirty="0">
                <a:solidFill>
                  <a:srgbClr val="000000"/>
                </a:solidFill>
                <a:latin typeface="Verdana"/>
              </a:rPr>
              <a:t>": "</a:t>
            </a:r>
            <a:r>
              <a:rPr lang="en-US" sz="1000" dirty="0">
                <a:solidFill>
                  <a:srgbClr val="0000C0"/>
                </a:solidFill>
                <a:latin typeface="Verdana"/>
              </a:rPr>
              <a:t>2020-03-21T06:32:31Z</a:t>
            </a:r>
            <a:r>
              <a:rPr lang="en-US" sz="1000" dirty="0" smtClean="0">
                <a:solidFill>
                  <a:srgbClr val="000000"/>
                </a:solidFill>
                <a:latin typeface="Verdana"/>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issuerSignature</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kty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rPr>
              <a:t>crv</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-Vr8Wk3ygt5J2_J3R8TrRaa-AWW7ZiXa6q1P7ELs6gc</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Vuc6z3WiZ3tgXTXvU6F5qdiiYePWeUI1q9Tx83ySDcM</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1000" dirty="0">
                <a:solidFill>
                  <a:srgbClr val="000000"/>
                </a:solidFill>
                <a:latin typeface="Verdana" panose="020B0604030504040204" pitchFamily="34" charset="0"/>
                <a:ea typeface="Verdana" panose="020B0604030504040204" pitchFamily="34" charset="0"/>
              </a:rPr>
              <a:t>"</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
            </a:r>
            <a:br>
              <a:rPr lang="en-US" sz="1000" dirty="0">
                <a:latin typeface="Verdana" panose="020B0604030504040204" pitchFamily="34" charset="0"/>
                <a:ea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49070" y="210126"/>
            <a:ext cx="3914853"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t>
            </a:r>
            <a:r>
              <a:rPr lang="en-US" sz="1600" dirty="0" err="1" smtClean="0">
                <a:solidFill>
                  <a:schemeClr val="accent5">
                    <a:lumMod val="75000"/>
                  </a:schemeClr>
                </a:solidFill>
                <a:latin typeface="Arial" panose="020B0604020202020204" pitchFamily="34" charset="0"/>
                <a:cs typeface="Arial" panose="020B0604020202020204" pitchFamily="34" charset="0"/>
              </a:rPr>
              <a:t>PayeeAuthority</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083583" y="410040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58464" y="396499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4099531" y="1442958"/>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3859698" y="1338690"/>
            <a:ext cx="177227" cy="434126"/>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968212" y="878000"/>
            <a:ext cx="611900"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580112" y="764704"/>
            <a:ext cx="232228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flipV="1">
            <a:off x="1883569" y="4426744"/>
            <a:ext cx="1641671" cy="136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25240" y="4314817"/>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public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flipV="1">
            <a:off x="5089474" y="1211788"/>
            <a:ext cx="490638"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80112" y="115388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a:stCxn id="24" idx="1"/>
          </p:cNvCxnSpPr>
          <p:nvPr/>
        </p:nvCxnSpPr>
        <p:spPr>
          <a:xfrm flipH="1">
            <a:off x="1907705" y="2739641"/>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34423" y="2626345"/>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73643"/>
            <a:ext cx="8280920" cy="5416868"/>
          </a:xfrm>
          <a:prstGeom prst="rect">
            <a:avLst/>
          </a:prstGeom>
        </p:spPr>
        <p:txBody>
          <a:bodyPr wrap="square">
            <a:spAutoFit/>
          </a:bodyPr>
          <a:lstStyle/>
          <a:p>
            <a:pPr latinLnBrk="1">
              <a:spcBef>
                <a:spcPts val="300"/>
              </a:spcBef>
              <a:spcAft>
                <a:spcPts val="300"/>
              </a:spcAft>
            </a:pP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https://webpki.github.io/</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recepientUrl</a:t>
            </a:r>
            <a:r>
              <a:rPr lang="en-US" sz="1000" dirty="0">
                <a:solidFill>
                  <a:srgbClr val="000000"/>
                </a:solidFill>
                <a:latin typeface="Verdana"/>
              </a:rPr>
              <a:t>": "</a:t>
            </a:r>
            <a:r>
              <a:rPr lang="en-US" sz="1000" dirty="0">
                <a:solidFill>
                  <a:srgbClr val="0000C0"/>
                </a:solidFill>
                <a:latin typeface="Verdana"/>
              </a:rPr>
              <a:t>https://payments.mybank.com/service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authorityUrl</a:t>
            </a:r>
            <a:r>
              <a:rPr lang="en-US" sz="1000" dirty="0">
                <a:solidFill>
                  <a:srgbClr val="000000"/>
                </a:solidFill>
                <a:latin typeface="Verdana"/>
              </a:rPr>
              <a:t>": "</a:t>
            </a:r>
            <a:r>
              <a:rPr lang="en-US" sz="1000" dirty="0">
                <a:solidFill>
                  <a:srgbClr val="0000C0"/>
                </a:solidFill>
                <a:latin typeface="Verdana"/>
              </a:rPr>
              <a:t>https://payments.bigbank.com/payees/86344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paymentMethod</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paymentRequest</a:t>
            </a:r>
            <a:r>
              <a:rPr lang="en-US" sz="1000" dirty="0">
                <a:solidFill>
                  <a:srgbClr val="000000"/>
                </a:solidFill>
                <a:latin typeface="Verdana"/>
              </a:rPr>
              <a:t>": {</a:t>
            </a:r>
            <a:r>
              <a:rPr lang="en-US" sz="1000" dirty="0"/>
              <a:t/>
            </a:r>
            <a:br>
              <a:rPr lang="en-US" sz="1000" dirty="0"/>
            </a:b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Copy of the original </a:t>
            </a:r>
            <a:r>
              <a:rPr lang="en-US" sz="1000" b="1" dirty="0" err="1">
                <a:latin typeface="Courier New" panose="02070309020205020404" pitchFamily="49" charset="0"/>
                <a:cs typeface="Courier New" panose="02070309020205020404" pitchFamily="49" charset="0"/>
              </a:rPr>
              <a:t>paymentRequest</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i="1"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Copy </a:t>
            </a:r>
            <a:r>
              <a:rPr lang="en-US" sz="1000" i="1" dirty="0">
                <a:latin typeface="Arial" panose="020B0604020202020204" pitchFamily="34" charset="0"/>
                <a:cs typeface="Arial" panose="020B0604020202020204" pitchFamily="34" charset="0"/>
              </a:rPr>
              <a:t>of </a:t>
            </a:r>
            <a:r>
              <a:rPr lang="en-US" sz="1000" i="1" dirty="0" smtClean="0">
                <a:latin typeface="Arial" panose="020B0604020202020204" pitchFamily="34" charset="0"/>
                <a:cs typeface="Arial" panose="020B0604020202020204" pitchFamily="34" charset="0"/>
              </a:rPr>
              <a:t>the original </a:t>
            </a:r>
            <a:r>
              <a:rPr lang="en-US" sz="1000" b="1" dirty="0" err="1">
                <a:latin typeface="Courier New" panose="02070309020205020404" pitchFamily="49" charset="0"/>
                <a:cs typeface="Courier New" panose="02070309020205020404" pitchFamily="49" charset="0"/>
              </a:rPr>
              <a:t>encryptedAuthorization</a:t>
            </a:r>
            <a:r>
              <a:rPr lang="en-US" sz="1000" i="1" dirty="0">
                <a:latin typeface="Arial" panose="020B0604020202020204" pitchFamily="34" charset="0"/>
                <a:cs typeface="Arial" panose="020B0604020202020204" pitchFamily="34" charset="0"/>
              </a:rPr>
              <a:t/>
            </a:r>
            <a:br>
              <a:rPr lang="en-US" sz="1000" i="1" dirty="0">
                <a:latin typeface="Arial" panose="020B0604020202020204" pitchFamily="34" charset="0"/>
                <a:cs typeface="Arial" panose="020B0604020202020204" pitchFamily="34" charset="0"/>
              </a:rPr>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payeeReceiveAccount</a:t>
            </a:r>
            <a:r>
              <a:rPr lang="en-US" sz="1000" dirty="0">
                <a:solidFill>
                  <a:srgbClr val="000000"/>
                </a:solidFill>
                <a:latin typeface="Verdana"/>
              </a:rPr>
              <a:t>": {</a:t>
            </a:r>
            <a:r>
              <a:rPr lang="en-US" sz="1000" dirty="0"/>
              <a:t/>
            </a:r>
            <a:br>
              <a:rPr lang="en-US" sz="1000" dirty="0"/>
            </a:b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referenceId</a:t>
            </a:r>
            <a:r>
              <a:rPr lang="en-US" sz="1000" dirty="0">
                <a:solidFill>
                  <a:srgbClr val="000000"/>
                </a:solidFill>
                <a:latin typeface="Verdana"/>
              </a:rPr>
              <a:t>": "</a:t>
            </a:r>
            <a:r>
              <a:rPr lang="en-US" sz="1000" dirty="0">
                <a:solidFill>
                  <a:srgbClr val="0000C0"/>
                </a:solidFill>
                <a:latin typeface="Verdana"/>
              </a:rPr>
              <a:t>#1000006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clientIpAddress</a:t>
            </a:r>
            <a:r>
              <a:rPr lang="en-US" sz="1000" dirty="0">
                <a:solidFill>
                  <a:srgbClr val="000000"/>
                </a:solidFill>
                <a:latin typeface="Verdana"/>
              </a:rPr>
              <a:t>": "</a:t>
            </a:r>
            <a:r>
              <a:rPr lang="en-US" sz="1000" dirty="0">
                <a:solidFill>
                  <a:srgbClr val="0000C0"/>
                </a:solidFill>
                <a:latin typeface="Verdana"/>
              </a:rPr>
              <a:t>220.13.198.144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a:solidFill>
                  <a:srgbClr val="0000C0"/>
                </a:solidFill>
                <a:latin typeface="Verdana"/>
              </a:rPr>
              <a:t>2020-03-21T06:25:06Z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Payee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_7bQ8JTt6_r1lh46kwmwypqMkZOJ0cYs-w2LHWOYt5M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tLcyLWDQoAk4cMaWY7BdV3JaywQQoLxO2WQ30Klj6fc</a:t>
            </a:r>
            <a:r>
              <a:rPr lang="en-US" sz="1000" dirty="0">
                <a:solidFill>
                  <a:srgbClr val="000000"/>
                </a:solidFill>
                <a:latin typeface="Verdana"/>
              </a:rPr>
              <a:t>"</a:t>
            </a:r>
            <a:r>
              <a:rPr lang="en-US" sz="1000" dirty="0"/>
              <a:t/>
            </a:r>
            <a:br>
              <a:rPr lang="en-US" sz="1000" dirty="0"/>
            </a:br>
            <a:r>
              <a:rPr lang="en-US" sz="1000" dirty="0"/>
              <a:t> </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91wNxmoZt-TKUGD1R7prluueL2DSv9iZ....TqYipTRDXSewSlfWgnoxsTkjkw07pJog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Merchant</a:t>
            </a:r>
            <a:r>
              <a:rPr lang="en-US" sz="1600" dirty="0" smtClean="0">
                <a:latin typeface="Arial" panose="020B0604020202020204" pitchFamily="34" charset="0"/>
                <a:cs typeface="Arial" panose="020B0604020202020204" pitchFamily="34" charset="0"/>
              </a:rPr>
              <a:t> Creates and Sends an </a:t>
            </a:r>
            <a:r>
              <a:rPr lang="en-US" sz="1600"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600" dirty="0" smtClean="0">
                <a:solidFill>
                  <a:schemeClr val="accent5">
                    <a:lumMod val="75000"/>
                  </a:schemeClr>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a:t>
            </a:r>
            <a:r>
              <a:rPr lang="en-US" sz="1000" b="1" dirty="0" err="1" smtClean="0">
                <a:solidFill>
                  <a:schemeClr val="accent5">
                    <a:lumMod val="75000"/>
                  </a:schemeClr>
                </a:solidFill>
                <a:latin typeface="Arial" panose="020B0604020202020204" pitchFamily="34" charset="0"/>
                <a:cs typeface="Arial" panose="020B0604020202020204" pitchFamily="34"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928669" y="1306789"/>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77485" y="1193493"/>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2227599" y="429126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2480" y="4158606"/>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cyberphone.github.io/doc/security/jsf.html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613067" y="1454627"/>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31657" y="1596187"/>
            <a:ext cx="30099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4420683" y="876778"/>
            <a:ext cx="799389" cy="24604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20072" y="763482"/>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64904"/>
            <a:ext cx="4239476" cy="765200"/>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00"/>
                </a:solidFill>
                <a:latin typeface="Verdana"/>
              </a:rPr>
              <a:t>,</a:t>
            </a:r>
            <a:r>
              <a:rPr lang="en-US" sz="1000" dirty="0">
                <a:solidFill>
                  <a:prstClr val="black"/>
                </a:solidFill>
              </a:rPr>
              <a:t/>
            </a:r>
            <a:br>
              <a:rPr lang="en-US" sz="1000" dirty="0">
                <a:solidFill>
                  <a:prstClr val="black"/>
                </a:solidFill>
              </a:rPr>
            </a:br>
            <a:r>
              <a:rPr lang="en-US" sz="1000" dirty="0" smtClean="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smtClean="0">
                <a:solidFill>
                  <a:srgbClr val="0000C0"/>
                </a:solidFill>
                <a:latin typeface="Verdana"/>
              </a:rPr>
              <a:t>nZFwxLP0TvFXD2xPKzRTIGevgLjpiMw2BP86hszj5x4</a:t>
            </a:r>
            <a:r>
              <a:rPr lang="en-US" sz="1000" dirty="0" smtClean="0">
                <a:latin typeface="Verdana"/>
              </a:rPr>
              <a: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20" idx="1"/>
          </p:cNvCxnSpPr>
          <p:nvPr/>
        </p:nvCxnSpPr>
        <p:spPr>
          <a:xfrm flipH="1">
            <a:off x="922422" y="2947504"/>
            <a:ext cx="3145522"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87088" y="4600702"/>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13806" y="4487406"/>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ignature key</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14807</TotalTime>
  <Words>1746</Words>
  <Application>Microsoft Office PowerPoint</Application>
  <PresentationFormat>On-screen Show (4:3)</PresentationFormat>
  <Paragraphs>256</Paragraphs>
  <Slides>16</Slides>
  <Notes>0</Notes>
  <HiddenSlides>0</HiddenSlides>
  <MMClips>0</MMClips>
  <ScaleCrop>false</ScaleCrop>
  <HeadingPairs>
    <vt:vector size="4" baseType="variant">
      <vt:variant>
        <vt:lpstr>Theme</vt:lpstr>
      </vt:variant>
      <vt:variant>
        <vt:i4>8</vt:i4>
      </vt:variant>
      <vt:variant>
        <vt:lpstr>Slide Titles</vt:lpstr>
      </vt:variant>
      <vt:variant>
        <vt:i4>16</vt:i4>
      </vt:variant>
    </vt:vector>
  </HeadingPairs>
  <TitlesOfParts>
    <vt:vector size="24"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599</cp:revision>
  <dcterms:created xsi:type="dcterms:W3CDTF">2016-04-29T15:32:52Z</dcterms:created>
  <dcterms:modified xsi:type="dcterms:W3CDTF">2020-03-22T07:03:16Z</dcterms:modified>
</cp:coreProperties>
</file>