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5" r:id="rId2"/>
    <p:sldMasterId id="2147483673" r:id="rId3"/>
    <p:sldMasterId id="2147483660" r:id="rId4"/>
  </p:sldMasterIdLst>
  <p:sldIdLst>
    <p:sldId id="256" r:id="rId5"/>
    <p:sldId id="257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B800"/>
    <a:srgbClr val="F9C9A1"/>
    <a:srgbClr val="FBD9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33" autoAdjust="0"/>
    <p:restoredTop sz="94637" autoAdjust="0"/>
  </p:normalViewPr>
  <p:slideViewPr>
    <p:cSldViewPr>
      <p:cViewPr varScale="1">
        <p:scale>
          <a:sx n="83" d="100"/>
          <a:sy n="83" d="100"/>
        </p:scale>
        <p:origin x="-1125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8545519" y="6639163"/>
            <a:ext cx="6222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 smtClean="0">
                <a:latin typeface="+mn-lt"/>
                <a:cs typeface="Arial" panose="020B0604020202020204" pitchFamily="34" charset="0"/>
              </a:rPr>
              <a:t>Page </a:t>
            </a:r>
            <a:fld id="{C1B20C1F-B9B6-414C-91F1-FB18CD438B6C}" type="slidenum">
              <a:rPr lang="en-US" sz="800" smtClean="0">
                <a:latin typeface="+mn-lt"/>
                <a:cs typeface="Arial" panose="020B0604020202020204" pitchFamily="34" charset="0"/>
              </a:rPr>
              <a:pPr algn="r"/>
              <a:t>‹#›</a:t>
            </a:fld>
            <a:r>
              <a:rPr lang="en-US" sz="800" dirty="0" smtClean="0">
                <a:latin typeface="+mn-lt"/>
                <a:cs typeface="Arial" panose="020B0604020202020204" pitchFamily="34" charset="0"/>
              </a:rPr>
              <a:t>/3</a:t>
            </a:r>
            <a:endParaRPr lang="en-US" sz="8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14344" y="6653232"/>
            <a:ext cx="14093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V0.4, </a:t>
            </a:r>
            <a:r>
              <a:rPr lang="en-US" sz="800" dirty="0" err="1" smtClean="0"/>
              <a:t>A.Rundgren</a:t>
            </a:r>
            <a:r>
              <a:rPr lang="en-US" sz="800" dirty="0" smtClean="0"/>
              <a:t> 2020-04-23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209855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2020-04-23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96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2020-04-23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17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2020-04-23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87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2020-04-23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42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2020-04-23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65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2020-04-23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895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2020-04-23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18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2020-04-23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04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2020-04-23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482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2020-04-23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008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2020-04-23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2065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2020-04-23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508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2020-04-23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151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2020-04-23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927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2020-04-23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951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2020-04-23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851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2020-04-23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1084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2020-04-23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6043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2020-04-23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132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2020-04-23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645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2020-04-23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564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2020-04-23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7320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2020-04-23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687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2020-04-23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145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2020-04-23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7333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2020-04-23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5793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2020-04-23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1445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2020-04-23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6558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2020-04-23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609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2020-04-23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7504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2020-04-23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8653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2020-04-23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97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2020-04-23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74646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2020-04-23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0044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2020-04-23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0593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2020-04-23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3518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2020-04-23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0522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2020-04-23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2416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2020-04-23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7637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2020-04-23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572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2020-04-23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4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2020-04-23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29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2020-04-23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36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2020-04-23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195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2020-04-23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39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2020-04-23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33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FC4E9-77CD-4C2A-BF4D-150A82B34D6E}" type="datetimeFigureOut">
              <a:rPr lang="en-US" smtClean="0"/>
              <a:t>2020-04-23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95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8" r:id="rId2"/>
    <p:sldLayoutId id="2147483697" r:id="rId3"/>
    <p:sldLayoutId id="2147483672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9C25B-30EF-47C5-9138-00DBA21FC2D6}" type="datetimeFigureOut">
              <a:rPr lang="en-US" smtClean="0"/>
              <a:t>2020-04-23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87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59E2D-BDB3-457B-9981-CCAC3BF92E36}" type="datetimeFigureOut">
              <a:rPr lang="en-US" smtClean="0"/>
              <a:t>2020-04-23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B787F-8AC3-40C9-A2AB-8C294836D9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30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0D030-0E6B-41F6-8C32-589A7A1D0D79}" type="datetimeFigureOut">
              <a:rPr lang="en-US" smtClean="0"/>
              <a:t>2020-04-23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166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.emf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8.png"/><Relationship Id="rId9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13" Type="http://schemas.openxmlformats.org/officeDocument/2006/relationships/hyperlink" Target="https://cyberphone.github.io/doc/saturn/saturn-authorization.pdf" TargetMode="External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12" Type="http://schemas.openxmlformats.org/officeDocument/2006/relationships/hyperlink" Target="https://cyberphone.github.io/doc/saturn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4.emf"/><Relationship Id="rId5" Type="http://schemas.openxmlformats.org/officeDocument/2006/relationships/image" Target="../media/image7.png"/><Relationship Id="rId10" Type="http://schemas.openxmlformats.org/officeDocument/2006/relationships/hyperlink" Target="https://cyberphone.github.io/doc/saturn/" TargetMode="External"/><Relationship Id="rId4" Type="http://schemas.microsoft.com/office/2007/relationships/hdphoto" Target="../media/hdphoto1.wdp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ed Rectangle 34"/>
          <p:cNvSpPr/>
          <p:nvPr/>
        </p:nvSpPr>
        <p:spPr>
          <a:xfrm>
            <a:off x="5040287" y="797485"/>
            <a:ext cx="3564161" cy="2847539"/>
          </a:xfrm>
          <a:prstGeom prst="roundRect">
            <a:avLst>
              <a:gd name="adj" fmla="val 10993"/>
            </a:avLst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1592370" y="3057236"/>
            <a:ext cx="3672000" cy="1030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c 2"/>
          <p:cNvSpPr/>
          <p:nvPr/>
        </p:nvSpPr>
        <p:spPr>
          <a:xfrm>
            <a:off x="6464389" y="1352265"/>
            <a:ext cx="169602" cy="414000"/>
          </a:xfrm>
          <a:prstGeom prst="arc">
            <a:avLst>
              <a:gd name="adj1" fmla="val 16200000"/>
              <a:gd name="adj2" fmla="val 539496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2275561" y="1370519"/>
            <a:ext cx="4752000" cy="167605"/>
          </a:xfrm>
          <a:prstGeom prst="rightArrow">
            <a:avLst>
              <a:gd name="adj1" fmla="val 50000"/>
              <a:gd name="adj2" fmla="val 53552"/>
            </a:avLst>
          </a:prstGeom>
          <a:solidFill>
            <a:srgbClr val="F9F261"/>
          </a:soli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Bent Arrow 27"/>
          <p:cNvSpPr/>
          <p:nvPr/>
        </p:nvSpPr>
        <p:spPr>
          <a:xfrm>
            <a:off x="5909148" y="1573466"/>
            <a:ext cx="1116956" cy="1312971"/>
          </a:xfrm>
          <a:prstGeom prst="bentArrow">
            <a:avLst>
              <a:gd name="adj1" fmla="val 7584"/>
              <a:gd name="adj2" fmla="val 7923"/>
              <a:gd name="adj3" fmla="val 8028"/>
              <a:gd name="adj4" fmla="val 20715"/>
            </a:avLst>
          </a:prstGeom>
          <a:solidFill>
            <a:srgbClr val="F9F261"/>
          </a:soli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992132"/>
            <a:ext cx="1512168" cy="11201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Oval 23"/>
          <p:cNvSpPr/>
          <p:nvPr/>
        </p:nvSpPr>
        <p:spPr>
          <a:xfrm>
            <a:off x="5306433" y="2636912"/>
            <a:ext cx="1296144" cy="847477"/>
          </a:xfrm>
          <a:prstGeom prst="ellipse">
            <a:avLst/>
          </a:prstGeom>
          <a:gradFill flip="none" rotWithShape="1">
            <a:gsLst>
              <a:gs pos="65000">
                <a:schemeClr val="accent3">
                  <a:lumMod val="20000"/>
                  <a:lumOff val="80000"/>
                </a:schemeClr>
              </a:gs>
              <a:gs pos="37000">
                <a:schemeClr val="accent3">
                  <a:lumMod val="20000"/>
                  <a:lumOff val="80000"/>
                </a:schemeClr>
              </a:gs>
              <a:gs pos="10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2700000" scaled="1"/>
            <a:tileRect/>
          </a:gradFill>
          <a:ln w="12700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0193" y="611396"/>
            <a:ext cx="1969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Financial Service(s)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23528" y="2201114"/>
            <a:ext cx="2106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Consumer Payments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346284" y="19399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Bank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428750" y="994139"/>
            <a:ext cx="1872208" cy="936104"/>
          </a:xfrm>
          <a:prstGeom prst="round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AISP/PISP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33" name="Picture 3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934" y="1716140"/>
            <a:ext cx="324060" cy="394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5272303" y="961614"/>
            <a:ext cx="166744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Open Banking API</a:t>
            </a:r>
            <a:endParaRPr lang="en-US" sz="1600" dirty="0"/>
          </a:p>
        </p:txBody>
      </p:sp>
      <p:pic>
        <p:nvPicPr>
          <p:cNvPr id="1039" name="Picture 15" descr="C:\Users\Anders\AppData\Local\Microsoft\Windows\INetCache\IE\0V6F47BT\Red_Silhouette_-_Gears.svg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436096" y="2897389"/>
            <a:ext cx="434272" cy="43427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6633991" y="2612383"/>
            <a:ext cx="1573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Local Integration</a:t>
            </a:r>
            <a:br>
              <a:rPr lang="en-US" sz="1600" dirty="0" smtClean="0"/>
            </a:br>
            <a:r>
              <a:rPr lang="en-US" sz="1600" dirty="0" smtClean="0"/>
              <a:t>Service (LIS)</a:t>
            </a:r>
            <a:endParaRPr lang="en-US" sz="1600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6553646" y="1299510"/>
            <a:ext cx="0" cy="504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AutoShape 7"/>
          <p:cNvSpPr>
            <a:spLocks noChangeArrowheads="1"/>
          </p:cNvSpPr>
          <p:nvPr/>
        </p:nvSpPr>
        <p:spPr bwMode="auto">
          <a:xfrm>
            <a:off x="5954505" y="2814943"/>
            <a:ext cx="420579" cy="299834"/>
          </a:xfrm>
          <a:prstGeom prst="can">
            <a:avLst>
              <a:gd name="adj" fmla="val 33333"/>
            </a:avLst>
          </a:prstGeom>
          <a:gradFill rotWithShape="1">
            <a:gsLst>
              <a:gs pos="0">
                <a:srgbClr val="BBDDFF">
                  <a:gamma/>
                  <a:shade val="78824"/>
                  <a:invGamma/>
                </a:srgbClr>
              </a:gs>
              <a:gs pos="50000">
                <a:srgbClr val="BBDDFF"/>
              </a:gs>
              <a:gs pos="100000">
                <a:srgbClr val="BBDDFF">
                  <a:gamma/>
                  <a:shade val="78824"/>
                  <a:invGamma/>
                </a:srgbClr>
              </a:gs>
            </a:gsLst>
            <a:lin ang="0" scaled="1"/>
          </a:gra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Arc 24"/>
          <p:cNvSpPr/>
          <p:nvPr/>
        </p:nvSpPr>
        <p:spPr>
          <a:xfrm flipH="1">
            <a:off x="6465336" y="1352265"/>
            <a:ext cx="169602" cy="414000"/>
          </a:xfrm>
          <a:prstGeom prst="arc">
            <a:avLst>
              <a:gd name="adj1" fmla="val 16200000"/>
              <a:gd name="adj2" fmla="val 539496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71600" y="116632"/>
            <a:ext cx="7267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Dual Mode - Extending the Reach of Open Banking APIs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3717032"/>
            <a:ext cx="8496944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In theory Open Banking APIs can support </a:t>
            </a:r>
            <a:r>
              <a:rPr lang="en-US" sz="1200" i="1" dirty="0"/>
              <a:t>Consumer Payments</a:t>
            </a:r>
            <a:r>
              <a:rPr lang="en-US" sz="1200" dirty="0"/>
              <a:t>. However, </a:t>
            </a:r>
            <a:r>
              <a:rPr lang="en-US" sz="1200" dirty="0" smtClean="0"/>
              <a:t> the </a:t>
            </a:r>
            <a:r>
              <a:rPr lang="en-US" sz="1200" dirty="0"/>
              <a:t>server centric OAuth </a:t>
            </a:r>
            <a:r>
              <a:rPr lang="en-US" sz="1200" dirty="0" smtClean="0"/>
              <a:t>security concept makes UX quite challenging compared to schemes like Apple Pay where SCA and account selection are integral parts of the “Wallet”. </a:t>
            </a:r>
            <a:endParaRPr lang="en-US" sz="1200" dirty="0"/>
          </a:p>
          <a:p>
            <a:pPr>
              <a:spcAft>
                <a:spcPts val="600"/>
              </a:spcAft>
            </a:pPr>
            <a:r>
              <a:rPr lang="en-US" sz="1200" dirty="0" smtClean="0"/>
              <a:t>This  presentation outlines an </a:t>
            </a:r>
            <a:r>
              <a:rPr lang="en-US" sz="1200" i="1" dirty="0"/>
              <a:t>open</a:t>
            </a:r>
            <a:r>
              <a:rPr lang="en-US" sz="1200" dirty="0"/>
              <a:t>, </a:t>
            </a:r>
            <a:r>
              <a:rPr lang="en-US" sz="1200" i="1" dirty="0" smtClean="0"/>
              <a:t>light-weight</a:t>
            </a:r>
            <a:r>
              <a:rPr lang="en-US" sz="1200" dirty="0" smtClean="0"/>
              <a:t>, </a:t>
            </a:r>
            <a:r>
              <a:rPr lang="en-US" sz="1200" i="1" dirty="0" smtClean="0"/>
              <a:t>synchronous API </a:t>
            </a:r>
            <a:r>
              <a:rPr lang="en-US" sz="1200" i="1" dirty="0"/>
              <a:t>dedicated for Consumer </a:t>
            </a:r>
            <a:r>
              <a:rPr lang="en-US" sz="1200" i="1" dirty="0" smtClean="0"/>
              <a:t>Payments</a:t>
            </a:r>
            <a:r>
              <a:rPr lang="en-US" sz="1200" dirty="0" smtClean="0"/>
              <a:t>.  Due to the use of </a:t>
            </a:r>
            <a:r>
              <a:rPr lang="en-US" sz="1200" i="1" dirty="0" smtClean="0"/>
              <a:t>account-specific authorization keys</a:t>
            </a:r>
            <a:r>
              <a:rPr lang="en-US" sz="1200" dirty="0" smtClean="0"/>
              <a:t> in the associated “Wallet” as well as </a:t>
            </a:r>
            <a:r>
              <a:rPr lang="en-US" sz="1200" i="1" dirty="0" smtClean="0"/>
              <a:t>encrypted user authorizations</a:t>
            </a:r>
            <a:r>
              <a:rPr lang="en-US" sz="1200" dirty="0" smtClean="0"/>
              <a:t>, the API does not expose (or depend on) personal information to external parties, effectively removing “consents” from the plot. This arrangement also enables a (with respect to the user), </a:t>
            </a:r>
            <a:r>
              <a:rPr lang="en-US" sz="1200" i="1" dirty="0" smtClean="0"/>
              <a:t>fully end-to-end secured payment authorization protocol</a:t>
            </a:r>
            <a:r>
              <a:rPr lang="en-US" sz="1200" dirty="0" smtClean="0"/>
              <a:t>.</a:t>
            </a:r>
            <a:endParaRPr lang="en-US" sz="1200" dirty="0"/>
          </a:p>
          <a:p>
            <a:pPr>
              <a:spcAft>
                <a:spcPts val="600"/>
              </a:spcAft>
            </a:pPr>
            <a:r>
              <a:rPr lang="en-US" sz="1200" dirty="0" smtClean="0"/>
              <a:t>Since </a:t>
            </a:r>
            <a:r>
              <a:rPr lang="en-US" sz="1200" dirty="0"/>
              <a:t>APIs for external consumption come with considerable development and maintenance costs this represents a major hurdle to </a:t>
            </a:r>
            <a:r>
              <a:rPr lang="en-US" sz="1200" dirty="0" smtClean="0"/>
              <a:t>adoption.  By rather </a:t>
            </a:r>
            <a:r>
              <a:rPr lang="en-US" sz="1200" dirty="0"/>
              <a:t>reusing Open Banking APIs in a novel way integration costs can be kept reasonable as well as spread over multiple banks having the same flavor of Open Banking API</a:t>
            </a:r>
            <a:r>
              <a:rPr lang="en-US" sz="1200" dirty="0" smtClean="0"/>
              <a:t>.</a:t>
            </a:r>
          </a:p>
          <a:p>
            <a:pPr>
              <a:spcAft>
                <a:spcPts val="600"/>
              </a:spcAft>
            </a:pPr>
            <a:r>
              <a:rPr lang="en-US" sz="1200" dirty="0" smtClean="0"/>
              <a:t>Note: The API is </a:t>
            </a:r>
            <a:r>
              <a:rPr lang="en-US" sz="1200" i="1" dirty="0" smtClean="0"/>
              <a:t>unchanged</a:t>
            </a:r>
            <a:r>
              <a:rPr lang="en-US" sz="1200" dirty="0" smtClean="0"/>
              <a:t>, the only update needed is recognizing that the caller is </a:t>
            </a:r>
            <a:r>
              <a:rPr lang="en-US" sz="1200" i="1" dirty="0" smtClean="0"/>
              <a:t>a locally installed and trusted service</a:t>
            </a:r>
            <a:r>
              <a:rPr lang="en-US" sz="1200" dirty="0" smtClean="0"/>
              <a:t>.  User login is though required during virtual card enrollment.  This is preferably accomplished through the bank’s regular on-line login.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392721" y="1783849"/>
            <a:ext cx="10961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TTP Certificate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6698362" y="3224009"/>
            <a:ext cx="1786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Locally Trusted Certificate</a:t>
            </a:r>
            <a:endParaRPr lang="en-US" sz="1200" dirty="0"/>
          </a:p>
        </p:txBody>
      </p:sp>
      <p:sp>
        <p:nvSpPr>
          <p:cNvPr id="4" name="Rounded Rectangle 3"/>
          <p:cNvSpPr/>
          <p:nvPr/>
        </p:nvSpPr>
        <p:spPr>
          <a:xfrm>
            <a:off x="2904732" y="1063561"/>
            <a:ext cx="510438" cy="26643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lang="en-US" sz="1200" b="1" dirty="0" smtClean="0"/>
              <a:t>SCA</a:t>
            </a:r>
            <a:endParaRPr lang="en-US" sz="1200" b="1" dirty="0"/>
          </a:p>
        </p:txBody>
      </p:sp>
      <p:sp>
        <p:nvSpPr>
          <p:cNvPr id="41" name="Rounded Rectangle 40"/>
          <p:cNvSpPr/>
          <p:nvPr/>
        </p:nvSpPr>
        <p:spPr>
          <a:xfrm>
            <a:off x="3690438" y="1063561"/>
            <a:ext cx="798470" cy="26643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200" b="1" dirty="0" smtClean="0"/>
              <a:t>Consents</a:t>
            </a:r>
            <a:endParaRPr lang="en-US" sz="12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3420820" y="1058278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+</a:t>
            </a:r>
            <a:endParaRPr lang="en-US" sz="12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5277425" y="2076517"/>
            <a:ext cx="1351046" cy="24453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accent1">
                <a:shade val="50000"/>
              </a:schemeClr>
            </a:solidFill>
          </a:ln>
        </p:spPr>
        <p:txBody>
          <a:bodyPr wrap="none" lIns="72000" tIns="18000" rIns="72000" bIns="18000" rtlCol="0" anchor="ctr" anchorCtr="1">
            <a:spAutoFit/>
          </a:bodyPr>
          <a:lstStyle/>
          <a:p>
            <a:r>
              <a:rPr lang="en-US" sz="1200" b="1" dirty="0" smtClean="0"/>
              <a:t>SCA and Consents</a:t>
            </a:r>
            <a:endParaRPr lang="en-US" sz="1200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428750" y="2570446"/>
            <a:ext cx="1872208" cy="936104"/>
          </a:xfrm>
          <a:prstGeom prst="round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68" y="2670398"/>
            <a:ext cx="915020" cy="31483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2627784" y="2611646"/>
            <a:ext cx="212276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Dedicated Payment API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533713" y="2954340"/>
            <a:ext cx="1686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or</a:t>
            </a:r>
          </a:p>
          <a:p>
            <a:pPr algn="ctr"/>
            <a:r>
              <a:rPr lang="en-US" sz="1600" dirty="0" smtClean="0"/>
              <a:t>Payment Gateway</a:t>
            </a:r>
            <a:endParaRPr lang="en-US" sz="1600" dirty="0"/>
          </a:p>
        </p:txBody>
      </p:sp>
      <p:pic>
        <p:nvPicPr>
          <p:cNvPr id="43" name="Picture 8" descr="key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894" y="1761789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8" descr="key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630" y="3239796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6418914" y="3185823"/>
            <a:ext cx="216024" cy="61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575" y="3178493"/>
            <a:ext cx="324060" cy="394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5292329" y="2091407"/>
            <a:ext cx="1322784" cy="209550"/>
          </a:xfrm>
          <a:prstGeom prst="line">
            <a:avLst/>
          </a:prstGeom>
          <a:ln w="127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5297091" y="2093789"/>
            <a:ext cx="1315640" cy="213123"/>
          </a:xfrm>
          <a:prstGeom prst="line">
            <a:avLst/>
          </a:prstGeom>
          <a:ln w="127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9376" y="6093296"/>
            <a:ext cx="8743997" cy="5107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Although </a:t>
            </a:r>
            <a:r>
              <a:rPr lang="en-US" sz="1200" dirty="0" smtClean="0"/>
              <a:t>the </a:t>
            </a:r>
            <a:r>
              <a:rPr lang="en-US" sz="1200" dirty="0"/>
              <a:t>presentation shows a mobile phone based system, the proposed dual mode </a:t>
            </a:r>
            <a:r>
              <a:rPr lang="en-US" sz="1200" dirty="0" smtClean="0"/>
              <a:t>would </a:t>
            </a:r>
            <a:r>
              <a:rPr lang="en-US" sz="1200" dirty="0"/>
              <a:t>also support legacy </a:t>
            </a:r>
            <a:r>
              <a:rPr lang="en-US" sz="1200" dirty="0" smtClean="0"/>
              <a:t>schemes </a:t>
            </a:r>
            <a:r>
              <a:rPr lang="en-US" sz="1200" dirty="0"/>
              <a:t>like </a:t>
            </a:r>
            <a:r>
              <a:rPr lang="en-US" sz="1200" dirty="0" smtClean="0"/>
              <a:t>EMV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With proper contracts in place, the integration service may run outside of the banking environment (delegated mode)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135101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1" name="Straight Arrow Connector 240"/>
          <p:cNvCxnSpPr>
            <a:cxnSpLocks noChangeAspect="1"/>
          </p:cNvCxnSpPr>
          <p:nvPr/>
        </p:nvCxnSpPr>
        <p:spPr>
          <a:xfrm>
            <a:off x="4737626" y="3657961"/>
            <a:ext cx="1231360" cy="792000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Freeform 205"/>
          <p:cNvSpPr/>
          <p:nvPr/>
        </p:nvSpPr>
        <p:spPr>
          <a:xfrm flipH="1">
            <a:off x="6353243" y="1518292"/>
            <a:ext cx="653251" cy="2993320"/>
          </a:xfrm>
          <a:custGeom>
            <a:avLst/>
            <a:gdLst>
              <a:gd name="connsiteX0" fmla="*/ 107576 w 107576"/>
              <a:gd name="connsiteY0" fmla="*/ 168088 h 168088"/>
              <a:gd name="connsiteX1" fmla="*/ 94129 w 107576"/>
              <a:gd name="connsiteY1" fmla="*/ 134470 h 168088"/>
              <a:gd name="connsiteX2" fmla="*/ 40341 w 107576"/>
              <a:gd name="connsiteY2" fmla="*/ 60511 h 168088"/>
              <a:gd name="connsiteX3" fmla="*/ 6723 w 107576"/>
              <a:gd name="connsiteY3" fmla="*/ 0 h 168088"/>
              <a:gd name="connsiteX4" fmla="*/ 0 w 107576"/>
              <a:gd name="connsiteY4" fmla="*/ 0 h 168088"/>
              <a:gd name="connsiteX0" fmla="*/ 100853 w 100853"/>
              <a:gd name="connsiteY0" fmla="*/ 168088 h 168088"/>
              <a:gd name="connsiteX1" fmla="*/ 87406 w 100853"/>
              <a:gd name="connsiteY1" fmla="*/ 134470 h 168088"/>
              <a:gd name="connsiteX2" fmla="*/ 33618 w 100853"/>
              <a:gd name="connsiteY2" fmla="*/ 60511 h 168088"/>
              <a:gd name="connsiteX3" fmla="*/ 0 w 100853"/>
              <a:gd name="connsiteY3" fmla="*/ 0 h 168088"/>
              <a:gd name="connsiteX0" fmla="*/ 101208 w 101208"/>
              <a:gd name="connsiteY0" fmla="*/ 168088 h 168088"/>
              <a:gd name="connsiteX1" fmla="*/ 87761 w 101208"/>
              <a:gd name="connsiteY1" fmla="*/ 134470 h 168088"/>
              <a:gd name="connsiteX2" fmla="*/ 33973 w 101208"/>
              <a:gd name="connsiteY2" fmla="*/ 60511 h 168088"/>
              <a:gd name="connsiteX3" fmla="*/ 355 w 101208"/>
              <a:gd name="connsiteY3" fmla="*/ 0 h 168088"/>
              <a:gd name="connsiteX0" fmla="*/ 100853 w 100853"/>
              <a:gd name="connsiteY0" fmla="*/ 168088 h 168088"/>
              <a:gd name="connsiteX1" fmla="*/ 87406 w 100853"/>
              <a:gd name="connsiteY1" fmla="*/ 134470 h 168088"/>
              <a:gd name="connsiteX2" fmla="*/ 0 w 100853"/>
              <a:gd name="connsiteY2" fmla="*/ 0 h 168088"/>
              <a:gd name="connsiteX0" fmla="*/ 101397 w 101397"/>
              <a:gd name="connsiteY0" fmla="*/ 168088 h 168088"/>
              <a:gd name="connsiteX1" fmla="*/ 87950 w 101397"/>
              <a:gd name="connsiteY1" fmla="*/ 134470 h 168088"/>
              <a:gd name="connsiteX2" fmla="*/ 544 w 101397"/>
              <a:gd name="connsiteY2" fmla="*/ 0 h 168088"/>
              <a:gd name="connsiteX0" fmla="*/ 100853 w 100853"/>
              <a:gd name="connsiteY0" fmla="*/ 168088 h 168088"/>
              <a:gd name="connsiteX1" fmla="*/ 0 w 100853"/>
              <a:gd name="connsiteY1" fmla="*/ 0 h 168088"/>
              <a:gd name="connsiteX0" fmla="*/ 100960 w 100960"/>
              <a:gd name="connsiteY0" fmla="*/ 168088 h 168088"/>
              <a:gd name="connsiteX1" fmla="*/ 107 w 100960"/>
              <a:gd name="connsiteY1" fmla="*/ 0 h 168088"/>
              <a:gd name="connsiteX0" fmla="*/ 100944 w 100944"/>
              <a:gd name="connsiteY0" fmla="*/ 168088 h 168088"/>
              <a:gd name="connsiteX1" fmla="*/ 91 w 100944"/>
              <a:gd name="connsiteY1" fmla="*/ 0 h 168088"/>
              <a:gd name="connsiteX0" fmla="*/ 100940 w 104742"/>
              <a:gd name="connsiteY0" fmla="*/ 168088 h 168242"/>
              <a:gd name="connsiteX1" fmla="*/ 104734 w 104742"/>
              <a:gd name="connsiteY1" fmla="*/ 168088 h 168242"/>
              <a:gd name="connsiteX2" fmla="*/ 87 w 104742"/>
              <a:gd name="connsiteY2" fmla="*/ 0 h 168242"/>
              <a:gd name="connsiteX0" fmla="*/ 100968 w 104770"/>
              <a:gd name="connsiteY0" fmla="*/ 168088 h 168242"/>
              <a:gd name="connsiteX1" fmla="*/ 104762 w 104770"/>
              <a:gd name="connsiteY1" fmla="*/ 168088 h 168242"/>
              <a:gd name="connsiteX2" fmla="*/ 115 w 104770"/>
              <a:gd name="connsiteY2" fmla="*/ 0 h 168242"/>
              <a:gd name="connsiteX0" fmla="*/ 99887 w 103689"/>
              <a:gd name="connsiteY0" fmla="*/ 170870 h 171024"/>
              <a:gd name="connsiteX1" fmla="*/ 103681 w 103689"/>
              <a:gd name="connsiteY1" fmla="*/ 170870 h 171024"/>
              <a:gd name="connsiteX2" fmla="*/ 118 w 103689"/>
              <a:gd name="connsiteY2" fmla="*/ 0 h 171024"/>
              <a:gd name="connsiteX0" fmla="*/ 100353 w 104155"/>
              <a:gd name="connsiteY0" fmla="*/ 170870 h 171024"/>
              <a:gd name="connsiteX1" fmla="*/ 104147 w 104155"/>
              <a:gd name="connsiteY1" fmla="*/ 170870 h 171024"/>
              <a:gd name="connsiteX2" fmla="*/ 584 w 104155"/>
              <a:gd name="connsiteY2" fmla="*/ 0 h 171024"/>
              <a:gd name="connsiteX0" fmla="*/ 100455 w 101562"/>
              <a:gd name="connsiteY0" fmla="*/ 170870 h 186780"/>
              <a:gd name="connsiteX1" fmla="*/ 101539 w 101562"/>
              <a:gd name="connsiteY1" fmla="*/ 186770 h 186780"/>
              <a:gd name="connsiteX2" fmla="*/ 686 w 101562"/>
              <a:gd name="connsiteY2" fmla="*/ 0 h 186780"/>
              <a:gd name="connsiteX0" fmla="*/ 101539 w 101539"/>
              <a:gd name="connsiteY0" fmla="*/ 186770 h 186770"/>
              <a:gd name="connsiteX1" fmla="*/ 686 w 101539"/>
              <a:gd name="connsiteY1" fmla="*/ 0 h 186770"/>
              <a:gd name="connsiteX0" fmla="*/ 107835 w 107835"/>
              <a:gd name="connsiteY0" fmla="*/ 170473 h 170473"/>
              <a:gd name="connsiteX1" fmla="*/ 478 w 107835"/>
              <a:gd name="connsiteY1" fmla="*/ 0 h 170473"/>
              <a:gd name="connsiteX0" fmla="*/ 112083 w 112083"/>
              <a:gd name="connsiteY0" fmla="*/ 172460 h 172460"/>
              <a:gd name="connsiteX1" fmla="*/ 390 w 112083"/>
              <a:gd name="connsiteY1" fmla="*/ 0 h 172460"/>
              <a:gd name="connsiteX0" fmla="*/ 111797 w 111797"/>
              <a:gd name="connsiteY0" fmla="*/ 172460 h 172460"/>
              <a:gd name="connsiteX1" fmla="*/ 104 w 111797"/>
              <a:gd name="connsiteY1" fmla="*/ 0 h 172460"/>
              <a:gd name="connsiteX0" fmla="*/ 111787 w 111787"/>
              <a:gd name="connsiteY0" fmla="*/ 172460 h 172460"/>
              <a:gd name="connsiteX1" fmla="*/ 94 w 111787"/>
              <a:gd name="connsiteY1" fmla="*/ 0 h 172460"/>
              <a:gd name="connsiteX0" fmla="*/ 118172 w 118172"/>
              <a:gd name="connsiteY0" fmla="*/ 172460 h 172460"/>
              <a:gd name="connsiteX1" fmla="*/ 6479 w 118172"/>
              <a:gd name="connsiteY1" fmla="*/ 0 h 172460"/>
              <a:gd name="connsiteX0" fmla="*/ 146801 w 146801"/>
              <a:gd name="connsiteY0" fmla="*/ 173652 h 173652"/>
              <a:gd name="connsiteX1" fmla="*/ 963 w 146801"/>
              <a:gd name="connsiteY1" fmla="*/ 0 h 173652"/>
              <a:gd name="connsiteX0" fmla="*/ 145276 w 145276"/>
              <a:gd name="connsiteY0" fmla="*/ 184384 h 184384"/>
              <a:gd name="connsiteX1" fmla="*/ 1064 w 145276"/>
              <a:gd name="connsiteY1" fmla="*/ 0 h 184384"/>
              <a:gd name="connsiteX0" fmla="*/ 144266 w 144266"/>
              <a:gd name="connsiteY0" fmla="*/ 193924 h 193924"/>
              <a:gd name="connsiteX1" fmla="*/ 1138 w 144266"/>
              <a:gd name="connsiteY1" fmla="*/ 0 h 193924"/>
              <a:gd name="connsiteX0" fmla="*/ 128914 w 128914"/>
              <a:gd name="connsiteY0" fmla="*/ 200508 h 200508"/>
              <a:gd name="connsiteX1" fmla="*/ 3268 w 128914"/>
              <a:gd name="connsiteY1" fmla="*/ 0 h 200508"/>
              <a:gd name="connsiteX0" fmla="*/ 125646 w 125646"/>
              <a:gd name="connsiteY0" fmla="*/ 200508 h 200508"/>
              <a:gd name="connsiteX1" fmla="*/ 0 w 125646"/>
              <a:gd name="connsiteY1" fmla="*/ 0 h 200508"/>
              <a:gd name="connsiteX0" fmla="*/ 126684 w 126684"/>
              <a:gd name="connsiteY0" fmla="*/ 200508 h 200508"/>
              <a:gd name="connsiteX1" fmla="*/ 1038 w 126684"/>
              <a:gd name="connsiteY1" fmla="*/ 0 h 200508"/>
              <a:gd name="connsiteX0" fmla="*/ 135025 w 135025"/>
              <a:gd name="connsiteY0" fmla="*/ 205324 h 205324"/>
              <a:gd name="connsiteX1" fmla="*/ 0 w 135025"/>
              <a:gd name="connsiteY1" fmla="*/ 0 h 205324"/>
              <a:gd name="connsiteX0" fmla="*/ 165106 w 165106"/>
              <a:gd name="connsiteY0" fmla="*/ 205324 h 205324"/>
              <a:gd name="connsiteX1" fmla="*/ 30081 w 165106"/>
              <a:gd name="connsiteY1" fmla="*/ 0 h 205324"/>
              <a:gd name="connsiteX0" fmla="*/ 93885 w 93885"/>
              <a:gd name="connsiteY0" fmla="*/ 194729 h 194729"/>
              <a:gd name="connsiteX1" fmla="*/ 73963 w 93885"/>
              <a:gd name="connsiteY1" fmla="*/ 1 h 194729"/>
              <a:gd name="connsiteX0" fmla="*/ 92799 w 92799"/>
              <a:gd name="connsiteY0" fmla="*/ 194247 h 194247"/>
              <a:gd name="connsiteX1" fmla="*/ 75435 w 92799"/>
              <a:gd name="connsiteY1" fmla="*/ 1 h 194247"/>
              <a:gd name="connsiteX0" fmla="*/ 121818 w 121818"/>
              <a:gd name="connsiteY0" fmla="*/ 194246 h 194246"/>
              <a:gd name="connsiteX1" fmla="*/ 104454 w 121818"/>
              <a:gd name="connsiteY1" fmla="*/ 0 h 194246"/>
              <a:gd name="connsiteX0" fmla="*/ 118816 w 118816"/>
              <a:gd name="connsiteY0" fmla="*/ 194246 h 194246"/>
              <a:gd name="connsiteX1" fmla="*/ 101452 w 118816"/>
              <a:gd name="connsiteY1" fmla="*/ 0 h 194246"/>
              <a:gd name="connsiteX0" fmla="*/ 93429 w 93429"/>
              <a:gd name="connsiteY0" fmla="*/ 194246 h 194246"/>
              <a:gd name="connsiteX1" fmla="*/ 76065 w 93429"/>
              <a:gd name="connsiteY1" fmla="*/ 0 h 194246"/>
              <a:gd name="connsiteX0" fmla="*/ 117040 w 117040"/>
              <a:gd name="connsiteY0" fmla="*/ 194246 h 194246"/>
              <a:gd name="connsiteX1" fmla="*/ 99676 w 117040"/>
              <a:gd name="connsiteY1" fmla="*/ 0 h 194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7040" h="194246">
                <a:moveTo>
                  <a:pt x="117040" y="194246"/>
                </a:moveTo>
                <a:cubicBezTo>
                  <a:pt x="-22171" y="179542"/>
                  <a:pt x="-48423" y="380"/>
                  <a:pt x="99676" y="0"/>
                </a:cubicBezTo>
              </a:path>
            </a:pathLst>
          </a:custGeom>
          <a:noFill/>
          <a:ln w="9525"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/>
        </p:nvSpPr>
        <p:spPr>
          <a:xfrm>
            <a:off x="6850151" y="2173725"/>
            <a:ext cx="1610281" cy="15433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6778143" y="2245733"/>
            <a:ext cx="1610281" cy="1543307"/>
          </a:xfrm>
          <a:prstGeom prst="rect">
            <a:avLst/>
          </a:prstGeom>
          <a:solidFill>
            <a:srgbClr val="FEFED2"/>
          </a:solidFill>
          <a:ln w="63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2" name="Straight Arrow Connector 181"/>
          <p:cNvCxnSpPr>
            <a:cxnSpLocks noChangeAspect="1"/>
          </p:cNvCxnSpPr>
          <p:nvPr/>
        </p:nvCxnSpPr>
        <p:spPr>
          <a:xfrm>
            <a:off x="1864392" y="1850365"/>
            <a:ext cx="1953774" cy="1249200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3" name="Group 252"/>
          <p:cNvGrpSpPr/>
          <p:nvPr/>
        </p:nvGrpSpPr>
        <p:grpSpPr>
          <a:xfrm>
            <a:off x="2156796" y="1962128"/>
            <a:ext cx="759020" cy="680656"/>
            <a:chOff x="3779912" y="4116496"/>
            <a:chExt cx="759020" cy="680656"/>
          </a:xfrm>
        </p:grpSpPr>
        <p:sp>
          <p:nvSpPr>
            <p:cNvPr id="184" name="Parallelogram 183"/>
            <p:cNvSpPr>
              <a:spLocks noChangeAspect="1"/>
            </p:cNvSpPr>
            <p:nvPr/>
          </p:nvSpPr>
          <p:spPr>
            <a:xfrm>
              <a:off x="3779912" y="4116496"/>
              <a:ext cx="759020" cy="680656"/>
            </a:xfrm>
            <a:prstGeom prst="parallelogram">
              <a:avLst>
                <a:gd name="adj" fmla="val 24082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Parallelogram 184"/>
            <p:cNvSpPr/>
            <p:nvPr/>
          </p:nvSpPr>
          <p:spPr>
            <a:xfrm>
              <a:off x="3987317" y="4190114"/>
              <a:ext cx="414109" cy="237600"/>
            </a:xfrm>
            <a:prstGeom prst="parallelogram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Parallelogram 185"/>
            <p:cNvSpPr/>
            <p:nvPr/>
          </p:nvSpPr>
          <p:spPr>
            <a:xfrm>
              <a:off x="3910437" y="4469840"/>
              <a:ext cx="414109" cy="237600"/>
            </a:xfrm>
            <a:prstGeom prst="parallelogram">
              <a:avLst/>
            </a:prstGeom>
            <a:blipFill>
              <a:blip r:embed="rId2"/>
              <a:tile tx="0" ty="0" sx="50000" sy="50000" flip="none" algn="tl"/>
            </a:blip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6706135" y="2317741"/>
            <a:ext cx="1610281" cy="1543307"/>
          </a:xfrm>
          <a:prstGeom prst="rect">
            <a:avLst/>
          </a:prstGeom>
          <a:solidFill>
            <a:srgbClr val="F4F7ED"/>
          </a:solidFill>
          <a:ln w="63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4" name="Straight Connector 193"/>
          <p:cNvCxnSpPr>
            <a:endCxn id="184" idx="3"/>
          </p:cNvCxnSpPr>
          <p:nvPr/>
        </p:nvCxnSpPr>
        <p:spPr>
          <a:xfrm flipV="1">
            <a:off x="2454348" y="2642784"/>
            <a:ext cx="0" cy="399464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>
            <a:endCxn id="181" idx="4"/>
          </p:cNvCxnSpPr>
          <p:nvPr/>
        </p:nvCxnSpPr>
        <p:spPr>
          <a:xfrm flipV="1">
            <a:off x="4910421" y="1817144"/>
            <a:ext cx="0" cy="479722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2478148" y="882298"/>
            <a:ext cx="1" cy="493579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854000" y="1497526"/>
            <a:ext cx="3672000" cy="1030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908000" y="4571888"/>
            <a:ext cx="3924000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04525" y="4993431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 Bank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758983" y="4993431"/>
            <a:ext cx="1021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User Bank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336141" y="620688"/>
            <a:ext cx="1372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User with 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Mobile “Wallet”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595043" y="4441874"/>
            <a:ext cx="540589" cy="23836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lIns="54000" tIns="0" rIns="64800" bIns="0" rtlCol="0" anchor="ctr" anchorCtr="1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Trust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5" name="Picture 4" descr="C:\Users\Anders\AppData\Local\Microsoft\Windows\INetCache\IE\YM8GPEOA\mobile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089212" y="1231545"/>
            <a:ext cx="355673" cy="50271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Group 35"/>
          <p:cNvGrpSpPr/>
          <p:nvPr/>
        </p:nvGrpSpPr>
        <p:grpSpPr>
          <a:xfrm>
            <a:off x="1198671" y="1264404"/>
            <a:ext cx="557162" cy="447881"/>
            <a:chOff x="3321759" y="524071"/>
            <a:chExt cx="557162" cy="447881"/>
          </a:xfrm>
        </p:grpSpPr>
        <p:grpSp>
          <p:nvGrpSpPr>
            <p:cNvPr id="37" name="Group 36"/>
            <p:cNvGrpSpPr/>
            <p:nvPr/>
          </p:nvGrpSpPr>
          <p:grpSpPr>
            <a:xfrm>
              <a:off x="3351221" y="692783"/>
              <a:ext cx="510782" cy="279169"/>
              <a:chOff x="1397693" y="2654334"/>
              <a:chExt cx="510782" cy="2791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7" name="Rectangle 56"/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  <a:gs pos="100000">
                    <a:srgbClr val="E6E6E6"/>
                  </a:gs>
                </a:gsLst>
                <a:lin ang="2700000" scaled="0"/>
              </a:gra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Connector 59"/>
              <p:cNvCxnSpPr>
                <a:stCxn id="58" idx="3"/>
                <a:endCxn id="58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Rectangle 86"/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3321759" y="524071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9" name="Oval 38"/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ight Triangle 47"/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ight Triangle 51"/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42" name="Picture 6" descr="C:\Users\Anders\AppData\Local\Microsoft\Windows\INetCache\IE\10FYNQXY\Crystal_Clear_kdm_user_female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123" y="1225456"/>
            <a:ext cx="468000" cy="468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" name="Picture 8" descr="key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09" y="1272973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23528" y="976257"/>
            <a:ext cx="890802" cy="288147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none" lIns="72000" tIns="36000" rIns="72000" bIns="36000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6" name="Picture 8" descr="key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474" y="2629191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1854000" y="1289876"/>
            <a:ext cx="3312000" cy="2654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8" name="Picture 8" descr="key"/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2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474" y="2928643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9" name="Parallelogram 178"/>
          <p:cNvSpPr/>
          <p:nvPr/>
        </p:nvSpPr>
        <p:spPr>
          <a:xfrm>
            <a:off x="2256183" y="1370711"/>
            <a:ext cx="414109" cy="241199"/>
          </a:xfrm>
          <a:prstGeom prst="parallelogram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0" name="Straight Arrow Connector 179"/>
          <p:cNvCxnSpPr/>
          <p:nvPr/>
        </p:nvCxnSpPr>
        <p:spPr>
          <a:xfrm>
            <a:off x="1854000" y="1700809"/>
            <a:ext cx="3672000" cy="3813"/>
          </a:xfrm>
          <a:prstGeom prst="straightConnector1">
            <a:avLst/>
          </a:prstGeom>
          <a:ln w="3175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Parallelogram 180"/>
          <p:cNvSpPr/>
          <p:nvPr/>
        </p:nvSpPr>
        <p:spPr>
          <a:xfrm>
            <a:off x="4703366" y="1579544"/>
            <a:ext cx="414109" cy="237600"/>
          </a:xfrm>
          <a:prstGeom prst="parallelogram">
            <a:avLst/>
          </a:prstGeom>
          <a:blipFill>
            <a:blip r:embed="rId2"/>
            <a:tile tx="0" ty="0" sx="50000" sy="50000" flip="none" algn="tl"/>
          </a:blip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8" name="TextBox 187"/>
          <p:cNvSpPr txBox="1"/>
          <p:nvPr/>
        </p:nvSpPr>
        <p:spPr>
          <a:xfrm>
            <a:off x="4177524" y="2043556"/>
            <a:ext cx="1913546" cy="40862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Encrypted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User Authorization (SCA+)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1524472" y="2911103"/>
            <a:ext cx="1247328" cy="401479"/>
          </a:xfrm>
          <a:prstGeom prst="roundRect">
            <a:avLst>
              <a:gd name="adj" fmla="val 14754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“Commit”</a:t>
            </a:r>
          </a:p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(Payment Order)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5126635" y="1166886"/>
            <a:ext cx="402558" cy="23246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extrusionH="76200" contourW="12700">
            <a:bevelT w="50800" h="50800"/>
            <a:extrusionClr>
              <a:schemeClr val="bg1">
                <a:lumMod val="95000"/>
              </a:schemeClr>
            </a:extrusionClr>
            <a:contourClr>
              <a:schemeClr val="bg1">
                <a:lumMod val="65000"/>
              </a:schemeClr>
            </a:contourClr>
          </a:sp3d>
        </p:spPr>
        <p:txBody>
          <a:bodyPr wrap="none" lIns="36000" tIns="0" rIns="36000" bIns="25200" rtlCol="0" anchor="ctr" anchorCtr="1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Buy!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2195736" y="782771"/>
            <a:ext cx="1391699" cy="216813"/>
          </a:xfrm>
          <a:prstGeom prst="roundRect">
            <a:avLst>
              <a:gd name="adj" fmla="val 2650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72000" tIns="0" rIns="72000" bIns="0" rtlCol="0" anchor="ctr" anchorCtr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Request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4715298" y="1109246"/>
            <a:ext cx="389850" cy="369332"/>
            <a:chOff x="6653446" y="2335884"/>
            <a:chExt cx="389850" cy="369332"/>
          </a:xfrm>
        </p:grpSpPr>
        <p:sp>
          <p:nvSpPr>
            <p:cNvPr id="75" name="Oval 74"/>
            <p:cNvSpPr/>
            <p:nvPr/>
          </p:nvSpPr>
          <p:spPr>
            <a:xfrm>
              <a:off x="6770971" y="2435965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653446" y="233588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</a:t>
              </a:r>
              <a:endParaRPr lang="en-US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870039" y="1313992"/>
            <a:ext cx="389850" cy="369332"/>
            <a:chOff x="7617435" y="3266164"/>
            <a:chExt cx="389850" cy="369332"/>
          </a:xfrm>
        </p:grpSpPr>
        <p:sp>
          <p:nvSpPr>
            <p:cNvPr id="198" name="Oval 197"/>
            <p:cNvSpPr/>
            <p:nvPr/>
          </p:nvSpPr>
          <p:spPr>
            <a:xfrm>
              <a:off x="7735200" y="3367291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7617435" y="32661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</a:t>
              </a:r>
              <a:endParaRPr lang="en-US" dirty="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123368" y="1518292"/>
            <a:ext cx="389850" cy="369332"/>
            <a:chOff x="7769835" y="3418564"/>
            <a:chExt cx="389850" cy="369332"/>
          </a:xfrm>
        </p:grpSpPr>
        <p:sp>
          <p:nvSpPr>
            <p:cNvPr id="197" name="Oval 196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</a:t>
              </a:r>
              <a:endParaRPr lang="en-US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1868875" y="1799930"/>
            <a:ext cx="389850" cy="369332"/>
            <a:chOff x="7769835" y="3418564"/>
            <a:chExt cx="389850" cy="369332"/>
          </a:xfrm>
        </p:grpSpPr>
        <p:sp>
          <p:nvSpPr>
            <p:cNvPr id="123" name="Oval 122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</a:t>
              </a:r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087249" y="1313177"/>
            <a:ext cx="35779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€100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21659" y="1519879"/>
            <a:ext cx="72000" cy="72000"/>
            <a:chOff x="7812360" y="2253119"/>
            <a:chExt cx="144016" cy="144016"/>
          </a:xfrm>
        </p:grpSpPr>
        <p:sp>
          <p:nvSpPr>
            <p:cNvPr id="4" name="Rectangle 3"/>
            <p:cNvSpPr/>
            <p:nvPr/>
          </p:nvSpPr>
          <p:spPr>
            <a:xfrm>
              <a:off x="7812360" y="2253119"/>
              <a:ext cx="144016" cy="144016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7855725" y="2293360"/>
              <a:ext cx="61200" cy="61200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7179786" y="2729292"/>
            <a:ext cx="742419" cy="204311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7185505" y="3052486"/>
            <a:ext cx="812681" cy="204311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Encryption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Left-Right Arrow 8"/>
          <p:cNvSpPr/>
          <p:nvPr/>
        </p:nvSpPr>
        <p:spPr>
          <a:xfrm flipV="1">
            <a:off x="1882800" y="4724964"/>
            <a:ext cx="3960000" cy="175030"/>
          </a:xfrm>
          <a:prstGeom prst="leftRightArrow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39000">
                <a:srgbClr val="FAC77D"/>
              </a:gs>
              <a:gs pos="60000">
                <a:srgbClr val="FBD49C"/>
              </a:gs>
              <a:gs pos="100000">
                <a:srgbClr val="FEE7F2"/>
              </a:gs>
            </a:gsLst>
            <a:lin ang="5400000" scaled="1"/>
            <a:tileRect/>
          </a:gra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3059832" y="4868665"/>
            <a:ext cx="18565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Existing “Payment Rails”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6" name="Picture 8" descr="key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827" y="4581128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" name="TextBox 136"/>
          <p:cNvSpPr txBox="1"/>
          <p:nvPr/>
        </p:nvSpPr>
        <p:spPr>
          <a:xfrm>
            <a:off x="7020272" y="4646057"/>
            <a:ext cx="820851" cy="204311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Decryption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397719" y="1623487"/>
            <a:ext cx="742419" cy="204311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444208" y="4076283"/>
            <a:ext cx="1434184" cy="216813"/>
          </a:xfrm>
          <a:prstGeom prst="roundRect">
            <a:avLst>
              <a:gd name="adj" fmla="val 2650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72000" tIns="0" rIns="72000" bIns="0" rtlCol="0" anchor="ctr" anchorCtr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Issues Credentials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99082" y="2407430"/>
            <a:ext cx="824512" cy="184666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  <a:effectLst/>
        </p:spPr>
        <p:txBody>
          <a:bodyPr wrap="none" lIns="36000" tIns="0" rIns="36000" bIns="0" rtlCol="0" anchor="ctr" anchorCtr="1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Account ID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6932941" y="1628800"/>
            <a:ext cx="1455483" cy="472559"/>
          </a:xfrm>
          <a:prstGeom prst="roundRect">
            <a:avLst>
              <a:gd name="adj" fmla="val 15270"/>
            </a:avLst>
          </a:prstGeom>
          <a:noFill/>
          <a:ln w="3175">
            <a:noFill/>
          </a:ln>
        </p:spPr>
        <p:txBody>
          <a:bodyPr wrap="square" lIns="72000" tIns="0" rIns="72000" bIns="0" rtlCol="0" anchor="ctr" anchorCtr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“Virtual”</a:t>
            </a:r>
            <a:b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Cards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754228" y="2384912"/>
            <a:ext cx="418172" cy="252000"/>
          </a:xfrm>
          <a:prstGeom prst="roundRect">
            <a:avLst/>
          </a:prstGeom>
          <a:gradFill flip="none" rotWithShape="1">
            <a:gsLst>
              <a:gs pos="0">
                <a:srgbClr val="FEFED2"/>
              </a:gs>
              <a:gs pos="61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13500000" scaled="1"/>
            <a:tileRect/>
          </a:gra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795556" y="2424968"/>
            <a:ext cx="130831" cy="130831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5" name="Straight Connector 164"/>
          <p:cNvCxnSpPr/>
          <p:nvPr/>
        </p:nvCxnSpPr>
        <p:spPr>
          <a:xfrm>
            <a:off x="7970082" y="2445316"/>
            <a:ext cx="144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7970082" y="2517324"/>
            <a:ext cx="144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6799082" y="3604374"/>
            <a:ext cx="1138701" cy="184666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  <a:effectLst/>
        </p:spPr>
        <p:txBody>
          <a:bodyPr wrap="none" lIns="36000" tIns="0" rIns="36000" bIns="0" rtlCol="0" anchor="ctr" anchorCtr="1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User Bank </a:t>
            </a:r>
            <a:r>
              <a:rPr lang="en-US" sz="1200" i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endParaRPr lang="en-US" sz="1200" i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5" name="Straight Connector 154"/>
          <p:cNvCxnSpPr/>
          <p:nvPr/>
        </p:nvCxnSpPr>
        <p:spPr>
          <a:xfrm>
            <a:off x="7970252" y="2578740"/>
            <a:ext cx="144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6799082" y="3332968"/>
            <a:ext cx="1233277" cy="184666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  <a:effectLst/>
        </p:spPr>
        <p:txBody>
          <a:bodyPr wrap="none" lIns="36000" tIns="0" rIns="36000" bIns="0" rtlCol="0" anchor="ctr" anchorCtr="1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Method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 flipV="1">
            <a:off x="7862807" y="3150294"/>
            <a:ext cx="741640" cy="1609004"/>
          </a:xfrm>
          <a:custGeom>
            <a:avLst/>
            <a:gdLst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0 w 792088"/>
              <a:gd name="connsiteY3" fmla="*/ 2337825 h 2337825"/>
              <a:gd name="connsiteX4" fmla="*/ 0 w 792088"/>
              <a:gd name="connsiteY4" fmla="*/ 0 h 2337825"/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0 w 792088"/>
              <a:gd name="connsiteY3" fmla="*/ 2337825 h 2337825"/>
              <a:gd name="connsiteX4" fmla="*/ 91440 w 792088"/>
              <a:gd name="connsiteY4" fmla="*/ 91440 h 2337825"/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0 w 792088"/>
              <a:gd name="connsiteY3" fmla="*/ 2337825 h 2337825"/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307776 w 792088"/>
              <a:gd name="connsiteY3" fmla="*/ 2337825 h 2337825"/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307776 w 792088"/>
              <a:gd name="connsiteY3" fmla="*/ 2337825 h 2337825"/>
              <a:gd name="connsiteX0" fmla="*/ 0 w 1031104"/>
              <a:gd name="connsiteY0" fmla="*/ 0 h 2337825"/>
              <a:gd name="connsiteX1" fmla="*/ 1031104 w 1031104"/>
              <a:gd name="connsiteY1" fmla="*/ 0 h 2337825"/>
              <a:gd name="connsiteX2" fmla="*/ 1031104 w 1031104"/>
              <a:gd name="connsiteY2" fmla="*/ 2337825 h 2337825"/>
              <a:gd name="connsiteX3" fmla="*/ 546792 w 1031104"/>
              <a:gd name="connsiteY3" fmla="*/ 2337825 h 2337825"/>
              <a:gd name="connsiteX0" fmla="*/ 0 w 1031104"/>
              <a:gd name="connsiteY0" fmla="*/ 0 h 2337825"/>
              <a:gd name="connsiteX1" fmla="*/ 1031104 w 1031104"/>
              <a:gd name="connsiteY1" fmla="*/ 0 h 2337825"/>
              <a:gd name="connsiteX2" fmla="*/ 1031104 w 1031104"/>
              <a:gd name="connsiteY2" fmla="*/ 2337825 h 2337825"/>
              <a:gd name="connsiteX3" fmla="*/ 546792 w 1031104"/>
              <a:gd name="connsiteY3" fmla="*/ 2337825 h 2337825"/>
              <a:gd name="connsiteX0" fmla="*/ 0 w 847748"/>
              <a:gd name="connsiteY0" fmla="*/ 0 h 2337825"/>
              <a:gd name="connsiteX1" fmla="*/ 847748 w 847748"/>
              <a:gd name="connsiteY1" fmla="*/ 0 h 2337825"/>
              <a:gd name="connsiteX2" fmla="*/ 847748 w 847748"/>
              <a:gd name="connsiteY2" fmla="*/ 2337825 h 2337825"/>
              <a:gd name="connsiteX3" fmla="*/ 363436 w 847748"/>
              <a:gd name="connsiteY3" fmla="*/ 2337825 h 2337825"/>
              <a:gd name="connsiteX0" fmla="*/ 0 w 824827"/>
              <a:gd name="connsiteY0" fmla="*/ 2665 h 2337825"/>
              <a:gd name="connsiteX1" fmla="*/ 824827 w 824827"/>
              <a:gd name="connsiteY1" fmla="*/ 0 h 2337825"/>
              <a:gd name="connsiteX2" fmla="*/ 824827 w 824827"/>
              <a:gd name="connsiteY2" fmla="*/ 2337825 h 2337825"/>
              <a:gd name="connsiteX3" fmla="*/ 340515 w 824827"/>
              <a:gd name="connsiteY3" fmla="*/ 2337825 h 2337825"/>
              <a:gd name="connsiteX0" fmla="*/ 0 w 808456"/>
              <a:gd name="connsiteY0" fmla="*/ 0 h 2337825"/>
              <a:gd name="connsiteX1" fmla="*/ 808456 w 808456"/>
              <a:gd name="connsiteY1" fmla="*/ 0 h 2337825"/>
              <a:gd name="connsiteX2" fmla="*/ 808456 w 808456"/>
              <a:gd name="connsiteY2" fmla="*/ 2337825 h 2337825"/>
              <a:gd name="connsiteX3" fmla="*/ 324144 w 808456"/>
              <a:gd name="connsiteY3" fmla="*/ 2337825 h 2337825"/>
              <a:gd name="connsiteX0" fmla="*/ 0 w 808456"/>
              <a:gd name="connsiteY0" fmla="*/ 0 h 2337825"/>
              <a:gd name="connsiteX1" fmla="*/ 808456 w 808456"/>
              <a:gd name="connsiteY1" fmla="*/ 0 h 2337825"/>
              <a:gd name="connsiteX2" fmla="*/ 808456 w 808456"/>
              <a:gd name="connsiteY2" fmla="*/ 2337825 h 2337825"/>
              <a:gd name="connsiteX3" fmla="*/ 324144 w 808456"/>
              <a:gd name="connsiteY3" fmla="*/ 2337825 h 2337825"/>
              <a:gd name="connsiteX0" fmla="*/ 0 w 851021"/>
              <a:gd name="connsiteY0" fmla="*/ 1333 h 2337825"/>
              <a:gd name="connsiteX1" fmla="*/ 851021 w 851021"/>
              <a:gd name="connsiteY1" fmla="*/ 0 h 2337825"/>
              <a:gd name="connsiteX2" fmla="*/ 851021 w 851021"/>
              <a:gd name="connsiteY2" fmla="*/ 2337825 h 2337825"/>
              <a:gd name="connsiteX3" fmla="*/ 366709 w 851021"/>
              <a:gd name="connsiteY3" fmla="*/ 2337825 h 2337825"/>
              <a:gd name="connsiteX0" fmla="*/ 0 w 851021"/>
              <a:gd name="connsiteY0" fmla="*/ 1333 h 2337825"/>
              <a:gd name="connsiteX1" fmla="*/ 851021 w 851021"/>
              <a:gd name="connsiteY1" fmla="*/ 0 h 2337825"/>
              <a:gd name="connsiteX2" fmla="*/ 851021 w 851021"/>
              <a:gd name="connsiteY2" fmla="*/ 2337825 h 2337825"/>
              <a:gd name="connsiteX3" fmla="*/ 246481 w 851021"/>
              <a:gd name="connsiteY3" fmla="*/ 2337825 h 2337825"/>
              <a:gd name="connsiteX0" fmla="*/ 0 w 851021"/>
              <a:gd name="connsiteY0" fmla="*/ 1333 h 2341316"/>
              <a:gd name="connsiteX1" fmla="*/ 851021 w 851021"/>
              <a:gd name="connsiteY1" fmla="*/ 0 h 2341316"/>
              <a:gd name="connsiteX2" fmla="*/ 851021 w 851021"/>
              <a:gd name="connsiteY2" fmla="*/ 2337825 h 2341316"/>
              <a:gd name="connsiteX3" fmla="*/ 169972 w 851021"/>
              <a:gd name="connsiteY3" fmla="*/ 2341316 h 2341316"/>
              <a:gd name="connsiteX0" fmla="*/ 0 w 851021"/>
              <a:gd name="connsiteY0" fmla="*/ 1333 h 2342493"/>
              <a:gd name="connsiteX1" fmla="*/ 851021 w 851021"/>
              <a:gd name="connsiteY1" fmla="*/ 0 h 2342493"/>
              <a:gd name="connsiteX2" fmla="*/ 851021 w 851021"/>
              <a:gd name="connsiteY2" fmla="*/ 2337825 h 2342493"/>
              <a:gd name="connsiteX3" fmla="*/ 180434 w 851021"/>
              <a:gd name="connsiteY3" fmla="*/ 2342493 h 2342493"/>
              <a:gd name="connsiteX4" fmla="*/ 169972 w 851021"/>
              <a:gd name="connsiteY4" fmla="*/ 2341316 h 2342493"/>
              <a:gd name="connsiteX0" fmla="*/ 0 w 851021"/>
              <a:gd name="connsiteY0" fmla="*/ 1333 h 2342493"/>
              <a:gd name="connsiteX1" fmla="*/ 851021 w 851021"/>
              <a:gd name="connsiteY1" fmla="*/ 0 h 2342493"/>
              <a:gd name="connsiteX2" fmla="*/ 851021 w 851021"/>
              <a:gd name="connsiteY2" fmla="*/ 2337825 h 2342493"/>
              <a:gd name="connsiteX3" fmla="*/ 180434 w 851021"/>
              <a:gd name="connsiteY3" fmla="*/ 2342493 h 2342493"/>
              <a:gd name="connsiteX4" fmla="*/ 169972 w 851021"/>
              <a:gd name="connsiteY4" fmla="*/ 2341316 h 234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1021" h="2342493">
                <a:moveTo>
                  <a:pt x="0" y="1333"/>
                </a:moveTo>
                <a:lnTo>
                  <a:pt x="851021" y="0"/>
                </a:lnTo>
                <a:lnTo>
                  <a:pt x="851021" y="2337825"/>
                </a:lnTo>
                <a:lnTo>
                  <a:pt x="180434" y="2342493"/>
                </a:lnTo>
                <a:lnTo>
                  <a:pt x="169972" y="2341316"/>
                </a:lnTo>
              </a:path>
            </a:pathLst>
          </a:cu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3" name="Group 162"/>
          <p:cNvGrpSpPr/>
          <p:nvPr/>
        </p:nvGrpSpPr>
        <p:grpSpPr>
          <a:xfrm>
            <a:off x="1045947" y="4353552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1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5827126" y="4353552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0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1" name="Oval 200"/>
          <p:cNvSpPr/>
          <p:nvPr/>
        </p:nvSpPr>
        <p:spPr>
          <a:xfrm>
            <a:off x="3707904" y="2996952"/>
            <a:ext cx="1143554" cy="729206"/>
          </a:xfrm>
          <a:prstGeom prst="ellipse">
            <a:avLst/>
          </a:prstGeom>
          <a:gradFill flip="none" rotWithShape="1">
            <a:gsLst>
              <a:gs pos="50000">
                <a:srgbClr val="FBF7C9"/>
              </a:gs>
              <a:gs pos="1000">
                <a:srgbClr val="F2E648"/>
              </a:gs>
              <a:gs pos="100000">
                <a:srgbClr val="EDE437"/>
              </a:gs>
            </a:gsLst>
            <a:path path="circle">
              <a:fillToRect l="100000" t="100000"/>
            </a:path>
            <a:tileRect r="-100000" b="-100000"/>
          </a:gradFill>
          <a:ln w="12700">
            <a:solidFill>
              <a:srgbClr val="BCB8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</a:t>
            </a:r>
            <a:b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Gateway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09" name="Group 208"/>
          <p:cNvGrpSpPr/>
          <p:nvPr/>
        </p:nvGrpSpPr>
        <p:grpSpPr>
          <a:xfrm>
            <a:off x="4788024" y="3635732"/>
            <a:ext cx="389850" cy="369332"/>
            <a:chOff x="6653446" y="2335884"/>
            <a:chExt cx="389850" cy="369332"/>
          </a:xfrm>
        </p:grpSpPr>
        <p:sp>
          <p:nvSpPr>
            <p:cNvPr id="210" name="Oval 209"/>
            <p:cNvSpPr/>
            <p:nvPr/>
          </p:nvSpPr>
          <p:spPr>
            <a:xfrm>
              <a:off x="6770971" y="2435965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6653446" y="233588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Wingdings" panose="05000000000000000000" pitchFamily="2" charset="2"/>
                </a:rPr>
                <a:t>…</a:t>
              </a:r>
            </a:p>
          </p:txBody>
        </p:sp>
      </p:grpSp>
      <p:cxnSp>
        <p:nvCxnSpPr>
          <p:cNvPr id="238" name="Straight Arrow Connector 237"/>
          <p:cNvCxnSpPr/>
          <p:nvPr/>
        </p:nvCxnSpPr>
        <p:spPr>
          <a:xfrm flipV="1">
            <a:off x="6256747" y="1772816"/>
            <a:ext cx="5151" cy="257400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/>
          <p:cNvSpPr txBox="1"/>
          <p:nvPr/>
        </p:nvSpPr>
        <p:spPr>
          <a:xfrm rot="5400000">
            <a:off x="5993028" y="2932041"/>
            <a:ext cx="540589" cy="23836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lIns="54000" tIns="0" rIns="64800" bIns="0" rtlCol="0" anchor="ctr" anchorCtr="1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Trust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0" name="TextBox 239"/>
          <p:cNvSpPr txBox="1"/>
          <p:nvPr/>
        </p:nvSpPr>
        <p:spPr>
          <a:xfrm rot="1980000">
            <a:off x="5170831" y="3991558"/>
            <a:ext cx="567019" cy="238363"/>
          </a:xfrm>
          <a:prstGeom prst="roundRect">
            <a:avLst/>
          </a:prstGeom>
          <a:solidFill>
            <a:schemeClr val="accent2"/>
          </a:solidFill>
        </p:spPr>
        <p:txBody>
          <a:bodyPr wrap="none" lIns="72000" tIns="0" rIns="72000" bIns="0" rtlCol="0" anchor="ctr" anchorCtr="1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Trust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2" name="Group 241"/>
          <p:cNvGrpSpPr/>
          <p:nvPr/>
        </p:nvGrpSpPr>
        <p:grpSpPr>
          <a:xfrm>
            <a:off x="4959261" y="3051374"/>
            <a:ext cx="416551" cy="613711"/>
            <a:chOff x="8232155" y="577329"/>
            <a:chExt cx="416551" cy="613711"/>
          </a:xfrm>
        </p:grpSpPr>
        <p:pic>
          <p:nvPicPr>
            <p:cNvPr id="243" name="Picture 242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55" y="796517"/>
              <a:ext cx="324060" cy="39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4" name="Picture 8" descr="ke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8666" y="577329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8" name="TextBox 247"/>
          <p:cNvSpPr txBox="1"/>
          <p:nvPr/>
        </p:nvSpPr>
        <p:spPr>
          <a:xfrm rot="1980000">
            <a:off x="2999544" y="2629077"/>
            <a:ext cx="567019" cy="238363"/>
          </a:xfrm>
          <a:prstGeom prst="roundRect">
            <a:avLst/>
          </a:prstGeom>
          <a:solidFill>
            <a:schemeClr val="accent2"/>
          </a:solidFill>
        </p:spPr>
        <p:txBody>
          <a:bodyPr wrap="none" lIns="72000" tIns="0" rIns="72000" bIns="0" rtlCol="0" anchor="ctr" anchorCtr="1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Trust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2843808" y="116632"/>
            <a:ext cx="3456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a Payment Gateway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323528" y="5445224"/>
            <a:ext cx="86409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1200" dirty="0" smtClean="0"/>
              <a:t>The Payment Gateway setup is quite similar to traditional</a:t>
            </a:r>
            <a:r>
              <a:rPr lang="en-US" sz="1200" dirty="0"/>
              <a:t> card processing </a:t>
            </a:r>
            <a:r>
              <a:rPr lang="en-US" sz="1200" dirty="0" smtClean="0"/>
              <a:t>solutions.  There are though some notable differences: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 smtClean="0"/>
              <a:t>The User Bank URL supplied by the “Wallet” eliminates the database for finding out associated User (Issuer) Bank.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 smtClean="0"/>
              <a:t>Since no personal information (except User Bank URL) is revealed to the Payment Gateway, its sole mission is vouching for the authenticity of the Merchant.  Only User Bank can “decipher” a user authorization and match it with the supplied Payment Request.</a:t>
            </a:r>
          </a:p>
          <a:p>
            <a:pPr>
              <a:spcAft>
                <a:spcPts val="600"/>
              </a:spcAft>
            </a:pPr>
            <a:r>
              <a:rPr lang="en-US" sz="1200" dirty="0" smtClean="0"/>
              <a:t>Note: The Payment Gateway may either counter-sign messages or authenticate through mutual </a:t>
            </a:r>
            <a:r>
              <a:rPr lang="en-US" sz="1200" dirty="0"/>
              <a:t>TLS to the User Bank.</a:t>
            </a:r>
          </a:p>
        </p:txBody>
      </p:sp>
      <p:sp>
        <p:nvSpPr>
          <p:cNvPr id="255" name="TextBox 254"/>
          <p:cNvSpPr txBox="1"/>
          <p:nvPr/>
        </p:nvSpPr>
        <p:spPr>
          <a:xfrm>
            <a:off x="5312225" y="3356992"/>
            <a:ext cx="699935" cy="204311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See note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25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 169"/>
          <p:cNvSpPr/>
          <p:nvPr/>
        </p:nvSpPr>
        <p:spPr>
          <a:xfrm>
            <a:off x="6850151" y="2461757"/>
            <a:ext cx="1610281" cy="15433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6778143" y="2533765"/>
            <a:ext cx="1610281" cy="1543307"/>
          </a:xfrm>
          <a:prstGeom prst="rect">
            <a:avLst/>
          </a:prstGeom>
          <a:solidFill>
            <a:srgbClr val="FEFED2"/>
          </a:solidFill>
          <a:ln w="63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2829175" y="2954792"/>
            <a:ext cx="3139539" cy="1761049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3" name="Group 252"/>
          <p:cNvGrpSpPr/>
          <p:nvPr/>
        </p:nvGrpSpPr>
        <p:grpSpPr>
          <a:xfrm>
            <a:off x="3100799" y="2964368"/>
            <a:ext cx="759020" cy="680656"/>
            <a:chOff x="3779912" y="4116496"/>
            <a:chExt cx="759020" cy="680656"/>
          </a:xfrm>
        </p:grpSpPr>
        <p:sp>
          <p:nvSpPr>
            <p:cNvPr id="184" name="Parallelogram 183"/>
            <p:cNvSpPr>
              <a:spLocks noChangeAspect="1"/>
            </p:cNvSpPr>
            <p:nvPr/>
          </p:nvSpPr>
          <p:spPr>
            <a:xfrm>
              <a:off x="3779912" y="4116496"/>
              <a:ext cx="759020" cy="680656"/>
            </a:xfrm>
            <a:prstGeom prst="parallelogram">
              <a:avLst>
                <a:gd name="adj" fmla="val 24082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Parallelogram 184"/>
            <p:cNvSpPr/>
            <p:nvPr/>
          </p:nvSpPr>
          <p:spPr>
            <a:xfrm>
              <a:off x="3987317" y="4190114"/>
              <a:ext cx="414109" cy="237600"/>
            </a:xfrm>
            <a:prstGeom prst="parallelogram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Parallelogram 185"/>
            <p:cNvSpPr/>
            <p:nvPr/>
          </p:nvSpPr>
          <p:spPr>
            <a:xfrm>
              <a:off x="3910437" y="4469840"/>
              <a:ext cx="414109" cy="237600"/>
            </a:xfrm>
            <a:prstGeom prst="parallelogram">
              <a:avLst/>
            </a:prstGeom>
            <a:blipFill>
              <a:blip r:embed="rId2"/>
              <a:tile tx="0" ty="0" sx="50000" sy="50000" flip="none" algn="tl"/>
            </a:blip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Arc 18"/>
          <p:cNvSpPr/>
          <p:nvPr/>
        </p:nvSpPr>
        <p:spPr>
          <a:xfrm>
            <a:off x="2135878" y="1231093"/>
            <a:ext cx="1024524" cy="2656990"/>
          </a:xfrm>
          <a:custGeom>
            <a:avLst/>
            <a:gdLst>
              <a:gd name="connsiteX0" fmla="*/ 366671 w 386599"/>
              <a:gd name="connsiteY0" fmla="*/ 983984 h 3528212"/>
              <a:gd name="connsiteX1" fmla="*/ 386599 w 386599"/>
              <a:gd name="connsiteY1" fmla="*/ 1764107 h 3528212"/>
              <a:gd name="connsiteX2" fmla="*/ 193300 w 386599"/>
              <a:gd name="connsiteY2" fmla="*/ 1764106 h 3528212"/>
              <a:gd name="connsiteX3" fmla="*/ 366671 w 386599"/>
              <a:gd name="connsiteY3" fmla="*/ 983984 h 3528212"/>
              <a:gd name="connsiteX0" fmla="*/ 366671 w 386599"/>
              <a:gd name="connsiteY0" fmla="*/ 983984 h 3528212"/>
              <a:gd name="connsiteX1" fmla="*/ 386599 w 386599"/>
              <a:gd name="connsiteY1" fmla="*/ 1764107 h 3528212"/>
              <a:gd name="connsiteX0" fmla="*/ 464949 w 484877"/>
              <a:gd name="connsiteY0" fmla="*/ 1043553 h 1823676"/>
              <a:gd name="connsiteX1" fmla="*/ 484877 w 484877"/>
              <a:gd name="connsiteY1" fmla="*/ 1823676 h 1823676"/>
              <a:gd name="connsiteX2" fmla="*/ 291578 w 484877"/>
              <a:gd name="connsiteY2" fmla="*/ 1823675 h 1823676"/>
              <a:gd name="connsiteX3" fmla="*/ 464949 w 484877"/>
              <a:gd name="connsiteY3" fmla="*/ 1043553 h 1823676"/>
              <a:gd name="connsiteX0" fmla="*/ 0 w 484877"/>
              <a:gd name="connsiteY0" fmla="*/ 0 h 1823676"/>
              <a:gd name="connsiteX1" fmla="*/ 484877 w 484877"/>
              <a:gd name="connsiteY1" fmla="*/ 1823676 h 1823676"/>
              <a:gd name="connsiteX0" fmla="*/ 485613 w 505541"/>
              <a:gd name="connsiteY0" fmla="*/ 1110712 h 1890835"/>
              <a:gd name="connsiteX1" fmla="*/ 505541 w 505541"/>
              <a:gd name="connsiteY1" fmla="*/ 1890835 h 1890835"/>
              <a:gd name="connsiteX2" fmla="*/ 312242 w 505541"/>
              <a:gd name="connsiteY2" fmla="*/ 1890834 h 1890835"/>
              <a:gd name="connsiteX3" fmla="*/ 485613 w 505541"/>
              <a:gd name="connsiteY3" fmla="*/ 1110712 h 1890835"/>
              <a:gd name="connsiteX0" fmla="*/ 0 w 505541"/>
              <a:gd name="connsiteY0" fmla="*/ 0 h 1890835"/>
              <a:gd name="connsiteX1" fmla="*/ 505541 w 505541"/>
              <a:gd name="connsiteY1" fmla="*/ 1890835 h 1890835"/>
              <a:gd name="connsiteX0" fmla="*/ 485613 w 505541"/>
              <a:gd name="connsiteY0" fmla="*/ 1110712 h 1890835"/>
              <a:gd name="connsiteX1" fmla="*/ 505541 w 505541"/>
              <a:gd name="connsiteY1" fmla="*/ 1890835 h 1890835"/>
              <a:gd name="connsiteX2" fmla="*/ 312242 w 505541"/>
              <a:gd name="connsiteY2" fmla="*/ 1890834 h 1890835"/>
              <a:gd name="connsiteX3" fmla="*/ 485613 w 505541"/>
              <a:gd name="connsiteY3" fmla="*/ 1110712 h 1890835"/>
              <a:gd name="connsiteX0" fmla="*/ 0 w 505541"/>
              <a:gd name="connsiteY0" fmla="*/ 0 h 1890835"/>
              <a:gd name="connsiteX1" fmla="*/ 505541 w 505541"/>
              <a:gd name="connsiteY1" fmla="*/ 1890835 h 1890835"/>
              <a:gd name="connsiteX0" fmla="*/ 485613 w 703076"/>
              <a:gd name="connsiteY0" fmla="*/ 1110712 h 1890835"/>
              <a:gd name="connsiteX1" fmla="*/ 505541 w 703076"/>
              <a:gd name="connsiteY1" fmla="*/ 1890835 h 1890835"/>
              <a:gd name="connsiteX2" fmla="*/ 312242 w 703076"/>
              <a:gd name="connsiteY2" fmla="*/ 1890834 h 1890835"/>
              <a:gd name="connsiteX3" fmla="*/ 485613 w 703076"/>
              <a:gd name="connsiteY3" fmla="*/ 1110712 h 1890835"/>
              <a:gd name="connsiteX0" fmla="*/ 0 w 703076"/>
              <a:gd name="connsiteY0" fmla="*/ 0 h 1890835"/>
              <a:gd name="connsiteX1" fmla="*/ 505541 w 703076"/>
              <a:gd name="connsiteY1" fmla="*/ 1890835 h 1890835"/>
              <a:gd name="connsiteX0" fmla="*/ 312242 w 505541"/>
              <a:gd name="connsiteY0" fmla="*/ 1890834 h 1890835"/>
              <a:gd name="connsiteX1" fmla="*/ 505541 w 505541"/>
              <a:gd name="connsiteY1" fmla="*/ 1890835 h 1890835"/>
              <a:gd name="connsiteX2" fmla="*/ 312242 w 505541"/>
              <a:gd name="connsiteY2" fmla="*/ 1890834 h 1890835"/>
              <a:gd name="connsiteX0" fmla="*/ 0 w 505541"/>
              <a:gd name="connsiteY0" fmla="*/ 0 h 1890835"/>
              <a:gd name="connsiteX1" fmla="*/ 505541 w 505541"/>
              <a:gd name="connsiteY1" fmla="*/ 1890835 h 1890835"/>
              <a:gd name="connsiteX0" fmla="*/ 575714 w 575714"/>
              <a:gd name="connsiteY0" fmla="*/ 2149139 h 2149139"/>
              <a:gd name="connsiteX1" fmla="*/ 505541 w 575714"/>
              <a:gd name="connsiteY1" fmla="*/ 1890835 h 2149139"/>
              <a:gd name="connsiteX2" fmla="*/ 575714 w 575714"/>
              <a:gd name="connsiteY2" fmla="*/ 2149139 h 2149139"/>
              <a:gd name="connsiteX0" fmla="*/ 0 w 575714"/>
              <a:gd name="connsiteY0" fmla="*/ 0 h 2149139"/>
              <a:gd name="connsiteX1" fmla="*/ 505541 w 575714"/>
              <a:gd name="connsiteY1" fmla="*/ 1890835 h 2149139"/>
              <a:gd name="connsiteX0" fmla="*/ 575714 w 614029"/>
              <a:gd name="connsiteY0" fmla="*/ 2149139 h 2149139"/>
              <a:gd name="connsiteX1" fmla="*/ 505541 w 614029"/>
              <a:gd name="connsiteY1" fmla="*/ 1890835 h 2149139"/>
              <a:gd name="connsiteX2" fmla="*/ 575714 w 614029"/>
              <a:gd name="connsiteY2" fmla="*/ 2149139 h 2149139"/>
              <a:gd name="connsiteX0" fmla="*/ 0 w 614029"/>
              <a:gd name="connsiteY0" fmla="*/ 0 h 2149139"/>
              <a:gd name="connsiteX1" fmla="*/ 614029 w 614029"/>
              <a:gd name="connsiteY1" fmla="*/ 2123310 h 2149139"/>
              <a:gd name="connsiteX0" fmla="*/ 575714 w 658522"/>
              <a:gd name="connsiteY0" fmla="*/ 2149139 h 2330955"/>
              <a:gd name="connsiteX1" fmla="*/ 505541 w 658522"/>
              <a:gd name="connsiteY1" fmla="*/ 1890835 h 2330955"/>
              <a:gd name="connsiteX2" fmla="*/ 575714 w 658522"/>
              <a:gd name="connsiteY2" fmla="*/ 2149139 h 2330955"/>
              <a:gd name="connsiteX0" fmla="*/ 0 w 658522"/>
              <a:gd name="connsiteY0" fmla="*/ 0 h 2330955"/>
              <a:gd name="connsiteX1" fmla="*/ 614029 w 658522"/>
              <a:gd name="connsiteY1" fmla="*/ 2123310 h 2330955"/>
              <a:gd name="connsiteX2" fmla="*/ 612557 w 658522"/>
              <a:gd name="connsiteY2" fmla="*/ 2271724 h 2330955"/>
              <a:gd name="connsiteX0" fmla="*/ 575714 w 614029"/>
              <a:gd name="connsiteY0" fmla="*/ 2149139 h 2149139"/>
              <a:gd name="connsiteX1" fmla="*/ 505541 w 614029"/>
              <a:gd name="connsiteY1" fmla="*/ 1890835 h 2149139"/>
              <a:gd name="connsiteX2" fmla="*/ 575714 w 614029"/>
              <a:gd name="connsiteY2" fmla="*/ 2149139 h 2149139"/>
              <a:gd name="connsiteX0" fmla="*/ 0 w 614029"/>
              <a:gd name="connsiteY0" fmla="*/ 0 h 2149139"/>
              <a:gd name="connsiteX1" fmla="*/ 614029 w 614029"/>
              <a:gd name="connsiteY1" fmla="*/ 2123310 h 2149139"/>
              <a:gd name="connsiteX0" fmla="*/ 575714 w 614029"/>
              <a:gd name="connsiteY0" fmla="*/ 2149139 h 2541764"/>
              <a:gd name="connsiteX1" fmla="*/ 495208 w 614029"/>
              <a:gd name="connsiteY1" fmla="*/ 2541764 h 2541764"/>
              <a:gd name="connsiteX2" fmla="*/ 575714 w 614029"/>
              <a:gd name="connsiteY2" fmla="*/ 2149139 h 2541764"/>
              <a:gd name="connsiteX0" fmla="*/ 0 w 614029"/>
              <a:gd name="connsiteY0" fmla="*/ 0 h 2541764"/>
              <a:gd name="connsiteX1" fmla="*/ 614029 w 614029"/>
              <a:gd name="connsiteY1" fmla="*/ 2123310 h 2541764"/>
              <a:gd name="connsiteX0" fmla="*/ 575714 w 667154"/>
              <a:gd name="connsiteY0" fmla="*/ 2149139 h 2541764"/>
              <a:gd name="connsiteX1" fmla="*/ 495208 w 667154"/>
              <a:gd name="connsiteY1" fmla="*/ 2541764 h 2541764"/>
              <a:gd name="connsiteX2" fmla="*/ 667154 w 667154"/>
              <a:gd name="connsiteY2" fmla="*/ 2240579 h 2541764"/>
              <a:gd name="connsiteX0" fmla="*/ 0 w 667154"/>
              <a:gd name="connsiteY0" fmla="*/ 0 h 2541764"/>
              <a:gd name="connsiteX1" fmla="*/ 614029 w 667154"/>
              <a:gd name="connsiteY1" fmla="*/ 2123310 h 2541764"/>
              <a:gd name="connsiteX0" fmla="*/ 495208 w 667154"/>
              <a:gd name="connsiteY0" fmla="*/ 2541764 h 2541764"/>
              <a:gd name="connsiteX1" fmla="*/ 667154 w 667154"/>
              <a:gd name="connsiteY1" fmla="*/ 2240579 h 2541764"/>
              <a:gd name="connsiteX0" fmla="*/ 0 w 667154"/>
              <a:gd name="connsiteY0" fmla="*/ 0 h 2541764"/>
              <a:gd name="connsiteX1" fmla="*/ 614029 w 667154"/>
              <a:gd name="connsiteY1" fmla="*/ 2123310 h 2541764"/>
              <a:gd name="connsiteX0" fmla="*/ 495208 w 667154"/>
              <a:gd name="connsiteY0" fmla="*/ 2541764 h 2541764"/>
              <a:gd name="connsiteX1" fmla="*/ 667154 w 667154"/>
              <a:gd name="connsiteY1" fmla="*/ 2240579 h 2541764"/>
              <a:gd name="connsiteX0" fmla="*/ 0 w 667154"/>
              <a:gd name="connsiteY0" fmla="*/ 0 h 2541764"/>
              <a:gd name="connsiteX1" fmla="*/ 614029 w 667154"/>
              <a:gd name="connsiteY1" fmla="*/ 2123310 h 2541764"/>
              <a:gd name="connsiteX0" fmla="*/ 495208 w 667154"/>
              <a:gd name="connsiteY0" fmla="*/ 2541764 h 2541764"/>
              <a:gd name="connsiteX1" fmla="*/ 667154 w 667154"/>
              <a:gd name="connsiteY1" fmla="*/ 2240579 h 2541764"/>
              <a:gd name="connsiteX0" fmla="*/ 0 w 667154"/>
              <a:gd name="connsiteY0" fmla="*/ 0 h 2541764"/>
              <a:gd name="connsiteX1" fmla="*/ 614029 w 667154"/>
              <a:gd name="connsiteY1" fmla="*/ 2123310 h 2541764"/>
              <a:gd name="connsiteX0" fmla="*/ 495208 w 985988"/>
              <a:gd name="connsiteY0" fmla="*/ 2541764 h 2541764"/>
              <a:gd name="connsiteX1" fmla="*/ 667154 w 985988"/>
              <a:gd name="connsiteY1" fmla="*/ 2240579 h 2541764"/>
              <a:gd name="connsiteX0" fmla="*/ 0 w 985988"/>
              <a:gd name="connsiteY0" fmla="*/ 0 h 2541764"/>
              <a:gd name="connsiteX1" fmla="*/ 985988 w 985988"/>
              <a:gd name="connsiteY1" fmla="*/ 2205967 h 2541764"/>
              <a:gd name="connsiteX0" fmla="*/ 495208 w 1006471"/>
              <a:gd name="connsiteY0" fmla="*/ 2541764 h 2541764"/>
              <a:gd name="connsiteX1" fmla="*/ 667154 w 1006471"/>
              <a:gd name="connsiteY1" fmla="*/ 2240579 h 2541764"/>
              <a:gd name="connsiteX0" fmla="*/ 0 w 1006471"/>
              <a:gd name="connsiteY0" fmla="*/ 0 h 2541764"/>
              <a:gd name="connsiteX1" fmla="*/ 1006471 w 1006471"/>
              <a:gd name="connsiteY1" fmla="*/ 2226632 h 2541764"/>
              <a:gd name="connsiteX0" fmla="*/ 495208 w 1011591"/>
              <a:gd name="connsiteY0" fmla="*/ 2541764 h 2541764"/>
              <a:gd name="connsiteX1" fmla="*/ 667154 w 1011591"/>
              <a:gd name="connsiteY1" fmla="*/ 2240579 h 2541764"/>
              <a:gd name="connsiteX0" fmla="*/ 0 w 1011591"/>
              <a:gd name="connsiteY0" fmla="*/ 0 h 2541764"/>
              <a:gd name="connsiteX1" fmla="*/ 1011591 w 1011591"/>
              <a:gd name="connsiteY1" fmla="*/ 224213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459532 w 1021832"/>
              <a:gd name="connsiteY1" fmla="*/ 1811940 h 2541764"/>
              <a:gd name="connsiteX2" fmla="*/ 1021832 w 1021832"/>
              <a:gd name="connsiteY2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534184 w 1021832"/>
              <a:gd name="connsiteY1" fmla="*/ 1894597 h 2541764"/>
              <a:gd name="connsiteX2" fmla="*/ 1021832 w 1021832"/>
              <a:gd name="connsiteY2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534184 w 1021832"/>
              <a:gd name="connsiteY1" fmla="*/ 1894597 h 2541764"/>
              <a:gd name="connsiteX2" fmla="*/ 1021832 w 1021832"/>
              <a:gd name="connsiteY2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534184 w 1021832"/>
              <a:gd name="connsiteY1" fmla="*/ 1894597 h 2541764"/>
              <a:gd name="connsiteX2" fmla="*/ 1021832 w 1021832"/>
              <a:gd name="connsiteY2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21832" h="2541764" stroke="0" extrusionOk="0">
                <a:moveTo>
                  <a:pt x="495208" y="2541764"/>
                </a:moveTo>
                <a:cubicBezTo>
                  <a:pt x="522043" y="2410889"/>
                  <a:pt x="667154" y="2240579"/>
                  <a:pt x="667154" y="2240579"/>
                </a:cubicBezTo>
              </a:path>
              <a:path w="1021832" h="2541764" fill="none">
                <a:moveTo>
                  <a:pt x="0" y="0"/>
                </a:moveTo>
                <a:cubicBezTo>
                  <a:pt x="300796" y="1567065"/>
                  <a:pt x="726891" y="2118520"/>
                  <a:pt x="1021832" y="2267960"/>
                </a:cubicBezTo>
              </a:path>
            </a:pathLst>
          </a:custGeom>
          <a:ln w="12700">
            <a:solidFill>
              <a:schemeClr val="tx1"/>
            </a:solidFill>
            <a:prstDash val="sysDot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Freeform 205"/>
          <p:cNvSpPr/>
          <p:nvPr/>
        </p:nvSpPr>
        <p:spPr>
          <a:xfrm flipH="1">
            <a:off x="6353245" y="2557118"/>
            <a:ext cx="709161" cy="2231659"/>
          </a:xfrm>
          <a:custGeom>
            <a:avLst/>
            <a:gdLst>
              <a:gd name="connsiteX0" fmla="*/ 107576 w 107576"/>
              <a:gd name="connsiteY0" fmla="*/ 168088 h 168088"/>
              <a:gd name="connsiteX1" fmla="*/ 94129 w 107576"/>
              <a:gd name="connsiteY1" fmla="*/ 134470 h 168088"/>
              <a:gd name="connsiteX2" fmla="*/ 40341 w 107576"/>
              <a:gd name="connsiteY2" fmla="*/ 60511 h 168088"/>
              <a:gd name="connsiteX3" fmla="*/ 6723 w 107576"/>
              <a:gd name="connsiteY3" fmla="*/ 0 h 168088"/>
              <a:gd name="connsiteX4" fmla="*/ 0 w 107576"/>
              <a:gd name="connsiteY4" fmla="*/ 0 h 168088"/>
              <a:gd name="connsiteX0" fmla="*/ 100853 w 100853"/>
              <a:gd name="connsiteY0" fmla="*/ 168088 h 168088"/>
              <a:gd name="connsiteX1" fmla="*/ 87406 w 100853"/>
              <a:gd name="connsiteY1" fmla="*/ 134470 h 168088"/>
              <a:gd name="connsiteX2" fmla="*/ 33618 w 100853"/>
              <a:gd name="connsiteY2" fmla="*/ 60511 h 168088"/>
              <a:gd name="connsiteX3" fmla="*/ 0 w 100853"/>
              <a:gd name="connsiteY3" fmla="*/ 0 h 168088"/>
              <a:gd name="connsiteX0" fmla="*/ 101208 w 101208"/>
              <a:gd name="connsiteY0" fmla="*/ 168088 h 168088"/>
              <a:gd name="connsiteX1" fmla="*/ 87761 w 101208"/>
              <a:gd name="connsiteY1" fmla="*/ 134470 h 168088"/>
              <a:gd name="connsiteX2" fmla="*/ 33973 w 101208"/>
              <a:gd name="connsiteY2" fmla="*/ 60511 h 168088"/>
              <a:gd name="connsiteX3" fmla="*/ 355 w 101208"/>
              <a:gd name="connsiteY3" fmla="*/ 0 h 168088"/>
              <a:gd name="connsiteX0" fmla="*/ 100853 w 100853"/>
              <a:gd name="connsiteY0" fmla="*/ 168088 h 168088"/>
              <a:gd name="connsiteX1" fmla="*/ 87406 w 100853"/>
              <a:gd name="connsiteY1" fmla="*/ 134470 h 168088"/>
              <a:gd name="connsiteX2" fmla="*/ 0 w 100853"/>
              <a:gd name="connsiteY2" fmla="*/ 0 h 168088"/>
              <a:gd name="connsiteX0" fmla="*/ 101397 w 101397"/>
              <a:gd name="connsiteY0" fmla="*/ 168088 h 168088"/>
              <a:gd name="connsiteX1" fmla="*/ 87950 w 101397"/>
              <a:gd name="connsiteY1" fmla="*/ 134470 h 168088"/>
              <a:gd name="connsiteX2" fmla="*/ 544 w 101397"/>
              <a:gd name="connsiteY2" fmla="*/ 0 h 168088"/>
              <a:gd name="connsiteX0" fmla="*/ 100853 w 100853"/>
              <a:gd name="connsiteY0" fmla="*/ 168088 h 168088"/>
              <a:gd name="connsiteX1" fmla="*/ 0 w 100853"/>
              <a:gd name="connsiteY1" fmla="*/ 0 h 168088"/>
              <a:gd name="connsiteX0" fmla="*/ 100960 w 100960"/>
              <a:gd name="connsiteY0" fmla="*/ 168088 h 168088"/>
              <a:gd name="connsiteX1" fmla="*/ 107 w 100960"/>
              <a:gd name="connsiteY1" fmla="*/ 0 h 168088"/>
              <a:gd name="connsiteX0" fmla="*/ 100944 w 100944"/>
              <a:gd name="connsiteY0" fmla="*/ 168088 h 168088"/>
              <a:gd name="connsiteX1" fmla="*/ 91 w 100944"/>
              <a:gd name="connsiteY1" fmla="*/ 0 h 168088"/>
              <a:gd name="connsiteX0" fmla="*/ 100940 w 104742"/>
              <a:gd name="connsiteY0" fmla="*/ 168088 h 168242"/>
              <a:gd name="connsiteX1" fmla="*/ 104734 w 104742"/>
              <a:gd name="connsiteY1" fmla="*/ 168088 h 168242"/>
              <a:gd name="connsiteX2" fmla="*/ 87 w 104742"/>
              <a:gd name="connsiteY2" fmla="*/ 0 h 168242"/>
              <a:gd name="connsiteX0" fmla="*/ 100968 w 104770"/>
              <a:gd name="connsiteY0" fmla="*/ 168088 h 168242"/>
              <a:gd name="connsiteX1" fmla="*/ 104762 w 104770"/>
              <a:gd name="connsiteY1" fmla="*/ 168088 h 168242"/>
              <a:gd name="connsiteX2" fmla="*/ 115 w 104770"/>
              <a:gd name="connsiteY2" fmla="*/ 0 h 168242"/>
              <a:gd name="connsiteX0" fmla="*/ 99887 w 103689"/>
              <a:gd name="connsiteY0" fmla="*/ 170870 h 171024"/>
              <a:gd name="connsiteX1" fmla="*/ 103681 w 103689"/>
              <a:gd name="connsiteY1" fmla="*/ 170870 h 171024"/>
              <a:gd name="connsiteX2" fmla="*/ 118 w 103689"/>
              <a:gd name="connsiteY2" fmla="*/ 0 h 171024"/>
              <a:gd name="connsiteX0" fmla="*/ 100353 w 104155"/>
              <a:gd name="connsiteY0" fmla="*/ 170870 h 171024"/>
              <a:gd name="connsiteX1" fmla="*/ 104147 w 104155"/>
              <a:gd name="connsiteY1" fmla="*/ 170870 h 171024"/>
              <a:gd name="connsiteX2" fmla="*/ 584 w 104155"/>
              <a:gd name="connsiteY2" fmla="*/ 0 h 171024"/>
              <a:gd name="connsiteX0" fmla="*/ 100455 w 101562"/>
              <a:gd name="connsiteY0" fmla="*/ 170870 h 186780"/>
              <a:gd name="connsiteX1" fmla="*/ 101539 w 101562"/>
              <a:gd name="connsiteY1" fmla="*/ 186770 h 186780"/>
              <a:gd name="connsiteX2" fmla="*/ 686 w 101562"/>
              <a:gd name="connsiteY2" fmla="*/ 0 h 186780"/>
              <a:gd name="connsiteX0" fmla="*/ 101539 w 101539"/>
              <a:gd name="connsiteY0" fmla="*/ 186770 h 186770"/>
              <a:gd name="connsiteX1" fmla="*/ 686 w 101539"/>
              <a:gd name="connsiteY1" fmla="*/ 0 h 186770"/>
              <a:gd name="connsiteX0" fmla="*/ 107835 w 107835"/>
              <a:gd name="connsiteY0" fmla="*/ 170473 h 170473"/>
              <a:gd name="connsiteX1" fmla="*/ 478 w 107835"/>
              <a:gd name="connsiteY1" fmla="*/ 0 h 170473"/>
              <a:gd name="connsiteX0" fmla="*/ 112083 w 112083"/>
              <a:gd name="connsiteY0" fmla="*/ 172460 h 172460"/>
              <a:gd name="connsiteX1" fmla="*/ 390 w 112083"/>
              <a:gd name="connsiteY1" fmla="*/ 0 h 172460"/>
              <a:gd name="connsiteX0" fmla="*/ 111797 w 111797"/>
              <a:gd name="connsiteY0" fmla="*/ 172460 h 172460"/>
              <a:gd name="connsiteX1" fmla="*/ 104 w 111797"/>
              <a:gd name="connsiteY1" fmla="*/ 0 h 172460"/>
              <a:gd name="connsiteX0" fmla="*/ 111787 w 111787"/>
              <a:gd name="connsiteY0" fmla="*/ 172460 h 172460"/>
              <a:gd name="connsiteX1" fmla="*/ 94 w 111787"/>
              <a:gd name="connsiteY1" fmla="*/ 0 h 172460"/>
              <a:gd name="connsiteX0" fmla="*/ 118172 w 118172"/>
              <a:gd name="connsiteY0" fmla="*/ 172460 h 172460"/>
              <a:gd name="connsiteX1" fmla="*/ 6479 w 118172"/>
              <a:gd name="connsiteY1" fmla="*/ 0 h 172460"/>
              <a:gd name="connsiteX0" fmla="*/ 146801 w 146801"/>
              <a:gd name="connsiteY0" fmla="*/ 173652 h 173652"/>
              <a:gd name="connsiteX1" fmla="*/ 963 w 146801"/>
              <a:gd name="connsiteY1" fmla="*/ 0 h 173652"/>
              <a:gd name="connsiteX0" fmla="*/ 145276 w 145276"/>
              <a:gd name="connsiteY0" fmla="*/ 184384 h 184384"/>
              <a:gd name="connsiteX1" fmla="*/ 1064 w 145276"/>
              <a:gd name="connsiteY1" fmla="*/ 0 h 184384"/>
              <a:gd name="connsiteX0" fmla="*/ 144266 w 144266"/>
              <a:gd name="connsiteY0" fmla="*/ 193924 h 193924"/>
              <a:gd name="connsiteX1" fmla="*/ 1138 w 144266"/>
              <a:gd name="connsiteY1" fmla="*/ 0 h 193924"/>
              <a:gd name="connsiteX0" fmla="*/ 128914 w 128914"/>
              <a:gd name="connsiteY0" fmla="*/ 200508 h 200508"/>
              <a:gd name="connsiteX1" fmla="*/ 3268 w 128914"/>
              <a:gd name="connsiteY1" fmla="*/ 0 h 200508"/>
              <a:gd name="connsiteX0" fmla="*/ 125646 w 125646"/>
              <a:gd name="connsiteY0" fmla="*/ 200508 h 200508"/>
              <a:gd name="connsiteX1" fmla="*/ 0 w 125646"/>
              <a:gd name="connsiteY1" fmla="*/ 0 h 200508"/>
              <a:gd name="connsiteX0" fmla="*/ 126684 w 126684"/>
              <a:gd name="connsiteY0" fmla="*/ 200508 h 200508"/>
              <a:gd name="connsiteX1" fmla="*/ 1038 w 126684"/>
              <a:gd name="connsiteY1" fmla="*/ 0 h 200508"/>
              <a:gd name="connsiteX0" fmla="*/ 135025 w 135025"/>
              <a:gd name="connsiteY0" fmla="*/ 205324 h 205324"/>
              <a:gd name="connsiteX1" fmla="*/ 0 w 135025"/>
              <a:gd name="connsiteY1" fmla="*/ 0 h 205324"/>
              <a:gd name="connsiteX0" fmla="*/ 165106 w 165106"/>
              <a:gd name="connsiteY0" fmla="*/ 205324 h 205324"/>
              <a:gd name="connsiteX1" fmla="*/ 30081 w 165106"/>
              <a:gd name="connsiteY1" fmla="*/ 0 h 205324"/>
              <a:gd name="connsiteX0" fmla="*/ 93885 w 93885"/>
              <a:gd name="connsiteY0" fmla="*/ 194729 h 194729"/>
              <a:gd name="connsiteX1" fmla="*/ 73963 w 93885"/>
              <a:gd name="connsiteY1" fmla="*/ 1 h 194729"/>
              <a:gd name="connsiteX0" fmla="*/ 92799 w 92799"/>
              <a:gd name="connsiteY0" fmla="*/ 194247 h 194247"/>
              <a:gd name="connsiteX1" fmla="*/ 75435 w 92799"/>
              <a:gd name="connsiteY1" fmla="*/ 1 h 194247"/>
              <a:gd name="connsiteX0" fmla="*/ 121818 w 121818"/>
              <a:gd name="connsiteY0" fmla="*/ 194246 h 194246"/>
              <a:gd name="connsiteX1" fmla="*/ 104454 w 121818"/>
              <a:gd name="connsiteY1" fmla="*/ 0 h 194246"/>
              <a:gd name="connsiteX0" fmla="*/ 118816 w 118816"/>
              <a:gd name="connsiteY0" fmla="*/ 194246 h 194246"/>
              <a:gd name="connsiteX1" fmla="*/ 101452 w 118816"/>
              <a:gd name="connsiteY1" fmla="*/ 0 h 194246"/>
              <a:gd name="connsiteX0" fmla="*/ 93429 w 93429"/>
              <a:gd name="connsiteY0" fmla="*/ 194246 h 194246"/>
              <a:gd name="connsiteX1" fmla="*/ 76065 w 93429"/>
              <a:gd name="connsiteY1" fmla="*/ 0 h 194246"/>
              <a:gd name="connsiteX0" fmla="*/ 117040 w 117040"/>
              <a:gd name="connsiteY0" fmla="*/ 194246 h 194246"/>
              <a:gd name="connsiteX1" fmla="*/ 99676 w 117040"/>
              <a:gd name="connsiteY1" fmla="*/ 0 h 194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7040" h="194246">
                <a:moveTo>
                  <a:pt x="117040" y="194246"/>
                </a:moveTo>
                <a:cubicBezTo>
                  <a:pt x="-22171" y="179542"/>
                  <a:pt x="-48423" y="380"/>
                  <a:pt x="99676" y="0"/>
                </a:cubicBezTo>
              </a:path>
            </a:pathLst>
          </a:custGeom>
          <a:noFill/>
          <a:ln w="9525"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706135" y="2605773"/>
            <a:ext cx="1610281" cy="1543307"/>
          </a:xfrm>
          <a:prstGeom prst="rect">
            <a:avLst/>
          </a:prstGeom>
          <a:solidFill>
            <a:srgbClr val="F4F7ED"/>
          </a:solidFill>
          <a:ln w="63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4" name="Group 223"/>
          <p:cNvGrpSpPr/>
          <p:nvPr/>
        </p:nvGrpSpPr>
        <p:grpSpPr>
          <a:xfrm>
            <a:off x="640123" y="1090854"/>
            <a:ext cx="1273991" cy="825978"/>
            <a:chOff x="1065761" y="1512050"/>
            <a:chExt cx="1273991" cy="825978"/>
          </a:xfrm>
        </p:grpSpPr>
        <p:sp>
          <p:nvSpPr>
            <p:cNvPr id="225" name="Oval 224"/>
            <p:cNvSpPr/>
            <p:nvPr/>
          </p:nvSpPr>
          <p:spPr>
            <a:xfrm>
              <a:off x="1065761" y="1572422"/>
              <a:ext cx="1273991" cy="591783"/>
            </a:xfrm>
            <a:prstGeom prst="ellipse">
              <a:avLst/>
            </a:prstGeom>
            <a:gradFill flip="none" rotWithShape="1">
              <a:gsLst>
                <a:gs pos="1000">
                  <a:srgbClr val="BBCFE7"/>
                </a:gs>
                <a:gs pos="52000">
                  <a:srgbClr val="E1EBF7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Authority Object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26" name="Picture 8" descr="key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524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4692" y="1981687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7" name="Rectangle 226"/>
            <p:cNvSpPr/>
            <p:nvPr/>
          </p:nvSpPr>
          <p:spPr>
            <a:xfrm>
              <a:off x="1071623" y="1512050"/>
              <a:ext cx="252239" cy="215444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>
              <a:spAutoFit/>
            </a:bodyPr>
            <a:lstStyle/>
            <a:p>
              <a:pPr algn="ct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ID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94" name="Straight Connector 193"/>
          <p:cNvCxnSpPr>
            <a:endCxn id="184" idx="3"/>
          </p:cNvCxnSpPr>
          <p:nvPr/>
        </p:nvCxnSpPr>
        <p:spPr>
          <a:xfrm flipV="1">
            <a:off x="3398351" y="3645024"/>
            <a:ext cx="0" cy="399464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>
            <a:endCxn id="181" idx="4"/>
          </p:cNvCxnSpPr>
          <p:nvPr/>
        </p:nvCxnSpPr>
        <p:spPr>
          <a:xfrm flipV="1">
            <a:off x="4902124" y="2897264"/>
            <a:ext cx="0" cy="479722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3448434" y="1962418"/>
            <a:ext cx="1" cy="493579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825770" y="2577646"/>
            <a:ext cx="2700000" cy="1030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880000" y="4859920"/>
            <a:ext cx="2952000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77046" y="5281463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 Bank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758983" y="5281463"/>
            <a:ext cx="1021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User Bank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336141" y="1700808"/>
            <a:ext cx="1372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User with 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Mobile “Wallet”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 flipV="1">
            <a:off x="2457411" y="2862334"/>
            <a:ext cx="5680" cy="177480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6256747" y="2862334"/>
            <a:ext cx="5151" cy="177480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051901" y="4729906"/>
            <a:ext cx="540589" cy="23836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lIns="54000" tIns="0" rIns="64800" bIns="0" rtlCol="0" anchor="ctr" anchorCtr="1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Trust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5" name="Picture 4" descr="C:\Users\Anders\AppData\Local\Microsoft\Windows\INetCache\IE\YM8GPEOA\mobile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089212" y="2311665"/>
            <a:ext cx="355673" cy="50271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Group 35"/>
          <p:cNvGrpSpPr/>
          <p:nvPr/>
        </p:nvGrpSpPr>
        <p:grpSpPr>
          <a:xfrm>
            <a:off x="2171192" y="2344524"/>
            <a:ext cx="557162" cy="447881"/>
            <a:chOff x="3321759" y="524071"/>
            <a:chExt cx="557162" cy="447881"/>
          </a:xfrm>
        </p:grpSpPr>
        <p:grpSp>
          <p:nvGrpSpPr>
            <p:cNvPr id="37" name="Group 36"/>
            <p:cNvGrpSpPr/>
            <p:nvPr/>
          </p:nvGrpSpPr>
          <p:grpSpPr>
            <a:xfrm>
              <a:off x="3351221" y="692783"/>
              <a:ext cx="510782" cy="279169"/>
              <a:chOff x="1397693" y="2654334"/>
              <a:chExt cx="510782" cy="2791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7" name="Rectangle 56"/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  <a:gs pos="100000">
                    <a:srgbClr val="E6E6E6"/>
                  </a:gs>
                </a:gsLst>
                <a:lin ang="2700000" scaled="0"/>
              </a:gra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Connector 59"/>
              <p:cNvCxnSpPr>
                <a:stCxn id="58" idx="3"/>
                <a:endCxn id="58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Rectangle 86"/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3321759" y="524071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9" name="Oval 38"/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ight Triangle 47"/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ight Triangle 51"/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42" name="Picture 6" descr="C:\Users\Anders\AppData\Local\Microsoft\Windows\INetCache\IE\10FYNQXY\Crystal_Clear_kdm_user_female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123" y="2305576"/>
            <a:ext cx="468000" cy="468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" name="Picture 8" descr="key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430" y="2353093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 5"/>
          <p:cNvSpPr/>
          <p:nvPr/>
        </p:nvSpPr>
        <p:spPr>
          <a:xfrm>
            <a:off x="1164246" y="1814954"/>
            <a:ext cx="1153440" cy="2958863"/>
          </a:xfrm>
          <a:custGeom>
            <a:avLst/>
            <a:gdLst>
              <a:gd name="connsiteX0" fmla="*/ 107576 w 107576"/>
              <a:gd name="connsiteY0" fmla="*/ 168088 h 168088"/>
              <a:gd name="connsiteX1" fmla="*/ 94129 w 107576"/>
              <a:gd name="connsiteY1" fmla="*/ 134470 h 168088"/>
              <a:gd name="connsiteX2" fmla="*/ 40341 w 107576"/>
              <a:gd name="connsiteY2" fmla="*/ 60511 h 168088"/>
              <a:gd name="connsiteX3" fmla="*/ 6723 w 107576"/>
              <a:gd name="connsiteY3" fmla="*/ 0 h 168088"/>
              <a:gd name="connsiteX4" fmla="*/ 0 w 107576"/>
              <a:gd name="connsiteY4" fmla="*/ 0 h 168088"/>
              <a:gd name="connsiteX0" fmla="*/ 100853 w 100853"/>
              <a:gd name="connsiteY0" fmla="*/ 168088 h 168088"/>
              <a:gd name="connsiteX1" fmla="*/ 87406 w 100853"/>
              <a:gd name="connsiteY1" fmla="*/ 134470 h 168088"/>
              <a:gd name="connsiteX2" fmla="*/ 33618 w 100853"/>
              <a:gd name="connsiteY2" fmla="*/ 60511 h 168088"/>
              <a:gd name="connsiteX3" fmla="*/ 0 w 100853"/>
              <a:gd name="connsiteY3" fmla="*/ 0 h 168088"/>
              <a:gd name="connsiteX0" fmla="*/ 101208 w 101208"/>
              <a:gd name="connsiteY0" fmla="*/ 168088 h 168088"/>
              <a:gd name="connsiteX1" fmla="*/ 87761 w 101208"/>
              <a:gd name="connsiteY1" fmla="*/ 134470 h 168088"/>
              <a:gd name="connsiteX2" fmla="*/ 33973 w 101208"/>
              <a:gd name="connsiteY2" fmla="*/ 60511 h 168088"/>
              <a:gd name="connsiteX3" fmla="*/ 355 w 101208"/>
              <a:gd name="connsiteY3" fmla="*/ 0 h 168088"/>
              <a:gd name="connsiteX0" fmla="*/ 100853 w 100853"/>
              <a:gd name="connsiteY0" fmla="*/ 168088 h 168088"/>
              <a:gd name="connsiteX1" fmla="*/ 87406 w 100853"/>
              <a:gd name="connsiteY1" fmla="*/ 134470 h 168088"/>
              <a:gd name="connsiteX2" fmla="*/ 0 w 100853"/>
              <a:gd name="connsiteY2" fmla="*/ 0 h 168088"/>
              <a:gd name="connsiteX0" fmla="*/ 101397 w 101397"/>
              <a:gd name="connsiteY0" fmla="*/ 168088 h 168088"/>
              <a:gd name="connsiteX1" fmla="*/ 87950 w 101397"/>
              <a:gd name="connsiteY1" fmla="*/ 134470 h 168088"/>
              <a:gd name="connsiteX2" fmla="*/ 544 w 101397"/>
              <a:gd name="connsiteY2" fmla="*/ 0 h 168088"/>
              <a:gd name="connsiteX0" fmla="*/ 100853 w 100853"/>
              <a:gd name="connsiteY0" fmla="*/ 168088 h 168088"/>
              <a:gd name="connsiteX1" fmla="*/ 0 w 100853"/>
              <a:gd name="connsiteY1" fmla="*/ 0 h 168088"/>
              <a:gd name="connsiteX0" fmla="*/ 100960 w 100960"/>
              <a:gd name="connsiteY0" fmla="*/ 168088 h 168088"/>
              <a:gd name="connsiteX1" fmla="*/ 107 w 100960"/>
              <a:gd name="connsiteY1" fmla="*/ 0 h 168088"/>
              <a:gd name="connsiteX0" fmla="*/ 100944 w 100944"/>
              <a:gd name="connsiteY0" fmla="*/ 168088 h 168088"/>
              <a:gd name="connsiteX1" fmla="*/ 91 w 100944"/>
              <a:gd name="connsiteY1" fmla="*/ 0 h 168088"/>
              <a:gd name="connsiteX0" fmla="*/ 100940 w 104742"/>
              <a:gd name="connsiteY0" fmla="*/ 168088 h 168242"/>
              <a:gd name="connsiteX1" fmla="*/ 104734 w 104742"/>
              <a:gd name="connsiteY1" fmla="*/ 168088 h 168242"/>
              <a:gd name="connsiteX2" fmla="*/ 87 w 104742"/>
              <a:gd name="connsiteY2" fmla="*/ 0 h 168242"/>
              <a:gd name="connsiteX0" fmla="*/ 100968 w 104770"/>
              <a:gd name="connsiteY0" fmla="*/ 168088 h 168242"/>
              <a:gd name="connsiteX1" fmla="*/ 104762 w 104770"/>
              <a:gd name="connsiteY1" fmla="*/ 168088 h 168242"/>
              <a:gd name="connsiteX2" fmla="*/ 115 w 104770"/>
              <a:gd name="connsiteY2" fmla="*/ 0 h 168242"/>
              <a:gd name="connsiteX0" fmla="*/ 99887 w 103689"/>
              <a:gd name="connsiteY0" fmla="*/ 170870 h 171024"/>
              <a:gd name="connsiteX1" fmla="*/ 103681 w 103689"/>
              <a:gd name="connsiteY1" fmla="*/ 170870 h 171024"/>
              <a:gd name="connsiteX2" fmla="*/ 118 w 103689"/>
              <a:gd name="connsiteY2" fmla="*/ 0 h 171024"/>
              <a:gd name="connsiteX0" fmla="*/ 100353 w 104155"/>
              <a:gd name="connsiteY0" fmla="*/ 170870 h 171024"/>
              <a:gd name="connsiteX1" fmla="*/ 104147 w 104155"/>
              <a:gd name="connsiteY1" fmla="*/ 170870 h 171024"/>
              <a:gd name="connsiteX2" fmla="*/ 584 w 104155"/>
              <a:gd name="connsiteY2" fmla="*/ 0 h 171024"/>
              <a:gd name="connsiteX0" fmla="*/ 100455 w 101562"/>
              <a:gd name="connsiteY0" fmla="*/ 170870 h 186780"/>
              <a:gd name="connsiteX1" fmla="*/ 101539 w 101562"/>
              <a:gd name="connsiteY1" fmla="*/ 186770 h 186780"/>
              <a:gd name="connsiteX2" fmla="*/ 686 w 101562"/>
              <a:gd name="connsiteY2" fmla="*/ 0 h 186780"/>
              <a:gd name="connsiteX0" fmla="*/ 101539 w 101539"/>
              <a:gd name="connsiteY0" fmla="*/ 186770 h 186770"/>
              <a:gd name="connsiteX1" fmla="*/ 686 w 101539"/>
              <a:gd name="connsiteY1" fmla="*/ 0 h 186770"/>
              <a:gd name="connsiteX0" fmla="*/ 107835 w 107835"/>
              <a:gd name="connsiteY0" fmla="*/ 170473 h 170473"/>
              <a:gd name="connsiteX1" fmla="*/ 478 w 107835"/>
              <a:gd name="connsiteY1" fmla="*/ 0 h 170473"/>
              <a:gd name="connsiteX0" fmla="*/ 112083 w 112083"/>
              <a:gd name="connsiteY0" fmla="*/ 172460 h 172460"/>
              <a:gd name="connsiteX1" fmla="*/ 390 w 112083"/>
              <a:gd name="connsiteY1" fmla="*/ 0 h 172460"/>
              <a:gd name="connsiteX0" fmla="*/ 111797 w 111797"/>
              <a:gd name="connsiteY0" fmla="*/ 172460 h 172460"/>
              <a:gd name="connsiteX1" fmla="*/ 104 w 111797"/>
              <a:gd name="connsiteY1" fmla="*/ 0 h 172460"/>
              <a:gd name="connsiteX0" fmla="*/ 111787 w 111787"/>
              <a:gd name="connsiteY0" fmla="*/ 172460 h 172460"/>
              <a:gd name="connsiteX1" fmla="*/ 94 w 111787"/>
              <a:gd name="connsiteY1" fmla="*/ 0 h 172460"/>
              <a:gd name="connsiteX0" fmla="*/ 118172 w 118172"/>
              <a:gd name="connsiteY0" fmla="*/ 172460 h 172460"/>
              <a:gd name="connsiteX1" fmla="*/ 6479 w 118172"/>
              <a:gd name="connsiteY1" fmla="*/ 0 h 172460"/>
              <a:gd name="connsiteX0" fmla="*/ 146801 w 146801"/>
              <a:gd name="connsiteY0" fmla="*/ 173652 h 173652"/>
              <a:gd name="connsiteX1" fmla="*/ 963 w 146801"/>
              <a:gd name="connsiteY1" fmla="*/ 0 h 173652"/>
              <a:gd name="connsiteX0" fmla="*/ 145276 w 145276"/>
              <a:gd name="connsiteY0" fmla="*/ 184384 h 184384"/>
              <a:gd name="connsiteX1" fmla="*/ 1064 w 145276"/>
              <a:gd name="connsiteY1" fmla="*/ 0 h 184384"/>
              <a:gd name="connsiteX0" fmla="*/ 144266 w 144266"/>
              <a:gd name="connsiteY0" fmla="*/ 193924 h 193924"/>
              <a:gd name="connsiteX1" fmla="*/ 1138 w 144266"/>
              <a:gd name="connsiteY1" fmla="*/ 0 h 193924"/>
              <a:gd name="connsiteX0" fmla="*/ 128914 w 128914"/>
              <a:gd name="connsiteY0" fmla="*/ 200508 h 200508"/>
              <a:gd name="connsiteX1" fmla="*/ 3268 w 128914"/>
              <a:gd name="connsiteY1" fmla="*/ 0 h 200508"/>
              <a:gd name="connsiteX0" fmla="*/ 125646 w 125646"/>
              <a:gd name="connsiteY0" fmla="*/ 200508 h 200508"/>
              <a:gd name="connsiteX1" fmla="*/ 0 w 125646"/>
              <a:gd name="connsiteY1" fmla="*/ 0 h 200508"/>
              <a:gd name="connsiteX0" fmla="*/ 126684 w 126684"/>
              <a:gd name="connsiteY0" fmla="*/ 200508 h 200508"/>
              <a:gd name="connsiteX1" fmla="*/ 1038 w 126684"/>
              <a:gd name="connsiteY1" fmla="*/ 0 h 200508"/>
              <a:gd name="connsiteX0" fmla="*/ 125874 w 125874"/>
              <a:gd name="connsiteY0" fmla="*/ 200508 h 200508"/>
              <a:gd name="connsiteX1" fmla="*/ 228 w 125874"/>
              <a:gd name="connsiteY1" fmla="*/ 0 h 200508"/>
              <a:gd name="connsiteX0" fmla="*/ 125646 w 125646"/>
              <a:gd name="connsiteY0" fmla="*/ 200508 h 200508"/>
              <a:gd name="connsiteX1" fmla="*/ 0 w 125646"/>
              <a:gd name="connsiteY1" fmla="*/ 0 h 200508"/>
              <a:gd name="connsiteX0" fmla="*/ 112086 w 112086"/>
              <a:gd name="connsiteY0" fmla="*/ 199525 h 199525"/>
              <a:gd name="connsiteX1" fmla="*/ 0 w 112086"/>
              <a:gd name="connsiteY1" fmla="*/ 0 h 199525"/>
              <a:gd name="connsiteX0" fmla="*/ 112086 w 112086"/>
              <a:gd name="connsiteY0" fmla="*/ 199525 h 199525"/>
              <a:gd name="connsiteX1" fmla="*/ 0 w 112086"/>
              <a:gd name="connsiteY1" fmla="*/ 0 h 199525"/>
              <a:gd name="connsiteX0" fmla="*/ 112133 w 112133"/>
              <a:gd name="connsiteY0" fmla="*/ 199525 h 199525"/>
              <a:gd name="connsiteX1" fmla="*/ 47 w 112133"/>
              <a:gd name="connsiteY1" fmla="*/ 0 h 19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2133" h="199525">
                <a:moveTo>
                  <a:pt x="112133" y="199525"/>
                </a:moveTo>
                <a:cubicBezTo>
                  <a:pt x="-17618" y="152725"/>
                  <a:pt x="2008" y="182920"/>
                  <a:pt x="47" y="0"/>
                </a:cubicBezTo>
              </a:path>
            </a:pathLst>
          </a:custGeom>
          <a:noFill/>
          <a:ln w="9525"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6" name="Group 165"/>
          <p:cNvGrpSpPr/>
          <p:nvPr/>
        </p:nvGrpSpPr>
        <p:grpSpPr>
          <a:xfrm>
            <a:off x="1658882" y="4687497"/>
            <a:ext cx="416551" cy="613711"/>
            <a:chOff x="8232155" y="577329"/>
            <a:chExt cx="416551" cy="613711"/>
          </a:xfrm>
        </p:grpSpPr>
        <p:pic>
          <p:nvPicPr>
            <p:cNvPr id="167" name="Picture 166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55" y="796517"/>
              <a:ext cx="324060" cy="39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8" name="Picture 8" descr="key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8666" y="577329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TextBox 14"/>
          <p:cNvSpPr txBox="1"/>
          <p:nvPr/>
        </p:nvSpPr>
        <p:spPr>
          <a:xfrm>
            <a:off x="1296049" y="2056377"/>
            <a:ext cx="890802" cy="288147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none" lIns="72000" tIns="36000" rIns="72000" bIns="36000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6" name="Picture 8" descr="key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474" y="2917223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2825770" y="2369996"/>
            <a:ext cx="2340000" cy="2654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8" name="Picture 8" descr="key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2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474" y="3216675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9" name="Parallelogram 178"/>
          <p:cNvSpPr/>
          <p:nvPr/>
        </p:nvSpPr>
        <p:spPr>
          <a:xfrm>
            <a:off x="3226469" y="2450831"/>
            <a:ext cx="414109" cy="241199"/>
          </a:xfrm>
          <a:prstGeom prst="parallelogram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0" name="Straight Arrow Connector 179"/>
          <p:cNvCxnSpPr/>
          <p:nvPr/>
        </p:nvCxnSpPr>
        <p:spPr>
          <a:xfrm>
            <a:off x="2825770" y="2780929"/>
            <a:ext cx="2700000" cy="3813"/>
          </a:xfrm>
          <a:prstGeom prst="straightConnector1">
            <a:avLst/>
          </a:prstGeom>
          <a:ln w="3175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Parallelogram 180"/>
          <p:cNvSpPr/>
          <p:nvPr/>
        </p:nvSpPr>
        <p:spPr>
          <a:xfrm>
            <a:off x="4695069" y="2659664"/>
            <a:ext cx="414109" cy="237600"/>
          </a:xfrm>
          <a:prstGeom prst="parallelogram">
            <a:avLst/>
          </a:prstGeom>
          <a:blipFill>
            <a:blip r:embed="rId2"/>
            <a:tile tx="0" ty="0" sx="50000" sy="50000" flip="none" algn="tl"/>
          </a:blip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8" name="TextBox 187"/>
          <p:cNvSpPr txBox="1"/>
          <p:nvPr/>
        </p:nvSpPr>
        <p:spPr>
          <a:xfrm>
            <a:off x="4098614" y="3123676"/>
            <a:ext cx="1913546" cy="40862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Encrypted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User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Authorization (SCA+)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2772141" y="3913343"/>
            <a:ext cx="1247328" cy="401479"/>
          </a:xfrm>
          <a:prstGeom prst="roundRect">
            <a:avLst>
              <a:gd name="adj" fmla="val 14754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“Commit”</a:t>
            </a:r>
          </a:p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(Payment Order)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3733944" y="721522"/>
            <a:ext cx="4870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Public, Bank </a:t>
            </a:r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, periodically updated JSON Authority Objects</a:t>
            </a:r>
            <a:b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cryptographically bind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each Merchant to 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their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Bank and an for each Merchant specific </a:t>
            </a:r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Key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and unique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Identifier</a:t>
            </a:r>
            <a:endParaRPr lang="en-US" sz="1200" i="1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5126635" y="2247006"/>
            <a:ext cx="402558" cy="23246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extrusionH="76200" contourW="12700">
            <a:bevelT w="50800" h="50800"/>
            <a:extrusionClr>
              <a:schemeClr val="bg1">
                <a:lumMod val="95000"/>
              </a:schemeClr>
            </a:extrusionClr>
            <a:contourClr>
              <a:schemeClr val="bg1">
                <a:lumMod val="65000"/>
              </a:schemeClr>
            </a:contourClr>
          </a:sp3d>
        </p:spPr>
        <p:txBody>
          <a:bodyPr wrap="none" lIns="36000" tIns="0" rIns="36000" bIns="25200" rtlCol="0" anchor="ctr" anchorCtr="1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Buy!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3166022" y="1862891"/>
            <a:ext cx="1391699" cy="216813"/>
          </a:xfrm>
          <a:prstGeom prst="roundRect">
            <a:avLst>
              <a:gd name="adj" fmla="val 2650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72000" tIns="0" rIns="72000" bIns="0" rtlCol="0" anchor="ctr" anchorCtr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Request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4715298" y="2189366"/>
            <a:ext cx="389850" cy="369332"/>
            <a:chOff x="6653446" y="2335884"/>
            <a:chExt cx="389850" cy="369332"/>
          </a:xfrm>
        </p:grpSpPr>
        <p:sp>
          <p:nvSpPr>
            <p:cNvPr id="75" name="Oval 74"/>
            <p:cNvSpPr/>
            <p:nvPr/>
          </p:nvSpPr>
          <p:spPr>
            <a:xfrm>
              <a:off x="6770971" y="2435965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653446" y="233588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</a:t>
              </a:r>
              <a:endParaRPr lang="en-US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2842560" y="2394112"/>
            <a:ext cx="389850" cy="369332"/>
            <a:chOff x="7617435" y="3266164"/>
            <a:chExt cx="389850" cy="369332"/>
          </a:xfrm>
        </p:grpSpPr>
        <p:sp>
          <p:nvSpPr>
            <p:cNvPr id="198" name="Oval 197"/>
            <p:cNvSpPr/>
            <p:nvPr/>
          </p:nvSpPr>
          <p:spPr>
            <a:xfrm>
              <a:off x="7735200" y="3367291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7617435" y="32661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</a:t>
              </a:r>
              <a:endParaRPr lang="en-US" dirty="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123368" y="2598412"/>
            <a:ext cx="389850" cy="369332"/>
            <a:chOff x="7769835" y="3418564"/>
            <a:chExt cx="389850" cy="369332"/>
          </a:xfrm>
        </p:grpSpPr>
        <p:sp>
          <p:nvSpPr>
            <p:cNvPr id="197" name="Oval 196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</a:t>
              </a:r>
              <a:endParaRPr lang="en-US" dirty="0"/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1432211" y="874830"/>
            <a:ext cx="1273991" cy="825978"/>
            <a:chOff x="1065761" y="1512050"/>
            <a:chExt cx="1273991" cy="825978"/>
          </a:xfrm>
        </p:grpSpPr>
        <p:sp>
          <p:nvSpPr>
            <p:cNvPr id="213" name="Oval 212"/>
            <p:cNvSpPr/>
            <p:nvPr/>
          </p:nvSpPr>
          <p:spPr>
            <a:xfrm>
              <a:off x="1065761" y="1572422"/>
              <a:ext cx="1273991" cy="591783"/>
            </a:xfrm>
            <a:prstGeom prst="ellipse">
              <a:avLst/>
            </a:prstGeom>
            <a:gradFill flip="none" rotWithShape="1">
              <a:gsLst>
                <a:gs pos="1000">
                  <a:srgbClr val="BBCFE7"/>
                </a:gs>
                <a:gs pos="52000">
                  <a:srgbClr val="E1EBF7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Authority Object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14" name="Picture 8" descr="key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524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4692" y="1981687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" name="Rectangle 214"/>
            <p:cNvSpPr/>
            <p:nvPr/>
          </p:nvSpPr>
          <p:spPr>
            <a:xfrm>
              <a:off x="1077485" y="1512050"/>
              <a:ext cx="252239" cy="215444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>
              <a:spAutoFit/>
            </a:bodyPr>
            <a:lstStyle/>
            <a:p>
              <a:pPr algn="ct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ID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6" name="Group 215"/>
          <p:cNvGrpSpPr/>
          <p:nvPr/>
        </p:nvGrpSpPr>
        <p:grpSpPr>
          <a:xfrm>
            <a:off x="2274154" y="692696"/>
            <a:ext cx="1273991" cy="825978"/>
            <a:chOff x="1065761" y="1512050"/>
            <a:chExt cx="1273991" cy="825978"/>
          </a:xfrm>
        </p:grpSpPr>
        <p:sp>
          <p:nvSpPr>
            <p:cNvPr id="217" name="Oval 216"/>
            <p:cNvSpPr/>
            <p:nvPr/>
          </p:nvSpPr>
          <p:spPr>
            <a:xfrm>
              <a:off x="1065761" y="1572422"/>
              <a:ext cx="1273991" cy="591783"/>
            </a:xfrm>
            <a:prstGeom prst="ellipse">
              <a:avLst/>
            </a:prstGeom>
            <a:gradFill flip="none" rotWithShape="1">
              <a:gsLst>
                <a:gs pos="1000">
                  <a:srgbClr val="BBCFE7"/>
                </a:gs>
                <a:gs pos="52000">
                  <a:srgbClr val="E1EBF7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Authority Object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18" name="Picture 8" descr="key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524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4692" y="1981687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9" name="Rectangle 218"/>
            <p:cNvSpPr/>
            <p:nvPr/>
          </p:nvSpPr>
          <p:spPr>
            <a:xfrm>
              <a:off x="1076190" y="1512050"/>
              <a:ext cx="252239" cy="215444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>
              <a:spAutoFit/>
            </a:bodyPr>
            <a:lstStyle/>
            <a:p>
              <a:pPr algn="ct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ID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2841396" y="2884046"/>
            <a:ext cx="389850" cy="369332"/>
            <a:chOff x="7769835" y="3418564"/>
            <a:chExt cx="389850" cy="369332"/>
          </a:xfrm>
        </p:grpSpPr>
        <p:sp>
          <p:nvSpPr>
            <p:cNvPr id="123" name="Oval 122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</a:t>
              </a:r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087249" y="2393297"/>
            <a:ext cx="35779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€100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21659" y="2599999"/>
            <a:ext cx="72000" cy="72000"/>
            <a:chOff x="7812360" y="2253119"/>
            <a:chExt cx="144016" cy="144016"/>
          </a:xfrm>
        </p:grpSpPr>
        <p:sp>
          <p:nvSpPr>
            <p:cNvPr id="4" name="Rectangle 3"/>
            <p:cNvSpPr/>
            <p:nvPr/>
          </p:nvSpPr>
          <p:spPr>
            <a:xfrm>
              <a:off x="7812360" y="2253119"/>
              <a:ext cx="144016" cy="144016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7855725" y="2293360"/>
              <a:ext cx="61200" cy="61200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7179786" y="3017324"/>
            <a:ext cx="742419" cy="204311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7185505" y="3340518"/>
            <a:ext cx="812681" cy="204311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Encryption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Left-Right Arrow 8"/>
          <p:cNvSpPr/>
          <p:nvPr/>
        </p:nvSpPr>
        <p:spPr>
          <a:xfrm flipV="1">
            <a:off x="2853777" y="5012996"/>
            <a:ext cx="2988000" cy="175030"/>
          </a:xfrm>
          <a:prstGeom prst="leftRightArrow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39000">
                <a:srgbClr val="FAC77D"/>
              </a:gs>
              <a:gs pos="60000">
                <a:srgbClr val="FBD49C"/>
              </a:gs>
              <a:gs pos="100000">
                <a:srgbClr val="FEE7F2"/>
              </a:gs>
            </a:gsLst>
            <a:lin ang="5400000" scaled="1"/>
            <a:tileRect/>
          </a:gra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3516690" y="5156697"/>
            <a:ext cx="18565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Existing “Payment Rails”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6" name="Picture 8" descr="key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827" y="4869160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" name="TextBox 136"/>
          <p:cNvSpPr txBox="1"/>
          <p:nvPr/>
        </p:nvSpPr>
        <p:spPr>
          <a:xfrm>
            <a:off x="7020272" y="4934089"/>
            <a:ext cx="820851" cy="204311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Decryption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877253" y="4898997"/>
            <a:ext cx="742419" cy="204311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1370240" y="2703607"/>
            <a:ext cx="742419" cy="204311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516216" y="4364315"/>
            <a:ext cx="1434184" cy="216813"/>
          </a:xfrm>
          <a:prstGeom prst="roundRect">
            <a:avLst>
              <a:gd name="adj" fmla="val 2650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72000" tIns="0" rIns="72000" bIns="0" rtlCol="0" anchor="ctr" anchorCtr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Issues Credentials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99082" y="2695462"/>
            <a:ext cx="824512" cy="184666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  <a:effectLst/>
        </p:spPr>
        <p:txBody>
          <a:bodyPr wrap="none" lIns="36000" tIns="0" rIns="36000" bIns="0" rtlCol="0" anchor="ctr" anchorCtr="1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Account ID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95867" y="4364315"/>
            <a:ext cx="1399869" cy="216813"/>
          </a:xfrm>
          <a:prstGeom prst="roundRect">
            <a:avLst>
              <a:gd name="adj" fmla="val 2650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72000" tIns="0" rIns="72000" bIns="0" rtlCol="0" anchor="ctr" anchorCtr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Publishes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6932941" y="1916832"/>
            <a:ext cx="1455483" cy="472559"/>
          </a:xfrm>
          <a:prstGeom prst="roundRect">
            <a:avLst>
              <a:gd name="adj" fmla="val 15270"/>
            </a:avLst>
          </a:prstGeom>
          <a:solidFill>
            <a:schemeClr val="bg1"/>
          </a:solidFill>
          <a:ln w="3175">
            <a:noFill/>
          </a:ln>
        </p:spPr>
        <p:txBody>
          <a:bodyPr wrap="square" lIns="72000" tIns="0" rIns="72000" bIns="0" rtlCol="0" anchor="ctr" anchorCtr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“Virtual”</a:t>
            </a:r>
            <a:b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Cards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754228" y="2672944"/>
            <a:ext cx="418172" cy="252000"/>
          </a:xfrm>
          <a:prstGeom prst="roundRect">
            <a:avLst/>
          </a:prstGeom>
          <a:gradFill flip="none" rotWithShape="1">
            <a:gsLst>
              <a:gs pos="0">
                <a:srgbClr val="FEFED2"/>
              </a:gs>
              <a:gs pos="61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13500000" scaled="1"/>
            <a:tileRect/>
          </a:gra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795556" y="2713000"/>
            <a:ext cx="130831" cy="130831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5" name="Straight Connector 164"/>
          <p:cNvCxnSpPr/>
          <p:nvPr/>
        </p:nvCxnSpPr>
        <p:spPr>
          <a:xfrm>
            <a:off x="7970082" y="2733348"/>
            <a:ext cx="144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7970082" y="2805356"/>
            <a:ext cx="144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2069325" y="1814954"/>
            <a:ext cx="486518" cy="216813"/>
          </a:xfrm>
          <a:prstGeom prst="roundRect">
            <a:avLst>
              <a:gd name="adj" fmla="val 2650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72000" tIns="0" rIns="72000" bIns="0" rtlCol="0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endParaRPr lang="en-US" sz="1200" i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6799082" y="3892406"/>
            <a:ext cx="1138701" cy="184666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  <a:effectLst/>
        </p:spPr>
        <p:txBody>
          <a:bodyPr wrap="none" lIns="36000" tIns="0" rIns="36000" bIns="0" rtlCol="0" anchor="ctr" anchorCtr="1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User Bank </a:t>
            </a:r>
            <a:r>
              <a:rPr lang="en-US" sz="1200" i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endParaRPr lang="en-US" sz="1200" i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5" name="Straight Connector 154"/>
          <p:cNvCxnSpPr/>
          <p:nvPr/>
        </p:nvCxnSpPr>
        <p:spPr>
          <a:xfrm>
            <a:off x="7970252" y="2866772"/>
            <a:ext cx="144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 rot="5400000">
            <a:off x="5993028" y="3615693"/>
            <a:ext cx="540589" cy="23836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lIns="54000" tIns="0" rIns="64800" bIns="0" rtlCol="0" anchor="ctr" anchorCtr="1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Trust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 rot="16200000">
            <a:off x="2183136" y="3615693"/>
            <a:ext cx="540589" cy="23836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lIns="54000" tIns="0" rIns="64800" bIns="0" rtlCol="0" anchor="ctr" anchorCtr="1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Trust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 rot="1740000">
            <a:off x="4362804" y="4024125"/>
            <a:ext cx="1221177" cy="238363"/>
          </a:xfrm>
          <a:prstGeom prst="roundRect">
            <a:avLst/>
          </a:prstGeom>
          <a:solidFill>
            <a:schemeClr val="accent2"/>
          </a:solidFill>
        </p:spPr>
        <p:txBody>
          <a:bodyPr wrap="none" lIns="72000" tIns="0" rIns="72000" bIns="0" rtlCol="0" anchor="ctr" anchorCtr="1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Derived Trust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6799082" y="3621000"/>
            <a:ext cx="1233277" cy="184666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  <a:effectLst/>
        </p:spPr>
        <p:txBody>
          <a:bodyPr wrap="none" lIns="36000" tIns="0" rIns="36000" bIns="0" rtlCol="0" anchor="ctr" anchorCtr="1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Method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 flipV="1">
            <a:off x="7862807" y="3461394"/>
            <a:ext cx="741640" cy="1598339"/>
          </a:xfrm>
          <a:custGeom>
            <a:avLst/>
            <a:gdLst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0 w 792088"/>
              <a:gd name="connsiteY3" fmla="*/ 2337825 h 2337825"/>
              <a:gd name="connsiteX4" fmla="*/ 0 w 792088"/>
              <a:gd name="connsiteY4" fmla="*/ 0 h 2337825"/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0 w 792088"/>
              <a:gd name="connsiteY3" fmla="*/ 2337825 h 2337825"/>
              <a:gd name="connsiteX4" fmla="*/ 91440 w 792088"/>
              <a:gd name="connsiteY4" fmla="*/ 91440 h 2337825"/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0 w 792088"/>
              <a:gd name="connsiteY3" fmla="*/ 2337825 h 2337825"/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307776 w 792088"/>
              <a:gd name="connsiteY3" fmla="*/ 2337825 h 2337825"/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307776 w 792088"/>
              <a:gd name="connsiteY3" fmla="*/ 2337825 h 2337825"/>
              <a:gd name="connsiteX0" fmla="*/ 0 w 1031104"/>
              <a:gd name="connsiteY0" fmla="*/ 0 h 2337825"/>
              <a:gd name="connsiteX1" fmla="*/ 1031104 w 1031104"/>
              <a:gd name="connsiteY1" fmla="*/ 0 h 2337825"/>
              <a:gd name="connsiteX2" fmla="*/ 1031104 w 1031104"/>
              <a:gd name="connsiteY2" fmla="*/ 2337825 h 2337825"/>
              <a:gd name="connsiteX3" fmla="*/ 546792 w 1031104"/>
              <a:gd name="connsiteY3" fmla="*/ 2337825 h 2337825"/>
              <a:gd name="connsiteX0" fmla="*/ 0 w 1031104"/>
              <a:gd name="connsiteY0" fmla="*/ 0 h 2337825"/>
              <a:gd name="connsiteX1" fmla="*/ 1031104 w 1031104"/>
              <a:gd name="connsiteY1" fmla="*/ 0 h 2337825"/>
              <a:gd name="connsiteX2" fmla="*/ 1031104 w 1031104"/>
              <a:gd name="connsiteY2" fmla="*/ 2337825 h 2337825"/>
              <a:gd name="connsiteX3" fmla="*/ 546792 w 1031104"/>
              <a:gd name="connsiteY3" fmla="*/ 2337825 h 2337825"/>
              <a:gd name="connsiteX0" fmla="*/ 0 w 847748"/>
              <a:gd name="connsiteY0" fmla="*/ 0 h 2337825"/>
              <a:gd name="connsiteX1" fmla="*/ 847748 w 847748"/>
              <a:gd name="connsiteY1" fmla="*/ 0 h 2337825"/>
              <a:gd name="connsiteX2" fmla="*/ 847748 w 847748"/>
              <a:gd name="connsiteY2" fmla="*/ 2337825 h 2337825"/>
              <a:gd name="connsiteX3" fmla="*/ 363436 w 847748"/>
              <a:gd name="connsiteY3" fmla="*/ 2337825 h 2337825"/>
              <a:gd name="connsiteX0" fmla="*/ 0 w 824827"/>
              <a:gd name="connsiteY0" fmla="*/ 2665 h 2337825"/>
              <a:gd name="connsiteX1" fmla="*/ 824827 w 824827"/>
              <a:gd name="connsiteY1" fmla="*/ 0 h 2337825"/>
              <a:gd name="connsiteX2" fmla="*/ 824827 w 824827"/>
              <a:gd name="connsiteY2" fmla="*/ 2337825 h 2337825"/>
              <a:gd name="connsiteX3" fmla="*/ 340515 w 824827"/>
              <a:gd name="connsiteY3" fmla="*/ 2337825 h 2337825"/>
              <a:gd name="connsiteX0" fmla="*/ 0 w 808456"/>
              <a:gd name="connsiteY0" fmla="*/ 0 h 2337825"/>
              <a:gd name="connsiteX1" fmla="*/ 808456 w 808456"/>
              <a:gd name="connsiteY1" fmla="*/ 0 h 2337825"/>
              <a:gd name="connsiteX2" fmla="*/ 808456 w 808456"/>
              <a:gd name="connsiteY2" fmla="*/ 2337825 h 2337825"/>
              <a:gd name="connsiteX3" fmla="*/ 324144 w 808456"/>
              <a:gd name="connsiteY3" fmla="*/ 2337825 h 2337825"/>
              <a:gd name="connsiteX0" fmla="*/ 0 w 808456"/>
              <a:gd name="connsiteY0" fmla="*/ 0 h 2337825"/>
              <a:gd name="connsiteX1" fmla="*/ 808456 w 808456"/>
              <a:gd name="connsiteY1" fmla="*/ 0 h 2337825"/>
              <a:gd name="connsiteX2" fmla="*/ 808456 w 808456"/>
              <a:gd name="connsiteY2" fmla="*/ 2337825 h 2337825"/>
              <a:gd name="connsiteX3" fmla="*/ 324144 w 808456"/>
              <a:gd name="connsiteY3" fmla="*/ 2337825 h 2337825"/>
              <a:gd name="connsiteX0" fmla="*/ 0 w 851021"/>
              <a:gd name="connsiteY0" fmla="*/ 1333 h 2337825"/>
              <a:gd name="connsiteX1" fmla="*/ 851021 w 851021"/>
              <a:gd name="connsiteY1" fmla="*/ 0 h 2337825"/>
              <a:gd name="connsiteX2" fmla="*/ 851021 w 851021"/>
              <a:gd name="connsiteY2" fmla="*/ 2337825 h 2337825"/>
              <a:gd name="connsiteX3" fmla="*/ 366709 w 851021"/>
              <a:gd name="connsiteY3" fmla="*/ 2337825 h 2337825"/>
              <a:gd name="connsiteX0" fmla="*/ 0 w 851021"/>
              <a:gd name="connsiteY0" fmla="*/ 1333 h 2337825"/>
              <a:gd name="connsiteX1" fmla="*/ 851021 w 851021"/>
              <a:gd name="connsiteY1" fmla="*/ 0 h 2337825"/>
              <a:gd name="connsiteX2" fmla="*/ 851021 w 851021"/>
              <a:gd name="connsiteY2" fmla="*/ 2337825 h 2337825"/>
              <a:gd name="connsiteX3" fmla="*/ 246481 w 851021"/>
              <a:gd name="connsiteY3" fmla="*/ 2337825 h 2337825"/>
              <a:gd name="connsiteX0" fmla="*/ 0 w 851021"/>
              <a:gd name="connsiteY0" fmla="*/ 1333 h 2341316"/>
              <a:gd name="connsiteX1" fmla="*/ 851021 w 851021"/>
              <a:gd name="connsiteY1" fmla="*/ 0 h 2341316"/>
              <a:gd name="connsiteX2" fmla="*/ 851021 w 851021"/>
              <a:gd name="connsiteY2" fmla="*/ 2337825 h 2341316"/>
              <a:gd name="connsiteX3" fmla="*/ 169972 w 851021"/>
              <a:gd name="connsiteY3" fmla="*/ 2341316 h 2341316"/>
              <a:gd name="connsiteX0" fmla="*/ 0 w 851021"/>
              <a:gd name="connsiteY0" fmla="*/ 1333 h 2342493"/>
              <a:gd name="connsiteX1" fmla="*/ 851021 w 851021"/>
              <a:gd name="connsiteY1" fmla="*/ 0 h 2342493"/>
              <a:gd name="connsiteX2" fmla="*/ 851021 w 851021"/>
              <a:gd name="connsiteY2" fmla="*/ 2337825 h 2342493"/>
              <a:gd name="connsiteX3" fmla="*/ 180434 w 851021"/>
              <a:gd name="connsiteY3" fmla="*/ 2342493 h 2342493"/>
              <a:gd name="connsiteX4" fmla="*/ 169972 w 851021"/>
              <a:gd name="connsiteY4" fmla="*/ 2341316 h 2342493"/>
              <a:gd name="connsiteX0" fmla="*/ 0 w 851021"/>
              <a:gd name="connsiteY0" fmla="*/ 1333 h 2342493"/>
              <a:gd name="connsiteX1" fmla="*/ 851021 w 851021"/>
              <a:gd name="connsiteY1" fmla="*/ 0 h 2342493"/>
              <a:gd name="connsiteX2" fmla="*/ 851021 w 851021"/>
              <a:gd name="connsiteY2" fmla="*/ 2337825 h 2342493"/>
              <a:gd name="connsiteX3" fmla="*/ 180434 w 851021"/>
              <a:gd name="connsiteY3" fmla="*/ 2342493 h 2342493"/>
              <a:gd name="connsiteX4" fmla="*/ 169972 w 851021"/>
              <a:gd name="connsiteY4" fmla="*/ 2341316 h 234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1021" h="2342493">
                <a:moveTo>
                  <a:pt x="0" y="1333"/>
                </a:moveTo>
                <a:lnTo>
                  <a:pt x="851021" y="0"/>
                </a:lnTo>
                <a:lnTo>
                  <a:pt x="851021" y="2337825"/>
                </a:lnTo>
                <a:lnTo>
                  <a:pt x="180434" y="2342493"/>
                </a:lnTo>
                <a:lnTo>
                  <a:pt x="169972" y="2341316"/>
                </a:lnTo>
              </a:path>
            </a:pathLst>
          </a:cu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3" name="Group 162"/>
          <p:cNvGrpSpPr/>
          <p:nvPr/>
        </p:nvGrpSpPr>
        <p:grpSpPr>
          <a:xfrm>
            <a:off x="2018468" y="4641584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1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5827126" y="4641584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0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588190" y="116632"/>
            <a:ext cx="1991922" cy="461665"/>
            <a:chOff x="179512" y="116632"/>
            <a:chExt cx="1991922" cy="461665"/>
          </a:xfrm>
        </p:grpSpPr>
        <p:pic>
          <p:nvPicPr>
            <p:cNvPr id="121" name="Picture 120">
              <a:hlinkClick r:id="rId10" tooltip="Saturn"/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5794" y="192348"/>
              <a:ext cx="1035640" cy="356332"/>
            </a:xfrm>
            <a:prstGeom prst="rect">
              <a:avLst/>
            </a:prstGeom>
          </p:spPr>
        </p:pic>
        <p:sp>
          <p:nvSpPr>
            <p:cNvPr id="199" name="TextBox 198"/>
            <p:cNvSpPr txBox="1"/>
            <p:nvPr/>
          </p:nvSpPr>
          <p:spPr>
            <a:xfrm>
              <a:off x="179512" y="116632"/>
              <a:ext cx="9973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Using 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00" name="TextBox 199"/>
          <p:cNvSpPr txBox="1"/>
          <p:nvPr/>
        </p:nvSpPr>
        <p:spPr>
          <a:xfrm>
            <a:off x="323528" y="5661248"/>
            <a:ext cx="835292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Using </a:t>
            </a:r>
            <a:r>
              <a:rPr lang="en-US" sz="1200" dirty="0">
                <a:hlinkClick r:id="rId12"/>
              </a:rPr>
              <a:t>Saturn</a:t>
            </a:r>
            <a:r>
              <a:rPr lang="en-US" sz="1200" dirty="0"/>
              <a:t> the functionality of a Payment Gateway is </a:t>
            </a:r>
            <a:r>
              <a:rPr lang="en-US" sz="1200" dirty="0" smtClean="0"/>
              <a:t>“emulated” </a:t>
            </a:r>
            <a:r>
              <a:rPr lang="en-US" sz="1200" dirty="0"/>
              <a:t>by the Merchant’s Bank.  However, the Merchant’s Bank only </a:t>
            </a:r>
            <a:r>
              <a:rPr lang="en-US" sz="1200" i="1" dirty="0"/>
              <a:t>indirectly</a:t>
            </a:r>
            <a:r>
              <a:rPr lang="en-US" sz="1200" dirty="0"/>
              <a:t> vouches for the authenticity of the Merchant.</a:t>
            </a:r>
          </a:p>
          <a:p>
            <a:pPr>
              <a:spcAft>
                <a:spcPts val="600"/>
              </a:spcAft>
            </a:pPr>
            <a:r>
              <a:rPr lang="en-US" sz="1200" dirty="0" smtClean="0"/>
              <a:t>Note: This </a:t>
            </a:r>
            <a:r>
              <a:rPr lang="en-US" sz="1200" dirty="0"/>
              <a:t>drawing is </a:t>
            </a:r>
            <a:r>
              <a:rPr lang="en-US" sz="1200" dirty="0" smtClean="0"/>
              <a:t>slightly simplified</a:t>
            </a:r>
            <a:r>
              <a:rPr lang="en-US" sz="1200" dirty="0"/>
              <a:t>, succeeding steps as well as </a:t>
            </a:r>
            <a:r>
              <a:rPr lang="en-US" sz="1200" dirty="0" smtClean="0">
                <a:hlinkClick r:id="rId13"/>
              </a:rPr>
              <a:t>Service Discovery</a:t>
            </a:r>
            <a:r>
              <a:rPr lang="en-US" sz="1200" dirty="0" smtClean="0"/>
              <a:t> </a:t>
            </a:r>
            <a:r>
              <a:rPr lang="en-US" sz="1200" i="1" dirty="0"/>
              <a:t>are not shown </a:t>
            </a:r>
            <a:r>
              <a:rPr lang="en-US" sz="1200" i="1" dirty="0" smtClean="0"/>
              <a:t>here.</a:t>
            </a:r>
            <a:endParaRPr lang="en-US" sz="1200" i="1" dirty="0"/>
          </a:p>
          <a:p>
            <a:pPr>
              <a:spcAft>
                <a:spcPts val="600"/>
              </a:spcAft>
            </a:pPr>
            <a:r>
              <a:rPr lang="en-US" sz="1200" dirty="0" smtClean="0"/>
              <a:t>Note: The “Wallet</a:t>
            </a:r>
            <a:r>
              <a:rPr lang="en-US" sz="1200" dirty="0"/>
              <a:t>” is </a:t>
            </a:r>
            <a:r>
              <a:rPr lang="en-US" sz="1200" i="1" dirty="0"/>
              <a:t>identical</a:t>
            </a:r>
            <a:r>
              <a:rPr lang="en-US" sz="1200" dirty="0"/>
              <a:t> for Saturn and Payment Gateway setups.</a:t>
            </a:r>
          </a:p>
        </p:txBody>
      </p:sp>
    </p:spTree>
    <p:extLst>
      <p:ext uri="{BB962C8B-B14F-4D97-AF65-F5344CB8AC3E}">
        <p14:creationId xmlns:p14="http://schemas.microsoft.com/office/powerpoint/2010/main" val="73445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1408</TotalTime>
  <Words>622</Words>
  <Application>Microsoft Office PowerPoint</Application>
  <PresentationFormat>On-screen Show (4:3)</PresentationFormat>
  <Paragraphs>102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Office Theme</vt:lpstr>
      <vt:lpstr>2_Custom Design</vt:lpstr>
      <vt:lpstr>1_Custom Design</vt:lpstr>
      <vt:lpstr>Custom Design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Dual Mode Open Banking APIs</dc:title>
  <dc:creator>Anders Rundgren</dc:creator>
  <cp:lastModifiedBy>Anders</cp:lastModifiedBy>
  <cp:revision>106</cp:revision>
  <dcterms:created xsi:type="dcterms:W3CDTF">2019-05-26T05:25:22Z</dcterms:created>
  <dcterms:modified xsi:type="dcterms:W3CDTF">2020-04-23T07:41:55Z</dcterms:modified>
</cp:coreProperties>
</file>