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69"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86399" autoAdjust="0"/>
  </p:normalViewPr>
  <p:slideViewPr>
    <p:cSldViewPr>
      <p:cViewPr varScale="1">
        <p:scale>
          <a:sx n="81" d="100"/>
          <a:sy n="81" d="100"/>
        </p:scale>
        <p:origin x="-1746" y="-2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2017-03-13</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2017-03-13 </a:t>
            </a:r>
            <a:r>
              <a:rPr lang="en-US" sz="600" dirty="0" err="1" smtClean="0">
                <a:latin typeface="Arial" panose="020B0604020202020204" pitchFamily="34" charset="0"/>
                <a:cs typeface="Arial" panose="020B0604020202020204" pitchFamily="34" charset="0"/>
              </a:rPr>
              <a:t>V.temp</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14</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9.emf"/><Relationship Id="rId4" Type="http://schemas.openxmlformats.org/officeDocument/2006/relationships/image" Target="../media/image4.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slide" Target="slide13.xml"/><Relationship Id="rId4" Type="http://schemas.openxmlformats.org/officeDocument/2006/relationships/image" Target="../media/image4.png"/><Relationship Id="rId9" Type="http://schemas.openxmlformats.org/officeDocument/2006/relationships/slide" Target="slide14.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emf"/><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“active” method on the issuer side to </a:t>
            </a:r>
            <a:r>
              <a:rPr lang="en-US" sz="1600" dirty="0" smtClean="0">
                <a:latin typeface="Arial" panose="020B0604020202020204" pitchFamily="34" charset="0"/>
                <a:cs typeface="Arial" panose="020B0604020202020204" pitchFamily="34" charset="0"/>
              </a:rPr>
              <a:t>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78423"/>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accountType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payeeAccount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IBAN:FR76</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2016-10-22T06:02:20Z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394149" y="260648"/>
            <a:ext cx="3836307"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353744"/>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221088"/>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311150" y="1459632"/>
            <a:ext cx="718590" cy="254857"/>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29740" y="1601193"/>
            <a:ext cx="378262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 (must match the encrypted user authorization)</a:t>
            </a:r>
            <a:endParaRPr lang="en-US" sz="1000" b="1" i="1" dirty="0">
              <a:latin typeface="Arial" panose="020B0604020202020204" pitchFamily="34" charset="0"/>
              <a:cs typeface="Arial" panose="020B0604020202020204" pitchFamily="34" charset="0"/>
            </a:endParaRPr>
          </a:p>
        </p:txBody>
      </p:sp>
      <p:sp>
        <p:nvSpPr>
          <p:cNvPr id="18" name="TextBox 17"/>
          <p:cNvSpPr txBox="1"/>
          <p:nvPr/>
        </p:nvSpPr>
        <p:spPr>
          <a:xfrm>
            <a:off x="4169427" y="2767320"/>
            <a:ext cx="409520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receive account (</a:t>
            </a:r>
            <a:r>
              <a:rPr lang="en-US" sz="1000" i="1" dirty="0" smtClean="0">
                <a:latin typeface="Arial" panose="020B0604020202020204" pitchFamily="34" charset="0"/>
                <a:cs typeface="Arial" panose="020B0604020202020204" pitchFamily="34" charset="0"/>
              </a:rPr>
              <a:t>only relevant for bank-to-bank payments</a:t>
            </a:r>
            <a:r>
              <a:rPr lang="en-US" sz="1000"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sp>
        <p:nvSpPr>
          <p:cNvPr id="19" name="Right Brace 18"/>
          <p:cNvSpPr/>
          <p:nvPr/>
        </p:nvSpPr>
        <p:spPr>
          <a:xfrm>
            <a:off x="3960068" y="272291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@embedded</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a:t>
            </a:r>
            <a:r>
              <a:rPr lang="en-US" sz="1000" dirty="0" smtClean="0">
                <a:latin typeface="Arial" panose="020B0604020202020204" pitchFamily="34" charset="0"/>
                <a:cs typeface="Arial" panose="020B0604020202020204" pitchFamily="34" charset="0"/>
              </a:rPr>
              <a:t>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a:t>
            </a:r>
            <a:r>
              <a:rPr lang="en-US" sz="1000" dirty="0" smtClean="0">
                <a:latin typeface="Arial" panose="020B0604020202020204" pitchFamily="34" charset="0"/>
                <a:cs typeface="Arial" panose="020B0604020202020204" pitchFamily="34" charset="0"/>
              </a:rPr>
              <a:t>the Merchant can (aided by their payment provider),</a:t>
            </a:r>
            <a:r>
              <a:rPr lang="en-US" sz="1000" dirty="0" smtClean="0">
                <a:latin typeface="Arial" panose="020B0604020202020204" pitchFamily="34" charset="0"/>
                <a:cs typeface="Arial" panose="020B0604020202020204" pitchFamily="34" charset="0"/>
              </a:rPr>
              <a:t> transfer money in the opposite direction.  </a:t>
            </a:r>
            <a:r>
              <a:rPr lang="en-US" sz="1000" dirty="0" smtClean="0">
                <a:latin typeface="Arial" panose="020B0604020202020204" pitchFamily="34" charset="0"/>
                <a:cs typeface="Arial" panose="020B0604020202020204" pitchFamily="34" charset="0"/>
              </a:rPr>
              <a:t>A </a:t>
            </a:r>
            <a:r>
              <a:rPr lang="en-US" sz="1000" b="1" dirty="0" err="1">
                <a:latin typeface="Courier New" panose="02070309020205020404" pitchFamily="49" charset="0"/>
                <a:cs typeface="Courier New" panose="02070309020205020404" pitchFamily="49" charset="0"/>
              </a:rPr>
              <a:t>RefundRequ</a:t>
            </a:r>
            <a:r>
              <a:rPr lang="en-US" sz="1000" b="1" dirty="0" err="1">
                <a:latin typeface="Courier New" panose="02070309020205020404" pitchFamily="49" charset="0"/>
                <a:cs typeface="Courier New" panose="02070309020205020404" pitchFamily="49" charset="0"/>
              </a:rPr>
              <a:t>es</a:t>
            </a:r>
            <a:r>
              <a:rPr lang="en-US" sz="1000" b="1" dirty="0" err="1">
                <a:latin typeface="Courier New" panose="02070309020205020404" pitchFamily="49" charset="0"/>
                <a:cs typeface="Courier New" panose="02070309020205020404" pitchFamily="49" charset="0"/>
              </a:rPr>
              <a:t>t</a:t>
            </a:r>
            <a:r>
              <a:rPr lang="en-US" sz="1000" dirty="0" smtClean="0">
                <a:latin typeface="Arial" panose="020B0604020202020204" pitchFamily="34" charset="0"/>
                <a:cs typeface="Arial" panose="020B0604020202020204" pitchFamily="34" charset="0"/>
              </a:rPr>
              <a:t> message (not shown here) in essence </a:t>
            </a:r>
            <a:r>
              <a:rPr lang="en-US" sz="1000" dirty="0" smtClean="0">
                <a:latin typeface="Arial" panose="020B0604020202020204" pitchFamily="34" charset="0"/>
                <a:cs typeface="Arial" panose="020B0604020202020204" pitchFamily="34" charset="0"/>
              </a:rPr>
              <a:t>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052736"/>
            <a:ext cx="8136904" cy="4708981"/>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a:t>
            </a:r>
            <a:r>
              <a:rPr lang="en-US" sz="1000" smtClean="0">
                <a:latin typeface="Arial" panose="020B0604020202020204" pitchFamily="34" charset="0"/>
                <a:cs typeface="Arial" panose="020B0604020202020204" pitchFamily="34" charset="0"/>
              </a:rPr>
              <a:t>on this </a:t>
            </a:r>
            <a:r>
              <a:rPr lang="en-US" sz="1000" dirty="0" smtClean="0">
                <a:latin typeface="Arial" panose="020B0604020202020204" pitchFamily="34" charset="0"/>
                <a:cs typeface="Arial" panose="020B0604020202020204" pitchFamily="34" charset="0"/>
              </a:rPr>
              <a:t>matter</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payment requests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all, only the actual payment system needs to use the payment-system-specific security, format, names, conventions, and processing</a:t>
            </a:r>
            <a:r>
              <a:rPr lang="en-US" sz="1000" dirty="0" smtClean="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rot="2212763">
            <a:off x="7907922" y="1112788"/>
            <a:ext cx="1503280" cy="1890285"/>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Lst>
            <a:ahLst/>
            <a:cxnLst>
              <a:cxn ang="0">
                <a:pos x="connsiteX0" y="connsiteY0"/>
              </a:cxn>
              <a:cxn ang="0">
                <a:pos x="connsiteX1" y="connsiteY1"/>
              </a:cxn>
              <a:cxn ang="0">
                <a:pos x="connsiteX2" y="connsiteY2"/>
              </a:cxn>
              <a:cxn ang="0">
                <a:pos x="connsiteX3" y="connsiteY3"/>
              </a:cxn>
            </a:cxnLst>
            <a:rect l="l" t="t" r="r" b="b"/>
            <a:pathLst>
              <a:path w="75470" h="1621312">
                <a:moveTo>
                  <a:pt x="0" y="188147"/>
                </a:moveTo>
                <a:lnTo>
                  <a:pt x="14843" y="0"/>
                </a:lnTo>
                <a:cubicBezTo>
                  <a:pt x="40474" y="581953"/>
                  <a:pt x="75534" y="1383067"/>
                  <a:pt x="75470" y="1386040"/>
                </a:cubicBezTo>
                <a:cubicBezTo>
                  <a:pt x="75430" y="1386220"/>
                  <a:pt x="66879" y="1495791"/>
                  <a:pt x="56841" y="1621312"/>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645454"/>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3527488" y="3320102"/>
            <a:ext cx="140455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Signed &amp; Encrypted)</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3922123"/>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3425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60520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770653"/>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95200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5868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73094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7"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512368"/>
            <a:ext cx="1209531" cy="999838"/>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1000" dirty="0" smtClean="0">
                <a:latin typeface="Arial" panose="020B0604020202020204" pitchFamily="34" charset="0"/>
                <a:cs typeface="Arial" panose="020B0604020202020204" pitchFamily="34" charset="0"/>
              </a:rP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and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424599" y="5111159"/>
            <a:ext cx="1413529" cy="250697"/>
          </a:xfrm>
          <a:prstGeom prst="roundRect">
            <a:avLst/>
          </a:prstGeom>
          <a:noFill/>
          <a:ln>
            <a:solidFill>
              <a:schemeClr val="tx1"/>
            </a:solidFill>
            <a:prstDash val="sysDash"/>
          </a:ln>
        </p:spPr>
        <p:txBody>
          <a:bodyPr wrap="non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7585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639250"/>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270376"/>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270376"/>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592161"/>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9"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10"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sp>
        <p:nvSpPr>
          <p:cNvPr id="104" name="TextBox 103"/>
          <p:cNvSpPr txBox="1"/>
          <p:nvPr/>
        </p:nvSpPr>
        <p:spPr>
          <a:xfrm>
            <a:off x="1630017" y="3225184"/>
            <a:ext cx="1208111" cy="250697"/>
          </a:xfrm>
          <a:prstGeom prst="roundRect">
            <a:avLst/>
          </a:prstGeom>
          <a:noFill/>
          <a:ln>
            <a:solidFill>
              <a:schemeClr val="tx1"/>
            </a:solidFill>
            <a:prstDash val="sysDash"/>
          </a:ln>
        </p:spPr>
        <p:txBody>
          <a:bodyPr wrap="none" lIns="36000" tIns="36000" r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a:latin typeface="Arial" panose="020B0604020202020204" pitchFamily="34" charset="0"/>
              <a:cs typeface="Arial" panose="020B0604020202020204" pitchFamily="34" charset="0"/>
            </a:endParaRPr>
          </a:p>
        </p:txBody>
      </p:sp>
      <p:pic>
        <p:nvPicPr>
          <p:cNvPr id="14" name="Picture 4" descr="C:\Users\Anders\AppData\Local\Microsoft\Windows\INetCache\IE\YM8GPEOA\mobi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5400000">
            <a:off x="5588458"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3917381"/>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603127"/>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5303440" y="1940917"/>
            <a:ext cx="936000" cy="1110317"/>
            <a:chOff x="5595922" y="1772816"/>
            <a:chExt cx="936000" cy="1110317"/>
          </a:xfrm>
        </p:grpSpPr>
        <p:sp>
          <p:nvSpPr>
            <p:cNvPr id="19" name="Rectangle 18"/>
            <p:cNvSpPr/>
            <p:nvPr/>
          </p:nvSpPr>
          <p:spPr>
            <a:xfrm>
              <a:off x="5595922" y="1779607"/>
              <a:ext cx="936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p:nvPr/>
          </p:nvSpPr>
          <p:spPr>
            <a:xfrm>
              <a:off x="5807496" y="1998215"/>
              <a:ext cx="504055" cy="308854"/>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632253" y="1772816"/>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958915" y="2608278"/>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5732093" y="2377280"/>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626867" y="2552928"/>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8264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492080"/>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4">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852936"/>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09250" y="3182779"/>
            <a:ext cx="1050288"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Decryption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049002" y="3821323"/>
            <a:ext cx="120738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Commit 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123902" y="1700808"/>
            <a:ext cx="1239442"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Request 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cxnSp>
        <p:nvCxnSpPr>
          <p:cNvPr id="165" name="Elbow Connector 164"/>
          <p:cNvCxnSpPr/>
          <p:nvPr/>
        </p:nvCxnSpPr>
        <p:spPr>
          <a:xfrm rot="5400000" flipH="1" flipV="1">
            <a:off x="5670152" y="1454965"/>
            <a:ext cx="1116000" cy="576000"/>
          </a:xfrm>
          <a:prstGeom prst="bentConnector3">
            <a:avLst>
              <a:gd name="adj1" fmla="val 3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2"/>
            <a:ext cx="1596163" cy="1922641"/>
            <a:chOff x="7223039" y="1412863"/>
            <a:chExt cx="1596163" cy="1922641"/>
          </a:xfrm>
        </p:grpSpPr>
        <p:sp>
          <p:nvSpPr>
            <p:cNvPr id="184" name="Rectangle 183"/>
            <p:cNvSpPr>
              <a:spLocks noChangeAspect="1"/>
            </p:cNvSpPr>
            <p:nvPr/>
          </p:nvSpPr>
          <p:spPr>
            <a:xfrm>
              <a:off x="7223039" y="1412863"/>
              <a:ext cx="1596163" cy="192264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87157"/>
              <a:ext cx="10422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88062" y="2198752"/>
              <a:ext cx="1393330"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Account Type URI</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28417"/>
            <a:ext cx="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81515"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0" name="Picture 6" descr="C:\Users\Anders\AppData\Local\Microsoft\Windows\INetCache\IE\93T5FZW3\person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5324" y="503865"/>
            <a:ext cx="288031" cy="57701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nders\AppData\Local\Microsoft\Windows\INetCache\IE\RPLCESMO\14481-illustration-of-a-house-pv[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435082" y="1916832"/>
            <a:ext cx="1422464" cy="506086"/>
          </a:xfrm>
          <a:prstGeom prst="roundRect">
            <a:avLst/>
          </a:prstGeom>
          <a:noFill/>
          <a:ln>
            <a:solidFill>
              <a:schemeClr val="tx1"/>
            </a:solidFill>
            <a:prstDash val="sysDash"/>
          </a:ln>
        </p:spPr>
        <p:txBody>
          <a:bodyPr wrap="square" lIns="36000" tIns="36000" rIns="36000" bIns="36000" rtlCol="0" anchor="ctr" anchorCtr="1">
            <a:spAutoFit/>
          </a:bodyPr>
          <a:lstStyle/>
          <a:p>
            <a:pPr marL="88900"/>
            <a:r>
              <a:rPr lang="en-US" sz="1000" dirty="0" smtClean="0">
                <a:latin typeface="Arial" panose="020B0604020202020204" pitchFamily="34" charset="0"/>
                <a:cs typeface="Arial" panose="020B0604020202020204" pitchFamily="34" charset="0"/>
              </a:rPr>
              <a:t>Acquirer </a:t>
            </a:r>
            <a:r>
              <a:rPr lang="en-US" sz="1000" i="1" dirty="0" smtClean="0">
                <a:latin typeface="Arial" panose="020B0604020202020204" pitchFamily="34" charset="0"/>
                <a:cs typeface="Arial" panose="020B0604020202020204" pitchFamily="34" charset="0"/>
              </a:rPr>
              <a:t>Lookup</a:t>
            </a:r>
            <a:r>
              <a:rPr lang="en-US" sz="600" i="1" dirty="0">
                <a:latin typeface="Arial" panose="020B0604020202020204" pitchFamily="34" charset="0"/>
                <a:cs typeface="Arial" panose="020B0604020202020204" pitchFamily="34" charset="0"/>
              </a:rPr>
              <a:t> </a:t>
            </a:r>
            <a:r>
              <a:rPr lang="en-US" sz="1100" b="1" dirty="0" smtClean="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r>
            <a:br>
              <a:rPr lang="en-US" sz="400" b="1" dirty="0" smtClean="0">
                <a:latin typeface="Arial" panose="020B0604020202020204" pitchFamily="34" charset="0"/>
                <a:cs typeface="Arial" panose="020B0604020202020204" pitchFamily="34" charset="0"/>
              </a:rPr>
            </a:br>
            <a:endParaRPr lang="en-US" sz="400" i="1" dirty="0" smtClean="0">
              <a:latin typeface="Arial" panose="020B0604020202020204" pitchFamily="34" charset="0"/>
              <a:cs typeface="Arial" panose="020B0604020202020204" pitchFamily="34" charset="0"/>
            </a:endParaRPr>
          </a:p>
          <a:p>
            <a:pPr marL="88900"/>
            <a:r>
              <a:rPr lang="en-US" sz="1000" dirty="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Encryption</a:t>
            </a:r>
            <a:endParaRPr lang="en-US" sz="1000" dirty="0" smtClean="0">
              <a:latin typeface="Arial" panose="020B0604020202020204" pitchFamily="34" charset="0"/>
              <a:cs typeface="Arial" panose="020B0604020202020204" pitchFamily="34" charset="0"/>
            </a:endParaRPr>
          </a:p>
        </p:txBody>
      </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8"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5400000">
            <a:off x="6235715" y="53974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98937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3" action="ppaction://hlinksldjump"/>
              </a:rPr>
              <a:t>Hybrid Mode</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acceptedAccountTypes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2016-10-22T06:32:00Z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979712" y="282134"/>
            <a:ext cx="5256584"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Sender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requests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618658"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84193" y="980728"/>
            <a:ext cx="410642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Account Type 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Receiver – Wallet Renders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9559" y="1396063"/>
            <a:ext cx="2314375" cy="4114999"/>
          </a:xfrm>
          <a:prstGeom prst="rect">
            <a:avLst/>
          </a:prstGeom>
          <a:ln>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36712"/>
            <a:ext cx="7992888" cy="4862870"/>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account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id</a:t>
            </a:r>
            <a:r>
              <a:rPr lang="en-US" sz="1000" dirty="0">
                <a:solidFill>
                  <a:srgbClr val="000000"/>
                </a:solidFill>
                <a:latin typeface="Verdana"/>
              </a:rPr>
              <a:t>": "</a:t>
            </a:r>
            <a:r>
              <a:rPr lang="en-US" sz="1000" dirty="0">
                <a:solidFill>
                  <a:srgbClr val="0000C0"/>
                </a:solidFill>
                <a:latin typeface="Verdana"/>
              </a:rPr>
              <a:t>8645-7800239403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2016-10-22T08:02:18+02:00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11560" y="5835877"/>
            <a:ext cx="7776863"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 matching the selected Account Type (card), while </a:t>
            </a:r>
            <a:r>
              <a:rPr lang="en-US" sz="1000" b="1" dirty="0" smtClean="0">
                <a:latin typeface="Courier New" panose="02070309020205020404" pitchFamily="49" charset="0"/>
                <a:cs typeface="Courier New" panose="02070309020205020404" pitchFamily="49" charset="0"/>
              </a:rPr>
              <a:t>account</a:t>
            </a:r>
            <a:r>
              <a:rPr lang="en-US" sz="1000" dirty="0" smtClean="0">
                <a:latin typeface="Arial" panose="020B0604020202020204" pitchFamily="34" charset="0"/>
                <a:cs typeface="Arial" panose="020B0604020202020204" pitchFamily="34" charset="0"/>
              </a:rPr>
              <a:t> holds the actual Account ID (number) and Account Type of 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196752"/>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85812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72271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91911" y="1990440"/>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088232" y="1946039"/>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176671"/>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accountType</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type</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curve</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489452" y="260648"/>
            <a:ext cx="56748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665618"/>
            <a:ext cx="7272808" cy="931734"/>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Encryption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02893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Base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7992888" cy="5293757"/>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providerAccountTypes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https://swift.com</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2016-09-20T04:34:29Z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2017-09-21T00:00:00Z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80264" y="1135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32040" y="1052736"/>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57301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437603"/>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79309" y="5835877"/>
            <a:ext cx="795313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Account types, 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scalability. </a:t>
            </a:r>
            <a:r>
              <a:rPr lang="en-US" sz="1000" dirty="0" smtClean="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a:t>
            </a:r>
            <a:r>
              <a:rPr lang="en-US" sz="1000" dirty="0">
                <a:latin typeface="Arial" panose="020B0604020202020204" pitchFamily="34" charset="0"/>
                <a:cs typeface="Arial" panose="020B0604020202020204" pitchFamily="34" charset="0"/>
              </a:rPr>
              <a:t>by HTTP 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providerAccountTypes</a:t>
            </a:r>
            <a:r>
              <a:rPr lang="en-US" sz="1000" dirty="0" smtClean="0">
                <a:latin typeface="Arial" panose="020B0604020202020204" pitchFamily="34" charset="0"/>
                <a:cs typeface="Arial" panose="020B0604020202020204" pitchFamily="34" charset="0"/>
              </a:rPr>
              <a:t> array declares the bank-to-bank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flipH="1">
            <a:off x="2537000" y="1732650"/>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159087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3"/>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52267"/>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type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curve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2016-10-20T17:26:58Z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1461174554959</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CN=Big Bank,2.5.4.5</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=#1306383936363430,C=DE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smtClean="0">
                <a:solidFill>
                  <a:srgbClr val="0000C0"/>
                </a:solidFill>
                <a:latin typeface="verdana"/>
              </a:rPr>
              <a:t>MIIBtTCCAVmgAwIBAgIGAVQ0 … 5CHYX3i2r67iG_MsApiD3jFnqaJhxCZ</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0000C0"/>
                </a:solidFill>
                <a:latin typeface="verdana"/>
              </a:rPr>
              <a:t>MIIDcjCCAVqgAwIBAgIBAzANB</a:t>
            </a:r>
            <a:r>
              <a:rPr lang="en-US" sz="1000" dirty="0" smtClean="0">
                <a:solidFill>
                  <a:srgbClr val="0000C0"/>
                </a:solidFill>
                <a:latin typeface="verdana"/>
              </a:rPr>
              <a:t> … gkqhkiG9w0BAQ0FADAwMQswCQYD</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27584" y="5835877"/>
            <a:ext cx="7416824"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693177"/>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635273"/>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370455"/>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235042"/>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265451"/>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865651"/>
            <a:ext cx="177227" cy="1008112"/>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382056"/>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268760"/>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12314</TotalTime>
  <Words>1493</Words>
  <Application>Microsoft Office PowerPoint</Application>
  <PresentationFormat>On-screen Show (4:3)</PresentationFormat>
  <Paragraphs>220</Paragraphs>
  <Slides>14</Slides>
  <Notes>0</Notes>
  <HiddenSlides>0</HiddenSlides>
  <MMClips>0</MMClips>
  <ScaleCrop>false</ScaleCrop>
  <HeadingPairs>
    <vt:vector size="4" baseType="variant">
      <vt:variant>
        <vt:lpstr>Theme</vt:lpstr>
      </vt:variant>
      <vt:variant>
        <vt:i4>8</vt:i4>
      </vt:variant>
      <vt:variant>
        <vt:lpstr>Slide Titles</vt:lpstr>
      </vt:variant>
      <vt:variant>
        <vt:i4>14</vt:i4>
      </vt:variant>
    </vt:vector>
  </HeadingPairs>
  <TitlesOfParts>
    <vt:vector size="22"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dc:creator>
  <cp:lastModifiedBy>Anders</cp:lastModifiedBy>
  <cp:revision>409</cp:revision>
  <dcterms:created xsi:type="dcterms:W3CDTF">2016-04-29T15:32:52Z</dcterms:created>
  <dcterms:modified xsi:type="dcterms:W3CDTF">2017-03-13T08:26:38Z</dcterms:modified>
</cp:coreProperties>
</file>