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642" y="-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9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6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6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5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3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1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6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6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9B2A4-F4BC-4038-857F-798226C3C337}" type="datetimeFigureOut">
              <a:rPr lang="en-US" smtClean="0"/>
              <a:t>2019-08-12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4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phone.github.io/doc/defensive-publications/authority-objects.pdf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2" y="149443"/>
            <a:ext cx="1035640" cy="3563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4273" y="188640"/>
            <a:ext cx="3544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Saturn V3 - Payment Credentials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92108955"/>
              </p:ext>
            </p:extLst>
          </p:nvPr>
        </p:nvGraphicFramePr>
        <p:xfrm>
          <a:off x="401398" y="698558"/>
          <a:ext cx="8352928" cy="571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243"/>
                <a:gridCol w="3396471"/>
                <a:gridCol w="3174214"/>
              </a:tblGrid>
              <a:tr h="2628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 marL="36000" marT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Comment</a:t>
                      </a:r>
                      <a:endParaRPr lang="en-US" sz="1600" dirty="0"/>
                    </a:p>
                  </a:txBody>
                  <a:tcPr marL="36000" marT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Example/Implementation</a:t>
                      </a:r>
                      <a:endParaRPr lang="en-US" sz="1600" dirty="0"/>
                    </a:p>
                  </a:txBody>
                  <a:tcPr marL="36000" marT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paymentMethod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URI</a:t>
                      </a:r>
                      <a:r>
                        <a:rPr lang="en-US" sz="1200" baseline="0" dirty="0" smtClean="0"/>
                        <a:t> indicating payment method.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Fictitious</a:t>
                      </a:r>
                      <a:r>
                        <a:rPr lang="en-US" sz="1200" i="1" baseline="0" dirty="0" smtClean="0"/>
                        <a:t> bank driven payment network:</a:t>
                      </a:r>
                      <a:endParaRPr lang="en-US" sz="1200" i="1" dirty="0" smtClean="0"/>
                    </a:p>
                    <a:p>
                      <a:r>
                        <a:rPr lang="en-US" sz="1200" b="1" dirty="0" smtClean="0"/>
                        <a:t>https://bankdirect.net</a:t>
                      </a:r>
                      <a:endParaRPr lang="en-US" sz="1200" b="1" dirty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accountId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Account identifier</a:t>
                      </a:r>
                      <a:r>
                        <a:rPr lang="en-US" sz="1200" baseline="0" dirty="0" smtClean="0"/>
                        <a:t> associated with the </a:t>
                      </a:r>
                      <a:r>
                        <a:rPr lang="en-US" sz="1200" baseline="0" dirty="0" smtClean="0"/>
                        <a:t>payment credential</a:t>
                      </a:r>
                      <a:r>
                        <a:rPr lang="en-US" sz="1200" baseline="0" dirty="0" smtClean="0"/>
                        <a:t>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Fictitious</a:t>
                      </a:r>
                      <a:r>
                        <a:rPr lang="en-US" sz="1200" i="1" baseline="0" dirty="0" smtClean="0"/>
                        <a:t> F</a:t>
                      </a:r>
                      <a:r>
                        <a:rPr lang="en-US" sz="1200" i="1" dirty="0" smtClean="0"/>
                        <a:t>rench</a:t>
                      </a:r>
                      <a:r>
                        <a:rPr lang="en-US" sz="1200" i="1" baseline="0" dirty="0" smtClean="0"/>
                        <a:t> IBAN account:</a:t>
                      </a:r>
                    </a:p>
                    <a:p>
                      <a:r>
                        <a:rPr lang="en-US" sz="1200" b="1" dirty="0" smtClean="0"/>
                        <a:t>FR7630002111110020050016322</a:t>
                      </a:r>
                      <a:endParaRPr lang="en-US" sz="1200" b="1" dirty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providerAuthorityUrl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Points to the</a:t>
                      </a:r>
                      <a:r>
                        <a:rPr lang="en-US" sz="1200" baseline="0" dirty="0" smtClean="0"/>
                        <a:t> issuer.  Used for gathering information about methods and service end points.  </a:t>
                      </a:r>
                      <a:r>
                        <a:rPr lang="en-US" sz="1200" i="1" baseline="0" dirty="0" smtClean="0"/>
                        <a:t>This data also plays a crucial role for establishing scalable trust between entities</a:t>
                      </a:r>
                      <a:r>
                        <a:rPr lang="en-US" sz="1200" baseline="0" dirty="0" smtClean="0"/>
                        <a:t>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/>
                        <a:t>Fictitious</a:t>
                      </a:r>
                      <a:r>
                        <a:rPr lang="en-US" sz="1200" i="1" baseline="0" dirty="0" smtClean="0"/>
                        <a:t> bank URL:</a:t>
                      </a:r>
                    </a:p>
                    <a:p>
                      <a:r>
                        <a:rPr lang="en-US" sz="1200" b="1" dirty="0" smtClean="0"/>
                        <a:t>https://pay.mybank.com/authority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See</a:t>
                      </a:r>
                      <a:r>
                        <a:rPr lang="en-US" sz="1200" baseline="0" dirty="0" smtClean="0"/>
                        <a:t>:</a:t>
                      </a:r>
                      <a:r>
                        <a:rPr lang="en-US" sz="1800" dirty="0" smtClean="0"/>
                        <a:t> </a:t>
                      </a:r>
                      <a:r>
                        <a:rPr lang="en-US" sz="1200" baseline="0" dirty="0" smtClean="0">
                          <a:hlinkClick r:id="rId3"/>
                        </a:rPr>
                        <a:t>https://cyberphone.github.io/doc/defensive-publications/authority-objects.pdf</a:t>
                      </a:r>
                      <a:endParaRPr lang="en-US" sz="1200" baseline="0" dirty="0" smtClean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encryptionParameters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Holds an object </a:t>
                      </a:r>
                      <a:r>
                        <a:rPr lang="en-US" sz="1200" baseline="0" dirty="0" smtClean="0"/>
                        <a:t>with parameters (</a:t>
                      </a:r>
                      <a:r>
                        <a:rPr lang="en-US" sz="1200" i="1" baseline="0" dirty="0" smtClean="0"/>
                        <a:t>including a bank specific public key</a:t>
                      </a:r>
                      <a:r>
                        <a:rPr lang="en-US" sz="1200" baseline="0" dirty="0" smtClean="0"/>
                        <a:t>), telling the local client application how to encrypt user authorization data (an alternative to “tokenization”).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Object based on IETF’s JOSE standards: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EC </a:t>
                      </a:r>
                      <a:r>
                        <a:rPr lang="en-US" sz="1200" baseline="0" smtClean="0"/>
                        <a:t>or RSA public </a:t>
                      </a:r>
                      <a:r>
                        <a:rPr lang="en-US" sz="1200" baseline="0" dirty="0" smtClean="0"/>
                        <a:t>key in JWK format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Content encryption algorithms like A256GCM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Key encryption algorithms like ECDH-ES</a:t>
                      </a:r>
                      <a:endParaRPr lang="en-US" sz="1200" dirty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authorizationKey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Private</a:t>
                      </a:r>
                      <a:r>
                        <a:rPr lang="en-US" sz="1200" baseline="0" dirty="0" smtClean="0"/>
                        <a:t> key (including public key) used for authorizing payment requests associated with </a:t>
                      </a:r>
                      <a:r>
                        <a:rPr lang="en-US" sz="1200" b="1" baseline="0" dirty="0" err="1" smtClean="0"/>
                        <a:t>accountId</a:t>
                      </a:r>
                      <a:r>
                        <a:rPr lang="en-US" sz="1200" baseline="0" dirty="0" smtClean="0"/>
                        <a:t>.  </a:t>
                      </a:r>
                      <a:r>
                        <a:rPr lang="en-US" sz="1200" i="1" baseline="0" dirty="0" smtClean="0"/>
                        <a:t>This key must be explicitly activated by the user through a PIN code or biometric operation</a:t>
                      </a:r>
                      <a:r>
                        <a:rPr lang="en-US" sz="1200" baseline="0" dirty="0" smtClean="0"/>
                        <a:t>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Generated and stored in a TEE.  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i="1" dirty="0" smtClean="0"/>
                        <a:t>Only the corresponding public</a:t>
                      </a:r>
                      <a:r>
                        <a:rPr lang="en-US" sz="1200" i="1" baseline="0" dirty="0" smtClean="0"/>
                        <a:t> key is ever transmitted in clear.</a:t>
                      </a:r>
                      <a:endParaRPr lang="en-US" sz="1200" i="1" dirty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accountBalanceKey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Private key (including public key) used for authorizing balance requests associated with </a:t>
                      </a:r>
                      <a:r>
                        <a:rPr lang="en-US" sz="1200" b="1" dirty="0" err="1" smtClean="0"/>
                        <a:t>accountId</a:t>
                      </a:r>
                      <a:r>
                        <a:rPr lang="en-US" sz="1200" dirty="0" smtClean="0"/>
                        <a:t>.  </a:t>
                      </a:r>
                      <a:r>
                        <a:rPr lang="en-US" sz="1200" i="1" dirty="0" smtClean="0"/>
                        <a:t>This key</a:t>
                      </a:r>
                      <a:r>
                        <a:rPr lang="en-US" sz="1200" i="1" baseline="0" dirty="0" smtClean="0"/>
                        <a:t> is used in the background and does not require user interaction since </a:t>
                      </a:r>
                      <a:r>
                        <a:rPr lang="en-US" sz="1200" i="1" baseline="0" dirty="0" smtClean="0"/>
                        <a:t>balance access is read only and limited to a specific account</a:t>
                      </a:r>
                      <a:r>
                        <a:rPr lang="en-US" sz="1200" baseline="0" dirty="0" smtClean="0"/>
                        <a:t>.</a:t>
                      </a:r>
                      <a:endParaRPr lang="en-US" sz="1200" dirty="0" smtClean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Generated and stored in a TEE.  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i="1" dirty="0" smtClean="0"/>
                        <a:t>Only the corresponding public</a:t>
                      </a:r>
                      <a:r>
                        <a:rPr lang="en-US" sz="1200" i="1" baseline="0" dirty="0" smtClean="0"/>
                        <a:t> key is ever transmitted in clear.</a:t>
                      </a:r>
                      <a:endParaRPr lang="en-US" sz="1200" i="1" dirty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imageData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SVG image holding a visual</a:t>
                      </a:r>
                      <a:r>
                        <a:rPr lang="en-US" sz="1200" baseline="0" dirty="0" smtClean="0"/>
                        <a:t> representation of the </a:t>
                      </a:r>
                      <a:r>
                        <a:rPr lang="en-US" sz="1200" baseline="0" dirty="0" smtClean="0"/>
                        <a:t>payment credential</a:t>
                      </a:r>
                      <a:r>
                        <a:rPr lang="en-US" sz="1200" baseline="0" dirty="0" smtClean="0"/>
                        <a:t>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 marL="72000" marT="36000" marB="36000" anchor="ctr"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76" y="5421776"/>
            <a:ext cx="1584176" cy="9932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6645370"/>
            <a:ext cx="15648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V0.8,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2019-08-12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6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264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V3 Payment Credentials</dc:title>
  <dc:creator>Anders Rundgren</dc:creator>
  <cp:lastModifiedBy>Anders</cp:lastModifiedBy>
  <cp:revision>21</cp:revision>
  <dcterms:created xsi:type="dcterms:W3CDTF">2019-08-11T04:50:29Z</dcterms:created>
  <dcterms:modified xsi:type="dcterms:W3CDTF">2019-08-12T05:27:34Z</dcterms:modified>
</cp:coreProperties>
</file>