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handoutMasterIdLst>
    <p:handoutMasterId r:id="rId29"/>
  </p:handoutMasterIdLst>
  <p:sldIdLst>
    <p:sldId id="258" r:id="rId9"/>
    <p:sldId id="256" r:id="rId10"/>
    <p:sldId id="257" r:id="rId11"/>
    <p:sldId id="261" r:id="rId12"/>
    <p:sldId id="260" r:id="rId13"/>
    <p:sldId id="264" r:id="rId14"/>
    <p:sldId id="263" r:id="rId15"/>
    <p:sldId id="259" r:id="rId16"/>
    <p:sldId id="267" r:id="rId17"/>
    <p:sldId id="272" r:id="rId18"/>
    <p:sldId id="265" r:id="rId19"/>
    <p:sldId id="269" r:id="rId20"/>
    <p:sldId id="266" r:id="rId21"/>
    <p:sldId id="270" r:id="rId22"/>
    <p:sldId id="276" r:id="rId23"/>
    <p:sldId id="275" r:id="rId24"/>
    <p:sldId id="271" r:id="rId25"/>
    <p:sldId id="273" r:id="rId26"/>
    <p:sldId id="274" r:id="rId27"/>
    <p:sldId id="26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1FF"/>
    <a:srgbClr val="FDFAC7"/>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73" autoAdjust="0"/>
    <p:restoredTop sz="99842" autoAdjust="0"/>
  </p:normalViewPr>
  <p:slideViewPr>
    <p:cSldViewPr>
      <p:cViewPr varScale="1">
        <p:scale>
          <a:sx n="91" d="100"/>
          <a:sy n="91" d="100"/>
        </p:scale>
        <p:origin x="1430" y="3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notesViewPr>
    <p:cSldViewPr>
      <p:cViewPr varScale="1">
        <p:scale>
          <a:sx n="69" d="100"/>
          <a:sy n="69" d="100"/>
        </p:scale>
        <p:origin x="-3249"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presProps" Target="presProps.xml"/><Relationship Id="rId8" Type="http://schemas.openxmlformats.org/officeDocument/2006/relationships/slideMaster" Target="slideMasters/slideMaster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29AC45-7137-4194-BF3A-B57E28678F45}" type="datetimeFigureOut">
              <a:rPr lang="en-US" smtClean="0"/>
              <a:t>2022-07-29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A16D16-32FA-4F28-BAB8-B2F6A6EB8464}" type="slidenum">
              <a:rPr lang="en-US" smtClean="0"/>
              <a:t>‹#›</a:t>
            </a:fld>
            <a:endParaRPr lang="en-US"/>
          </a:p>
        </p:txBody>
      </p:sp>
    </p:spTree>
    <p:extLst>
      <p:ext uri="{BB962C8B-B14F-4D97-AF65-F5344CB8AC3E}">
        <p14:creationId xmlns:p14="http://schemas.microsoft.com/office/powerpoint/2010/main" val="81798154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2022-07-29</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80F04E-B60C-4530-BE27-DE08322B2422}" type="datetimeFigureOut">
              <a:rPr lang="en-US" smtClean="0"/>
              <a:t>2022-07-29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2022-07-29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2022-07-29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2022-07-29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80F04E-B60C-4530-BE27-DE08322B2422}"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80F04E-B60C-4530-BE27-DE08322B2422}"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690C41-1B19-4491-A062-33F2F29E9A8D}"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690C41-1B19-4491-A062-33F2F29E9A8D}"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690C41-1B19-4491-A062-33F2F29E9A8D}" type="datetimeFigureOut">
              <a:rPr lang="en-US" smtClean="0"/>
              <a:t>2022-07-29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28958196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690C41-1B19-4491-A062-33F2F29E9A8D}" type="datetimeFigureOut">
              <a:rPr lang="en-US" smtClean="0"/>
              <a:t>2022-07-29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690C41-1B19-4491-A062-33F2F29E9A8D}" type="datetimeFigureOut">
              <a:rPr lang="en-US" smtClean="0"/>
              <a:t>2022-07-29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2022-07-29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2022-07-29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2022-07-29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690C41-1B19-4491-A062-33F2F29E9A8D}"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690C41-1B19-4491-A062-33F2F29E9A8D}"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3D18025-B22E-453D-AA62-4A08DAEF541F}"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D18025-B22E-453D-AA62-4A08DAEF541F}"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2022-07-29</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D18025-B22E-453D-AA62-4A08DAEF541F}" type="datetimeFigureOut">
              <a:rPr lang="en-US" smtClean="0"/>
              <a:t>2022-07-29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D18025-B22E-453D-AA62-4A08DAEF541F}" type="datetimeFigureOut">
              <a:rPr lang="en-US" smtClean="0"/>
              <a:t>2022-07-29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D18025-B22E-453D-AA62-4A08DAEF541F}" type="datetimeFigureOut">
              <a:rPr lang="en-US" smtClean="0"/>
              <a:t>2022-07-29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2022-07-29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2022-07-29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2022-07-29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D18025-B22E-453D-AA62-4A08DAEF541F}"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D18025-B22E-453D-AA62-4A08DAEF541F}"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A29F1F3-0306-4ADD-8575-5F845BC34EA0}"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29F1F3-0306-4ADD-8575-5F845BC34EA0}"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2022-07-29</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A29F1F3-0306-4ADD-8575-5F845BC34EA0}" type="datetimeFigureOut">
              <a:rPr lang="en-US" smtClean="0"/>
              <a:t>2022-07-29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29F1F3-0306-4ADD-8575-5F845BC34EA0}" type="datetimeFigureOut">
              <a:rPr lang="en-US" smtClean="0"/>
              <a:t>2022-07-29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29F1F3-0306-4ADD-8575-5F845BC34EA0}" type="datetimeFigureOut">
              <a:rPr lang="en-US" smtClean="0"/>
              <a:t>2022-07-29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2022-07-29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2022-07-29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2022-07-29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29F1F3-0306-4ADD-8575-5F845BC34EA0}"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29F1F3-0306-4ADD-8575-5F845BC34EA0}"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D378D0-82C9-47C6-BEE5-E347AC6F0A5E}"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880F04E-B60C-4530-BE27-DE08322B2422}"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D378D0-82C9-47C6-BEE5-E347AC6F0A5E}"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D378D0-82C9-47C6-BEE5-E347AC6F0A5E}" type="datetimeFigureOut">
              <a:rPr lang="en-US" smtClean="0"/>
              <a:t>2022-07-29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D378D0-82C9-47C6-BEE5-E347AC6F0A5E}" type="datetimeFigureOut">
              <a:rPr lang="en-US" smtClean="0"/>
              <a:t>2022-07-29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D378D0-82C9-47C6-BEE5-E347AC6F0A5E}" type="datetimeFigureOut">
              <a:rPr lang="en-US" smtClean="0"/>
              <a:t>2022-07-29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2022-07-29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2022-07-29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2022-07-29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D378D0-82C9-47C6-BEE5-E347AC6F0A5E}"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D378D0-82C9-47C6-BEE5-E347AC6F0A5E}"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80F04E-B60C-4530-BE27-DE08322B2422}"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96FFCCF-F4AB-4D56-AEE8-39DF7F28FF62}"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6FFCCF-F4AB-4D56-AEE8-39DF7F28FF62}"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6FFCCF-F4AB-4D56-AEE8-39DF7F28FF62}" type="datetimeFigureOut">
              <a:rPr lang="en-US" smtClean="0"/>
              <a:t>2022-07-29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6FFCCF-F4AB-4D56-AEE8-39DF7F28FF62}" type="datetimeFigureOut">
              <a:rPr lang="en-US" smtClean="0"/>
              <a:t>2022-07-29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6FFCCF-F4AB-4D56-AEE8-39DF7F28FF62}" type="datetimeFigureOut">
              <a:rPr lang="en-US" smtClean="0"/>
              <a:t>2022-07-29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2022-07-29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2022-07-29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2022-07-29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6FFCCF-F4AB-4D56-AEE8-39DF7F28FF62}"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6FFCCF-F4AB-4D56-AEE8-39DF7F28FF62}"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90DB797-294B-4B2B-9A48-229F3ACF3E1A}"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0DB797-294B-4B2B-9A48-229F3ACF3E1A}"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0DB797-294B-4B2B-9A48-229F3ACF3E1A}" type="datetimeFigureOut">
              <a:rPr lang="en-US" smtClean="0"/>
              <a:t>2022-07-29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0DB797-294B-4B2B-9A48-229F3ACF3E1A}" type="datetimeFigureOut">
              <a:rPr lang="en-US" smtClean="0"/>
              <a:t>2022-07-29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0DB797-294B-4B2B-9A48-229F3ACF3E1A}" type="datetimeFigureOut">
              <a:rPr lang="en-US" smtClean="0"/>
              <a:t>2022-07-29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2022-07-29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2022-07-29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2022-07-29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80F04E-B60C-4530-BE27-DE08322B2422}" type="datetimeFigureOut">
              <a:rPr lang="en-US" smtClean="0"/>
              <a:t>2022-07-29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0DB797-294B-4B2B-9A48-229F3ACF3E1A}"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0DB797-294B-4B2B-9A48-229F3ACF3E1A}" type="datetimeFigureOut">
              <a:rPr lang="en-US" smtClean="0"/>
              <a:t>2022-07-29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80F04E-B60C-4530-BE27-DE08322B2422}" type="datetimeFigureOut">
              <a:rPr lang="en-US" smtClean="0"/>
              <a:t>2022-07-29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5.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6.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7.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8.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a:solidFill>
                  <a:schemeClr val="bg1">
                    <a:lumMod val="95000"/>
                  </a:schemeClr>
                </a:solidFill>
                <a:latin typeface="Impact" panose="020B0806030902050204" pitchFamily="34" charset="0"/>
              </a:rPr>
              <a:t>Preliminary</a:t>
            </a:r>
          </a:p>
        </p:txBody>
      </p:sp>
      <p:sp>
        <p:nvSpPr>
          <p:cNvPr id="8" name="TextBox 7"/>
          <p:cNvSpPr txBox="1"/>
          <p:nvPr userDrawn="1"/>
        </p:nvSpPr>
        <p:spPr>
          <a:xfrm>
            <a:off x="-3306" y="6700718"/>
            <a:ext cx="1988412" cy="184666"/>
          </a:xfrm>
          <a:prstGeom prst="rect">
            <a:avLst/>
          </a:prstGeom>
          <a:noFill/>
        </p:spPr>
        <p:txBody>
          <a:bodyPr wrap="square" rtlCol="0">
            <a:spAutoFit/>
          </a:bodyPr>
          <a:lstStyle/>
          <a:p>
            <a:r>
              <a:rPr lang="en-US" sz="600" dirty="0">
                <a:latin typeface="Arial" panose="020B0604020202020204" pitchFamily="34" charset="0"/>
                <a:cs typeface="Arial" panose="020B0604020202020204" pitchFamily="34" charset="0"/>
              </a:rPr>
              <a:t>Saturn © WebPKI.org 2020-10-26, API V0.68</a:t>
            </a: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a:latin typeface="Arial" panose="020B0604020202020204" pitchFamily="34" charset="0"/>
                <a:cs typeface="Arial" panose="020B0604020202020204" pitchFamily="34" charset="0"/>
              </a:rPr>
              <a:t>/20</a:t>
            </a:r>
          </a:p>
        </p:txBody>
      </p:sp>
      <p:pic>
        <p:nvPicPr>
          <p:cNvPr id="5" name="Picture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7"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2022-07-29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2022-07-29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2022-07-29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2022-07-29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2022-07-29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2022-07-29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2022-07-29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cyberphone.github.io/doc/security/jef.html" TargetMode="External"/><Relationship Id="rId3" Type="http://schemas.openxmlformats.org/officeDocument/2006/relationships/slide" Target="slide8.xml"/><Relationship Id="rId7" Type="http://schemas.openxmlformats.org/officeDocument/2006/relationships/hyperlink" Target="https://cyberphone.github.io/doc/security/jsf.html" TargetMode="External"/><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11.xml"/><Relationship Id="rId4" Type="http://schemas.openxmlformats.org/officeDocument/2006/relationships/slide" Target="slide7.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3" Type="http://schemas.microsoft.com/office/2007/relationships/hdphoto" Target="../media/hdphoto1.wdp"/><Relationship Id="rId7" Type="http://schemas.openxmlformats.org/officeDocument/2006/relationships/image" Target="../media/image13.png"/><Relationship Id="rId2" Type="http://schemas.openxmlformats.org/officeDocument/2006/relationships/image" Target="../media/image5.png"/><Relationship Id="rId16"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image" Target="../media/image4.png"/><Relationship Id="rId15" Type="http://schemas.openxmlformats.org/officeDocument/2006/relationships/image" Target="../media/image2.png"/><Relationship Id="rId10" Type="http://schemas.openxmlformats.org/officeDocument/2006/relationships/image" Target="../media/image14.png"/><Relationship Id="rId4" Type="http://schemas.openxmlformats.org/officeDocument/2006/relationships/image" Target="../media/image3.emf"/><Relationship Id="rId9" Type="http://schemas.openxmlformats.org/officeDocument/2006/relationships/image" Target="../media/image1.emf"/><Relationship Id="rId14" Type="http://schemas.openxmlformats.org/officeDocument/2006/relationships/image" Target="../media/image9.emf"/></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9.xml"/><Relationship Id="rId1" Type="http://schemas.openxmlformats.org/officeDocument/2006/relationships/slideLayout" Target="../slideLayouts/slideLayout2.xml"/><Relationship Id="rId5" Type="http://schemas.openxmlformats.org/officeDocument/2006/relationships/hyperlink" Target="https://cyberphone.github.io/doc/security/jef.html" TargetMode="Externa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hyperlink" Target="https://cyberphone.github.io/doc/security/jsf.html" TargetMode="External"/><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18" Type="http://schemas.openxmlformats.org/officeDocument/2006/relationships/image" Target="../media/image10.png"/><Relationship Id="rId3" Type="http://schemas.openxmlformats.org/officeDocument/2006/relationships/image" Target="../media/image3.emf"/><Relationship Id="rId7" Type="http://schemas.openxmlformats.org/officeDocument/2006/relationships/image" Target="../media/image9.png"/><Relationship Id="rId12" Type="http://schemas.openxmlformats.org/officeDocument/2006/relationships/image" Target="../media/image7.png"/><Relationship Id="rId17" Type="http://schemas.openxmlformats.org/officeDocument/2006/relationships/image" Target="../media/image9.emf"/><Relationship Id="rId2" Type="http://schemas.openxmlformats.org/officeDocument/2006/relationships/image" Target="../media/image2.png"/><Relationship Id="rId16" Type="http://schemas.openxmlformats.org/officeDocument/2006/relationships/image" Target="../media/image8.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6.png"/><Relationship Id="rId5" Type="http://schemas.openxmlformats.org/officeDocument/2006/relationships/image" Target="../media/image5.png"/><Relationship Id="rId15" Type="http://schemas.openxmlformats.org/officeDocument/2006/relationships/image" Target="../media/image100.png"/><Relationship Id="rId10" Type="http://schemas.openxmlformats.org/officeDocument/2006/relationships/slide" Target="slide12.xml"/><Relationship Id="rId19"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slide" Target="slide20.xml"/></Relationships>
</file>

<file path=ppt/slides/_rels/slide20.xml.rels><?xml version="1.0" encoding="UTF-8" standalone="yes"?>
<Relationships xmlns="http://schemas.openxmlformats.org/package/2006/relationships"><Relationship Id="rId8" Type="http://schemas.openxmlformats.org/officeDocument/2006/relationships/hyperlink" Target="https://cyberphone.github.io/doc/web/yasmin.html" TargetMode="External"/><Relationship Id="rId3" Type="http://schemas.openxmlformats.org/officeDocument/2006/relationships/slide" Target="slide9.xml"/><Relationship Id="rId7" Type="http://schemas.openxmlformats.org/officeDocument/2006/relationships/hyperlink" Target="https://cyberphone.github.io/doc/security/keygen2.html" TargetMode="Externa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hyperlink" Target="https://cyberphone.github.io/doc/defensive-publications/payment-authorization-scheme.pdf" TargetMode="External"/><Relationship Id="rId5" Type="http://schemas.openxmlformats.org/officeDocument/2006/relationships/hyperlink" Target="https://www.w3.org/TR/payment-request/" TargetMode="Externa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slide" Target="slide18.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hyperlink" Target="https://cyberphone.github.io/doc/security/jsf.html" TargetMode="External"/><Relationship Id="rId4" Type="http://schemas.openxmlformats.org/officeDocument/2006/relationships/hyperlink" Target="https://www.rfc-editor.org/rfc/rfc8785.htm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yberphone.github.io/doc/security/jef.html" TargetMode="External"/><Relationship Id="rId2" Type="http://schemas.openxmlformats.org/officeDocument/2006/relationships/slide" Target="slide8.xml"/><Relationship Id="rId1" Type="http://schemas.openxmlformats.org/officeDocument/2006/relationships/slideLayout" Target="../slideLayouts/slideLayout2.xml"/><Relationship Id="rId4" Type="http://schemas.openxmlformats.org/officeDocument/2006/relationships/hyperlink" Target="https://cyberphone.github.io/doc/security/jsf.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cyberphone.github.io/doc/security/jsf.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hyperlink" Target="https://cyberphone.github.io/doc/security/jsf.html" TargetMode="Externa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04273" y="980728"/>
            <a:ext cx="5519716" cy="882293"/>
          </a:xfrm>
          <a:prstGeom prst="rect">
            <a:avLst/>
          </a:prstGeom>
          <a:noFill/>
        </p:spPr>
        <p:txBody>
          <a:bodyPr wrap="none" rtlCol="0">
            <a:spAutoFit/>
          </a:bodyPr>
          <a:lstStyle/>
          <a:p>
            <a:pPr algn="ctr">
              <a:spcAft>
                <a:spcPts val="400"/>
              </a:spcAft>
            </a:pPr>
            <a:r>
              <a:rPr lang="en-US" sz="2800" dirty="0">
                <a:latin typeface="Times New Roman" panose="02020603050405020304" pitchFamily="18" charset="0"/>
                <a:cs typeface="Times New Roman" panose="02020603050405020304" pitchFamily="18" charset="0"/>
              </a:rPr>
              <a:t>Saturn</a:t>
            </a:r>
            <a:r>
              <a:rPr lang="en-US" sz="2800" baseline="20000" dirty="0">
                <a:latin typeface="Arial" panose="020B0604020202020204" pitchFamily="34" charset="0"/>
                <a:cs typeface="Times New Roman" panose="02020603050405020304" pitchFamily="18" charset="0"/>
              </a:rPr>
              <a:t>™</a:t>
            </a:r>
            <a:endParaRPr lang="en-US" sz="1000" baseline="20000" dirty="0">
              <a:latin typeface="Arial" panose="020B0604020202020204" pitchFamily="34" charset="0"/>
              <a:cs typeface="Times New Roman" panose="02020603050405020304" pitchFamily="18" charset="0"/>
            </a:endParaRPr>
          </a:p>
          <a:p>
            <a:pPr algn="ctr">
              <a:spcAft>
                <a:spcPts val="600"/>
              </a:spcAft>
            </a:pPr>
            <a:r>
              <a:rPr lang="en-US" sz="2000" dirty="0">
                <a:latin typeface="Times New Roman" panose="02020603050405020304" pitchFamily="18" charset="0"/>
                <a:cs typeface="Times New Roman" panose="02020603050405020304" pitchFamily="18" charset="0"/>
              </a:rPr>
              <a:t>End-to-End Secured Payment Authorization System</a:t>
            </a:r>
          </a:p>
        </p:txBody>
      </p:sp>
      <p:sp>
        <p:nvSpPr>
          <p:cNvPr id="4" name="TextBox 3"/>
          <p:cNvSpPr txBox="1"/>
          <p:nvPr/>
        </p:nvSpPr>
        <p:spPr>
          <a:xfrm>
            <a:off x="899592" y="2294483"/>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a:latin typeface="Arial" panose="020B0604020202020204" pitchFamily="34" charset="0"/>
                <a:cs typeface="Arial" panose="020B0604020202020204" pitchFamily="34" charset="0"/>
              </a:rPr>
              <a:t>Decentralized operation </a:t>
            </a:r>
            <a:r>
              <a:rPr lang="en-US" sz="1600" dirty="0">
                <a:latin typeface="Arial" panose="020B0604020202020204" pitchFamily="34" charset="0"/>
                <a:cs typeface="Arial" panose="020B0604020202020204" pitchFamily="34" charset="0"/>
              </a:rPr>
              <a:t>accomplishes similar goals as 3D Secure and “Tokenization” but </a:t>
            </a:r>
            <a:r>
              <a:rPr lang="en-US" sz="1600" i="1" dirty="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a:latin typeface="Arial" panose="020B0604020202020204" pitchFamily="34" charset="0"/>
                <a:cs typeface="Arial" panose="020B0604020202020204" pitchFamily="34" charset="0"/>
              </a:rPr>
              <a:t>Facilitates the design of brand/bank independent, “rich UI” wallets, supporting both card- and account-to-account payments</a:t>
            </a:r>
          </a:p>
          <a:p>
            <a:pPr marL="266700" indent="-180975">
              <a:spcAft>
                <a:spcPts val="800"/>
              </a:spcAft>
              <a:buFont typeface="Arial" panose="020B0604020202020204" pitchFamily="34" charset="0"/>
              <a:buChar char="•"/>
            </a:pPr>
            <a:r>
              <a:rPr lang="en-US" sz="1600" dirty="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a:latin typeface="Arial" panose="020B0604020202020204" pitchFamily="34" charset="0"/>
                <a:cs typeface="Arial" panose="020B0604020202020204" pitchFamily="34" charset="0"/>
              </a:rPr>
              <a:t>Eliminates</a:t>
            </a:r>
            <a:r>
              <a:rPr lang="en-US" sz="1600" dirty="0">
                <a:latin typeface="Arial" panose="020B0604020202020204" pitchFamily="34" charset="0"/>
                <a:cs typeface="Arial" panose="020B0604020202020204" pitchFamily="34" charset="0"/>
              </a:rPr>
              <a:t> the traditional payment terminal and reduces merchant PCI requirements to a minimum</a:t>
            </a:r>
          </a:p>
          <a:p>
            <a:pPr marL="266700" indent="-180975">
              <a:spcAft>
                <a:spcPts val="800"/>
              </a:spcAft>
              <a:buFont typeface="Arial" panose="020B0604020202020204" pitchFamily="34" charset="0"/>
              <a:buChar char="•"/>
            </a:pPr>
            <a:r>
              <a:rPr lang="en-US" sz="1600" dirty="0">
                <a:latin typeface="Arial" panose="020B0604020202020204" pitchFamily="34" charset="0"/>
                <a:cs typeface="Arial" panose="020B0604020202020204" pitchFamily="34" charset="0"/>
              </a:rPr>
              <a:t>Requires a </a:t>
            </a:r>
            <a:r>
              <a:rPr lang="en-US" sz="1600" i="1" dirty="0">
                <a:latin typeface="Arial" panose="020B0604020202020204" pitchFamily="34" charset="0"/>
                <a:cs typeface="Arial" panose="020B0604020202020204" pitchFamily="34" charset="0"/>
              </a:rPr>
              <a:t>single</a:t>
            </a:r>
            <a:r>
              <a:rPr lang="en-US" sz="1600" dirty="0">
                <a:latin typeface="Arial" panose="020B0604020202020204" pitchFamily="34" charset="0"/>
                <a:cs typeface="Arial" panose="020B0604020202020204" pitchFamily="34" charset="0"/>
              </a:rPr>
              <a:t> “active” method on the issuer side to function*</a:t>
            </a: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a:latin typeface="Arial" panose="020B0604020202020204" pitchFamily="34" charset="0"/>
                <a:cs typeface="Arial" panose="020B0604020202020204" pitchFamily="34" charset="0"/>
              </a:rPr>
              <a:t>* Reservations and recurring payments will in non-card-based scenarios need a second method as well </a:t>
            </a:r>
          </a:p>
        </p:txBody>
      </p:sp>
    </p:spTree>
    <p:extLst>
      <p:ext uri="{BB962C8B-B14F-4D97-AF65-F5344CB8AC3E}">
        <p14:creationId xmlns:p14="http://schemas.microsoft.com/office/powerpoint/2010/main" val="2332993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1011500"/>
            <a:ext cx="8280920" cy="3785652"/>
          </a:xfrm>
          <a:prstGeom prst="rect">
            <a:avLst/>
          </a:prstGeom>
        </p:spPr>
        <p:txBody>
          <a:bodyPr wrap="square">
            <a:spAutoFit/>
          </a:bodyPr>
          <a:lstStyle/>
          <a:p>
            <a:pPr latinLnBrk="1">
              <a:spcBef>
                <a:spcPts val="300"/>
              </a:spcBef>
              <a:spcAft>
                <a:spcPts val="300"/>
              </a:spcAft>
            </a:pP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AuthorizationResponse</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accountReference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FR*0504</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encryptedAccountData</a:t>
            </a:r>
            <a:r>
              <a:rPr lang="en-US" sz="900" dirty="0">
                <a:solidFill>
                  <a:srgbClr val="000000"/>
                </a:solidFill>
                <a:latin typeface="Verdana" panose="020B0604030504040204" pitchFamily="34" charset="0"/>
                <a:ea typeface="Verdana" panose="020B0604030504040204" pitchFamily="34" charset="0"/>
              </a:rPr>
              <a:t>": {</a:t>
            </a:r>
          </a:p>
          <a:p>
            <a:pPr latinLnBrk="1">
              <a:spcBef>
                <a:spcPts val="300"/>
              </a:spcBef>
              <a:spcAft>
                <a:spcPts val="300"/>
              </a:spcAft>
            </a:pPr>
            <a:r>
              <a:rPr lang="en-US" sz="900" dirty="0">
                <a:solidFill>
                  <a:srgbClr val="000000"/>
                </a:solidFill>
                <a:latin typeface="Verdana" panose="020B0604030504040204" pitchFamily="34" charset="0"/>
                <a:ea typeface="Verdana" panose="020B0604030504040204" pitchFamily="34" charset="0"/>
              </a:rPr>
              <a:t>        </a:t>
            </a:r>
            <a:r>
              <a:rPr lang="en-US" sz="900" i="1" dirty="0">
                <a:solidFill>
                  <a:srgbClr val="000000"/>
                </a:solidFill>
                <a:latin typeface="Verdana" panose="020B0604030504040204" pitchFamily="34" charset="0"/>
                <a:ea typeface="Verdana" panose="020B0604030504040204" pitchFamily="34" charset="0"/>
                <a:cs typeface="Arial" panose="020B0604020202020204" pitchFamily="34" charset="0"/>
              </a:rPr>
              <a:t>Parameters removed for brevity…                          </a:t>
            </a:r>
            <a:br>
              <a:rPr lang="en-US" sz="900" i="1" dirty="0">
                <a:latin typeface="Verdana" panose="020B0604030504040204" pitchFamily="34" charset="0"/>
                <a:ea typeface="Verdana" panose="020B0604030504040204" pitchFamily="34" charset="0"/>
                <a:cs typeface="Arial" panose="020B0604020202020204" pitchFamily="34" charset="0"/>
              </a:rPr>
            </a:br>
            <a:br>
              <a:rPr lang="en-US" sz="900" i="1"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cipherText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okjRig8y97oHa0kw7buu17XcTZOZAtS1....XG4BoMqDwY0e2fxlGPSHzko5Hs_0UHXz</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solidFill>
                  <a:srgbClr val="000000"/>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referenceId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#0100345648</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logData</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CT100006</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2020-10-07T08:32:38Z</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software</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WebPKI.org - Bank</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version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1.00</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authorizationRequest</a:t>
            </a:r>
            <a:r>
              <a:rPr lang="en-US" sz="900" dirty="0">
                <a:solidFill>
                  <a:srgbClr val="000000"/>
                </a:solidFill>
                <a:latin typeface="Verdana" panose="020B0604030504040204" pitchFamily="34" charset="0"/>
                <a:ea typeface="Verdana" panose="020B0604030504040204" pitchFamily="34" charset="0"/>
              </a:rPr>
              <a:t>": {</a:t>
            </a:r>
          </a:p>
          <a:p>
            <a:pPr latinLnBrk="1">
              <a:spcBef>
                <a:spcPts val="300"/>
              </a:spcBef>
              <a:spcAft>
                <a:spcPts val="300"/>
              </a:spcAft>
            </a:pPr>
            <a:r>
              <a:rPr lang="en-US" sz="900" dirty="0">
                <a:solidFill>
                  <a:srgbClr val="000000"/>
                </a:solidFill>
                <a:latin typeface="Verdana" panose="020B0604030504040204" pitchFamily="34" charset="0"/>
                <a:ea typeface="Verdana" panose="020B0604030504040204" pitchFamily="34" charset="0"/>
              </a:rPr>
              <a:t>       </a:t>
            </a:r>
            <a:r>
              <a:rPr lang="en-US" sz="900" i="1" dirty="0">
                <a:solidFill>
                  <a:srgbClr val="000000"/>
                </a:solidFill>
                <a:latin typeface="Verdana" panose="020B0604030504040204" pitchFamily="34" charset="0"/>
                <a:ea typeface="Verdana" panose="020B0604030504040204" pitchFamily="34" charset="0"/>
                <a:cs typeface="Arial" panose="020B0604020202020204" pitchFamily="34" charset="0"/>
              </a:rPr>
              <a:t>Copy of the entire </a:t>
            </a:r>
            <a:r>
              <a:rPr lang="en-US" sz="900" dirty="0" err="1">
                <a:solidFill>
                  <a:srgbClr val="000000"/>
                </a:solidFill>
                <a:latin typeface="Verdana" panose="020B0604030504040204" pitchFamily="34" charset="0"/>
                <a:ea typeface="Verdana" panose="020B0604030504040204" pitchFamily="34" charset="0"/>
                <a:cs typeface="Arial" panose="020B0604020202020204" pitchFamily="34" charset="0"/>
                <a:hlinkClick r:id="rId2" action="ppaction://hlinksldjump"/>
              </a:rPr>
              <a:t>AuthorizationRequest</a:t>
            </a:r>
            <a:r>
              <a:rPr lang="en-US" sz="900" i="1" dirty="0">
                <a:solidFill>
                  <a:srgbClr val="000000"/>
                </a:solidFill>
                <a:latin typeface="Verdana" panose="020B0604030504040204" pitchFamily="34" charset="0"/>
                <a:ea typeface="Verdana" panose="020B0604030504040204" pitchFamily="34" charset="0"/>
                <a:cs typeface="Arial" panose="020B0604020202020204" pitchFamily="34" charset="0"/>
              </a:rPr>
              <a:t> message</a:t>
            </a:r>
          </a:p>
          <a:p>
            <a:pPr latinLnBrk="1">
              <a:spcBef>
                <a:spcPts val="300"/>
              </a:spcBef>
              <a:spcAft>
                <a:spcPts val="600"/>
              </a:spcAft>
            </a:pP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authorizationSignature</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certificatePath</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MIIBtTCCAVmgAwIB</a:t>
            </a:r>
            <a:r>
              <a:rPr lang="en-US" sz="900" dirty="0">
                <a:solidFill>
                  <a:srgbClr val="0000C0"/>
                </a:solidFill>
                <a:latin typeface="Verdana" panose="020B0604030504040204" pitchFamily="34" charset="0"/>
                <a:ea typeface="Verdana" panose="020B0604030504040204" pitchFamily="34" charset="0"/>
              </a:rPr>
              <a:t>....3FwxFeOawwmz1bM6</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MIIDcjCCAVqgAwIB</a:t>
            </a:r>
            <a:r>
              <a:rPr lang="en-US" sz="900" dirty="0">
                <a:solidFill>
                  <a:srgbClr val="0000C0"/>
                </a:solidFill>
                <a:latin typeface="Verdana" panose="020B0604030504040204" pitchFamily="34" charset="0"/>
                <a:ea typeface="Verdana" panose="020B0604030504040204" pitchFamily="34" charset="0"/>
              </a:rPr>
              <a:t>....e_-5TddhlTUMNPvw</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b03W5RPCmoA2ARILtbdvCrlrAj5i0Cr4....hib3XUqun9KxpbL6Ig7i4pA_ko7Gf4yA</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75328" y="210126"/>
            <a:ext cx="6325064" cy="338554"/>
          </a:xfrm>
          <a:prstGeom prst="rect">
            <a:avLst/>
          </a:prstGeom>
          <a:noFill/>
        </p:spPr>
        <p:txBody>
          <a:bodyPr wrap="square" rtlCol="0">
            <a:spAutoFit/>
          </a:bodyPr>
          <a:lstStyle/>
          <a:p>
            <a:pPr algn="ctr"/>
            <a:r>
              <a:rPr lang="en-US" sz="1600" dirty="0">
                <a:sym typeface="Wingdings"/>
              </a:rPr>
              <a:t>⑤</a:t>
            </a:r>
            <a:r>
              <a:rPr lang="en-US" sz="1600" dirty="0">
                <a:latin typeface="Arial" panose="020B0604020202020204" pitchFamily="34" charset="0"/>
                <a:cs typeface="Arial" panose="020B0604020202020204" pitchFamily="34" charset="0"/>
                <a:sym typeface="Wingdings"/>
              </a:rPr>
              <a:t> User Bank Responds with</a:t>
            </a:r>
            <a:r>
              <a:rPr lang="en-US" sz="1600" dirty="0">
                <a:latin typeface="Arial" panose="020B0604020202020204" pitchFamily="34" charset="0"/>
                <a:cs typeface="Arial" panose="020B0604020202020204" pitchFamily="34" charset="0"/>
              </a:rPr>
              <a:t> an </a:t>
            </a:r>
            <a:r>
              <a:rPr lang="en-US" sz="1600" dirty="0" err="1">
                <a:solidFill>
                  <a:schemeClr val="accent5">
                    <a:lumMod val="75000"/>
                  </a:schemeClr>
                </a:solidFill>
                <a:latin typeface="Arial" panose="020B0604020202020204" pitchFamily="34" charset="0"/>
                <a:cs typeface="Arial" panose="020B0604020202020204" pitchFamily="34" charset="0"/>
              </a:rPr>
              <a:t>AuthorizationResponse</a:t>
            </a:r>
            <a:r>
              <a:rPr lang="en-US" sz="1600" dirty="0">
                <a:solidFill>
                  <a:schemeClr val="accent5">
                    <a:lumMod val="75000"/>
                  </a:schemeClr>
                </a:solidFill>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Message</a:t>
            </a:r>
          </a:p>
        </p:txBody>
      </p:sp>
      <p:sp>
        <p:nvSpPr>
          <p:cNvPr id="9" name="TextBox 8"/>
          <p:cNvSpPr txBox="1"/>
          <p:nvPr/>
        </p:nvSpPr>
        <p:spPr>
          <a:xfrm>
            <a:off x="683568" y="5835877"/>
            <a:ext cx="7704856"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After received the </a:t>
            </a:r>
            <a:r>
              <a:rPr lang="en-US" sz="1000" b="1" dirty="0" err="1">
                <a:solidFill>
                  <a:schemeClr val="accent5">
                    <a:lumMod val="75000"/>
                  </a:schemeClr>
                </a:solidFill>
                <a:latin typeface="Arial" panose="020B0604020202020204" pitchFamily="34" charset="0"/>
                <a:cs typeface="Arial" panose="020B0604020202020204" pitchFamily="34" charset="0"/>
              </a:rPr>
              <a:t>AuthorizationRequest</a:t>
            </a:r>
            <a:r>
              <a:rPr lang="en-US" sz="1000" dirty="0">
                <a:latin typeface="Arial" panose="020B0604020202020204" pitchFamily="34" charset="0"/>
                <a:cs typeface="Arial" panose="020B0604020202020204" pitchFamily="34" charset="0"/>
              </a:rPr>
              <a:t>, User Bank performs an extensive list of operations to verify the validity of the request, including fetching the Merchant’s (Payee) </a:t>
            </a:r>
            <a:r>
              <a:rPr lang="en-US" sz="1000" dirty="0" err="1">
                <a:latin typeface="Arial" panose="020B0604020202020204" pitchFamily="34" charset="0"/>
                <a:cs typeface="Arial" panose="020B0604020202020204" pitchFamily="34" charset="0"/>
                <a:hlinkClick r:id="rId3" action="ppaction://hlinksldjump"/>
              </a:rPr>
              <a:t>PayeeAuthority</a:t>
            </a:r>
            <a:r>
              <a:rPr lang="en-US" sz="1000" dirty="0">
                <a:latin typeface="Arial" panose="020B0604020202020204" pitchFamily="34" charset="0"/>
                <a:cs typeface="Arial" panose="020B0604020202020204" pitchFamily="34" charset="0"/>
              </a:rPr>
              <a:t> and </a:t>
            </a:r>
            <a:r>
              <a:rPr lang="en-US" sz="1000" dirty="0" err="1">
                <a:latin typeface="Arial" panose="020B0604020202020204" pitchFamily="34" charset="0"/>
                <a:cs typeface="Arial" panose="020B0604020202020204" pitchFamily="34" charset="0"/>
                <a:hlinkClick r:id="rId4" action="ppaction://hlinksldjump"/>
              </a:rPr>
              <a:t>ProviderAuthority</a:t>
            </a:r>
            <a:r>
              <a:rPr lang="en-US" sz="1000" dirty="0">
                <a:latin typeface="Arial" panose="020B0604020202020204" pitchFamily="34" charset="0"/>
                <a:cs typeface="Arial" panose="020B0604020202020204" pitchFamily="34" charset="0"/>
              </a:rPr>
              <a:t> objects.  If the verification succeeds, User Bank responds with an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a:latin typeface="Arial" panose="020B0604020202020204" pitchFamily="34" charset="0"/>
                <a:cs typeface="Arial" panose="020B0604020202020204" pitchFamily="34" charset="0"/>
              </a:rPr>
              <a:t> message which in addition to the original </a:t>
            </a:r>
            <a:r>
              <a:rPr lang="en-US" sz="1000" b="1" dirty="0" err="1">
                <a:solidFill>
                  <a:srgbClr val="4BACC6">
                    <a:lumMod val="75000"/>
                  </a:srgbClr>
                </a:solidFill>
                <a:latin typeface="Arial" panose="020B0604020202020204" pitchFamily="34" charset="0"/>
                <a:cs typeface="Arial" panose="020B0604020202020204" pitchFamily="34" charset="0"/>
              </a:rPr>
              <a:t>AuthorizationRequest</a:t>
            </a:r>
            <a:r>
              <a:rPr lang="en-US" sz="1000" dirty="0">
                <a:latin typeface="Arial" panose="020B0604020202020204" pitchFamily="34" charset="0"/>
                <a:cs typeface="Arial" panose="020B0604020202020204" pitchFamily="34" charset="0"/>
              </a:rPr>
              <a:t>, also holds the user’s account data (ID) encrypted by the Merchant provider’s encryption key.  This information is used for </a:t>
            </a:r>
            <a:r>
              <a:rPr lang="en-US" sz="1000" dirty="0">
                <a:latin typeface="Arial" panose="020B0604020202020204" pitchFamily="34" charset="0"/>
                <a:cs typeface="Arial" panose="020B0604020202020204" pitchFamily="34" charset="0"/>
                <a:hlinkClick r:id="rId5" action="ppaction://hlinksldjump"/>
              </a:rPr>
              <a:t>Card Payments</a:t>
            </a:r>
            <a:r>
              <a:rPr lang="en-US" sz="1000" dirty="0">
                <a:latin typeface="Arial" panose="020B0604020202020204" pitchFamily="34" charset="0"/>
                <a:cs typeface="Arial" panose="020B0604020202020204" pitchFamily="34" charset="0"/>
              </a:rPr>
              <a:t> and </a:t>
            </a:r>
            <a:r>
              <a:rPr lang="en-US" sz="1000" dirty="0">
                <a:latin typeface="Arial" panose="020B0604020202020204" pitchFamily="34" charset="0"/>
                <a:cs typeface="Arial" panose="020B0604020202020204" pitchFamily="34" charset="0"/>
                <a:hlinkClick r:id="rId6" action="ppaction://hlinksldjump"/>
              </a:rPr>
              <a:t>Refunds</a:t>
            </a:r>
            <a:r>
              <a:rPr lang="en-US" sz="1000" dirty="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151976" y="2262586"/>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70566" y="2404146"/>
            <a:ext cx="17660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Encrypted user account data</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a:stCxn id="21" idx="1"/>
          </p:cNvCxnSpPr>
          <p:nvPr/>
        </p:nvCxnSpPr>
        <p:spPr>
          <a:xfrm flipH="1">
            <a:off x="4211960" y="3916622"/>
            <a:ext cx="1080120" cy="217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92080" y="3803326"/>
            <a:ext cx="160574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User Bank certificate path</a:t>
            </a:r>
            <a:endParaRPr lang="en-US" sz="1000" b="1" i="1" dirty="0">
              <a:latin typeface="Arial" panose="020B0604020202020204" pitchFamily="34" charset="0"/>
              <a:cs typeface="Arial" panose="020B0604020202020204" pitchFamily="34" charset="0"/>
            </a:endParaRPr>
          </a:p>
        </p:txBody>
      </p:sp>
      <p:cxnSp>
        <p:nvCxnSpPr>
          <p:cNvPr id="10" name="Elbow Connector 9"/>
          <p:cNvCxnSpPr>
            <a:stCxn id="17" idx="1"/>
          </p:cNvCxnSpPr>
          <p:nvPr/>
        </p:nvCxnSpPr>
        <p:spPr>
          <a:xfrm rot="10800000" flipV="1">
            <a:off x="2396186" y="3573249"/>
            <a:ext cx="2901812" cy="398480"/>
          </a:xfrm>
          <a:prstGeom prst="bentConnector3">
            <a:avLst>
              <a:gd name="adj1" fmla="val 3966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7" idx="1"/>
          </p:cNvCxnSpPr>
          <p:nvPr/>
        </p:nvCxnSpPr>
        <p:spPr>
          <a:xfrm flipH="1">
            <a:off x="2884845" y="1550182"/>
            <a:ext cx="7530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637847" y="1436886"/>
            <a:ext cx="402467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i="1" dirty="0">
                <a:latin typeface="Arial" panose="020B0604020202020204" pitchFamily="34" charset="0"/>
                <a:cs typeface="Arial" panose="020B0604020202020204" pitchFamily="34" charset="0"/>
              </a:rPr>
              <a:t>Optional</a:t>
            </a:r>
            <a:r>
              <a:rPr lang="en-US" sz="1000" dirty="0">
                <a:latin typeface="Arial" panose="020B0604020202020204" pitchFamily="34" charset="0"/>
                <a:cs typeface="Arial" panose="020B0604020202020204" pitchFamily="34" charset="0"/>
              </a:rPr>
              <a:t> short form of the user account to be featured in receipts etc.</a:t>
            </a:r>
            <a:endParaRPr lang="en-US" sz="1000" b="1" i="1" dirty="0">
              <a:latin typeface="Arial" panose="020B0604020202020204" pitchFamily="34" charset="0"/>
              <a:cs typeface="Arial" panose="020B0604020202020204" pitchFamily="34" charset="0"/>
            </a:endParaRPr>
          </a:p>
        </p:txBody>
      </p:sp>
      <p:sp>
        <p:nvSpPr>
          <p:cNvPr id="17" name="TextBox 16"/>
          <p:cNvSpPr txBox="1"/>
          <p:nvPr/>
        </p:nvSpPr>
        <p:spPr>
          <a:xfrm>
            <a:off x="5297998" y="3459953"/>
            <a:ext cx="2269386"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a:latin typeface="Arial" panose="020B0604020202020204" pitchFamily="34" charset="0"/>
                <a:cs typeface="Arial" panose="020B0604020202020204" pitchFamily="34" charset="0"/>
              </a:rPr>
              <a:t>Authorization signature based on </a:t>
            </a:r>
            <a:r>
              <a:rPr lang="en-US" sz="1000" dirty="0">
                <a:latin typeface="Arial" panose="020B0604020202020204" pitchFamily="34" charset="0"/>
                <a:cs typeface="Arial" panose="020B0604020202020204" pitchFamily="34" charset="0"/>
                <a:hlinkClick r:id="rId7"/>
              </a:rPr>
              <a:t>JSF</a:t>
            </a:r>
            <a:endParaRPr lang="en-US" sz="1000" b="1" i="1" dirty="0">
              <a:latin typeface="Arial" panose="020B0604020202020204" pitchFamily="34" charset="0"/>
              <a:cs typeface="Arial" panose="020B0604020202020204" pitchFamily="34" charset="0"/>
            </a:endParaRPr>
          </a:p>
        </p:txBody>
      </p:sp>
      <p:sp>
        <p:nvSpPr>
          <p:cNvPr id="13" name="TextBox 12"/>
          <p:cNvSpPr txBox="1"/>
          <p:nvPr/>
        </p:nvSpPr>
        <p:spPr>
          <a:xfrm>
            <a:off x="3637847" y="1803304"/>
            <a:ext cx="198725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a:latin typeface="Arial" panose="020B0604020202020204" pitchFamily="34" charset="0"/>
                <a:cs typeface="Arial" panose="020B0604020202020204" pitchFamily="34" charset="0"/>
              </a:rPr>
              <a:t>Encryption object based on </a:t>
            </a:r>
            <a:r>
              <a:rPr lang="en-US" sz="1000" dirty="0">
                <a:latin typeface="Arial" panose="020B0604020202020204" pitchFamily="34" charset="0"/>
                <a:cs typeface="Arial" panose="020B0604020202020204" pitchFamily="34" charset="0"/>
                <a:hlinkClick r:id="rId8"/>
              </a:rPr>
              <a:t>JEF</a:t>
            </a:r>
            <a:endParaRPr lang="en-US" sz="1000" b="1" i="1" dirty="0">
              <a:latin typeface="Arial" panose="020B0604020202020204" pitchFamily="34" charset="0"/>
              <a:cs typeface="Arial" panose="020B0604020202020204" pitchFamily="34" charset="0"/>
            </a:endParaRPr>
          </a:p>
        </p:txBody>
      </p:sp>
      <p:cxnSp>
        <p:nvCxnSpPr>
          <p:cNvPr id="14" name="Straight Arrow Connector 13"/>
          <p:cNvCxnSpPr>
            <a:stCxn id="13" idx="1"/>
          </p:cNvCxnSpPr>
          <p:nvPr/>
        </p:nvCxnSpPr>
        <p:spPr>
          <a:xfrm flipH="1">
            <a:off x="2843809" y="1916600"/>
            <a:ext cx="79403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512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4375792" y="5654979"/>
            <a:ext cx="203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5074464" y="5373216"/>
            <a:ext cx="721672"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“Result”</a:t>
            </a:r>
          </a:p>
        </p:txBody>
      </p:sp>
      <p:cxnSp>
        <p:nvCxnSpPr>
          <p:cNvPr id="99" name="Straight Arrow Connector 98"/>
          <p:cNvCxnSpPr/>
          <p:nvPr/>
        </p:nvCxnSpPr>
        <p:spPr>
          <a:xfrm rot="10800000">
            <a:off x="4391198" y="2636992"/>
            <a:ext cx="2817415" cy="359078"/>
          </a:xfrm>
          <a:prstGeom prst="bentConnector3">
            <a:avLst>
              <a:gd name="adj1" fmla="val 13617"/>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a:latin typeface="Arial" panose="020B0604020202020204" pitchFamily="34" charset="0"/>
                <a:cs typeface="Arial" panose="020B0604020202020204" pitchFamily="34" charset="0"/>
              </a:rPr>
              <a:t>Card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Network</a:t>
            </a:r>
          </a:p>
        </p:txBody>
      </p:sp>
      <p:cxnSp>
        <p:nvCxnSpPr>
          <p:cNvPr id="141" name="Straight Arrow Connector 140"/>
          <p:cNvCxnSpPr/>
          <p:nvPr/>
        </p:nvCxnSpPr>
        <p:spPr>
          <a:xfrm flipH="1">
            <a:off x="1847054" y="3458490"/>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375096"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531505" y="2354560"/>
            <a:ext cx="1912703" cy="276999"/>
          </a:xfrm>
          <a:prstGeom prst="rect">
            <a:avLst/>
          </a:prstGeom>
          <a:noFill/>
        </p:spPr>
        <p:txBody>
          <a:bodyPr wrap="none" rtlCol="0">
            <a:spAutoFit/>
          </a:bodyPr>
          <a:lstStyle/>
          <a:p>
            <a:r>
              <a:rPr lang="en-US" sz="1200" b="1" dirty="0" err="1">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36000"/>
            <a:ext cx="2170" cy="493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67417" y="188640"/>
            <a:ext cx="82426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Merchant</a:t>
            </a:r>
          </a:p>
        </p:txBody>
      </p:sp>
      <p:sp>
        <p:nvSpPr>
          <p:cNvPr id="16" name="TextBox 15"/>
          <p:cNvSpPr txBox="1"/>
          <p:nvPr/>
        </p:nvSpPr>
        <p:spPr>
          <a:xfrm>
            <a:off x="5616948" y="188640"/>
            <a:ext cx="110549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User + Wallet</a:t>
            </a: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User Bank</a:t>
            </a: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Acquirer</a:t>
            </a:r>
          </a:p>
        </p:txBody>
      </p:sp>
      <p:pic>
        <p:nvPicPr>
          <p:cNvPr id="75"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712860"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a:latin typeface="Arial" panose="020B0604020202020204" pitchFamily="34" charset="0"/>
                <a:cs typeface="Arial" panose="020B0604020202020204" pitchFamily="34" charset="0"/>
              </a:rPr>
              <a:t>Card Payments</a:t>
            </a:r>
          </a:p>
          <a:p>
            <a:pPr algn="ctr"/>
            <a:r>
              <a:rPr lang="en-US" sz="1000" dirty="0">
                <a:latin typeface="Arial" panose="020B0604020202020204" pitchFamily="34" charset="0"/>
                <a:cs typeface="Arial" panose="020B0604020202020204" pitchFamily="34" charset="0"/>
              </a:rPr>
              <a:t>State Diagram</a:t>
            </a:r>
          </a:p>
        </p:txBody>
      </p:sp>
      <p:grpSp>
        <p:nvGrpSpPr>
          <p:cNvPr id="143" name="Group 142"/>
          <p:cNvGrpSpPr/>
          <p:nvPr/>
        </p:nvGrpSpPr>
        <p:grpSpPr>
          <a:xfrm>
            <a:off x="7740352" y="2708920"/>
            <a:ext cx="445844" cy="603379"/>
            <a:chOff x="8232155" y="587661"/>
            <a:chExt cx="445844" cy="603379"/>
          </a:xfrm>
        </p:grpSpPr>
        <p:pic>
          <p:nvPicPr>
            <p:cNvPr id="144" name="Picture 1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765793" y="2509936"/>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User Bank </a:t>
            </a:r>
            <a:r>
              <a:rPr lang="en-US" sz="1000" i="1" dirty="0">
                <a:latin typeface="Arial" panose="020B0604020202020204" pitchFamily="34" charset="0"/>
                <a:cs typeface="Arial" panose="020B0604020202020204" pitchFamily="34" charset="0"/>
              </a:rPr>
              <a:t>Verification</a:t>
            </a:r>
            <a:endParaRPr lang="en-US" sz="1000" b="1" dirty="0">
              <a:latin typeface="Arial" panose="020B0604020202020204" pitchFamily="34" charset="0"/>
              <a:cs typeface="Arial" panose="020B0604020202020204" pitchFamily="34" charset="0"/>
            </a:endParaRPr>
          </a:p>
        </p:txBody>
      </p:sp>
      <p:sp>
        <p:nvSpPr>
          <p:cNvPr id="154" name="TextBox 153"/>
          <p:cNvSpPr txBox="1"/>
          <p:nvPr/>
        </p:nvSpPr>
        <p:spPr>
          <a:xfrm>
            <a:off x="6414398" y="2363305"/>
            <a:ext cx="389850" cy="276999"/>
          </a:xfrm>
          <a:prstGeom prst="rect">
            <a:avLst/>
          </a:prstGeom>
          <a:noFill/>
        </p:spPr>
        <p:txBody>
          <a:bodyPr wrap="none" rtlCol="0">
            <a:spAutoFit/>
          </a:bodyPr>
          <a:lstStyle/>
          <a:p>
            <a:r>
              <a:rPr lang="en-US" sz="1200" dirty="0">
                <a:latin typeface="Calibri"/>
                <a:sym typeface="Wingdings"/>
              </a:rPr>
              <a:t>⑤</a:t>
            </a:r>
            <a:endParaRPr lang="en-US" sz="1200" dirty="0"/>
          </a:p>
        </p:txBody>
      </p:sp>
      <p:sp>
        <p:nvSpPr>
          <p:cNvPr id="155" name="TextBox 154"/>
          <p:cNvSpPr txBox="1"/>
          <p:nvPr/>
        </p:nvSpPr>
        <p:spPr>
          <a:xfrm>
            <a:off x="3635896" y="3188809"/>
            <a:ext cx="389850" cy="251817"/>
          </a:xfrm>
          <a:prstGeom prst="rect">
            <a:avLst/>
          </a:prstGeom>
          <a:noFill/>
        </p:spPr>
        <p:txBody>
          <a:bodyPr wrap="none" rtlCol="0">
            <a:spAutoFit/>
          </a:bodyPr>
          <a:lstStyle/>
          <a:p>
            <a:r>
              <a:rPr lang="en-US" sz="1200" dirty="0">
                <a:latin typeface="Calibri"/>
                <a:sym typeface="Wingdings"/>
              </a:rPr>
              <a:t>⑥</a:t>
            </a:r>
            <a:endParaRPr lang="en-US" sz="1200" dirty="0"/>
          </a:p>
        </p:txBody>
      </p:sp>
      <mc:AlternateContent xmlns:mc="http://schemas.openxmlformats.org/markup-compatibility/2006" xmlns:a14="http://schemas.microsoft.com/office/drawing/2010/main">
        <mc:Choice Requires="a14">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r>
                      <a:rPr lang="en-US" sz="1000" i="1" dirty="0">
                        <a:solidFill>
                          <a:srgbClr val="C00000"/>
                        </a:solidFill>
                        <a:latin typeface="Cambria Math"/>
                        <a:cs typeface="Arial" panose="020B0604020202020204" pitchFamily="34" charset="0"/>
                        <a:sym typeface="Wingdings"/>
                      </a:rPr>
                      <m:t> </m:t>
                    </m:r>
                  </m:oMath>
                </a14:m>
                <a:r>
                  <a:rPr lang="en-US" sz="1000" dirty="0">
                    <a:latin typeface="Arial" panose="020B0604020202020204" pitchFamily="34" charset="0"/>
                    <a:cs typeface="Arial" panose="020B0604020202020204" pitchFamily="34" charset="0"/>
                  </a:rPr>
                  <a:t>	See </a:t>
                </a:r>
                <a:r>
                  <a:rPr lang="en-US" sz="1000" dirty="0">
                    <a:latin typeface="Arial" panose="020B0604020202020204" pitchFamily="34" charset="0"/>
                    <a:cs typeface="Arial" panose="020B0604020202020204" pitchFamily="34" charset="0"/>
                    <a:hlinkClick r:id="rId6" action="ppaction://hlinksldjump"/>
                  </a:rPr>
                  <a:t>Authority Objects</a:t>
                </a:r>
                <a:r>
                  <a:rPr lang="en-US" sz="1000" dirty="0">
                    <a:latin typeface="Arial" panose="020B0604020202020204" pitchFamily="34" charset="0"/>
                    <a:cs typeface="Arial" panose="020B0604020202020204" pitchFamily="34" charset="0"/>
                  </a:rPr>
                  <a:t>. The flow may stop after step #5 resulting in a </a:t>
                </a:r>
                <a:r>
                  <a:rPr lang="en-US" sz="1000" i="1" dirty="0">
                    <a:latin typeface="Arial" panose="020B0604020202020204" pitchFamily="34" charset="0"/>
                    <a:cs typeface="Arial" panose="020B0604020202020204" pitchFamily="34" charset="0"/>
                  </a:rPr>
                  <a:t>Secure Authorization Object </a:t>
                </a:r>
                <a:r>
                  <a:rPr lang="en-US" sz="1000" dirty="0">
                    <a:latin typeface="Arial" panose="020B0604020202020204" pitchFamily="34" charset="0"/>
                    <a:cs typeface="Arial" panose="020B0604020202020204" pitchFamily="34" charset="0"/>
                  </a:rPr>
                  <a:t>which </a:t>
                </a:r>
                <a:r>
                  <a:rPr lang="en-US" sz="1000" i="1" dirty="0">
                    <a:latin typeface="Arial" panose="020B0604020202020204" pitchFamily="34" charset="0"/>
                    <a:cs typeface="Arial" panose="020B0604020202020204" pitchFamily="34" charset="0"/>
                  </a:rPr>
                  <a:t>only</a:t>
                </a:r>
                <a:r>
                  <a:rPr lang="en-US" sz="1000" dirty="0">
                    <a:latin typeface="Arial" panose="020B0604020202020204" pitchFamily="34" charset="0"/>
                    <a:cs typeface="Arial" panose="020B0604020202020204" pitchFamily="34" charset="0"/>
                  </a:rPr>
                  <a:t> can be activated by another </a:t>
                </a:r>
                <a:r>
                  <a:rPr lang="en-US" sz="1000" i="1" dirty="0">
                    <a:latin typeface="Arial" panose="020B0604020202020204" pitchFamily="34" charset="0"/>
                    <a:cs typeface="Arial" panose="020B0604020202020204" pitchFamily="34" charset="0"/>
                  </a:rPr>
                  <a:t>Request</a:t>
                </a:r>
                <a:r>
                  <a:rPr lang="en-US" sz="1000" dirty="0">
                    <a:latin typeface="Arial" panose="020B0604020202020204" pitchFamily="34" charset="0"/>
                    <a:cs typeface="Arial" panose="020B0604020202020204" pitchFamily="34" charset="0"/>
                  </a:rPr>
                  <a:t>.  This scheme supports hotel bookings, upfront reservations for automated gas stations, as well as recurring payments.  The</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card data </a:t>
                </a:r>
                <a:r>
                  <a:rPr lang="en-US" sz="1000" i="1" dirty="0">
                    <a:latin typeface="Arial" panose="020B0604020202020204" pitchFamily="34" charset="0"/>
                    <a:cs typeface="Arial" panose="020B0604020202020204" pitchFamily="34" charset="0"/>
                  </a:rPr>
                  <a:t>Encryption</a:t>
                </a:r>
                <a:r>
                  <a:rPr lang="en-US" sz="1000" dirty="0">
                    <a:latin typeface="Arial" panose="020B0604020202020204" pitchFamily="34" charset="0"/>
                    <a:cs typeface="Arial" panose="020B0604020202020204" pitchFamily="34" charset="0"/>
                  </a:rPr>
                  <a:t> and </a:t>
                </a:r>
                <a:r>
                  <a:rPr lang="en-US" sz="1000" i="1" dirty="0">
                    <a:latin typeface="Arial" panose="020B0604020202020204" pitchFamily="34" charset="0"/>
                    <a:cs typeface="Arial" panose="020B0604020202020204" pitchFamily="34" charset="0"/>
                  </a:rPr>
                  <a:t>Decryption</a:t>
                </a:r>
                <a:r>
                  <a:rPr lang="en-US" sz="1000" dirty="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467544" y="6006136"/>
                <a:ext cx="8136904" cy="591216"/>
              </a:xfrm>
              <a:prstGeom prst="roundRect">
                <a:avLst/>
              </a:prstGeom>
              <a:blipFill rotWithShape="1">
                <a:blip r:embed="rId7"/>
                <a:stretch>
                  <a:fillRect/>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a:latin typeface="Calibri"/>
                <a:sym typeface="Wingdings"/>
              </a:rPr>
              <a:t>⑦</a:t>
            </a:r>
            <a:endParaRPr lang="en-US" sz="1200" dirty="0"/>
          </a:p>
        </p:txBody>
      </p:sp>
      <p:sp>
        <p:nvSpPr>
          <p:cNvPr id="102" name="TextBox 101"/>
          <p:cNvSpPr txBox="1"/>
          <p:nvPr/>
        </p:nvSpPr>
        <p:spPr>
          <a:xfrm>
            <a:off x="4796763" y="2631232"/>
            <a:ext cx="1215397"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(HTTP Response)</a:t>
            </a: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4120877" y="1337884"/>
            <a:ext cx="3444817"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4558341"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a:latin typeface="Arial" panose="020B0604020202020204" pitchFamily="34" charset="0"/>
                <a:cs typeface="Arial" panose="020B0604020202020204" pitchFamily="34" charset="0"/>
              </a:rPr>
              <a:t>All transaction steps are now available in a single object where each layer is </a:t>
            </a:r>
            <a:r>
              <a:rPr lang="en-US" sz="1000" i="1" dirty="0">
                <a:latin typeface="Arial" panose="020B0604020202020204" pitchFamily="34" charset="0"/>
                <a:cs typeface="Arial" panose="020B0604020202020204" pitchFamily="34" charset="0"/>
              </a:rPr>
              <a:t>signed and embeds inner layers</a:t>
            </a:r>
            <a:endParaRPr lang="en-US" sz="1000" dirty="0">
              <a:latin typeface="Arial" panose="020B0604020202020204" pitchFamily="34" charset="0"/>
              <a:cs typeface="Arial" panose="020B0604020202020204" pitchFamily="34" charset="0"/>
            </a:endParaRPr>
          </a:p>
        </p:txBody>
      </p:sp>
      <p:grpSp>
        <p:nvGrpSpPr>
          <p:cNvPr id="2" name="Group 1"/>
          <p:cNvGrpSpPr/>
          <p:nvPr/>
        </p:nvGrpSpPr>
        <p:grpSpPr>
          <a:xfrm>
            <a:off x="3932517"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2">
            <a:extLst>
              <a:ext uri="{BEBA8EAE-BF5A-486C-A8C5-ECC9F3942E4B}">
                <a14:imgProps xmlns:a14="http://schemas.microsoft.com/office/drawing/2010/main">
                  <a14:imgLayer r:embed="rId3">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860032"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2089016" y="5130009"/>
            <a:ext cx="2268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8"/>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971600" y="4769837"/>
            <a:ext cx="445844" cy="603379"/>
            <a:chOff x="8232155" y="587661"/>
            <a:chExt cx="445844" cy="603379"/>
          </a:xfrm>
        </p:grpSpPr>
        <p:pic>
          <p:nvPicPr>
            <p:cNvPr id="89" name="Picture 8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708531" y="5132581"/>
            <a:ext cx="1215397"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(HTTP Response)</a:t>
            </a:r>
          </a:p>
        </p:txBody>
      </p:sp>
      <p:sp>
        <p:nvSpPr>
          <p:cNvPr id="92" name="TextBox 91"/>
          <p:cNvSpPr txBox="1"/>
          <p:nvPr/>
        </p:nvSpPr>
        <p:spPr>
          <a:xfrm>
            <a:off x="2417547" y="3451013"/>
            <a:ext cx="1074333"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(HTTPS POST)</a:t>
            </a:r>
          </a:p>
        </p:txBody>
      </p:sp>
      <p:sp>
        <p:nvSpPr>
          <p:cNvPr id="94" name="TextBox 93"/>
          <p:cNvSpPr txBox="1"/>
          <p:nvPr/>
        </p:nvSpPr>
        <p:spPr>
          <a:xfrm>
            <a:off x="2077029" y="3182825"/>
            <a:ext cx="1654171" cy="276999"/>
          </a:xfrm>
          <a:prstGeom prst="rect">
            <a:avLst/>
          </a:prstGeom>
          <a:noFill/>
        </p:spPr>
        <p:txBody>
          <a:bodyPr wrap="none" rtlCol="0">
            <a:spAutoFit/>
          </a:bodyPr>
          <a:lstStyle/>
          <a:p>
            <a:pPr algn="ctr"/>
            <a:r>
              <a:rPr lang="en-US" sz="1200" b="1" dirty="0" err="1">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Merchant </a:t>
            </a:r>
            <a:r>
              <a:rPr lang="en-US" sz="1000" i="1" dirty="0">
                <a:latin typeface="Arial" panose="020B0604020202020204" pitchFamily="34" charset="0"/>
                <a:cs typeface="Arial" panose="020B0604020202020204" pitchFamily="34" charset="0"/>
              </a:rPr>
              <a:t>Verification</a:t>
            </a:r>
            <a:br>
              <a:rPr lang="en-US" sz="400" dirty="0">
                <a:latin typeface="Arial" panose="020B0604020202020204" pitchFamily="34" charset="0"/>
                <a:cs typeface="Arial" panose="020B0604020202020204" pitchFamily="34" charset="0"/>
              </a:rPr>
            </a:br>
            <a:br>
              <a:rPr lang="en-US" sz="4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Card Data </a:t>
            </a:r>
            <a:r>
              <a:rPr lang="en-US" sz="1000" i="1" dirty="0">
                <a:latin typeface="Arial" panose="020B0604020202020204" pitchFamily="34" charset="0"/>
                <a:cs typeface="Arial" panose="020B0604020202020204" pitchFamily="34" charset="0"/>
              </a:rPr>
              <a:t>Decryption</a:t>
            </a:r>
            <a:endParaRPr lang="en-US" sz="1000" b="1" dirty="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52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296864" y="4862721"/>
            <a:ext cx="389850" cy="276999"/>
          </a:xfrm>
          <a:prstGeom prst="rect">
            <a:avLst/>
          </a:prstGeom>
          <a:noFill/>
        </p:spPr>
        <p:txBody>
          <a:bodyPr wrap="none" rtlCol="0">
            <a:spAutoFit/>
          </a:bodyPr>
          <a:lstStyle/>
          <a:p>
            <a:r>
              <a:rPr lang="en-US" sz="1200" dirty="0">
                <a:latin typeface="Calibri"/>
                <a:sym typeface="Wingdings"/>
              </a:rPr>
              <a:t>⑧</a:t>
            </a:r>
            <a:endParaRPr lang="en-US" sz="1200" dirty="0"/>
          </a:p>
        </p:txBody>
      </p:sp>
      <p:sp>
        <p:nvSpPr>
          <p:cNvPr id="97" name="TextBox 96"/>
          <p:cNvSpPr txBox="1"/>
          <p:nvPr/>
        </p:nvSpPr>
        <p:spPr>
          <a:xfrm>
            <a:off x="4797916" y="5373216"/>
            <a:ext cx="389850" cy="276999"/>
          </a:xfrm>
          <a:prstGeom prst="rect">
            <a:avLst/>
          </a:prstGeom>
          <a:noFill/>
        </p:spPr>
        <p:txBody>
          <a:bodyPr wrap="none" rtlCol="0">
            <a:spAutoFit/>
          </a:bodyPr>
          <a:lstStyle/>
          <a:p>
            <a:r>
              <a:rPr lang="en-US" sz="1200" dirty="0">
                <a:latin typeface="Calibri"/>
                <a:sym typeface="Wingdings"/>
              </a:rPr>
              <a:t>⑨</a:t>
            </a:r>
            <a:endParaRPr lang="en-US" sz="1200" dirty="0"/>
          </a:p>
        </p:txBody>
      </p:sp>
      <p:sp>
        <p:nvSpPr>
          <p:cNvPr id="98" name="TextBox 97"/>
          <p:cNvSpPr txBox="1"/>
          <p:nvPr/>
        </p:nvSpPr>
        <p:spPr>
          <a:xfrm>
            <a:off x="2536282" y="4862721"/>
            <a:ext cx="1782411" cy="276999"/>
          </a:xfrm>
          <a:prstGeom prst="rect">
            <a:avLst/>
          </a:prstGeom>
          <a:noFill/>
        </p:spPr>
        <p:txBody>
          <a:bodyPr wrap="none" rtlCol="0">
            <a:spAutoFit/>
          </a:bodyPr>
          <a:lstStyle/>
          <a:p>
            <a:pPr algn="ctr"/>
            <a:r>
              <a:rPr lang="en-US" sz="1200" b="1" dirty="0" err="1">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5163132" y="3319928"/>
            <a:ext cx="729687" cy="400110"/>
          </a:xfrm>
          <a:prstGeom prst="rect">
            <a:avLst/>
          </a:prstGeom>
          <a:noFill/>
        </p:spPr>
        <p:txBody>
          <a:bodyPr wrap="none" rtlCol="0">
            <a:spAutoFit/>
          </a:bodyPr>
          <a:lstStyle/>
          <a:p>
            <a:pPr algn="ctr"/>
            <a:r>
              <a:rPr lang="en-US" sz="1000" dirty="0">
                <a:latin typeface="Arial" panose="020B0604020202020204" pitchFamily="34" charset="0"/>
                <a:cs typeface="Arial" panose="020B0604020202020204" pitchFamily="34" charset="0"/>
              </a:rPr>
              <a:t>Request</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Signature</a:t>
            </a:r>
          </a:p>
        </p:txBody>
      </p:sp>
      <p:sp>
        <p:nvSpPr>
          <p:cNvPr id="104" name="TextBox 103"/>
          <p:cNvSpPr txBox="1"/>
          <p:nvPr/>
        </p:nvSpPr>
        <p:spPr>
          <a:xfrm>
            <a:off x="2072608" y="4035515"/>
            <a:ext cx="1439818"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See also </a:t>
            </a:r>
            <a:r>
              <a:rPr lang="en-US" sz="1000" dirty="0">
                <a:latin typeface="Arial" panose="020B0604020202020204" pitchFamily="34" charset="0"/>
                <a:cs typeface="Arial" panose="020B0604020202020204" pitchFamily="34" charset="0"/>
                <a:hlinkClick r:id="rId11" action="ppaction://hlinksldjump"/>
              </a:rPr>
              <a:t>Hybrid Mode</a:t>
            </a:r>
            <a:endParaRPr lang="en-US" sz="1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5" name="TextBox 104"/>
              <p:cNvSpPr txBox="1"/>
              <p:nvPr/>
            </p:nvSpPr>
            <p:spPr>
              <a:xfrm>
                <a:off x="7427273" y="1916674"/>
                <a:ext cx="1404904" cy="501662"/>
              </a:xfrm>
              <a:prstGeom prst="roundRect">
                <a:avLst>
                  <a:gd name="adj" fmla="val 15585"/>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dirty="0">
                  <a:latin typeface="Arial" panose="020B0604020202020204" pitchFamily="34" charset="0"/>
                  <a:cs typeface="Arial" panose="020B0604020202020204" pitchFamily="34" charset="0"/>
                </a:endParaRPr>
              </a:p>
              <a:p>
                <a:pPr>
                  <a:spcBef>
                    <a:spcPts val="600"/>
                  </a:spcBef>
                </a:pPr>
                <a:r>
                  <a:rPr lang="en-US" sz="1000" dirty="0">
                    <a:latin typeface="Arial" panose="020B0604020202020204" pitchFamily="34" charset="0"/>
                    <a:cs typeface="Arial" panose="020B0604020202020204" pitchFamily="34" charset="0"/>
                  </a:rPr>
                  <a:t>Card Data </a:t>
                </a:r>
                <a:r>
                  <a:rPr lang="en-US" sz="1000" i="1" dirty="0">
                    <a:latin typeface="Arial" panose="020B0604020202020204" pitchFamily="34" charset="0"/>
                    <a:cs typeface="Arial" panose="020B0604020202020204" pitchFamily="34" charset="0"/>
                  </a:rPr>
                  <a:t>Encryption</a:t>
                </a:r>
              </a:p>
            </p:txBody>
          </p:sp>
        </mc:Choice>
        <mc:Fallback xmlns="">
          <p:sp>
            <p:nvSpPr>
              <p:cNvPr id="105" name="TextBox 104"/>
              <p:cNvSpPr txBox="1">
                <a:spLocks noRot="1" noChangeAspect="1" noMove="1" noResize="1" noEditPoints="1" noAdjustHandles="1" noChangeArrowheads="1" noChangeShapeType="1" noTextEdit="1"/>
              </p:cNvSpPr>
              <p:nvPr/>
            </p:nvSpPr>
            <p:spPr>
              <a:xfrm>
                <a:off x="7427273" y="1916674"/>
                <a:ext cx="1404904" cy="501662"/>
              </a:xfrm>
              <a:prstGeom prst="roundRect">
                <a:avLst>
                  <a:gd name="adj" fmla="val 15585"/>
                </a:avLst>
              </a:prstGeom>
              <a:blipFill rotWithShape="1">
                <a:blip r:embed="rId13"/>
                <a:stretch>
                  <a:fillRect b="-1176"/>
                </a:stretch>
              </a:blipFill>
              <a:ln>
                <a:solidFill>
                  <a:schemeClr val="tx1"/>
                </a:solidFill>
                <a:prstDash val="solid"/>
              </a:ln>
            </p:spPr>
            <p:txBody>
              <a:bodyPr/>
              <a:lstStyle/>
              <a:p>
                <a:r>
                  <a:rPr lang="en-US">
                    <a:noFill/>
                  </a:rPr>
                  <a:t> </a:t>
                </a:r>
              </a:p>
            </p:txBody>
          </p:sp>
        </mc:Fallback>
      </mc:AlternateContent>
      <p:grpSp>
        <p:nvGrpSpPr>
          <p:cNvPr id="139" name="Group 138"/>
          <p:cNvGrpSpPr/>
          <p:nvPr/>
        </p:nvGrpSpPr>
        <p:grpSpPr>
          <a:xfrm>
            <a:off x="4092360" y="524071"/>
            <a:ext cx="557162" cy="447881"/>
            <a:chOff x="3321759" y="524071"/>
            <a:chExt cx="557162" cy="447881"/>
          </a:xfrm>
        </p:grpSpPr>
        <p:grpSp>
          <p:nvGrpSpPr>
            <p:cNvPr id="142" name="Group 141"/>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79" name="Rectangle 178"/>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a:stCxn id="180" idx="3"/>
                <a:endCxn id="180"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83" name="Rectangle 182"/>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50" name="Oval 149"/>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ight Triangle 169"/>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ight Triangle 173"/>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84" name="Picture 18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967710" y="494258"/>
            <a:ext cx="744996" cy="552793"/>
          </a:xfrm>
          <a:prstGeom prst="rect">
            <a:avLst/>
          </a:prstGeom>
          <a:effectLst>
            <a:outerShdw blurRad="50800" dist="38100" dir="2700000" algn="tl" rotWithShape="0">
              <a:prstClr val="black">
                <a:alpha val="40000"/>
              </a:prstClr>
            </a:outerShdw>
          </a:effectLst>
        </p:spPr>
      </p:pic>
      <p:sp>
        <p:nvSpPr>
          <p:cNvPr id="107" name="TextBox 106"/>
          <p:cNvSpPr txBox="1"/>
          <p:nvPr/>
        </p:nvSpPr>
        <p:spPr>
          <a:xfrm>
            <a:off x="8078916" y="2668850"/>
            <a:ext cx="928460" cy="400110"/>
          </a:xfrm>
          <a:prstGeom prst="rect">
            <a:avLst/>
          </a:prstGeom>
          <a:noFill/>
        </p:spPr>
        <p:txBody>
          <a:bodyPr wrap="none" rtlCol="0">
            <a:spAutoFit/>
          </a:bodyPr>
          <a:lstStyle/>
          <a:p>
            <a:pPr algn="ctr"/>
            <a:r>
              <a:rPr lang="en-US" sz="1000" dirty="0">
                <a:latin typeface="Arial" panose="020B0604020202020204" pitchFamily="34" charset="0"/>
                <a:cs typeface="Arial" panose="020B0604020202020204" pitchFamily="34" charset="0"/>
              </a:rPr>
              <a:t>Authorization</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Signature</a:t>
            </a:r>
          </a:p>
        </p:txBody>
      </p:sp>
      <p:sp>
        <p:nvSpPr>
          <p:cNvPr id="108" name="TextBox 107"/>
          <p:cNvSpPr txBox="1"/>
          <p:nvPr/>
        </p:nvSpPr>
        <p:spPr>
          <a:xfrm>
            <a:off x="132620" y="4751258"/>
            <a:ext cx="928460" cy="400110"/>
          </a:xfrm>
          <a:prstGeom prst="rect">
            <a:avLst/>
          </a:prstGeom>
          <a:noFill/>
        </p:spPr>
        <p:txBody>
          <a:bodyPr wrap="none" rtlCol="0">
            <a:spAutoFit/>
          </a:bodyPr>
          <a:lstStyle/>
          <a:p>
            <a:pPr algn="ctr"/>
            <a:r>
              <a:rPr lang="en-US" sz="1000" dirty="0">
                <a:latin typeface="Arial" panose="020B0604020202020204" pitchFamily="34" charset="0"/>
                <a:cs typeface="Arial" panose="020B0604020202020204" pitchFamily="34" charset="0"/>
              </a:rPr>
              <a:t>Authorization</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Signature</a:t>
            </a:r>
          </a:p>
        </p:txBody>
      </p:sp>
      <p:sp>
        <p:nvSpPr>
          <p:cNvPr id="109" name="TextBox 108"/>
          <p:cNvSpPr txBox="1"/>
          <p:nvPr/>
        </p:nvSpPr>
        <p:spPr>
          <a:xfrm>
            <a:off x="4727152" y="5642699"/>
            <a:ext cx="1417376"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(Scenario dependent)</a:t>
            </a:r>
          </a:p>
        </p:txBody>
      </p:sp>
      <p:grpSp>
        <p:nvGrpSpPr>
          <p:cNvPr id="117" name="Group 116"/>
          <p:cNvGrpSpPr/>
          <p:nvPr/>
        </p:nvGrpSpPr>
        <p:grpSpPr>
          <a:xfrm>
            <a:off x="6232948" y="501824"/>
            <a:ext cx="373820" cy="502719"/>
            <a:chOff x="4666871" y="1375561"/>
            <a:chExt cx="373820" cy="502719"/>
          </a:xfrm>
          <a:effectLst>
            <a:outerShdw blurRad="50800" dist="38100" dir="2700000" algn="tl" rotWithShape="0">
              <a:prstClr val="black">
                <a:alpha val="40000"/>
              </a:prstClr>
            </a:outerShdw>
          </a:effectLst>
        </p:grpSpPr>
        <p:sp>
          <p:nvSpPr>
            <p:cNvPr id="118" name="Rectangle 117"/>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4" descr="C:\Users\Anders\AppData\Local\Microsoft\Windows\INetCache\IE\YM8GPEOA\mobile[1].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0" name="TextBox 119"/>
            <p:cNvSpPr txBox="1"/>
            <p:nvPr/>
          </p:nvSpPr>
          <p:spPr>
            <a:xfrm>
              <a:off x="4666871" y="1457193"/>
              <a:ext cx="373820"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€ 550</a:t>
              </a:r>
            </a:p>
          </p:txBody>
        </p:sp>
        <p:grpSp>
          <p:nvGrpSpPr>
            <p:cNvPr id="121" name="Group 120"/>
            <p:cNvGrpSpPr/>
            <p:nvPr/>
          </p:nvGrpSpPr>
          <p:grpSpPr>
            <a:xfrm>
              <a:off x="4806043" y="1663895"/>
              <a:ext cx="72000" cy="72000"/>
              <a:chOff x="4806043" y="1663895"/>
              <a:chExt cx="72000" cy="72000"/>
            </a:xfrm>
          </p:grpSpPr>
          <p:sp>
            <p:nvSpPr>
              <p:cNvPr id="123" name="Rectangle 122"/>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28"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29" name="Group 128"/>
          <p:cNvGrpSpPr/>
          <p:nvPr/>
        </p:nvGrpSpPr>
        <p:grpSpPr>
          <a:xfrm>
            <a:off x="7715362" y="449357"/>
            <a:ext cx="445844" cy="603379"/>
            <a:chOff x="8232155" y="587661"/>
            <a:chExt cx="445844" cy="603379"/>
          </a:xfrm>
        </p:grpSpPr>
        <p:pic>
          <p:nvPicPr>
            <p:cNvPr id="130" name="Picture 1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8" descr="ke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p:cNvGrpSpPr/>
          <p:nvPr/>
        </p:nvGrpSpPr>
        <p:grpSpPr>
          <a:xfrm>
            <a:off x="6235329" y="501824"/>
            <a:ext cx="373820" cy="502719"/>
            <a:chOff x="4669252" y="1375561"/>
            <a:chExt cx="373820" cy="502719"/>
          </a:xfrm>
          <a:effectLst>
            <a:outerShdw blurRad="50800" dist="38100" dir="2700000" algn="tl" rotWithShape="0">
              <a:prstClr val="black">
                <a:alpha val="40000"/>
              </a:prstClr>
            </a:outerShdw>
          </a:effectLst>
        </p:grpSpPr>
        <p:sp>
          <p:nvSpPr>
            <p:cNvPr id="101" name="Rectangle 10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5" name="TextBox 114"/>
            <p:cNvSpPr txBox="1"/>
            <p:nvPr/>
          </p:nvSpPr>
          <p:spPr>
            <a:xfrm>
              <a:off x="4669252" y="1457193"/>
              <a:ext cx="373820"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€ 550</a:t>
              </a:r>
            </a:p>
          </p:txBody>
        </p:sp>
        <p:grpSp>
          <p:nvGrpSpPr>
            <p:cNvPr id="116" name="Group 115"/>
            <p:cNvGrpSpPr/>
            <p:nvPr/>
          </p:nvGrpSpPr>
          <p:grpSpPr>
            <a:xfrm>
              <a:off x="4806043" y="1663895"/>
              <a:ext cx="72000" cy="72000"/>
              <a:chOff x="4806043" y="1663895"/>
              <a:chExt cx="72000" cy="72000"/>
            </a:xfrm>
          </p:grpSpPr>
          <p:sp>
            <p:nvSpPr>
              <p:cNvPr id="117" name="Rectangle 116"/>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882541" y="5373216"/>
            <a:ext cx="721672"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“Result”</a:t>
            </a: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2703" cy="276999"/>
          </a:xfrm>
          <a:prstGeom prst="rect">
            <a:avLst/>
          </a:prstGeom>
          <a:noFill/>
        </p:spPr>
        <p:txBody>
          <a:bodyPr wrap="none" rtlCol="0">
            <a:spAutoFit/>
          </a:bodyPr>
          <a:lstStyle/>
          <a:p>
            <a:r>
              <a:rPr lang="en-US" sz="1200" b="1" dirty="0" err="1">
                <a:solidFill>
                  <a:schemeClr val="accent5">
                    <a:lumMod val="75000"/>
                  </a:schemeClr>
                </a:solidFill>
                <a:latin typeface="Arial" panose="020B0604020202020204" pitchFamily="34" charset="0"/>
                <a:cs typeface="Arial" panose="020B0604020202020204" pitchFamily="34" charset="0"/>
              </a:rPr>
              <a:t>AuthorizationResponse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7316712" y="972000"/>
            <a:ext cx="217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63786" y="188640"/>
            <a:ext cx="82426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Merchant</a:t>
            </a:r>
          </a:p>
        </p:txBody>
      </p:sp>
      <p:sp>
        <p:nvSpPr>
          <p:cNvPr id="16" name="TextBox 15"/>
          <p:cNvSpPr txBox="1"/>
          <p:nvPr/>
        </p:nvSpPr>
        <p:spPr>
          <a:xfrm>
            <a:off x="5620883" y="188640"/>
            <a:ext cx="110549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User + Wallet</a:t>
            </a: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User Bank</a:t>
            </a:r>
          </a:p>
        </p:txBody>
      </p:sp>
      <p:grpSp>
        <p:nvGrpSpPr>
          <p:cNvPr id="7" name="Group 6"/>
          <p:cNvGrpSpPr/>
          <p:nvPr/>
        </p:nvGrpSpPr>
        <p:grpSpPr>
          <a:xfrm>
            <a:off x="7715362" y="449357"/>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20116"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a:latin typeface="Arial" panose="020B0604020202020204" pitchFamily="34" charset="0"/>
                <a:cs typeface="Arial" panose="020B0604020202020204" pitchFamily="34" charset="0"/>
              </a:rPr>
              <a:t>Hybrid Mode</a:t>
            </a:r>
          </a:p>
          <a:p>
            <a:pPr algn="ctr"/>
            <a:r>
              <a:rPr lang="en-US" sz="1000" dirty="0">
                <a:latin typeface="Arial" panose="020B0604020202020204" pitchFamily="34" charset="0"/>
                <a:cs typeface="Arial" panose="020B0604020202020204" pitchFamily="34" charset="0"/>
              </a:rPr>
              <a:t>State Diagram</a:t>
            </a:r>
          </a:p>
        </p:txBody>
      </p:sp>
      <p:grpSp>
        <p:nvGrpSpPr>
          <p:cNvPr id="143" name="Group 142"/>
          <p:cNvGrpSpPr/>
          <p:nvPr/>
        </p:nvGrpSpPr>
        <p:grpSpPr>
          <a:xfrm>
            <a:off x="7754354" y="2060848"/>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201560" y="2242199"/>
            <a:ext cx="1457802"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User Bank </a:t>
            </a:r>
            <a:r>
              <a:rPr lang="en-US" sz="1000" i="1" dirty="0">
                <a:latin typeface="Arial" panose="020B0604020202020204" pitchFamily="34" charset="0"/>
                <a:cs typeface="Arial" panose="020B0604020202020204" pitchFamily="34" charset="0"/>
              </a:rPr>
              <a:t>Verification</a:t>
            </a:r>
            <a:endParaRPr lang="en-US" sz="1000" b="1" dirty="0">
              <a:latin typeface="Arial" panose="020B0604020202020204" pitchFamily="34" charset="0"/>
              <a:cs typeface="Arial" panose="020B0604020202020204" pitchFamily="34" charset="0"/>
            </a:endParaRPr>
          </a:p>
        </p:txBody>
      </p:sp>
      <p:sp>
        <p:nvSpPr>
          <p:cNvPr id="154" name="TextBox 153"/>
          <p:cNvSpPr txBox="1"/>
          <p:nvPr/>
        </p:nvSpPr>
        <p:spPr>
          <a:xfrm>
            <a:off x="5868144" y="2096161"/>
            <a:ext cx="389850" cy="276999"/>
          </a:xfrm>
          <a:prstGeom prst="rect">
            <a:avLst/>
          </a:prstGeom>
          <a:noFill/>
        </p:spPr>
        <p:txBody>
          <a:bodyPr wrap="none" rtlCol="0">
            <a:spAutoFit/>
          </a:bodyPr>
          <a:lstStyle/>
          <a:p>
            <a:r>
              <a:rPr lang="en-US" sz="1200" dirty="0">
                <a:latin typeface="Calibri"/>
                <a:sym typeface="Wingdings"/>
              </a:rPr>
              <a:t>⑤</a:t>
            </a:r>
            <a:endParaRPr lang="en-US" sz="1200" dirty="0"/>
          </a:p>
        </p:txBody>
      </p:sp>
      <p:sp>
        <p:nvSpPr>
          <p:cNvPr id="155" name="TextBox 154"/>
          <p:cNvSpPr txBox="1"/>
          <p:nvPr/>
        </p:nvSpPr>
        <p:spPr>
          <a:xfrm>
            <a:off x="4270200" y="2972785"/>
            <a:ext cx="389850" cy="251817"/>
          </a:xfrm>
          <a:prstGeom prst="rect">
            <a:avLst/>
          </a:prstGeom>
          <a:noFill/>
        </p:spPr>
        <p:txBody>
          <a:bodyPr wrap="none" rtlCol="0">
            <a:spAutoFit/>
          </a:bodyPr>
          <a:lstStyle/>
          <a:p>
            <a:r>
              <a:rPr lang="en-US" sz="1200" dirty="0">
                <a:latin typeface="Calibri"/>
                <a:sym typeface="Wingdings"/>
              </a:rPr>
              <a:t>⑥</a:t>
            </a:r>
            <a:endParaRPr lang="en-US" sz="1200" dirty="0"/>
          </a:p>
        </p:txBody>
      </p:sp>
      <p:sp>
        <p:nvSpPr>
          <p:cNvPr id="166" name="TextBox 165"/>
          <p:cNvSpPr txBox="1"/>
          <p:nvPr/>
        </p:nvSpPr>
        <p:spPr>
          <a:xfrm>
            <a:off x="467544" y="6006136"/>
            <a:ext cx="811291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a:latin typeface="Arial" panose="020B0604020202020204" pitchFamily="34" charset="0"/>
                <a:cs typeface="Arial" panose="020B0604020202020204" pitchFamily="34" charset="0"/>
              </a:rPr>
              <a:t>In the Hybrid mode traditional card payment methods are “emulated” including support for hotel bookings, upfront reservations for automated gas stations, as well as reoccurring payments.  For three-corner payment schemes like PayPal and </a:t>
            </a:r>
            <a:r>
              <a:rPr lang="en-US" sz="1000">
                <a:latin typeface="Arial" panose="020B0604020202020204" pitchFamily="34" charset="0"/>
                <a:cs typeface="Arial" panose="020B0604020202020204" pitchFamily="34" charset="0"/>
              </a:rPr>
              <a:t>AliPay</a:t>
            </a:r>
            <a:r>
              <a:rPr lang="en-US" sz="1000" dirty="0">
                <a:latin typeface="Arial" panose="020B0604020202020204" pitchFamily="34" charset="0"/>
                <a:cs typeface="Arial" panose="020B0604020202020204" pitchFamily="34" charset="0"/>
              </a:rPr>
              <a:t> as well as for payments where the User and Merchant have the same bank, </a:t>
            </a:r>
            <a:r>
              <a:rPr lang="en-US" sz="1000" i="1" dirty="0">
                <a:latin typeface="Arial" panose="020B0604020202020204" pitchFamily="34" charset="0"/>
                <a:cs typeface="Arial" panose="020B0604020202020204" pitchFamily="34" charset="0"/>
              </a:rPr>
              <a:t>step #7 is not applicable</a:t>
            </a:r>
            <a:r>
              <a:rPr lang="en-US" sz="1000" dirty="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a:latin typeface="Calibri"/>
                <a:sym typeface="Wingdings"/>
              </a:rPr>
              <a:t>⑦</a:t>
            </a:r>
            <a:endParaRPr lang="en-US" sz="1200" dirty="0"/>
          </a:p>
        </p:txBody>
      </p:sp>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(HTTP Response)</a:t>
            </a:r>
          </a:p>
        </p:txBody>
      </p:sp>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a:latin typeface="Arial" panose="020B0604020202020204" pitchFamily="34" charset="0"/>
                <a:cs typeface="Arial" panose="020B0604020202020204" pitchFamily="34" charset="0"/>
              </a:rPr>
              <a:t>All transaction steps are now available in a single object where each layer is </a:t>
            </a:r>
            <a:r>
              <a:rPr lang="en-US" sz="1000" i="1" dirty="0">
                <a:latin typeface="Arial" panose="020B0604020202020204" pitchFamily="34" charset="0"/>
                <a:cs typeface="Arial" panose="020B0604020202020204" pitchFamily="34" charset="0"/>
              </a:rPr>
              <a:t>signed and embeds inner layers</a:t>
            </a:r>
            <a:endParaRPr lang="en-US" sz="1000" dirty="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769444" y="4775661"/>
            <a:ext cx="445844" cy="603379"/>
            <a:chOff x="8232155" y="587661"/>
            <a:chExt cx="445844" cy="603379"/>
          </a:xfrm>
        </p:grpSpPr>
        <p:pic>
          <p:nvPicPr>
            <p:cNvPr id="89" name="Picture 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(HTTP Response)</a:t>
            </a: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(HTTPS POST)</a:t>
            </a: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b="1" dirty="0" err="1">
                <a:solidFill>
                  <a:schemeClr val="accent5">
                    <a:lumMod val="75000"/>
                  </a:schemeClr>
                </a:solidFill>
                <a:latin typeface="Arial" panose="020B0604020202020204" pitchFamily="34" charset="0"/>
                <a:cs typeface="Arial" panose="020B0604020202020204" pitchFamily="34" charset="0"/>
              </a:rPr>
              <a:t>TransactionRequest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Merchant </a:t>
            </a:r>
            <a:r>
              <a:rPr lang="en-US" sz="1000" i="1" dirty="0">
                <a:latin typeface="Arial" panose="020B0604020202020204" pitchFamily="34" charset="0"/>
                <a:cs typeface="Arial" panose="020B0604020202020204" pitchFamily="34" charset="0"/>
              </a:rPr>
              <a:t>Verification</a:t>
            </a:r>
            <a:endParaRPr lang="en-US" sz="1000" b="1" dirty="0">
              <a:latin typeface="Arial" panose="020B0604020202020204" pitchFamily="34" charset="0"/>
              <a:cs typeface="Arial" panose="020B0604020202020204" pitchFamily="34" charset="0"/>
            </a:endParaRPr>
          </a:p>
        </p:txBody>
      </p:sp>
      <p:sp>
        <p:nvSpPr>
          <p:cNvPr id="96" name="TextBox 95"/>
          <p:cNvSpPr txBox="1"/>
          <p:nvPr/>
        </p:nvSpPr>
        <p:spPr>
          <a:xfrm>
            <a:off x="5858078" y="4721625"/>
            <a:ext cx="389850" cy="276999"/>
          </a:xfrm>
          <a:prstGeom prst="rect">
            <a:avLst/>
          </a:prstGeom>
          <a:noFill/>
        </p:spPr>
        <p:txBody>
          <a:bodyPr wrap="none" rtlCol="0">
            <a:spAutoFit/>
          </a:bodyPr>
          <a:lstStyle/>
          <a:p>
            <a:r>
              <a:rPr lang="en-US" sz="1200" dirty="0">
                <a:latin typeface="Calibri"/>
                <a:sym typeface="Wingdings"/>
              </a:rPr>
              <a:t>⑧</a:t>
            </a:r>
            <a:endParaRPr lang="en-US" sz="1200" dirty="0"/>
          </a:p>
        </p:txBody>
      </p:sp>
      <p:sp>
        <p:nvSpPr>
          <p:cNvPr id="97" name="TextBox 96"/>
          <p:cNvSpPr txBox="1"/>
          <p:nvPr/>
        </p:nvSpPr>
        <p:spPr>
          <a:xfrm>
            <a:off x="4635608" y="5373216"/>
            <a:ext cx="389850" cy="276999"/>
          </a:xfrm>
          <a:prstGeom prst="rect">
            <a:avLst/>
          </a:prstGeom>
          <a:noFill/>
        </p:spPr>
        <p:txBody>
          <a:bodyPr wrap="none" rtlCol="0">
            <a:spAutoFit/>
          </a:bodyPr>
          <a:lstStyle/>
          <a:p>
            <a:r>
              <a:rPr lang="en-US" sz="1200" dirty="0">
                <a:latin typeface="Calibri"/>
                <a:sym typeface="Wingdings"/>
              </a:rPr>
              <a:t>⑨</a:t>
            </a:r>
            <a:endParaRPr lang="en-US" sz="1200" dirty="0"/>
          </a:p>
        </p:txBody>
      </p:sp>
      <p:sp>
        <p:nvSpPr>
          <p:cNvPr id="98" name="TextBox 97"/>
          <p:cNvSpPr txBox="1"/>
          <p:nvPr/>
        </p:nvSpPr>
        <p:spPr>
          <a:xfrm>
            <a:off x="4213142" y="4709817"/>
            <a:ext cx="1782411" cy="276999"/>
          </a:xfrm>
          <a:prstGeom prst="rect">
            <a:avLst/>
          </a:prstGeom>
          <a:noFill/>
        </p:spPr>
        <p:txBody>
          <a:bodyPr wrap="none" rtlCol="0">
            <a:spAutoFit/>
          </a:bodyPr>
          <a:lstStyle/>
          <a:p>
            <a:pPr algn="ctr"/>
            <a:r>
              <a:rPr lang="en-US" sz="1200" b="1" dirty="0" err="1">
                <a:solidFill>
                  <a:schemeClr val="accent5">
                    <a:lumMod val="75000"/>
                  </a:schemeClr>
                </a:solidFill>
                <a:latin typeface="Arial" panose="020B0604020202020204" pitchFamily="34" charset="0"/>
                <a:cs typeface="Arial" panose="020B0604020202020204" pitchFamily="34" charset="0"/>
              </a:rPr>
              <a:t>TransactionResponse</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93" name="TextBox 92"/>
          <p:cNvSpPr txBox="1"/>
          <p:nvPr/>
        </p:nvSpPr>
        <p:spPr>
          <a:xfrm>
            <a:off x="2306849" y="2942416"/>
            <a:ext cx="729687" cy="400110"/>
          </a:xfrm>
          <a:prstGeom prst="rect">
            <a:avLst/>
          </a:prstGeom>
          <a:noFill/>
        </p:spPr>
        <p:txBody>
          <a:bodyPr wrap="none" rtlCol="0">
            <a:spAutoFit/>
          </a:bodyPr>
          <a:lstStyle/>
          <a:p>
            <a:pPr algn="ctr"/>
            <a:r>
              <a:rPr lang="en-US" sz="1000" dirty="0">
                <a:latin typeface="Arial" panose="020B0604020202020204" pitchFamily="34" charset="0"/>
                <a:cs typeface="Arial" panose="020B0604020202020204" pitchFamily="34" charset="0"/>
              </a:rPr>
              <a:t>Request</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Signature</a:t>
            </a: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7"/>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Existing Payment Rails</a:t>
            </a: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Bank-to-Bank Payments)</a:t>
            </a: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348000"/>
            <a:ext cx="0" cy="165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Merchant Bank</a:t>
            </a:r>
          </a:p>
        </p:txBody>
      </p:sp>
      <p:pic>
        <p:nvPicPr>
          <p:cNvPr id="99" name="Picture 6" descr="C:\Users\Anders\AppData\Local\Microsoft\Windows\INetCache\IE\10FYNQXY\Crystal_Clear_kdm_user_fema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5" name="Group 104"/>
          <p:cNvGrpSpPr/>
          <p:nvPr/>
        </p:nvGrpSpPr>
        <p:grpSpPr>
          <a:xfrm>
            <a:off x="3491880" y="524071"/>
            <a:ext cx="557162" cy="447881"/>
            <a:chOff x="3321759" y="524071"/>
            <a:chExt cx="557162" cy="447881"/>
          </a:xfrm>
        </p:grpSpPr>
        <p:grpSp>
          <p:nvGrpSpPr>
            <p:cNvPr id="119" name="Group 118"/>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153" name="Rectangle 152"/>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a:stCxn id="156" idx="3"/>
                <a:endCxn id="156"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21" name="Oval 120"/>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Triangle 135"/>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64" name="Picture 16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65850" y="494258"/>
            <a:ext cx="744996" cy="552793"/>
          </a:xfrm>
          <a:prstGeom prst="rect">
            <a:avLst/>
          </a:prstGeom>
          <a:effectLst>
            <a:outerShdw blurRad="50800" dist="38100" dir="2700000" algn="tl" rotWithShape="0">
              <a:prstClr val="black">
                <a:alpha val="40000"/>
              </a:prstClr>
            </a:outerShdw>
          </a:effectLst>
        </p:spPr>
      </p:pic>
      <p:pic>
        <p:nvPicPr>
          <p:cNvPr id="168" name="Picture 16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8956" y="2907358"/>
            <a:ext cx="744996" cy="552793"/>
          </a:xfrm>
          <a:prstGeom prst="rect">
            <a:avLst/>
          </a:prstGeom>
          <a:effectLst>
            <a:outerShdw blurRad="50800" dist="38100" dir="2700000" algn="tl" rotWithShape="0">
              <a:prstClr val="black">
                <a:alpha val="40000"/>
              </a:prstClr>
            </a:outerShdw>
          </a:effectLst>
        </p:spPr>
      </p:pic>
      <p:sp>
        <p:nvSpPr>
          <p:cNvPr id="111" name="TextBox 110"/>
          <p:cNvSpPr txBox="1"/>
          <p:nvPr/>
        </p:nvSpPr>
        <p:spPr>
          <a:xfrm>
            <a:off x="8100392" y="2013651"/>
            <a:ext cx="928460" cy="400110"/>
          </a:xfrm>
          <a:prstGeom prst="rect">
            <a:avLst/>
          </a:prstGeom>
          <a:noFill/>
        </p:spPr>
        <p:txBody>
          <a:bodyPr wrap="none" rtlCol="0">
            <a:spAutoFit/>
          </a:bodyPr>
          <a:lstStyle/>
          <a:p>
            <a:pPr algn="ctr"/>
            <a:r>
              <a:rPr lang="en-US" sz="1000" dirty="0">
                <a:latin typeface="Arial" panose="020B0604020202020204" pitchFamily="34" charset="0"/>
                <a:cs typeface="Arial" panose="020B0604020202020204" pitchFamily="34" charset="0"/>
              </a:rPr>
              <a:t>Authorization</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Signature</a:t>
            </a:r>
          </a:p>
        </p:txBody>
      </p:sp>
      <p:sp>
        <p:nvSpPr>
          <p:cNvPr id="112" name="TextBox 111"/>
          <p:cNvSpPr txBox="1"/>
          <p:nvPr/>
        </p:nvSpPr>
        <p:spPr>
          <a:xfrm>
            <a:off x="8102212" y="4733786"/>
            <a:ext cx="928460" cy="400110"/>
          </a:xfrm>
          <a:prstGeom prst="rect">
            <a:avLst/>
          </a:prstGeom>
          <a:noFill/>
        </p:spPr>
        <p:txBody>
          <a:bodyPr wrap="none" rtlCol="0">
            <a:spAutoFit/>
          </a:bodyPr>
          <a:lstStyle/>
          <a:p>
            <a:pPr algn="ctr"/>
            <a:r>
              <a:rPr lang="en-US" sz="1000" dirty="0">
                <a:latin typeface="Arial" panose="020B0604020202020204" pitchFamily="34" charset="0"/>
                <a:cs typeface="Arial" panose="020B0604020202020204" pitchFamily="34" charset="0"/>
              </a:rPr>
              <a:t>Authorization</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Signature</a:t>
            </a:r>
          </a:p>
        </p:txBody>
      </p:sp>
      <p:sp>
        <p:nvSpPr>
          <p:cNvPr id="113" name="TextBox 112"/>
          <p:cNvSpPr txBox="1"/>
          <p:nvPr/>
        </p:nvSpPr>
        <p:spPr>
          <a:xfrm>
            <a:off x="4450768" y="5643776"/>
            <a:ext cx="1417376"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(Scenario dependent)</a:t>
            </a:r>
          </a:p>
        </p:txBody>
      </p:sp>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99544"/>
            <a:ext cx="7992888" cy="1477328"/>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ProviderUserResponse</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encryptedMessage</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A256GCM</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iv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_K4Sgt5y1uKhwiSi</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tag</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Xmqyx5XZWmxSFfypag-y_A</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cipherText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qXIsLsZ-zIxVllV920dpxPmTOwGRghU_....fsxbw1LX61Tu6GbsSw1gXEcwkW8S4fOQ</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p>
        </p:txBody>
      </p:sp>
      <p:sp>
        <p:nvSpPr>
          <p:cNvPr id="8" name="TextBox 7"/>
          <p:cNvSpPr txBox="1"/>
          <p:nvPr/>
        </p:nvSpPr>
        <p:spPr>
          <a:xfrm>
            <a:off x="1506652" y="260648"/>
            <a:ext cx="6034876"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Occasionally a User Bank needs to inform the user of something related to an </a:t>
            </a:r>
            <a:r>
              <a:rPr lang="en-US" sz="1000" dirty="0" err="1">
                <a:latin typeface="Arial" panose="020B0604020202020204" pitchFamily="34" charset="0"/>
                <a:cs typeface="Arial" panose="020B0604020202020204" pitchFamily="34" charset="0"/>
                <a:hlinkClick r:id="rId2" action="ppaction://hlinksldjump"/>
              </a:rPr>
              <a:t>AuthorizationRequest</a:t>
            </a:r>
            <a:r>
              <a:rPr lang="en-US" sz="1000" dirty="0">
                <a:latin typeface="Arial" panose="020B0604020202020204" pitchFamily="34" charset="0"/>
                <a:cs typeface="Arial" panose="020B0604020202020204" pitchFamily="34" charset="0"/>
              </a:rPr>
              <a:t> like an account overdraft.  Another situation requiring an action from the user’s side is when the amount requested is unusually high or when “suspicious” user patterns have been identified. In both cases the request is </a:t>
            </a:r>
            <a:r>
              <a:rPr lang="en-US" sz="1000" i="1" dirty="0">
                <a:latin typeface="Arial" panose="020B0604020202020204" pitchFamily="34" charset="0"/>
                <a:cs typeface="Arial" panose="020B0604020202020204" pitchFamily="34" charset="0"/>
              </a:rPr>
              <a:t>ignored</a:t>
            </a:r>
            <a:r>
              <a:rPr lang="en-US" sz="1000" dirty="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a:latin typeface="Courier New" panose="02070309020205020404" pitchFamily="49" charset="0"/>
                <a:cs typeface="Courier New" panose="02070309020205020404" pitchFamily="49" charset="0"/>
              </a:rPr>
              <a:t>encryptionParameters</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a:latin typeface="Arial" panose="020B0604020202020204" pitchFamily="34" charset="0"/>
                <a:cs typeface="Arial" panose="020B0604020202020204" pitchFamily="34" charset="0"/>
              </a:rPr>
              <a:t>).  This key is a random value generated for each Wallet invocation.</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A private message like above (requiring an </a:t>
            </a:r>
            <a:r>
              <a:rPr lang="en-US" sz="1000" i="1" dirty="0">
                <a:latin typeface="Arial" panose="020B0604020202020204" pitchFamily="34" charset="0"/>
                <a:cs typeface="Arial" panose="020B0604020202020204" pitchFamily="34" charset="0"/>
              </a:rPr>
              <a:t>action</a:t>
            </a:r>
            <a:r>
              <a:rPr lang="en-US" sz="1000" dirty="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p>
        </p:txBody>
      </p:sp>
      <p:cxnSp>
        <p:nvCxnSpPr>
          <p:cNvPr id="18" name="Straight Arrow Connector 17"/>
          <p:cNvCxnSpPr/>
          <p:nvPr/>
        </p:nvCxnSpPr>
        <p:spPr>
          <a:xfrm rot="10800000" flipV="1">
            <a:off x="2254583" y="1052733"/>
            <a:ext cx="2196830" cy="288036"/>
          </a:xfrm>
          <a:prstGeom prst="bentConnector3">
            <a:avLst>
              <a:gd name="adj1" fmla="val 26963"/>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37006" y="2326692"/>
            <a:ext cx="2806281"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Decrypted and rendered by the Wallet </a:t>
            </a:r>
          </a:p>
          <a:p>
            <a:pPr algn="ctr"/>
            <a:r>
              <a:rPr lang="en-US" sz="1200" dirty="0">
                <a:latin typeface="Arial" panose="020B0604020202020204" pitchFamily="34" charset="0"/>
                <a:cs typeface="Arial" panose="020B0604020202020204" pitchFamily="34" charset="0"/>
              </a:rPr>
              <a:t>(non-normative sample)</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63587" y="2852936"/>
            <a:ext cx="2572109" cy="1864779"/>
          </a:xfrm>
          <a:prstGeom prst="rect">
            <a:avLst/>
          </a:prstGeom>
          <a:effectLst>
            <a:outerShdw blurRad="50800" dist="38100" dir="2700000" algn="tl" rotWithShape="0">
              <a:prstClr val="black">
                <a:alpha val="40000"/>
              </a:prstClr>
            </a:outerShdw>
          </a:effectLst>
        </p:spPr>
      </p:pic>
      <p:sp>
        <p:nvSpPr>
          <p:cNvPr id="10" name="TextBox 9"/>
          <p:cNvSpPr txBox="1"/>
          <p:nvPr/>
        </p:nvSpPr>
        <p:spPr>
          <a:xfrm>
            <a:off x="4458046" y="939437"/>
            <a:ext cx="190762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36000" bIns="36000" rtlCol="0" anchor="ctr" anchorCtr="0">
            <a:spAutoFit/>
          </a:bodyPr>
          <a:lstStyle/>
          <a:p>
            <a:r>
              <a:rPr lang="en-US" sz="1000" dirty="0">
                <a:latin typeface="Arial" panose="020B0604020202020204" pitchFamily="34" charset="0"/>
                <a:cs typeface="Arial" panose="020B0604020202020204" pitchFamily="34" charset="0"/>
              </a:rPr>
              <a:t>Encryption object based on </a:t>
            </a:r>
            <a:r>
              <a:rPr lang="en-US" sz="1000" dirty="0">
                <a:latin typeface="Arial" panose="020B0604020202020204" pitchFamily="34" charset="0"/>
                <a:cs typeface="Arial" panose="020B0604020202020204" pitchFamily="34" charset="0"/>
                <a:hlinkClick r:id="rId5"/>
              </a:rPr>
              <a:t>JEF</a:t>
            </a:r>
            <a:endParaRPr lang="en-US" sz="1000" b="1" i="1" dirty="0">
              <a:latin typeface="Arial" panose="020B0604020202020204" pitchFamily="34" charset="0"/>
              <a:cs typeface="Arial" panose="020B0604020202020204" pitchFamily="34" charset="0"/>
            </a:endParaRPr>
          </a:p>
        </p:txBody>
      </p:sp>
      <p:sp>
        <p:nvSpPr>
          <p:cNvPr id="11" name="TextBox 10"/>
          <p:cNvSpPr txBox="1"/>
          <p:nvPr/>
        </p:nvSpPr>
        <p:spPr>
          <a:xfrm>
            <a:off x="4458046" y="1379205"/>
            <a:ext cx="227419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a:latin typeface="Arial" panose="020B0604020202020204" pitchFamily="34" charset="0"/>
                <a:cs typeface="Arial" panose="020B0604020202020204" pitchFamily="34" charset="0"/>
              </a:rPr>
              <a:t>Encrypted message from User Bank</a:t>
            </a:r>
            <a:endParaRPr lang="en-US" sz="1000" b="1" i="1" dirty="0">
              <a:latin typeface="Arial" panose="020B0604020202020204" pitchFamily="34" charset="0"/>
              <a:cs typeface="Arial" panose="020B0604020202020204" pitchFamily="34" charset="0"/>
            </a:endParaRPr>
          </a:p>
        </p:txBody>
      </p:sp>
      <p:cxnSp>
        <p:nvCxnSpPr>
          <p:cNvPr id="17" name="Straight Arrow Connector 17"/>
          <p:cNvCxnSpPr>
            <a:stCxn id="11" idx="1"/>
          </p:cNvCxnSpPr>
          <p:nvPr/>
        </p:nvCxnSpPr>
        <p:spPr>
          <a:xfrm flipH="1">
            <a:off x="3419872" y="1492501"/>
            <a:ext cx="1038174" cy="246744"/>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594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6984" y="260648"/>
            <a:ext cx="6034876" cy="338554"/>
          </a:xfrm>
          <a:prstGeom prst="rect">
            <a:avLst/>
          </a:prstGeom>
          <a:noFill/>
        </p:spPr>
        <p:txBody>
          <a:bodyPr wrap="square" rtlCol="0">
            <a:spAutoFit/>
          </a:bodyPr>
          <a:lstStyle/>
          <a:p>
            <a:pPr algn="ctr"/>
            <a:r>
              <a:rPr lang="en-US" sz="1600" dirty="0" err="1">
                <a:solidFill>
                  <a:schemeClr val="accent5">
                    <a:lumMod val="75000"/>
                  </a:schemeClr>
                </a:solidFill>
                <a:latin typeface="Arial" panose="020B0604020202020204" pitchFamily="34" charset="0"/>
                <a:cs typeface="Arial" panose="020B0604020202020204" pitchFamily="34" charset="0"/>
                <a:sym typeface="Wingdings"/>
              </a:rPr>
              <a:t>RefundRequest</a:t>
            </a:r>
            <a:r>
              <a:rPr lang="en-US" sz="1600" dirty="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a:latin typeface="Arial" panose="020B0604020202020204" pitchFamily="34" charset="0"/>
                <a:cs typeface="Arial" panose="020B0604020202020204" pitchFamily="34" charset="0"/>
                <a:sym typeface="Wingdings"/>
              </a:rPr>
              <a:t>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980728"/>
            <a:ext cx="7992888" cy="4247317"/>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RefundRequest</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recipientUrl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https://payments.bigbank.com/refund</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amount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550.00</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payeeSourceAccount</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https://sepa.payments.org/</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/v3#account</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iban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FR7630004003200001019471656</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referenceId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#1000004</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2020-10-07T22:07:50Z</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software</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WebPKI.org - Payee</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version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1.00</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authorizationResponse</a:t>
            </a:r>
            <a:r>
              <a:rPr lang="en-US" sz="900" dirty="0">
                <a:solidFill>
                  <a:srgbClr val="000000"/>
                </a:solidFill>
                <a:latin typeface="Verdana" panose="020B0604030504040204" pitchFamily="34" charset="0"/>
                <a:ea typeface="Verdana" panose="020B0604030504040204" pitchFamily="34" charset="0"/>
              </a:rPr>
              <a:t>": {</a:t>
            </a:r>
            <a:br>
              <a:rPr lang="en-US" sz="900" dirty="0">
                <a:solidFill>
                  <a:srgbClr val="000000"/>
                </a:solidFill>
                <a:latin typeface="Verdana" panose="020B0604030504040204" pitchFamily="34" charset="0"/>
                <a:ea typeface="Verdana" panose="020B0604030504040204" pitchFamily="34" charset="0"/>
              </a:rPr>
            </a:br>
            <a:br>
              <a:rPr lang="en-US" sz="900" dirty="0">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cs typeface="Arial" panose="020B0604020202020204" pitchFamily="34" charset="0"/>
              </a:rPr>
              <a:t>           </a:t>
            </a:r>
            <a:r>
              <a:rPr lang="en-US" sz="1000" i="1" dirty="0">
                <a:latin typeface="Arial" panose="020B0604020202020204" pitchFamily="34" charset="0"/>
                <a:ea typeface="Verdana" panose="020B0604030504040204" pitchFamily="34" charset="0"/>
                <a:cs typeface="Arial" panose="020B0604020202020204" pitchFamily="34" charset="0"/>
              </a:rPr>
              <a:t>Copy of the entire </a:t>
            </a:r>
            <a:r>
              <a:rPr lang="en-US" sz="1000" dirty="0" err="1">
                <a:latin typeface="Arial" panose="020B0604020202020204" pitchFamily="34" charset="0"/>
                <a:ea typeface="Verdana" panose="020B0604030504040204" pitchFamily="34" charset="0"/>
                <a:cs typeface="Arial" panose="020B0604020202020204" pitchFamily="34" charset="0"/>
                <a:hlinkClick r:id="rId2" action="ppaction://hlinksldjump"/>
              </a:rPr>
              <a:t>AuthorizationResponse</a:t>
            </a:r>
            <a:r>
              <a:rPr lang="en-US" sz="1000" i="1" dirty="0">
                <a:latin typeface="Arial" panose="020B0604020202020204" pitchFamily="34" charset="0"/>
                <a:ea typeface="Verdana" panose="020B0604030504040204" pitchFamily="34" charset="0"/>
                <a:cs typeface="Arial" panose="020B0604020202020204" pitchFamily="34" charset="0"/>
              </a:rPr>
              <a:t> message</a:t>
            </a:r>
            <a:br>
              <a:rPr lang="en-US" sz="900" i="1"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requestSignature</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8VY09NWUy-aVGNHZZQDIyy-H3RxLfXbiPR2SVlEubjE</a:t>
            </a:r>
            <a:r>
              <a:rPr lang="en-US" sz="900" dirty="0">
                <a:solidFill>
                  <a:srgbClr val="000000"/>
                </a:solidFill>
                <a:latin typeface="Verdana" panose="020B0604030504040204" pitchFamily="34" charset="0"/>
                <a:ea typeface="Verdana" panose="020B0604030504040204" pitchFamily="34" charset="0"/>
              </a:rPr>
              <a:t>",</a:t>
            </a:r>
            <a:br>
              <a:rPr lang="en-US" sz="900" dirty="0">
                <a:solidFill>
                  <a:prstClr val="black"/>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OuHehTNjMbphW0s3nBBVdAALLdzE9x-hup4CnJ1gM-o</a:t>
            </a:r>
            <a:r>
              <a:rPr lang="en-US" sz="900" dirty="0">
                <a:solidFill>
                  <a:srgbClr val="000000"/>
                </a:solidFill>
                <a:latin typeface="Verdana" panose="020B0604030504040204" pitchFamily="34" charset="0"/>
                <a:ea typeface="Verdana" panose="020B0604030504040204" pitchFamily="34" charset="0"/>
              </a:rPr>
              <a:t>"</a:t>
            </a:r>
            <a:br>
              <a:rPr lang="en-US" sz="900" dirty="0">
                <a:solidFill>
                  <a:srgbClr val="000000"/>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rrqbEkm7ZM6uGjnIWg-3c2YHPXsDhzVz....FsMSNotc7QvAsvn2sTFJ-GGdN5Fx6EfQ</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p>
        </p:txBody>
      </p:sp>
      <p:sp>
        <p:nvSpPr>
          <p:cNvPr id="4" name="TextBox 3"/>
          <p:cNvSpPr txBox="1"/>
          <p:nvPr/>
        </p:nvSpPr>
        <p:spPr>
          <a:xfrm>
            <a:off x="683568" y="5835877"/>
            <a:ext cx="784887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By including the account ID of the user (but </a:t>
            </a:r>
            <a:r>
              <a:rPr lang="en-US" sz="1000" i="1" dirty="0">
                <a:latin typeface="Arial" panose="020B0604020202020204" pitchFamily="34" charset="0"/>
                <a:cs typeface="Arial" panose="020B0604020202020204" pitchFamily="34" charset="0"/>
              </a:rPr>
              <a:t>encrypted</a:t>
            </a:r>
            <a:r>
              <a:rPr lang="en-US" sz="1000" dirty="0">
                <a:latin typeface="Arial" panose="020B0604020202020204" pitchFamily="34" charset="0"/>
                <a:cs typeface="Arial" panose="020B0604020202020204" pitchFamily="34" charset="0"/>
              </a:rPr>
              <a:t> with the Merchant’s </a:t>
            </a:r>
            <a:r>
              <a:rPr lang="en-US" sz="1000" i="1" dirty="0">
                <a:latin typeface="Arial" panose="020B0604020202020204" pitchFamily="34" charset="0"/>
                <a:cs typeface="Arial" panose="020B0604020202020204" pitchFamily="34" charset="0"/>
              </a:rPr>
              <a:t>payment provider key</a:t>
            </a:r>
            <a:r>
              <a:rPr lang="en-US" sz="1000" dirty="0">
                <a:latin typeface="Arial" panose="020B0604020202020204" pitchFamily="34" charset="0"/>
                <a:cs typeface="Arial" panose="020B0604020202020204" pitchFamily="34" charset="0"/>
              </a:rPr>
              <a:t>), in the </a:t>
            </a:r>
            <a:r>
              <a:rPr lang="en-US" sz="1000" dirty="0" err="1">
                <a:latin typeface="Arial" panose="020B0604020202020204" pitchFamily="34" charset="0"/>
                <a:cs typeface="Arial" panose="020B0604020202020204" pitchFamily="34" charset="0"/>
                <a:hlinkClick r:id="rId2" action="ppaction://hlinksldjump"/>
              </a:rPr>
              <a:t>AuthorizationResponse</a:t>
            </a:r>
            <a:r>
              <a:rPr lang="en-US" sz="1000" dirty="0">
                <a:latin typeface="Arial" panose="020B0604020202020204" pitchFamily="34" charset="0"/>
                <a:cs typeface="Arial" panose="020B0604020202020204" pitchFamily="34" charset="0"/>
              </a:rPr>
              <a:t> object the Merchant can (</a:t>
            </a:r>
            <a:r>
              <a:rPr lang="en-US" sz="1000" i="1" dirty="0">
                <a:latin typeface="Arial" panose="020B0604020202020204" pitchFamily="34" charset="0"/>
                <a:cs typeface="Arial" panose="020B0604020202020204" pitchFamily="34" charset="0"/>
              </a:rPr>
              <a:t>aided by their payment provider</a:t>
            </a:r>
            <a:r>
              <a:rPr lang="en-US" sz="1000" dirty="0">
                <a:latin typeface="Arial" panose="020B0604020202020204" pitchFamily="34" charset="0"/>
                <a:cs typeface="Arial" panose="020B0604020202020204" pitchFamily="34" charset="0"/>
              </a:rPr>
              <a:t>), transfer money in the opposite direction.  A </a:t>
            </a:r>
            <a:r>
              <a:rPr lang="en-US" sz="1000" b="1" dirty="0" err="1">
                <a:solidFill>
                  <a:schemeClr val="accent5">
                    <a:lumMod val="75000"/>
                  </a:schemeClr>
                </a:solidFill>
                <a:latin typeface="Arial" panose="020B0604020202020204" pitchFamily="34" charset="0"/>
                <a:cs typeface="Arial" panose="020B0604020202020204" pitchFamily="34" charset="0"/>
              </a:rPr>
              <a:t>RefundRequest</a:t>
            </a:r>
            <a:r>
              <a:rPr lang="en-US" sz="1000" dirty="0">
                <a:solidFill>
                  <a:schemeClr val="accent5">
                    <a:lumMod val="75000"/>
                  </a:schemeClr>
                </a:solidFill>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message consists of an embedded </a:t>
            </a:r>
            <a:r>
              <a:rPr lang="en-US" sz="1000" b="1" dirty="0" err="1">
                <a:solidFill>
                  <a:schemeClr val="accent5">
                    <a:lumMod val="75000"/>
                  </a:schemeClr>
                </a:solidFill>
                <a:latin typeface="Arial" panose="020B0604020202020204" pitchFamily="34" charset="0"/>
                <a:cs typeface="Arial" panose="020B0604020202020204" pitchFamily="34" charset="0"/>
              </a:rPr>
              <a:t>AuthorizationResponse</a:t>
            </a:r>
            <a:r>
              <a:rPr lang="en-US" sz="1000" dirty="0">
                <a:solidFill>
                  <a:schemeClr val="accent5">
                    <a:lumMod val="75000"/>
                  </a:schemeClr>
                </a:solidFill>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and an </a:t>
            </a:r>
            <a:r>
              <a:rPr lang="en-US" sz="1000" i="1" dirty="0">
                <a:latin typeface="Arial" panose="020B0604020202020204" pitchFamily="34" charset="0"/>
                <a:cs typeface="Arial" panose="020B0604020202020204" pitchFamily="34" charset="0"/>
              </a:rPr>
              <a:t>amount</a:t>
            </a:r>
            <a:r>
              <a:rPr lang="en-US" sz="1000" dirty="0">
                <a:latin typeface="Arial" panose="020B0604020202020204" pitchFamily="34" charset="0"/>
                <a:cs typeface="Arial" panose="020B0604020202020204" pitchFamily="34" charset="0"/>
              </a:rPr>
              <a:t>, signed by the Merchant.  Note that the Merchant must send the refund request to </a:t>
            </a:r>
            <a:r>
              <a:rPr lang="en-US" sz="1000" i="1" dirty="0">
                <a:latin typeface="Arial" panose="020B0604020202020204" pitchFamily="34" charset="0"/>
                <a:cs typeface="Arial" panose="020B0604020202020204" pitchFamily="34" charset="0"/>
              </a:rPr>
              <a:t>its own bank</a:t>
            </a:r>
            <a:r>
              <a:rPr lang="en-US" sz="1000" dirty="0">
                <a:latin typeface="Arial" panose="020B0604020202020204" pitchFamily="34" charset="0"/>
                <a:cs typeface="Arial" panose="020B0604020202020204" pitchFamily="34" charset="0"/>
              </a:rPr>
              <a:t>.  The Merchant’s Bank is supposed to respond with (a here not shown) </a:t>
            </a:r>
            <a:r>
              <a:rPr lang="en-US" sz="1000" b="1" dirty="0" err="1">
                <a:solidFill>
                  <a:schemeClr val="accent5">
                    <a:lumMod val="75000"/>
                  </a:schemeClr>
                </a:solidFill>
                <a:latin typeface="Arial" panose="020B0604020202020204" pitchFamily="34" charset="0"/>
                <a:cs typeface="Arial" panose="020B0604020202020204" pitchFamily="34" charset="0"/>
              </a:rPr>
              <a:t>RefundResponse</a:t>
            </a:r>
            <a:r>
              <a:rPr lang="en-US" sz="1000" dirty="0">
                <a:latin typeface="Arial" panose="020B0604020202020204" pitchFamily="34" charset="0"/>
                <a:cs typeface="Arial" panose="020B0604020202020204" pitchFamily="34" charset="0"/>
              </a:rPr>
              <a:t> object.</a:t>
            </a:r>
            <a:endParaRPr lang="en-US" sz="1000" i="1" dirty="0">
              <a:latin typeface="Arial" panose="020B0604020202020204" pitchFamily="34" charset="0"/>
              <a:cs typeface="Arial" panose="020B0604020202020204" pitchFamily="34" charset="0"/>
            </a:endParaRPr>
          </a:p>
        </p:txBody>
      </p:sp>
      <p:cxnSp>
        <p:nvCxnSpPr>
          <p:cNvPr id="5" name="Straight Arrow Connector 4"/>
          <p:cNvCxnSpPr>
            <a:stCxn id="9" idx="1"/>
          </p:cNvCxnSpPr>
          <p:nvPr/>
        </p:nvCxnSpPr>
        <p:spPr>
          <a:xfrm flipH="1">
            <a:off x="2123728" y="3731079"/>
            <a:ext cx="151216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8" idx="1"/>
          </p:cNvCxnSpPr>
          <p:nvPr/>
        </p:nvCxnSpPr>
        <p:spPr>
          <a:xfrm flipH="1">
            <a:off x="1828398" y="4005056"/>
            <a:ext cx="180749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35896" y="3891760"/>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a:latin typeface="Arial" panose="020B0604020202020204" pitchFamily="34" charset="0"/>
                <a:cs typeface="Arial" panose="020B0604020202020204" pitchFamily="34" charset="0"/>
              </a:rPr>
              <a:t>Merchant signature key</a:t>
            </a:r>
            <a:endParaRPr lang="en-US" sz="1000" b="1" i="1" dirty="0">
              <a:latin typeface="Arial" panose="020B0604020202020204" pitchFamily="34" charset="0"/>
              <a:cs typeface="Arial" panose="020B0604020202020204" pitchFamily="34" charset="0"/>
            </a:endParaRPr>
          </a:p>
        </p:txBody>
      </p:sp>
      <p:sp>
        <p:nvSpPr>
          <p:cNvPr id="9" name="TextBox 8"/>
          <p:cNvSpPr txBox="1"/>
          <p:nvPr/>
        </p:nvSpPr>
        <p:spPr>
          <a:xfrm>
            <a:off x="3635896" y="3617783"/>
            <a:ext cx="200008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a:latin typeface="Arial" panose="020B0604020202020204" pitchFamily="34" charset="0"/>
                <a:cs typeface="Arial" panose="020B0604020202020204" pitchFamily="34" charset="0"/>
              </a:rPr>
              <a:t>Request signature based on </a:t>
            </a:r>
            <a:r>
              <a:rPr lang="en-US" sz="1000" dirty="0">
                <a:latin typeface="Arial" panose="020B0604020202020204" pitchFamily="34" charset="0"/>
                <a:cs typeface="Arial" panose="020B0604020202020204" pitchFamily="34" charset="0"/>
                <a:hlinkClick r:id="rId3"/>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1460" y="260648"/>
            <a:ext cx="6034876"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sym typeface="Wingdings"/>
              </a:rPr>
              <a:t>Receipt Processing</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382317" y="5835878"/>
            <a:ext cx="8366147"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If a </a:t>
            </a:r>
            <a:r>
              <a:rPr lang="en-US" sz="1000" b="1" dirty="0" err="1">
                <a:latin typeface="Courier New" panose="02070309020205020404" pitchFamily="49" charset="0"/>
                <a:cs typeface="Courier New" panose="02070309020205020404" pitchFamily="49" charset="0"/>
              </a:rPr>
              <a:t>receiptUrl</a:t>
            </a:r>
            <a:r>
              <a:rPr lang="en-US" sz="1000" dirty="0">
                <a:latin typeface="Arial" panose="020B0604020202020204" pitchFamily="34" charset="0"/>
                <a:cs typeface="Arial" panose="020B0604020202020204" pitchFamily="34" charset="0"/>
              </a:rPr>
              <a:t> is included in the </a:t>
            </a:r>
            <a:r>
              <a:rPr lang="en-US" sz="1000" dirty="0" err="1">
                <a:latin typeface="Arial" panose="020B0604020202020204" pitchFamily="34" charset="0"/>
                <a:cs typeface="Arial" panose="020B0604020202020204" pitchFamily="34" charset="0"/>
                <a:hlinkClick r:id="rId2" action="ppaction://hlinksldjump"/>
              </a:rPr>
              <a:t>PaymentClientRequest</a:t>
            </a:r>
            <a:r>
              <a:rPr lang="en-US" sz="1000" dirty="0">
                <a:latin typeface="Arial" panose="020B0604020202020204" pitchFamily="34" charset="0"/>
                <a:cs typeface="Arial" panose="020B0604020202020204" pitchFamily="34" charset="0"/>
              </a:rPr>
              <a:t> the Saturn wallet begins polling the URL after a successful payment operation.  If succeeding, the wallet stores the </a:t>
            </a:r>
            <a:r>
              <a:rPr lang="en-US" sz="1000" dirty="0">
                <a:latin typeface="Arial" panose="020B0604020202020204" pitchFamily="34" charset="0"/>
                <a:cs typeface="Arial" panose="020B0604020202020204" pitchFamily="34" charset="0"/>
                <a:hlinkClick r:id="rId3" action="ppaction://hlinksldjump"/>
              </a:rPr>
              <a:t>JSON-formatted receipt object</a:t>
            </a:r>
            <a:r>
              <a:rPr lang="en-US" sz="1000" dirty="0">
                <a:latin typeface="Arial" panose="020B0604020202020204" pitchFamily="34" charset="0"/>
                <a:cs typeface="Arial" panose="020B0604020202020204" pitchFamily="34" charset="0"/>
              </a:rPr>
              <a:t> locally.  Retrieved receipts can be viewed with a built-in receipt rendering application like shown above. Receipts may also be “synched” to a cloud service of the user’s choice.  Since receipts are digitally signed they can also be securely verified as being created by the merchant in question.  Receipts objects may also be transferred to other parties like employers.</a:t>
            </a:r>
            <a:endParaRPr lang="en-US" sz="1000" i="1" dirty="0">
              <a:latin typeface="Arial" panose="020B0604020202020204" pitchFamily="34" charset="0"/>
              <a:cs typeface="Arial" panose="020B0604020202020204" pitchFamily="34" charset="0"/>
            </a:endParaRPr>
          </a:p>
        </p:txBody>
      </p:sp>
      <p:sp>
        <p:nvSpPr>
          <p:cNvPr id="11" name="Rounded Rectangle 10"/>
          <p:cNvSpPr/>
          <p:nvPr/>
        </p:nvSpPr>
        <p:spPr>
          <a:xfrm>
            <a:off x="3352465" y="836712"/>
            <a:ext cx="2511077" cy="4680520"/>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353264" y="993271"/>
            <a:ext cx="491321" cy="69859"/>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761941" y="979600"/>
            <a:ext cx="79200" cy="79200"/>
          </a:xfrm>
          <a:prstGeom prst="ellipse">
            <a:avLst/>
          </a:prstGeom>
          <a:gradFill flip="none" rotWithShape="1">
            <a:gsLst>
              <a:gs pos="100000">
                <a:schemeClr val="tx2">
                  <a:lumMod val="60000"/>
                  <a:lumOff val="40000"/>
                </a:schemeClr>
              </a:gs>
              <a:gs pos="1875">
                <a:schemeClr val="tx2">
                  <a:lumMod val="60000"/>
                  <a:lumOff val="40000"/>
                </a:schemeClr>
              </a:gs>
              <a:gs pos="50000">
                <a:schemeClr val="accent1">
                  <a:lumMod val="40000"/>
                  <a:lumOff val="60000"/>
                </a:schemeClr>
              </a:gs>
            </a:gsLst>
            <a:path path="circle">
              <a:fillToRect l="50000" t="50000" r="50000" b="50000"/>
            </a:path>
            <a:tileRect/>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55370" y="1235549"/>
            <a:ext cx="2314575" cy="4114800"/>
          </a:xfrm>
          <a:prstGeom prst="rect">
            <a:avLst/>
          </a:prstGeom>
          <a:ln>
            <a:solidFill>
              <a:schemeClr val="bg1">
                <a:lumMod val="50000"/>
              </a:schemeClr>
            </a:solidFill>
          </a:ln>
        </p:spPr>
      </p:pic>
    </p:spTree>
    <p:extLst>
      <p:ext uri="{BB962C8B-B14F-4D97-AF65-F5344CB8AC3E}">
        <p14:creationId xmlns:p14="http://schemas.microsoft.com/office/powerpoint/2010/main" val="1400281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3508" y="836712"/>
            <a:ext cx="3708412" cy="5770811"/>
          </a:xfrm>
          <a:prstGeom prst="rect">
            <a:avLst/>
          </a:prstGeom>
        </p:spPr>
        <p:txBody>
          <a:bodyPr wrap="square">
            <a:spAutoFit/>
          </a:bodyPr>
          <a:lstStyle/>
          <a:p>
            <a:pPr latinLnBrk="1"/>
            <a:r>
              <a:rPr lang="en-US" sz="900" dirty="0">
                <a:solidFill>
                  <a:srgbClr val="000000"/>
                </a:solidFill>
                <a:latin typeface="Verdana"/>
              </a:rPr>
              <a:t>{</a:t>
            </a:r>
            <a:br>
              <a:rPr lang="en-US" sz="900" dirty="0"/>
            </a:br>
            <a:r>
              <a:rPr lang="en-US" sz="900" dirty="0">
                <a:solidFill>
                  <a:srgbClr val="000000"/>
                </a:solidFill>
                <a:latin typeface="Verdana"/>
              </a:rPr>
              <a:t>    "</a:t>
            </a:r>
            <a:r>
              <a:rPr lang="en-US" sz="900" dirty="0">
                <a:solidFill>
                  <a:srgbClr val="606060"/>
                </a:solidFill>
                <a:latin typeface="Verdana"/>
              </a:rPr>
              <a:t>@context</a:t>
            </a:r>
            <a:r>
              <a:rPr lang="en-US" sz="900" dirty="0">
                <a:solidFill>
                  <a:srgbClr val="000000"/>
                </a:solidFill>
                <a:latin typeface="Verdana"/>
              </a:rPr>
              <a:t>": "</a:t>
            </a:r>
            <a:r>
              <a:rPr lang="en-US" sz="900" dirty="0">
                <a:solidFill>
                  <a:srgbClr val="0000C0"/>
                </a:solidFill>
                <a:latin typeface="Verdana"/>
              </a:rPr>
              <a:t>https://webpki.github.io/</a:t>
            </a:r>
            <a:r>
              <a:rPr lang="en-US" sz="900" dirty="0" err="1">
                <a:solidFill>
                  <a:srgbClr val="0000C0"/>
                </a:solidFill>
                <a:latin typeface="Verdana"/>
              </a:rPr>
              <a:t>saturn</a:t>
            </a:r>
            <a:r>
              <a:rPr lang="en-US" sz="900" dirty="0">
                <a:solidFill>
                  <a:srgbClr val="0000C0"/>
                </a:solidFill>
                <a:latin typeface="Verdana"/>
              </a:rPr>
              <a:t>/v3</a:t>
            </a:r>
            <a:r>
              <a:rPr lang="en-US" sz="900" dirty="0">
                <a:solidFill>
                  <a:srgbClr val="000000"/>
                </a:solidFill>
                <a:latin typeface="Verdana"/>
              </a:rPr>
              <a:t>",</a:t>
            </a:r>
            <a:br>
              <a:rPr lang="en-US" sz="900" dirty="0"/>
            </a:br>
            <a:r>
              <a:rPr lang="en-US" sz="900" dirty="0">
                <a:solidFill>
                  <a:srgbClr val="000000"/>
                </a:solidFill>
                <a:latin typeface="Verdana"/>
              </a:rPr>
              <a:t>    "</a:t>
            </a:r>
            <a:r>
              <a:rPr lang="en-US" sz="900" dirty="0">
                <a:solidFill>
                  <a:srgbClr val="606060"/>
                </a:solidFill>
                <a:latin typeface="Verdana"/>
              </a:rPr>
              <a:t>@qualifier</a:t>
            </a:r>
            <a:r>
              <a:rPr lang="en-US" sz="900" dirty="0">
                <a:solidFill>
                  <a:srgbClr val="000000"/>
                </a:solidFill>
                <a:latin typeface="Verdana"/>
              </a:rPr>
              <a:t>": "</a:t>
            </a:r>
            <a:r>
              <a:rPr lang="en-US" sz="900" dirty="0">
                <a:solidFill>
                  <a:srgbClr val="0000C0"/>
                </a:solidFill>
                <a:latin typeface="Verdana"/>
              </a:rPr>
              <a:t>Receipt</a:t>
            </a:r>
            <a:r>
              <a:rPr lang="en-US" sz="900" dirty="0">
                <a:solidFill>
                  <a:srgbClr val="000000"/>
                </a:solidFill>
                <a:latin typeface="Verdana"/>
              </a:rPr>
              <a:t>",</a:t>
            </a:r>
            <a:br>
              <a:rPr lang="en-US" sz="900" dirty="0"/>
            </a:br>
            <a:r>
              <a:rPr lang="en-US" sz="900" dirty="0">
                <a:solidFill>
                  <a:srgbClr val="000000"/>
                </a:solidFill>
                <a:latin typeface="Verdana"/>
              </a:rPr>
              <a:t>    "</a:t>
            </a:r>
            <a:r>
              <a:rPr lang="en-US" sz="900" dirty="0">
                <a:solidFill>
                  <a:srgbClr val="C00000"/>
                </a:solidFill>
                <a:latin typeface="Verdana"/>
              </a:rPr>
              <a:t>status</a:t>
            </a:r>
            <a:r>
              <a:rPr lang="en-US" sz="900" dirty="0">
                <a:solidFill>
                  <a:srgbClr val="000000"/>
                </a:solidFill>
                <a:latin typeface="Verdana"/>
              </a:rPr>
              <a:t>": "</a:t>
            </a:r>
            <a:r>
              <a:rPr lang="en-US" sz="900" dirty="0">
                <a:solidFill>
                  <a:srgbClr val="0000C0"/>
                </a:solidFill>
                <a:latin typeface="Verdana"/>
              </a:rPr>
              <a:t>AVAILABLE</a:t>
            </a:r>
            <a:r>
              <a:rPr lang="en-US" sz="900" dirty="0">
                <a:solidFill>
                  <a:srgbClr val="000000"/>
                </a:solidFill>
                <a:latin typeface="Verdana"/>
              </a:rPr>
              <a:t>",</a:t>
            </a:r>
            <a:br>
              <a:rPr lang="en-US" sz="900" dirty="0"/>
            </a:br>
            <a:r>
              <a:rPr lang="en-US" sz="900" dirty="0">
                <a:solidFill>
                  <a:srgbClr val="000000"/>
                </a:solidFill>
                <a:latin typeface="Verdana"/>
              </a:rPr>
              <a:t>    "</a:t>
            </a:r>
            <a:r>
              <a:rPr lang="en-US" sz="900" dirty="0" err="1">
                <a:solidFill>
                  <a:srgbClr val="C00000"/>
                </a:solidFill>
                <a:latin typeface="Verdana"/>
              </a:rPr>
              <a:t>referenceId</a:t>
            </a:r>
            <a:r>
              <a:rPr lang="en-US" sz="900" dirty="0">
                <a:solidFill>
                  <a:srgbClr val="000000"/>
                </a:solidFill>
                <a:latin typeface="Verdana"/>
              </a:rPr>
              <a:t>": "</a:t>
            </a:r>
            <a:r>
              <a:rPr lang="en-US" sz="900" dirty="0">
                <a:solidFill>
                  <a:srgbClr val="0000C0"/>
                </a:solidFill>
                <a:latin typeface="Verdana"/>
              </a:rPr>
              <a:t>2020102600000002</a:t>
            </a:r>
            <a:r>
              <a:rPr lang="en-US" sz="900" dirty="0">
                <a:solidFill>
                  <a:srgbClr val="000000"/>
                </a:solidFill>
                <a:latin typeface="Verdana"/>
              </a:rPr>
              <a:t>",</a:t>
            </a:r>
            <a:br>
              <a:rPr lang="en-US" sz="900" dirty="0"/>
            </a:br>
            <a:r>
              <a:rPr lang="en-US" sz="900" dirty="0">
                <a:solidFill>
                  <a:srgbClr val="000000"/>
                </a:solidFill>
                <a:latin typeface="Verdana"/>
              </a:rPr>
              <a:t>    "</a:t>
            </a:r>
            <a:r>
              <a:rPr lang="en-US" sz="900" dirty="0" err="1">
                <a:solidFill>
                  <a:srgbClr val="C00000"/>
                </a:solidFill>
                <a:latin typeface="Verdana"/>
              </a:rPr>
              <a:t>timeStamp</a:t>
            </a:r>
            <a:r>
              <a:rPr lang="en-US" sz="900" dirty="0">
                <a:solidFill>
                  <a:srgbClr val="000000"/>
                </a:solidFill>
                <a:latin typeface="Verdana"/>
              </a:rPr>
              <a:t>": "</a:t>
            </a:r>
            <a:r>
              <a:rPr lang="en-US" sz="900" dirty="0">
                <a:solidFill>
                  <a:srgbClr val="0000C0"/>
                </a:solidFill>
                <a:latin typeface="Verdana"/>
              </a:rPr>
              <a:t>2020-10-26T07:25:33+00:00</a:t>
            </a:r>
            <a:r>
              <a:rPr lang="en-US" sz="900" dirty="0">
                <a:solidFill>
                  <a:srgbClr val="000000"/>
                </a:solidFill>
                <a:latin typeface="Verdana"/>
              </a:rPr>
              <a:t>",</a:t>
            </a:r>
            <a:br>
              <a:rPr lang="en-US" sz="900" dirty="0"/>
            </a:br>
            <a:r>
              <a:rPr lang="en-US" sz="900" dirty="0">
                <a:solidFill>
                  <a:srgbClr val="000000"/>
                </a:solidFill>
                <a:latin typeface="Verdana"/>
              </a:rPr>
              <a:t>    "</a:t>
            </a:r>
            <a:r>
              <a:rPr lang="en-US" sz="900" dirty="0" err="1">
                <a:solidFill>
                  <a:srgbClr val="C00000"/>
                </a:solidFill>
                <a:latin typeface="Verdana"/>
              </a:rPr>
              <a:t>commonName</a:t>
            </a:r>
            <a:r>
              <a:rPr lang="en-US" sz="900" dirty="0">
                <a:solidFill>
                  <a:srgbClr val="000000"/>
                </a:solidFill>
                <a:latin typeface="Verdana"/>
              </a:rPr>
              <a:t>": "</a:t>
            </a:r>
            <a:r>
              <a:rPr lang="en-US" sz="900" dirty="0">
                <a:solidFill>
                  <a:srgbClr val="0000C0"/>
                </a:solidFill>
                <a:latin typeface="Verdana"/>
              </a:rPr>
              <a:t>Space Shop</a:t>
            </a:r>
            <a:r>
              <a:rPr lang="en-US" sz="900" dirty="0">
                <a:solidFill>
                  <a:srgbClr val="000000"/>
                </a:solidFill>
                <a:latin typeface="Verdana"/>
              </a:rPr>
              <a:t>",</a:t>
            </a:r>
            <a:br>
              <a:rPr lang="en-US" sz="900" dirty="0"/>
            </a:br>
            <a:r>
              <a:rPr lang="en-US" sz="900" dirty="0">
                <a:solidFill>
                  <a:srgbClr val="000000"/>
                </a:solidFill>
                <a:latin typeface="Verdana"/>
              </a:rPr>
              <a:t>    "</a:t>
            </a:r>
            <a:r>
              <a:rPr lang="en-US" sz="900" dirty="0" err="1">
                <a:solidFill>
                  <a:srgbClr val="C00000"/>
                </a:solidFill>
                <a:latin typeface="Verdana"/>
              </a:rPr>
              <a:t>physicalAddress</a:t>
            </a:r>
            <a:r>
              <a:rPr lang="en-US" sz="900" dirty="0">
                <a:solidFill>
                  <a:srgbClr val="000000"/>
                </a:solidFill>
                <a:latin typeface="Verdana"/>
              </a:rPr>
              <a:t>": ["</a:t>
            </a:r>
            <a:r>
              <a:rPr lang="en-US" sz="900" dirty="0">
                <a:solidFill>
                  <a:srgbClr val="0000C0"/>
                </a:solidFill>
                <a:latin typeface="Verdana"/>
              </a:rPr>
              <a:t>2000 Avenue des Champs-Élysées</a:t>
            </a:r>
            <a:r>
              <a:rPr lang="en-US" sz="900" dirty="0">
                <a:solidFill>
                  <a:srgbClr val="000000"/>
                </a:solidFill>
                <a:latin typeface="Verdana"/>
              </a:rPr>
              <a:t>",</a:t>
            </a:r>
            <a:br>
              <a:rPr lang="en-US" sz="900" dirty="0">
                <a:solidFill>
                  <a:srgbClr val="000000"/>
                </a:solidFill>
                <a:latin typeface="Verdana"/>
              </a:rPr>
            </a:br>
            <a:r>
              <a:rPr lang="en-US" sz="900" dirty="0">
                <a:solidFill>
                  <a:srgbClr val="000000"/>
                </a:solidFill>
                <a:latin typeface="Verdana"/>
              </a:rPr>
              <a:t>                                 "</a:t>
            </a:r>
            <a:r>
              <a:rPr lang="en-US" sz="900" dirty="0">
                <a:solidFill>
                  <a:srgbClr val="0000C0"/>
                </a:solidFill>
                <a:latin typeface="Verdana"/>
              </a:rPr>
              <a:t>75000 Paris</a:t>
            </a:r>
            <a:r>
              <a:rPr lang="en-US" sz="900" dirty="0">
                <a:solidFill>
                  <a:srgbClr val="000000"/>
                </a:solidFill>
                <a:latin typeface="Verdana"/>
              </a:rPr>
              <a:t>", </a:t>
            </a:r>
            <a:br>
              <a:rPr lang="en-US" sz="900" dirty="0">
                <a:solidFill>
                  <a:srgbClr val="000000"/>
                </a:solidFill>
                <a:latin typeface="Verdana"/>
              </a:rPr>
            </a:br>
            <a:r>
              <a:rPr lang="en-US" sz="900" dirty="0">
                <a:solidFill>
                  <a:srgbClr val="000000"/>
                </a:solidFill>
                <a:latin typeface="Verdana"/>
              </a:rPr>
              <a:t>                                 "</a:t>
            </a:r>
            <a:r>
              <a:rPr lang="en-US" sz="900" dirty="0">
                <a:solidFill>
                  <a:srgbClr val="0000C0"/>
                </a:solidFill>
                <a:latin typeface="Verdana"/>
              </a:rPr>
              <a:t>France</a:t>
            </a:r>
            <a:r>
              <a:rPr lang="en-US" sz="900" dirty="0">
                <a:solidFill>
                  <a:srgbClr val="000000"/>
                </a:solidFill>
                <a:latin typeface="Verdana"/>
              </a:rPr>
              <a:t>"],</a:t>
            </a:r>
            <a:br>
              <a:rPr lang="en-US" sz="900" dirty="0"/>
            </a:br>
            <a:r>
              <a:rPr lang="en-US" sz="900" dirty="0">
                <a:solidFill>
                  <a:srgbClr val="000000"/>
                </a:solidFill>
                <a:latin typeface="Verdana"/>
              </a:rPr>
              <a:t>    "</a:t>
            </a:r>
            <a:r>
              <a:rPr lang="en-US" sz="900" dirty="0" err="1">
                <a:solidFill>
                  <a:srgbClr val="C00000"/>
                </a:solidFill>
                <a:latin typeface="Verdana"/>
              </a:rPr>
              <a:t>phoneNumber</a:t>
            </a:r>
            <a:r>
              <a:rPr lang="en-US" sz="900" dirty="0">
                <a:solidFill>
                  <a:srgbClr val="000000"/>
                </a:solidFill>
                <a:latin typeface="Verdana"/>
              </a:rPr>
              <a:t>": "</a:t>
            </a:r>
            <a:r>
              <a:rPr lang="en-US" sz="900" dirty="0">
                <a:solidFill>
                  <a:srgbClr val="0000C0"/>
                </a:solidFill>
                <a:latin typeface="Verdana"/>
              </a:rPr>
              <a:t>01.50.10.42.08</a:t>
            </a:r>
            <a:r>
              <a:rPr lang="en-US" sz="900" dirty="0">
                <a:solidFill>
                  <a:srgbClr val="000000"/>
                </a:solidFill>
                <a:latin typeface="Verdana"/>
              </a:rPr>
              <a:t>",</a:t>
            </a:r>
            <a:br>
              <a:rPr lang="en-US" sz="900" dirty="0"/>
            </a:br>
            <a:r>
              <a:rPr lang="en-US" sz="900" dirty="0">
                <a:solidFill>
                  <a:srgbClr val="000000"/>
                </a:solidFill>
                <a:latin typeface="Verdana"/>
              </a:rPr>
              <a:t>    "</a:t>
            </a:r>
            <a:r>
              <a:rPr lang="en-US" sz="900" dirty="0" err="1">
                <a:solidFill>
                  <a:srgbClr val="C00000"/>
                </a:solidFill>
                <a:latin typeface="Verdana"/>
              </a:rPr>
              <a:t>emailAddress</a:t>
            </a:r>
            <a:r>
              <a:rPr lang="en-US" sz="900" dirty="0">
                <a:solidFill>
                  <a:srgbClr val="000000"/>
                </a:solidFill>
                <a:latin typeface="Verdana"/>
              </a:rPr>
              <a:t>": "</a:t>
            </a:r>
            <a:r>
              <a:rPr lang="en-US" sz="900" dirty="0">
                <a:solidFill>
                  <a:srgbClr val="0000C0"/>
                </a:solidFill>
                <a:latin typeface="Verdana"/>
              </a:rPr>
              <a:t>support@spaceshop.com</a:t>
            </a:r>
            <a:r>
              <a:rPr lang="en-US" sz="900" dirty="0">
                <a:solidFill>
                  <a:srgbClr val="000000"/>
                </a:solidFill>
                <a:latin typeface="Verdana"/>
              </a:rPr>
              <a:t>",</a:t>
            </a:r>
            <a:br>
              <a:rPr lang="en-US" sz="900" dirty="0"/>
            </a:br>
            <a:r>
              <a:rPr lang="en-US" sz="900" dirty="0">
                <a:solidFill>
                  <a:srgbClr val="000000"/>
                </a:solidFill>
                <a:latin typeface="Verdana"/>
              </a:rPr>
              <a:t>    "</a:t>
            </a:r>
            <a:r>
              <a:rPr lang="en-US" sz="900" dirty="0">
                <a:solidFill>
                  <a:srgbClr val="C00000"/>
                </a:solidFill>
                <a:latin typeface="Verdana"/>
              </a:rPr>
              <a:t>amount</a:t>
            </a:r>
            <a:r>
              <a:rPr lang="en-US" sz="900" dirty="0">
                <a:solidFill>
                  <a:srgbClr val="000000"/>
                </a:solidFill>
                <a:latin typeface="Verdana"/>
              </a:rPr>
              <a:t>": "</a:t>
            </a:r>
            <a:r>
              <a:rPr lang="en-US" sz="900" dirty="0">
                <a:solidFill>
                  <a:srgbClr val="0000C0"/>
                </a:solidFill>
                <a:latin typeface="Verdana"/>
              </a:rPr>
              <a:t>655.00</a:t>
            </a:r>
            <a:r>
              <a:rPr lang="en-US" sz="900" dirty="0">
                <a:solidFill>
                  <a:srgbClr val="000000"/>
                </a:solidFill>
                <a:latin typeface="Verdana"/>
              </a:rPr>
              <a:t>",</a:t>
            </a:r>
            <a:br>
              <a:rPr lang="en-US" sz="900" dirty="0"/>
            </a:br>
            <a:r>
              <a:rPr lang="en-US" sz="900" dirty="0">
                <a:solidFill>
                  <a:srgbClr val="000000"/>
                </a:solidFill>
                <a:latin typeface="Verdana"/>
              </a:rPr>
              <a:t>    "</a:t>
            </a:r>
            <a:r>
              <a:rPr lang="en-US" sz="900" dirty="0">
                <a:solidFill>
                  <a:srgbClr val="C00000"/>
                </a:solidFill>
                <a:latin typeface="Verdana"/>
              </a:rPr>
              <a:t>currency</a:t>
            </a:r>
            <a:r>
              <a:rPr lang="en-US" sz="900" dirty="0">
                <a:solidFill>
                  <a:srgbClr val="000000"/>
                </a:solidFill>
                <a:latin typeface="Verdana"/>
              </a:rPr>
              <a:t>": "</a:t>
            </a:r>
            <a:r>
              <a:rPr lang="en-US" sz="900" dirty="0">
                <a:solidFill>
                  <a:srgbClr val="0000C0"/>
                </a:solidFill>
                <a:latin typeface="Verdana"/>
              </a:rPr>
              <a:t>EUR</a:t>
            </a:r>
            <a:r>
              <a:rPr lang="en-US" sz="900" dirty="0">
                <a:solidFill>
                  <a:srgbClr val="000000"/>
                </a:solidFill>
                <a:latin typeface="Verdana"/>
              </a:rPr>
              <a:t>",</a:t>
            </a:r>
            <a:br>
              <a:rPr lang="en-US" sz="900" dirty="0"/>
            </a:br>
            <a:r>
              <a:rPr lang="en-US" sz="900" dirty="0">
                <a:solidFill>
                  <a:srgbClr val="000000"/>
                </a:solidFill>
                <a:latin typeface="Verdana"/>
              </a:rPr>
              <a:t>    "</a:t>
            </a:r>
            <a:r>
              <a:rPr lang="en-US" sz="900" dirty="0">
                <a:solidFill>
                  <a:srgbClr val="C00000"/>
                </a:solidFill>
                <a:latin typeface="Verdana"/>
              </a:rPr>
              <a:t>subtotal</a:t>
            </a:r>
            <a:r>
              <a:rPr lang="en-US" sz="900" dirty="0">
                <a:solidFill>
                  <a:srgbClr val="000000"/>
                </a:solidFill>
                <a:latin typeface="Verdana"/>
              </a:rPr>
              <a:t>": "</a:t>
            </a:r>
            <a:r>
              <a:rPr lang="en-US" sz="900" dirty="0">
                <a:solidFill>
                  <a:srgbClr val="0000C0"/>
                </a:solidFill>
                <a:latin typeface="Verdana"/>
              </a:rPr>
              <a:t>545.74</a:t>
            </a:r>
            <a:r>
              <a:rPr lang="en-US" sz="900" dirty="0">
                <a:solidFill>
                  <a:srgbClr val="000000"/>
                </a:solidFill>
                <a:latin typeface="Verdana"/>
              </a:rPr>
              <a:t>",</a:t>
            </a:r>
            <a:br>
              <a:rPr lang="en-US" sz="900" dirty="0"/>
            </a:br>
            <a:r>
              <a:rPr lang="en-US" sz="900" dirty="0">
                <a:solidFill>
                  <a:srgbClr val="000000"/>
                </a:solidFill>
                <a:latin typeface="Verdana"/>
              </a:rPr>
              <a:t>    "</a:t>
            </a:r>
            <a:r>
              <a:rPr lang="en-US" sz="900" dirty="0">
                <a:solidFill>
                  <a:srgbClr val="C00000"/>
                </a:solidFill>
                <a:latin typeface="Verdana"/>
              </a:rPr>
              <a:t>tax</a:t>
            </a:r>
            <a:r>
              <a:rPr lang="en-US" sz="900" dirty="0">
                <a:solidFill>
                  <a:srgbClr val="000000"/>
                </a:solidFill>
                <a:latin typeface="Verdana"/>
              </a:rPr>
              <a:t>": {</a:t>
            </a:r>
            <a:br>
              <a:rPr lang="en-US" sz="900" dirty="0"/>
            </a:br>
            <a:r>
              <a:rPr lang="en-US" sz="900" dirty="0">
                <a:solidFill>
                  <a:srgbClr val="000000"/>
                </a:solidFill>
                <a:latin typeface="Verdana"/>
              </a:rPr>
              <a:t>        "</a:t>
            </a:r>
            <a:r>
              <a:rPr lang="en-US" sz="900" dirty="0">
                <a:solidFill>
                  <a:srgbClr val="C00000"/>
                </a:solidFill>
                <a:latin typeface="Verdana"/>
              </a:rPr>
              <a:t>amount</a:t>
            </a:r>
            <a:r>
              <a:rPr lang="en-US" sz="900" dirty="0">
                <a:solidFill>
                  <a:srgbClr val="000000"/>
                </a:solidFill>
                <a:latin typeface="Verdana"/>
              </a:rPr>
              <a:t>": "</a:t>
            </a:r>
            <a:r>
              <a:rPr lang="en-US" sz="900" dirty="0">
                <a:solidFill>
                  <a:srgbClr val="0000C0"/>
                </a:solidFill>
                <a:latin typeface="Verdana"/>
              </a:rPr>
              <a:t>109.14</a:t>
            </a:r>
            <a:r>
              <a:rPr lang="en-US" sz="900" dirty="0">
                <a:solidFill>
                  <a:srgbClr val="000000"/>
                </a:solidFill>
                <a:latin typeface="Verdana"/>
              </a:rPr>
              <a:t>",</a:t>
            </a:r>
            <a:br>
              <a:rPr lang="en-US" sz="900" dirty="0"/>
            </a:br>
            <a:r>
              <a:rPr lang="en-US" sz="900" dirty="0">
                <a:solidFill>
                  <a:srgbClr val="000000"/>
                </a:solidFill>
                <a:latin typeface="Verdana"/>
              </a:rPr>
              <a:t>        "</a:t>
            </a:r>
            <a:r>
              <a:rPr lang="en-US" sz="900" dirty="0">
                <a:solidFill>
                  <a:srgbClr val="C00000"/>
                </a:solidFill>
                <a:latin typeface="Verdana"/>
              </a:rPr>
              <a:t>percentage</a:t>
            </a:r>
            <a:r>
              <a:rPr lang="en-US" sz="900" dirty="0">
                <a:solidFill>
                  <a:srgbClr val="000000"/>
                </a:solidFill>
                <a:latin typeface="Verdana"/>
              </a:rPr>
              <a:t>": "</a:t>
            </a:r>
            <a:r>
              <a:rPr lang="en-US" sz="900" dirty="0">
                <a:solidFill>
                  <a:srgbClr val="0000C0"/>
                </a:solidFill>
                <a:latin typeface="Verdana"/>
              </a:rPr>
              <a:t>20</a:t>
            </a:r>
            <a:r>
              <a:rPr lang="en-US" sz="900" dirty="0">
                <a:solidFill>
                  <a:srgbClr val="000000"/>
                </a:solidFill>
                <a:latin typeface="Verdana"/>
              </a:rPr>
              <a:t>"</a:t>
            </a:r>
            <a:br>
              <a:rPr lang="en-US" sz="900" dirty="0"/>
            </a:br>
            <a:r>
              <a:rPr lang="en-US" sz="900" dirty="0">
                <a:solidFill>
                  <a:srgbClr val="000000"/>
                </a:solidFill>
                <a:latin typeface="Verdana"/>
              </a:rPr>
              <a:t>    },</a:t>
            </a:r>
            <a:br>
              <a:rPr lang="en-US" sz="900" dirty="0"/>
            </a:br>
            <a:r>
              <a:rPr lang="en-US" sz="900" dirty="0">
                <a:solidFill>
                  <a:srgbClr val="000000"/>
                </a:solidFill>
                <a:latin typeface="Verdana"/>
              </a:rPr>
              <a:t>    "</a:t>
            </a:r>
            <a:r>
              <a:rPr lang="en-US" sz="900" dirty="0">
                <a:solidFill>
                  <a:srgbClr val="C00000"/>
                </a:solidFill>
                <a:latin typeface="Verdana"/>
              </a:rPr>
              <a:t>shipping</a:t>
            </a:r>
            <a:r>
              <a:rPr lang="en-US" sz="900" dirty="0">
                <a:solidFill>
                  <a:srgbClr val="000000"/>
                </a:solidFill>
                <a:latin typeface="Verdana"/>
              </a:rPr>
              <a:t>": {</a:t>
            </a:r>
            <a:br>
              <a:rPr lang="en-US" sz="900" dirty="0"/>
            </a:br>
            <a:r>
              <a:rPr lang="en-US" sz="900" dirty="0">
                <a:solidFill>
                  <a:srgbClr val="000000"/>
                </a:solidFill>
                <a:latin typeface="Verdana"/>
              </a:rPr>
              <a:t>        "</a:t>
            </a:r>
            <a:r>
              <a:rPr lang="en-US" sz="900" dirty="0">
                <a:solidFill>
                  <a:srgbClr val="C00000"/>
                </a:solidFill>
                <a:latin typeface="Verdana"/>
              </a:rPr>
              <a:t>description</a:t>
            </a:r>
            <a:r>
              <a:rPr lang="en-US" sz="900" dirty="0">
                <a:solidFill>
                  <a:srgbClr val="000000"/>
                </a:solidFill>
                <a:latin typeface="Verdana"/>
              </a:rPr>
              <a:t>": ["</a:t>
            </a:r>
            <a:r>
              <a:rPr lang="en-US" sz="900" dirty="0">
                <a:solidFill>
                  <a:srgbClr val="0000C0"/>
                </a:solidFill>
                <a:latin typeface="Verdana"/>
              </a:rPr>
              <a:t>Free shipping</a:t>
            </a:r>
            <a:r>
              <a:rPr lang="en-US" sz="900" dirty="0">
                <a:solidFill>
                  <a:srgbClr val="000000"/>
                </a:solidFill>
                <a:latin typeface="Verdana"/>
              </a:rPr>
              <a:t>"],</a:t>
            </a:r>
            <a:br>
              <a:rPr lang="en-US" sz="900" dirty="0"/>
            </a:br>
            <a:r>
              <a:rPr lang="en-US" sz="900" dirty="0">
                <a:solidFill>
                  <a:srgbClr val="000000"/>
                </a:solidFill>
                <a:latin typeface="Verdana"/>
              </a:rPr>
              <a:t>        "</a:t>
            </a:r>
            <a:r>
              <a:rPr lang="en-US" sz="900" dirty="0">
                <a:solidFill>
                  <a:srgbClr val="C00000"/>
                </a:solidFill>
                <a:latin typeface="Verdana"/>
              </a:rPr>
              <a:t>amount</a:t>
            </a:r>
            <a:r>
              <a:rPr lang="en-US" sz="900" dirty="0">
                <a:solidFill>
                  <a:srgbClr val="000000"/>
                </a:solidFill>
                <a:latin typeface="Verdana"/>
              </a:rPr>
              <a:t>": "</a:t>
            </a:r>
            <a:r>
              <a:rPr lang="en-US" sz="900" dirty="0">
                <a:solidFill>
                  <a:srgbClr val="0000C0"/>
                </a:solidFill>
                <a:latin typeface="Verdana"/>
              </a:rPr>
              <a:t>0.00</a:t>
            </a:r>
            <a:r>
              <a:rPr lang="en-US" sz="900" dirty="0">
                <a:solidFill>
                  <a:srgbClr val="000000"/>
                </a:solidFill>
                <a:latin typeface="Verdana"/>
              </a:rPr>
              <a:t>"</a:t>
            </a:r>
            <a:br>
              <a:rPr lang="en-US" sz="900" dirty="0"/>
            </a:br>
            <a:r>
              <a:rPr lang="en-US" sz="900" dirty="0">
                <a:solidFill>
                  <a:srgbClr val="000000"/>
                </a:solidFill>
                <a:latin typeface="Verdana"/>
              </a:rPr>
              <a:t>    },</a:t>
            </a:r>
            <a:br>
              <a:rPr lang="en-US" sz="900" dirty="0"/>
            </a:br>
            <a:r>
              <a:rPr lang="en-US" sz="900" dirty="0">
                <a:solidFill>
                  <a:srgbClr val="000000"/>
                </a:solidFill>
                <a:latin typeface="Verdana"/>
              </a:rPr>
              <a:t>    "</a:t>
            </a:r>
            <a:r>
              <a:rPr lang="en-US" sz="900" dirty="0">
                <a:solidFill>
                  <a:srgbClr val="C00000"/>
                </a:solidFill>
                <a:latin typeface="Verdana"/>
              </a:rPr>
              <a:t>barcode</a:t>
            </a:r>
            <a:r>
              <a:rPr lang="en-US" sz="900" dirty="0">
                <a:solidFill>
                  <a:srgbClr val="000000"/>
                </a:solidFill>
                <a:latin typeface="Verdana"/>
              </a:rPr>
              <a:t>": {</a:t>
            </a:r>
            <a:br>
              <a:rPr lang="en-US" sz="900" dirty="0"/>
            </a:br>
            <a:r>
              <a:rPr lang="en-US" sz="900" dirty="0">
                <a:solidFill>
                  <a:srgbClr val="000000"/>
                </a:solidFill>
                <a:latin typeface="Verdana"/>
              </a:rPr>
              <a:t>        "</a:t>
            </a:r>
            <a:r>
              <a:rPr lang="en-US" sz="900" dirty="0">
                <a:solidFill>
                  <a:srgbClr val="C00000"/>
                </a:solidFill>
                <a:latin typeface="Verdana"/>
              </a:rPr>
              <a:t>type</a:t>
            </a:r>
            <a:r>
              <a:rPr lang="en-US" sz="900" dirty="0">
                <a:solidFill>
                  <a:srgbClr val="000000"/>
                </a:solidFill>
                <a:latin typeface="Verdana"/>
              </a:rPr>
              <a:t>": "</a:t>
            </a:r>
            <a:r>
              <a:rPr lang="en-US" sz="900" dirty="0">
                <a:solidFill>
                  <a:srgbClr val="0000C0"/>
                </a:solidFill>
                <a:latin typeface="Verdana"/>
              </a:rPr>
              <a:t>CODE_128</a:t>
            </a:r>
            <a:r>
              <a:rPr lang="en-US" sz="900" dirty="0">
                <a:solidFill>
                  <a:srgbClr val="000000"/>
                </a:solidFill>
                <a:latin typeface="Verdana"/>
              </a:rPr>
              <a:t>",</a:t>
            </a:r>
            <a:br>
              <a:rPr lang="en-US" sz="900" dirty="0"/>
            </a:br>
            <a:r>
              <a:rPr lang="en-US" sz="900" dirty="0">
                <a:solidFill>
                  <a:srgbClr val="000000"/>
                </a:solidFill>
                <a:latin typeface="Verdana"/>
              </a:rPr>
              <a:t>        "</a:t>
            </a:r>
            <a:r>
              <a:rPr lang="en-US" sz="900" dirty="0">
                <a:solidFill>
                  <a:srgbClr val="C00000"/>
                </a:solidFill>
                <a:latin typeface="Verdana"/>
              </a:rPr>
              <a:t>value</a:t>
            </a:r>
            <a:r>
              <a:rPr lang="en-US" sz="900" dirty="0">
                <a:solidFill>
                  <a:srgbClr val="000000"/>
                </a:solidFill>
                <a:latin typeface="Verdana"/>
              </a:rPr>
              <a:t>": "</a:t>
            </a:r>
            <a:r>
              <a:rPr lang="en-US" sz="900" dirty="0">
                <a:solidFill>
                  <a:srgbClr val="0000C0"/>
                </a:solidFill>
                <a:latin typeface="Verdana"/>
              </a:rPr>
              <a:t>2020102600000002</a:t>
            </a:r>
            <a:r>
              <a:rPr lang="en-US" sz="900" dirty="0">
                <a:solidFill>
                  <a:srgbClr val="000000"/>
                </a:solidFill>
                <a:latin typeface="Verdana"/>
              </a:rPr>
              <a:t>"</a:t>
            </a:r>
            <a:br>
              <a:rPr lang="en-US" sz="900" dirty="0"/>
            </a:br>
            <a:r>
              <a:rPr lang="en-US" sz="900" dirty="0">
                <a:solidFill>
                  <a:srgbClr val="000000"/>
                </a:solidFill>
                <a:latin typeface="Verdana"/>
              </a:rPr>
              <a:t>    },</a:t>
            </a:r>
            <a:br>
              <a:rPr lang="en-US" sz="900" dirty="0"/>
            </a:br>
            <a:r>
              <a:rPr lang="en-US" sz="900" dirty="0">
                <a:solidFill>
                  <a:srgbClr val="000000"/>
                </a:solidFill>
                <a:latin typeface="Verdana"/>
              </a:rPr>
              <a:t>    "</a:t>
            </a:r>
            <a:r>
              <a:rPr lang="en-US" sz="900" dirty="0" err="1">
                <a:solidFill>
                  <a:srgbClr val="C00000"/>
                </a:solidFill>
                <a:latin typeface="Verdana"/>
              </a:rPr>
              <a:t>freeText</a:t>
            </a:r>
            <a:r>
              <a:rPr lang="en-US" sz="900" dirty="0">
                <a:solidFill>
                  <a:srgbClr val="000000"/>
                </a:solidFill>
                <a:latin typeface="Verdana"/>
              </a:rPr>
              <a:t>": [</a:t>
            </a:r>
            <a:br>
              <a:rPr lang="en-US" sz="900" dirty="0"/>
            </a:br>
            <a:r>
              <a:rPr lang="en-US" sz="900" dirty="0">
                <a:solidFill>
                  <a:srgbClr val="000000"/>
                </a:solidFill>
                <a:latin typeface="Verdana"/>
              </a:rPr>
              <a:t>        "</a:t>
            </a:r>
            <a:r>
              <a:rPr lang="en-US" sz="900" dirty="0">
                <a:solidFill>
                  <a:srgbClr val="0000C0"/>
                </a:solidFill>
                <a:latin typeface="Verdana"/>
              </a:rPr>
              <a:t>Return Policy:</a:t>
            </a:r>
            <a:r>
              <a:rPr lang="en-US" sz="900" dirty="0">
                <a:solidFill>
                  <a:srgbClr val="000000"/>
                </a:solidFill>
                <a:latin typeface="Verdana"/>
              </a:rPr>
              <a:t>",</a:t>
            </a:r>
            <a:br>
              <a:rPr lang="en-US" sz="900" dirty="0"/>
            </a:br>
            <a:r>
              <a:rPr lang="en-US" sz="900" dirty="0">
                <a:solidFill>
                  <a:srgbClr val="000000"/>
                </a:solidFill>
                <a:latin typeface="Verdana"/>
              </a:rPr>
              <a:t>        "</a:t>
            </a:r>
            <a:r>
              <a:rPr lang="en-US" sz="900" dirty="0">
                <a:solidFill>
                  <a:srgbClr val="0000C0"/>
                </a:solidFill>
                <a:latin typeface="Verdana"/>
              </a:rPr>
              <a:t>Items can be returned within 30 days of receipt of delivery using the Online Returns Center. Once the item is received at our Customer Support Center, it takes 2 business days for the refund to be processed and 3-5 business days for the refund amount to show up in your account.</a:t>
            </a:r>
            <a:r>
              <a:rPr lang="en-US" sz="900" dirty="0">
                <a:solidFill>
                  <a:srgbClr val="000000"/>
                </a:solidFill>
                <a:latin typeface="Verdana"/>
              </a:rPr>
              <a:t>"</a:t>
            </a:r>
            <a:br>
              <a:rPr lang="en-US" sz="900" dirty="0"/>
            </a:br>
            <a:r>
              <a:rPr lang="en-US" sz="900" dirty="0">
                <a:solidFill>
                  <a:srgbClr val="000000"/>
                </a:solidFill>
                <a:latin typeface="Verdana"/>
              </a:rPr>
              <a:t>    ],</a:t>
            </a:r>
            <a:br>
              <a:rPr lang="en-US" sz="900" dirty="0"/>
            </a:br>
            <a:r>
              <a:rPr lang="en-US" sz="900" dirty="0">
                <a:solidFill>
                  <a:srgbClr val="000000"/>
                </a:solidFill>
                <a:latin typeface="Verdana"/>
              </a:rPr>
              <a:t>    "</a:t>
            </a:r>
            <a:r>
              <a:rPr lang="en-US" sz="900" dirty="0" err="1">
                <a:solidFill>
                  <a:srgbClr val="C00000"/>
                </a:solidFill>
                <a:latin typeface="Verdana"/>
              </a:rPr>
              <a:t>lineItems</a:t>
            </a:r>
            <a:r>
              <a:rPr lang="en-US" sz="900" dirty="0">
                <a:solidFill>
                  <a:srgbClr val="000000"/>
                </a:solidFill>
                <a:latin typeface="Verdana"/>
              </a:rPr>
              <a:t>": [{</a:t>
            </a:r>
            <a:br>
              <a:rPr lang="en-US" sz="900" dirty="0"/>
            </a:br>
            <a:r>
              <a:rPr lang="en-US" sz="900" dirty="0">
                <a:solidFill>
                  <a:srgbClr val="000000"/>
                </a:solidFill>
                <a:latin typeface="Verdana"/>
              </a:rPr>
              <a:t>        "</a:t>
            </a:r>
            <a:r>
              <a:rPr lang="en-US" sz="900" dirty="0">
                <a:solidFill>
                  <a:srgbClr val="C00000"/>
                </a:solidFill>
                <a:latin typeface="Verdana"/>
              </a:rPr>
              <a:t>description</a:t>
            </a:r>
            <a:r>
              <a:rPr lang="en-US" sz="900" dirty="0">
                <a:solidFill>
                  <a:srgbClr val="000000"/>
                </a:solidFill>
                <a:latin typeface="Verdana"/>
              </a:rPr>
              <a:t>": ["</a:t>
            </a:r>
            <a:r>
              <a:rPr lang="en-US" sz="900" dirty="0">
                <a:solidFill>
                  <a:srgbClr val="0000C0"/>
                </a:solidFill>
                <a:latin typeface="Verdana"/>
              </a:rPr>
              <a:t>Model Rocket</a:t>
            </a:r>
            <a:r>
              <a:rPr lang="en-US" sz="900" dirty="0">
                <a:solidFill>
                  <a:srgbClr val="000000"/>
                </a:solidFill>
                <a:latin typeface="Verdana"/>
              </a:rPr>
              <a:t>", </a:t>
            </a:r>
            <a:br>
              <a:rPr lang="en-US" sz="900" dirty="0">
                <a:solidFill>
                  <a:srgbClr val="000000"/>
                </a:solidFill>
                <a:latin typeface="Verdana"/>
              </a:rPr>
            </a:br>
            <a:r>
              <a:rPr lang="en-US" sz="900" dirty="0">
                <a:solidFill>
                  <a:srgbClr val="000000"/>
                </a:solidFill>
                <a:latin typeface="Verdana"/>
              </a:rPr>
              <a:t>                              "</a:t>
            </a:r>
            <a:r>
              <a:rPr lang="en-US" sz="900" dirty="0">
                <a:solidFill>
                  <a:srgbClr val="0000C0"/>
                </a:solidFill>
                <a:latin typeface="Verdana"/>
              </a:rPr>
              <a:t>SpaceX Falcon Heavy</a:t>
            </a:r>
            <a:r>
              <a:rPr lang="en-US" sz="900" dirty="0">
                <a:solidFill>
                  <a:srgbClr val="000000"/>
                </a:solidFill>
                <a:latin typeface="Verdana"/>
              </a:rPr>
              <a:t>",</a:t>
            </a:r>
            <a:br>
              <a:rPr lang="en-US" sz="900" dirty="0">
                <a:solidFill>
                  <a:srgbClr val="000000"/>
                </a:solidFill>
                <a:latin typeface="Verdana"/>
              </a:rPr>
            </a:br>
            <a:r>
              <a:rPr lang="en-US" sz="900" dirty="0">
                <a:solidFill>
                  <a:srgbClr val="000000"/>
                </a:solidFill>
                <a:latin typeface="Verdana"/>
              </a:rPr>
              <a:t>                              "</a:t>
            </a:r>
            <a:r>
              <a:rPr lang="en-US" sz="900" dirty="0">
                <a:solidFill>
                  <a:srgbClr val="0000C0"/>
                </a:solidFill>
                <a:latin typeface="Verdana"/>
              </a:rPr>
              <a:t>Scale 1:200</a:t>
            </a:r>
            <a:r>
              <a:rPr lang="en-US" sz="900" dirty="0">
                <a:solidFill>
                  <a:srgbClr val="000000"/>
                </a:solidFill>
                <a:latin typeface="Verdana"/>
              </a:rPr>
              <a:t>"],</a:t>
            </a:r>
            <a:br>
              <a:rPr lang="en-US" sz="900" dirty="0"/>
            </a:br>
            <a:r>
              <a:rPr lang="en-US" sz="900" dirty="0">
                <a:solidFill>
                  <a:srgbClr val="000000"/>
                </a:solidFill>
                <a:latin typeface="Verdana"/>
              </a:rPr>
              <a:t>        "</a:t>
            </a:r>
            <a:r>
              <a:rPr lang="en-US" sz="900" dirty="0">
                <a:solidFill>
                  <a:srgbClr val="C00000"/>
                </a:solidFill>
                <a:latin typeface="Verdana"/>
              </a:rPr>
              <a:t>quantity</a:t>
            </a:r>
            <a:r>
              <a:rPr lang="en-US" sz="900" dirty="0">
                <a:solidFill>
                  <a:srgbClr val="000000"/>
                </a:solidFill>
                <a:latin typeface="Verdana"/>
              </a:rPr>
              <a:t>": "</a:t>
            </a:r>
            <a:r>
              <a:rPr lang="en-US" sz="900" dirty="0">
                <a:solidFill>
                  <a:srgbClr val="0000C0"/>
                </a:solidFill>
                <a:latin typeface="Verdana"/>
              </a:rPr>
              <a:t>1</a:t>
            </a:r>
            <a:r>
              <a:rPr lang="en-US" sz="900" dirty="0">
                <a:solidFill>
                  <a:srgbClr val="000000"/>
                </a:solidFill>
                <a:latin typeface="Verdana"/>
              </a:rPr>
              <a:t>",</a:t>
            </a:r>
            <a:br>
              <a:rPr lang="en-US" sz="900" dirty="0"/>
            </a:br>
            <a:r>
              <a:rPr lang="en-US" sz="900" dirty="0">
                <a:solidFill>
                  <a:srgbClr val="000000"/>
                </a:solidFill>
                <a:latin typeface="Verdana"/>
              </a:rPr>
              <a:t>        "</a:t>
            </a:r>
            <a:r>
              <a:rPr lang="en-US" sz="900" dirty="0">
                <a:solidFill>
                  <a:srgbClr val="C00000"/>
                </a:solidFill>
                <a:latin typeface="Verdana"/>
              </a:rPr>
              <a:t>subtotal</a:t>
            </a:r>
            <a:r>
              <a:rPr lang="en-US" sz="900" dirty="0">
                <a:solidFill>
                  <a:srgbClr val="000000"/>
                </a:solidFill>
                <a:latin typeface="Verdana"/>
              </a:rPr>
              <a:t>": "</a:t>
            </a:r>
            <a:r>
              <a:rPr lang="en-US" sz="900" dirty="0">
                <a:solidFill>
                  <a:srgbClr val="0000C0"/>
                </a:solidFill>
                <a:latin typeface="Verdana"/>
              </a:rPr>
              <a:t>499.99</a:t>
            </a:r>
            <a:r>
              <a:rPr lang="en-US" sz="900" dirty="0">
                <a:solidFill>
                  <a:srgbClr val="000000"/>
                </a:solidFill>
                <a:latin typeface="Verdana"/>
              </a:rPr>
              <a:t>"</a:t>
            </a:r>
          </a:p>
        </p:txBody>
      </p:sp>
      <p:sp>
        <p:nvSpPr>
          <p:cNvPr id="10" name="Rectangle 9"/>
          <p:cNvSpPr/>
          <p:nvPr/>
        </p:nvSpPr>
        <p:spPr>
          <a:xfrm>
            <a:off x="3923928" y="2117462"/>
            <a:ext cx="5184576" cy="3831818"/>
          </a:xfrm>
          <a:prstGeom prst="rect">
            <a:avLst/>
          </a:prstGeom>
        </p:spPr>
        <p:txBody>
          <a:bodyPr wrap="square">
            <a:spAutoFit/>
          </a:bodyPr>
          <a:lstStyle/>
          <a:p>
            <a:pPr latinLnBrk="1"/>
            <a:r>
              <a:rPr lang="en-US" sz="900" dirty="0">
                <a:solidFill>
                  <a:srgbClr val="000000"/>
                </a:solidFill>
                <a:latin typeface="Verdana"/>
              </a:rPr>
              <a:t>    },{</a:t>
            </a:r>
            <a:br>
              <a:rPr lang="en-US" sz="900" dirty="0"/>
            </a:br>
            <a:r>
              <a:rPr lang="en-US" sz="900" dirty="0">
                <a:solidFill>
                  <a:srgbClr val="000000"/>
                </a:solidFill>
                <a:latin typeface="Verdana"/>
              </a:rPr>
              <a:t>        "</a:t>
            </a:r>
            <a:r>
              <a:rPr lang="en-US" sz="900" dirty="0">
                <a:solidFill>
                  <a:srgbClr val="C00000"/>
                </a:solidFill>
                <a:latin typeface="Verdana"/>
              </a:rPr>
              <a:t>description</a:t>
            </a:r>
            <a:r>
              <a:rPr lang="en-US" sz="900" dirty="0">
                <a:solidFill>
                  <a:srgbClr val="000000"/>
                </a:solidFill>
                <a:latin typeface="Verdana"/>
              </a:rPr>
              <a:t>": ["</a:t>
            </a:r>
            <a:r>
              <a:rPr lang="en-US" sz="900" dirty="0">
                <a:solidFill>
                  <a:srgbClr val="0000C0"/>
                </a:solidFill>
                <a:latin typeface="Verdana"/>
              </a:rPr>
              <a:t>Nasa T-Shirt</a:t>
            </a:r>
            <a:r>
              <a:rPr lang="en-US" sz="900" dirty="0">
                <a:solidFill>
                  <a:srgbClr val="000000"/>
                </a:solidFill>
                <a:latin typeface="Verdana"/>
              </a:rPr>
              <a:t>", </a:t>
            </a:r>
            <a:br>
              <a:rPr lang="en-US" sz="900" dirty="0">
                <a:solidFill>
                  <a:srgbClr val="000000"/>
                </a:solidFill>
                <a:latin typeface="Verdana"/>
              </a:rPr>
            </a:br>
            <a:r>
              <a:rPr lang="en-US" sz="900" dirty="0">
                <a:solidFill>
                  <a:srgbClr val="000000"/>
                </a:solidFill>
                <a:latin typeface="Verdana"/>
              </a:rPr>
              <a:t>                              "</a:t>
            </a:r>
            <a:r>
              <a:rPr lang="en-US" sz="900" dirty="0">
                <a:solidFill>
                  <a:srgbClr val="0000C0"/>
                </a:solidFill>
                <a:latin typeface="Verdana"/>
              </a:rPr>
              <a:t>Grey, Size: L</a:t>
            </a:r>
            <a:r>
              <a:rPr lang="en-US" sz="900" dirty="0">
                <a:solidFill>
                  <a:srgbClr val="000000"/>
                </a:solidFill>
                <a:latin typeface="Verdana"/>
              </a:rPr>
              <a:t>"],</a:t>
            </a:r>
            <a:br>
              <a:rPr lang="en-US" sz="900" dirty="0"/>
            </a:br>
            <a:r>
              <a:rPr lang="en-US" sz="900" dirty="0">
                <a:solidFill>
                  <a:srgbClr val="000000"/>
                </a:solidFill>
                <a:latin typeface="Verdana"/>
              </a:rPr>
              <a:t>        "</a:t>
            </a:r>
            <a:r>
              <a:rPr lang="en-US" sz="900" dirty="0">
                <a:solidFill>
                  <a:srgbClr val="C00000"/>
                </a:solidFill>
                <a:latin typeface="Verdana"/>
              </a:rPr>
              <a:t>quantity</a:t>
            </a:r>
            <a:r>
              <a:rPr lang="en-US" sz="900" dirty="0">
                <a:solidFill>
                  <a:srgbClr val="000000"/>
                </a:solidFill>
                <a:latin typeface="Verdana"/>
              </a:rPr>
              <a:t>": "</a:t>
            </a:r>
            <a:r>
              <a:rPr lang="en-US" sz="900" dirty="0">
                <a:solidFill>
                  <a:srgbClr val="0000C0"/>
                </a:solidFill>
                <a:latin typeface="Verdana"/>
              </a:rPr>
              <a:t>3</a:t>
            </a:r>
            <a:r>
              <a:rPr lang="en-US" sz="900" dirty="0">
                <a:solidFill>
                  <a:srgbClr val="000000"/>
                </a:solidFill>
                <a:latin typeface="Verdana"/>
              </a:rPr>
              <a:t>",</a:t>
            </a:r>
            <a:br>
              <a:rPr lang="en-US" sz="900" dirty="0"/>
            </a:br>
            <a:r>
              <a:rPr lang="en-US" sz="900" dirty="0">
                <a:solidFill>
                  <a:srgbClr val="000000"/>
                </a:solidFill>
                <a:latin typeface="Verdana"/>
              </a:rPr>
              <a:t>        "</a:t>
            </a:r>
            <a:r>
              <a:rPr lang="en-US" sz="900" dirty="0">
                <a:solidFill>
                  <a:srgbClr val="C00000"/>
                </a:solidFill>
                <a:latin typeface="Verdana"/>
              </a:rPr>
              <a:t>subtotal</a:t>
            </a:r>
            <a:r>
              <a:rPr lang="en-US" sz="900" dirty="0">
                <a:solidFill>
                  <a:srgbClr val="000000"/>
                </a:solidFill>
                <a:latin typeface="Verdana"/>
              </a:rPr>
              <a:t>": "</a:t>
            </a:r>
            <a:r>
              <a:rPr lang="en-US" sz="900" dirty="0">
                <a:solidFill>
                  <a:srgbClr val="0000C0"/>
                </a:solidFill>
                <a:latin typeface="Verdana"/>
              </a:rPr>
              <a:t>45.75</a:t>
            </a:r>
            <a:r>
              <a:rPr lang="en-US" sz="900" dirty="0">
                <a:solidFill>
                  <a:srgbClr val="000000"/>
                </a:solidFill>
                <a:latin typeface="Verdana"/>
              </a:rPr>
              <a:t>"</a:t>
            </a:r>
            <a:br>
              <a:rPr lang="en-US" sz="900" dirty="0"/>
            </a:br>
            <a:r>
              <a:rPr lang="en-US" sz="900" dirty="0">
                <a:solidFill>
                  <a:srgbClr val="000000"/>
                </a:solidFill>
                <a:latin typeface="Verdana"/>
              </a:rPr>
              <a:t>    }],</a:t>
            </a:r>
            <a:br>
              <a:rPr lang="en-US" sz="900" dirty="0"/>
            </a:br>
            <a:r>
              <a:rPr lang="en-US" sz="900" dirty="0">
                <a:solidFill>
                  <a:srgbClr val="000000"/>
                </a:solidFill>
                <a:latin typeface="Verdana"/>
              </a:rPr>
              <a:t>    "</a:t>
            </a:r>
            <a:r>
              <a:rPr lang="en-US" sz="900" dirty="0" err="1">
                <a:solidFill>
                  <a:srgbClr val="C00000"/>
                </a:solidFill>
                <a:latin typeface="Verdana"/>
              </a:rPr>
              <a:t>paymentMethodName</a:t>
            </a:r>
            <a:r>
              <a:rPr lang="en-US" sz="900" dirty="0">
                <a:solidFill>
                  <a:srgbClr val="000000"/>
                </a:solidFill>
                <a:latin typeface="Verdana"/>
              </a:rPr>
              <a:t>": "</a:t>
            </a:r>
            <a:r>
              <a:rPr lang="en-US" sz="900" dirty="0">
                <a:solidFill>
                  <a:srgbClr val="0000C0"/>
                </a:solidFill>
                <a:latin typeface="Verdana"/>
              </a:rPr>
              <a:t>Bank Direct</a:t>
            </a:r>
            <a:r>
              <a:rPr lang="en-US" sz="900" dirty="0">
                <a:solidFill>
                  <a:srgbClr val="000000"/>
                </a:solidFill>
                <a:latin typeface="Verdana"/>
              </a:rPr>
              <a:t>",</a:t>
            </a:r>
            <a:br>
              <a:rPr lang="en-US" sz="900" dirty="0"/>
            </a:br>
            <a:r>
              <a:rPr lang="en-US" sz="900" dirty="0">
                <a:solidFill>
                  <a:srgbClr val="000000"/>
                </a:solidFill>
                <a:latin typeface="Verdana"/>
              </a:rPr>
              <a:t>    "</a:t>
            </a:r>
            <a:r>
              <a:rPr lang="en-US" sz="900" dirty="0" err="1">
                <a:solidFill>
                  <a:srgbClr val="C00000"/>
                </a:solidFill>
                <a:latin typeface="Verdana"/>
              </a:rPr>
              <a:t>accountReference</a:t>
            </a:r>
            <a:r>
              <a:rPr lang="en-US" sz="900" dirty="0">
                <a:solidFill>
                  <a:srgbClr val="000000"/>
                </a:solidFill>
                <a:latin typeface="Verdana"/>
              </a:rPr>
              <a:t>": "</a:t>
            </a:r>
            <a:r>
              <a:rPr lang="en-US" sz="900" dirty="0">
                <a:solidFill>
                  <a:srgbClr val="0000C0"/>
                </a:solidFill>
                <a:latin typeface="Verdana"/>
              </a:rPr>
              <a:t>FR*0143</a:t>
            </a:r>
            <a:r>
              <a:rPr lang="en-US" sz="900" dirty="0">
                <a:solidFill>
                  <a:srgbClr val="000000"/>
                </a:solidFill>
                <a:latin typeface="Verdana"/>
              </a:rPr>
              <a:t>",</a:t>
            </a:r>
            <a:br>
              <a:rPr lang="en-US" sz="900" dirty="0"/>
            </a:br>
            <a:r>
              <a:rPr lang="en-US" sz="900" dirty="0">
                <a:solidFill>
                  <a:srgbClr val="000000"/>
                </a:solidFill>
                <a:latin typeface="Verdana"/>
              </a:rPr>
              <a:t>    "</a:t>
            </a:r>
            <a:r>
              <a:rPr lang="en-US" sz="900" dirty="0" err="1">
                <a:solidFill>
                  <a:srgbClr val="C00000"/>
                </a:solidFill>
                <a:latin typeface="Verdana"/>
              </a:rPr>
              <a:t>payeeAuthorityUrl</a:t>
            </a:r>
            <a:r>
              <a:rPr lang="en-US" sz="900" dirty="0">
                <a:solidFill>
                  <a:srgbClr val="000000"/>
                </a:solidFill>
                <a:latin typeface="Verdana"/>
              </a:rPr>
              <a:t>": "</a:t>
            </a:r>
            <a:r>
              <a:rPr lang="en-US" sz="900" dirty="0">
                <a:solidFill>
                  <a:srgbClr val="0000C0"/>
                </a:solidFill>
                <a:latin typeface="Verdana"/>
              </a:rPr>
              <a:t>https://payments.bigbank.com/payees/86344</a:t>
            </a:r>
            <a:r>
              <a:rPr lang="en-US" sz="900" dirty="0">
                <a:solidFill>
                  <a:srgbClr val="000000"/>
                </a:solidFill>
                <a:latin typeface="Verdana"/>
              </a:rPr>
              <a:t>",</a:t>
            </a:r>
            <a:br>
              <a:rPr lang="en-US" sz="900" dirty="0"/>
            </a:br>
            <a:r>
              <a:rPr lang="en-US" sz="900" dirty="0">
                <a:solidFill>
                  <a:srgbClr val="000000"/>
                </a:solidFill>
                <a:latin typeface="Verdana"/>
              </a:rPr>
              <a:t>    "</a:t>
            </a:r>
            <a:r>
              <a:rPr lang="en-US" sz="900" dirty="0" err="1">
                <a:solidFill>
                  <a:srgbClr val="C00000"/>
                </a:solidFill>
                <a:latin typeface="Verdana"/>
              </a:rPr>
              <a:t>payerProviderData</a:t>
            </a:r>
            <a:r>
              <a:rPr lang="en-US" sz="900" dirty="0">
                <a:solidFill>
                  <a:srgbClr val="000000"/>
                </a:solidFill>
                <a:latin typeface="Verdana"/>
              </a:rPr>
              <a:t>": {</a:t>
            </a:r>
            <a:br>
              <a:rPr lang="en-US" sz="900" dirty="0"/>
            </a:br>
            <a:r>
              <a:rPr lang="en-US" sz="900" dirty="0">
                <a:solidFill>
                  <a:srgbClr val="000000"/>
                </a:solidFill>
                <a:latin typeface="Verdana"/>
              </a:rPr>
              <a:t>        "</a:t>
            </a:r>
            <a:r>
              <a:rPr lang="en-US" sz="900" dirty="0" err="1">
                <a:solidFill>
                  <a:srgbClr val="C00000"/>
                </a:solidFill>
                <a:latin typeface="Verdana"/>
              </a:rPr>
              <a:t>commonName</a:t>
            </a:r>
            <a:r>
              <a:rPr lang="en-US" sz="900" dirty="0">
                <a:solidFill>
                  <a:srgbClr val="000000"/>
                </a:solidFill>
                <a:latin typeface="Verdana"/>
              </a:rPr>
              <a:t>": "</a:t>
            </a:r>
            <a:r>
              <a:rPr lang="en-US" sz="900" dirty="0">
                <a:solidFill>
                  <a:srgbClr val="0000C0"/>
                </a:solidFill>
                <a:latin typeface="Verdana"/>
              </a:rPr>
              <a:t>My Bank</a:t>
            </a:r>
            <a:r>
              <a:rPr lang="en-US" sz="900" dirty="0">
                <a:solidFill>
                  <a:srgbClr val="000000"/>
                </a:solidFill>
                <a:latin typeface="Verdana"/>
              </a:rPr>
              <a:t>",</a:t>
            </a:r>
            <a:br>
              <a:rPr lang="en-US" sz="900" dirty="0"/>
            </a:br>
            <a:r>
              <a:rPr lang="en-US" sz="900" dirty="0">
                <a:solidFill>
                  <a:srgbClr val="000000"/>
                </a:solidFill>
                <a:latin typeface="Verdana"/>
              </a:rPr>
              <a:t>        "</a:t>
            </a:r>
            <a:r>
              <a:rPr lang="en-US" sz="900" dirty="0" err="1">
                <a:solidFill>
                  <a:srgbClr val="C00000"/>
                </a:solidFill>
                <a:latin typeface="Verdana"/>
              </a:rPr>
              <a:t>providerAuthorityUrl</a:t>
            </a:r>
            <a:r>
              <a:rPr lang="en-US" sz="900" dirty="0">
                <a:solidFill>
                  <a:srgbClr val="000000"/>
                </a:solidFill>
                <a:latin typeface="Verdana"/>
              </a:rPr>
              <a:t>": "</a:t>
            </a:r>
            <a:r>
              <a:rPr lang="en-US" sz="900" dirty="0">
                <a:solidFill>
                  <a:srgbClr val="0000C0"/>
                </a:solidFill>
                <a:latin typeface="Verdana"/>
              </a:rPr>
              <a:t>https://payments.mybank.com/authority</a:t>
            </a:r>
            <a:r>
              <a:rPr lang="en-US" sz="900" dirty="0">
                <a:solidFill>
                  <a:srgbClr val="000000"/>
                </a:solidFill>
                <a:latin typeface="Verdana"/>
              </a:rPr>
              <a:t>",</a:t>
            </a:r>
            <a:br>
              <a:rPr lang="en-US" sz="900" dirty="0"/>
            </a:br>
            <a:r>
              <a:rPr lang="en-US" sz="900" dirty="0">
                <a:solidFill>
                  <a:srgbClr val="000000"/>
                </a:solidFill>
                <a:latin typeface="Verdana"/>
              </a:rPr>
              <a:t>        "</a:t>
            </a:r>
            <a:r>
              <a:rPr lang="en-US" sz="900" dirty="0" err="1">
                <a:solidFill>
                  <a:srgbClr val="C00000"/>
                </a:solidFill>
                <a:latin typeface="Verdana"/>
              </a:rPr>
              <a:t>referenceId</a:t>
            </a:r>
            <a:r>
              <a:rPr lang="en-US" sz="900" dirty="0">
                <a:solidFill>
                  <a:srgbClr val="000000"/>
                </a:solidFill>
                <a:latin typeface="Verdana"/>
              </a:rPr>
              <a:t>": "</a:t>
            </a:r>
            <a:r>
              <a:rPr lang="en-US" sz="900" dirty="0">
                <a:solidFill>
                  <a:srgbClr val="0000C0"/>
                </a:solidFill>
                <a:latin typeface="Verdana"/>
              </a:rPr>
              <a:t>#0100345452</a:t>
            </a:r>
            <a:r>
              <a:rPr lang="en-US" sz="900" dirty="0">
                <a:solidFill>
                  <a:srgbClr val="000000"/>
                </a:solidFill>
                <a:latin typeface="Verdana"/>
              </a:rPr>
              <a:t>",</a:t>
            </a:r>
            <a:br>
              <a:rPr lang="en-US" sz="900" dirty="0"/>
            </a:br>
            <a:r>
              <a:rPr lang="en-US" sz="900" dirty="0">
                <a:solidFill>
                  <a:srgbClr val="000000"/>
                </a:solidFill>
                <a:latin typeface="Verdana"/>
              </a:rPr>
              <a:t>        "</a:t>
            </a:r>
            <a:r>
              <a:rPr lang="en-US" sz="900" dirty="0" err="1">
                <a:solidFill>
                  <a:srgbClr val="C00000"/>
                </a:solidFill>
                <a:latin typeface="Verdana"/>
              </a:rPr>
              <a:t>payeeRequestId</a:t>
            </a:r>
            <a:r>
              <a:rPr lang="en-US" sz="900" dirty="0">
                <a:solidFill>
                  <a:srgbClr val="000000"/>
                </a:solidFill>
                <a:latin typeface="Verdana"/>
              </a:rPr>
              <a:t>": "</a:t>
            </a:r>
            <a:r>
              <a:rPr lang="en-US" sz="900" dirty="0">
                <a:solidFill>
                  <a:srgbClr val="0000C0"/>
                </a:solidFill>
                <a:latin typeface="Verdana"/>
              </a:rPr>
              <a:t>2020102600000002</a:t>
            </a:r>
            <a:r>
              <a:rPr lang="en-US" sz="900" dirty="0">
                <a:solidFill>
                  <a:srgbClr val="000000"/>
                </a:solidFill>
                <a:latin typeface="Verdana"/>
              </a:rPr>
              <a:t>",</a:t>
            </a:r>
            <a:br>
              <a:rPr lang="en-US" sz="900" dirty="0"/>
            </a:br>
            <a:r>
              <a:rPr lang="en-US" sz="900" dirty="0">
                <a:solidFill>
                  <a:srgbClr val="000000"/>
                </a:solidFill>
                <a:latin typeface="Verdana"/>
              </a:rPr>
              <a:t>        "</a:t>
            </a:r>
            <a:r>
              <a:rPr lang="en-US" sz="900" dirty="0" err="1">
                <a:solidFill>
                  <a:srgbClr val="C00000"/>
                </a:solidFill>
                <a:latin typeface="Verdana"/>
              </a:rPr>
              <a:t>timeStamp</a:t>
            </a:r>
            <a:r>
              <a:rPr lang="en-US" sz="900" dirty="0">
                <a:solidFill>
                  <a:srgbClr val="000000"/>
                </a:solidFill>
                <a:latin typeface="Verdana"/>
              </a:rPr>
              <a:t>": "</a:t>
            </a:r>
            <a:r>
              <a:rPr lang="en-US" sz="900" dirty="0">
                <a:solidFill>
                  <a:srgbClr val="0000C0"/>
                </a:solidFill>
                <a:latin typeface="Verdana"/>
              </a:rPr>
              <a:t>2020-10-26T07:25:34+00:00</a:t>
            </a:r>
            <a:r>
              <a:rPr lang="en-US" sz="900" dirty="0">
                <a:solidFill>
                  <a:srgbClr val="000000"/>
                </a:solidFill>
                <a:latin typeface="Verdana"/>
              </a:rPr>
              <a:t>"</a:t>
            </a:r>
            <a:br>
              <a:rPr lang="en-US" sz="900" dirty="0"/>
            </a:br>
            <a:r>
              <a:rPr lang="en-US" sz="900" dirty="0">
                <a:solidFill>
                  <a:srgbClr val="000000"/>
                </a:solidFill>
                <a:latin typeface="Verdana"/>
              </a:rPr>
              <a:t>    },</a:t>
            </a:r>
            <a:br>
              <a:rPr lang="en-US" sz="900" dirty="0"/>
            </a:br>
            <a:r>
              <a:rPr lang="en-US" sz="900" dirty="0">
                <a:solidFill>
                  <a:srgbClr val="000000"/>
                </a:solidFill>
                <a:latin typeface="Verdana"/>
              </a:rPr>
              <a:t>    "</a:t>
            </a:r>
            <a:r>
              <a:rPr lang="en-US" sz="900" dirty="0" err="1">
                <a:solidFill>
                  <a:srgbClr val="C00000"/>
                </a:solidFill>
                <a:latin typeface="Verdana"/>
              </a:rPr>
              <a:t>receiptSignature</a:t>
            </a:r>
            <a:r>
              <a:rPr lang="en-US" sz="900" dirty="0">
                <a:solidFill>
                  <a:srgbClr val="000000"/>
                </a:solidFill>
                <a:latin typeface="Verdana"/>
              </a:rPr>
              <a:t>": {</a:t>
            </a:r>
            <a:br>
              <a:rPr lang="en-US" sz="900" dirty="0"/>
            </a:br>
            <a:r>
              <a:rPr lang="en-US" sz="900" dirty="0">
                <a:solidFill>
                  <a:srgbClr val="000000"/>
                </a:solidFill>
                <a:latin typeface="Verdana"/>
              </a:rPr>
              <a:t>        "</a:t>
            </a:r>
            <a:r>
              <a:rPr lang="en-US" sz="900" dirty="0">
                <a:solidFill>
                  <a:srgbClr val="C00000"/>
                </a:solidFill>
                <a:latin typeface="Verdana"/>
              </a:rPr>
              <a:t>algorithm</a:t>
            </a:r>
            <a:r>
              <a:rPr lang="en-US" sz="900" dirty="0">
                <a:solidFill>
                  <a:srgbClr val="000000"/>
                </a:solidFill>
                <a:latin typeface="Verdana"/>
              </a:rPr>
              <a:t>": "</a:t>
            </a:r>
            <a:r>
              <a:rPr lang="en-US" sz="900" dirty="0">
                <a:solidFill>
                  <a:srgbClr val="0000C0"/>
                </a:solidFill>
                <a:latin typeface="Verdana"/>
              </a:rPr>
              <a:t>ES256</a:t>
            </a:r>
            <a:r>
              <a:rPr lang="en-US" sz="900" dirty="0">
                <a:solidFill>
                  <a:srgbClr val="000000"/>
                </a:solidFill>
                <a:latin typeface="Verdana"/>
              </a:rPr>
              <a:t>",</a:t>
            </a:r>
            <a:br>
              <a:rPr lang="en-US" sz="900" dirty="0"/>
            </a:br>
            <a:r>
              <a:rPr lang="en-US" sz="900" dirty="0">
                <a:solidFill>
                  <a:srgbClr val="000000"/>
                </a:solidFill>
                <a:latin typeface="Verdana"/>
              </a:rPr>
              <a:t>        "</a:t>
            </a:r>
            <a:r>
              <a:rPr lang="en-US" sz="900" dirty="0" err="1">
                <a:solidFill>
                  <a:srgbClr val="C00000"/>
                </a:solidFill>
                <a:latin typeface="Verdana"/>
              </a:rPr>
              <a:t>publicKey</a:t>
            </a:r>
            <a:r>
              <a:rPr lang="en-US" sz="900" dirty="0">
                <a:solidFill>
                  <a:srgbClr val="000000"/>
                </a:solidFill>
                <a:latin typeface="Verdana"/>
              </a:rPr>
              <a:t>": {</a:t>
            </a:r>
            <a:br>
              <a:rPr lang="en-US" sz="900" dirty="0"/>
            </a:br>
            <a:r>
              <a:rPr lang="en-US" sz="900" dirty="0">
                <a:solidFill>
                  <a:srgbClr val="000000"/>
                </a:solidFill>
                <a:latin typeface="Verdana"/>
              </a:rPr>
              <a:t>            "</a:t>
            </a:r>
            <a:r>
              <a:rPr lang="en-US" sz="900" dirty="0" err="1">
                <a:solidFill>
                  <a:srgbClr val="C00000"/>
                </a:solidFill>
                <a:latin typeface="Verdana"/>
              </a:rPr>
              <a:t>kty</a:t>
            </a:r>
            <a:r>
              <a:rPr lang="en-US" sz="900" dirty="0">
                <a:solidFill>
                  <a:srgbClr val="000000"/>
                </a:solidFill>
                <a:latin typeface="Verdana"/>
              </a:rPr>
              <a:t>": "</a:t>
            </a:r>
            <a:r>
              <a:rPr lang="en-US" sz="900" dirty="0">
                <a:solidFill>
                  <a:srgbClr val="0000C0"/>
                </a:solidFill>
                <a:latin typeface="Verdana"/>
              </a:rPr>
              <a:t>EC</a:t>
            </a:r>
            <a:r>
              <a:rPr lang="en-US" sz="900" dirty="0">
                <a:solidFill>
                  <a:srgbClr val="000000"/>
                </a:solidFill>
                <a:latin typeface="Verdana"/>
              </a:rPr>
              <a:t>",</a:t>
            </a:r>
            <a:br>
              <a:rPr lang="en-US" sz="900" dirty="0"/>
            </a:br>
            <a:r>
              <a:rPr lang="en-US" sz="900" dirty="0">
                <a:solidFill>
                  <a:srgbClr val="000000"/>
                </a:solidFill>
                <a:latin typeface="Verdana"/>
              </a:rPr>
              <a:t>            "</a:t>
            </a:r>
            <a:r>
              <a:rPr lang="en-US" sz="900" dirty="0" err="1">
                <a:solidFill>
                  <a:srgbClr val="C00000"/>
                </a:solidFill>
                <a:latin typeface="Verdana"/>
              </a:rPr>
              <a:t>crv</a:t>
            </a:r>
            <a:r>
              <a:rPr lang="en-US" sz="900" dirty="0">
                <a:solidFill>
                  <a:srgbClr val="000000"/>
                </a:solidFill>
                <a:latin typeface="Verdana"/>
              </a:rPr>
              <a:t>": "</a:t>
            </a:r>
            <a:r>
              <a:rPr lang="en-US" sz="900" dirty="0">
                <a:solidFill>
                  <a:srgbClr val="0000C0"/>
                </a:solidFill>
                <a:latin typeface="Verdana"/>
              </a:rPr>
              <a:t>P-256</a:t>
            </a:r>
            <a:r>
              <a:rPr lang="en-US" sz="900" dirty="0">
                <a:solidFill>
                  <a:srgbClr val="000000"/>
                </a:solidFill>
                <a:latin typeface="Verdana"/>
              </a:rPr>
              <a:t>",</a:t>
            </a:r>
            <a:br>
              <a:rPr lang="en-US" sz="900" dirty="0"/>
            </a:br>
            <a:r>
              <a:rPr lang="en-US" sz="900" dirty="0">
                <a:solidFill>
                  <a:srgbClr val="000000"/>
                </a:solidFill>
                <a:latin typeface="Verdana"/>
              </a:rPr>
              <a:t>            "</a:t>
            </a:r>
            <a:r>
              <a:rPr lang="en-US" sz="900" dirty="0">
                <a:solidFill>
                  <a:srgbClr val="C00000"/>
                </a:solidFill>
                <a:latin typeface="Verdana"/>
              </a:rPr>
              <a:t>x</a:t>
            </a:r>
            <a:r>
              <a:rPr lang="en-US" sz="900" dirty="0">
                <a:solidFill>
                  <a:srgbClr val="000000"/>
                </a:solidFill>
                <a:latin typeface="Verdana"/>
              </a:rPr>
              <a:t>": "</a:t>
            </a:r>
            <a:r>
              <a:rPr lang="en-US" sz="900" dirty="0">
                <a:solidFill>
                  <a:srgbClr val="0000C0"/>
                </a:solidFill>
                <a:latin typeface="Verdana"/>
              </a:rPr>
              <a:t>8VY09NWUy-aVGNHZZQDIyy-H3RxLfXbiPR2SVlEubjE</a:t>
            </a:r>
            <a:r>
              <a:rPr lang="en-US" sz="900" dirty="0">
                <a:solidFill>
                  <a:srgbClr val="000000"/>
                </a:solidFill>
                <a:latin typeface="Verdana"/>
              </a:rPr>
              <a:t>",</a:t>
            </a:r>
            <a:br>
              <a:rPr lang="en-US" sz="900" dirty="0"/>
            </a:br>
            <a:r>
              <a:rPr lang="en-US" sz="900" dirty="0">
                <a:solidFill>
                  <a:srgbClr val="000000"/>
                </a:solidFill>
                <a:latin typeface="Verdana"/>
              </a:rPr>
              <a:t>            "</a:t>
            </a:r>
            <a:r>
              <a:rPr lang="en-US" sz="900" dirty="0">
                <a:solidFill>
                  <a:srgbClr val="C00000"/>
                </a:solidFill>
                <a:latin typeface="Verdana"/>
              </a:rPr>
              <a:t>y</a:t>
            </a:r>
            <a:r>
              <a:rPr lang="en-US" sz="900" dirty="0">
                <a:solidFill>
                  <a:srgbClr val="000000"/>
                </a:solidFill>
                <a:latin typeface="Verdana"/>
              </a:rPr>
              <a:t>": "</a:t>
            </a:r>
            <a:r>
              <a:rPr lang="en-US" sz="900" dirty="0">
                <a:solidFill>
                  <a:srgbClr val="0000C0"/>
                </a:solidFill>
                <a:latin typeface="Verdana"/>
              </a:rPr>
              <a:t>OuHehTNjMbphW0s3nBBVdAALLdzE9x-hup4CnJ1gM-o</a:t>
            </a:r>
            <a:r>
              <a:rPr lang="en-US" sz="900" dirty="0">
                <a:solidFill>
                  <a:srgbClr val="000000"/>
                </a:solidFill>
                <a:latin typeface="Verdana"/>
              </a:rPr>
              <a:t>"</a:t>
            </a:r>
            <a:br>
              <a:rPr lang="en-US" sz="900" dirty="0"/>
            </a:br>
            <a:r>
              <a:rPr lang="en-US" sz="900" dirty="0">
                <a:solidFill>
                  <a:srgbClr val="000000"/>
                </a:solidFill>
                <a:latin typeface="Verdana"/>
              </a:rPr>
              <a:t>        },</a:t>
            </a:r>
            <a:br>
              <a:rPr lang="en-US" sz="900" dirty="0"/>
            </a:br>
            <a:r>
              <a:rPr lang="en-US" sz="900" dirty="0">
                <a:solidFill>
                  <a:srgbClr val="000000"/>
                </a:solidFill>
                <a:latin typeface="Verdana"/>
              </a:rPr>
              <a:t>        "</a:t>
            </a:r>
            <a:r>
              <a:rPr lang="en-US" sz="900" dirty="0">
                <a:solidFill>
                  <a:srgbClr val="C00000"/>
                </a:solidFill>
                <a:latin typeface="Verdana"/>
              </a:rPr>
              <a:t>value</a:t>
            </a:r>
            <a:r>
              <a:rPr lang="en-US" sz="900" dirty="0">
                <a:solidFill>
                  <a:srgbClr val="000000"/>
                </a:solidFill>
                <a:latin typeface="Verdana"/>
              </a:rPr>
              <a:t>": "</a:t>
            </a:r>
            <a:r>
              <a:rPr lang="en-US" sz="900" dirty="0">
                <a:solidFill>
                  <a:srgbClr val="0000C0"/>
                </a:solidFill>
                <a:latin typeface="Verdana"/>
              </a:rPr>
              <a:t>_17N4_ZhdDgSBtV-Q9QzVqu….BrQijgVNJGR3c0-gTeB3NdV18zckw</a:t>
            </a:r>
            <a:r>
              <a:rPr lang="en-US" sz="900" dirty="0">
                <a:solidFill>
                  <a:srgbClr val="000000"/>
                </a:solidFill>
                <a:latin typeface="Verdana"/>
              </a:rPr>
              <a:t>"</a:t>
            </a:r>
            <a:br>
              <a:rPr lang="en-US" sz="900" dirty="0"/>
            </a:br>
            <a:r>
              <a:rPr lang="en-US" sz="900" dirty="0">
                <a:solidFill>
                  <a:srgbClr val="000000"/>
                </a:solidFill>
                <a:latin typeface="Verdana"/>
              </a:rPr>
              <a:t>    }</a:t>
            </a:r>
            <a:br>
              <a:rPr lang="en-US" sz="900" dirty="0"/>
            </a:br>
            <a:r>
              <a:rPr lang="en-US" sz="900" dirty="0">
                <a:solidFill>
                  <a:srgbClr val="000000"/>
                </a:solidFill>
                <a:latin typeface="Verdana"/>
              </a:rPr>
              <a:t>}</a:t>
            </a:r>
            <a:endParaRPr lang="en-US" sz="900" dirty="0">
              <a:solidFill>
                <a:srgbClr val="000000"/>
              </a:solidFill>
              <a:latin typeface="Verdana" panose="020B0604030504040204" pitchFamily="34" charset="0"/>
              <a:ea typeface="Verdana" panose="020B0604030504040204" pitchFamily="34" charset="0"/>
            </a:endParaRPr>
          </a:p>
        </p:txBody>
      </p:sp>
      <p:sp>
        <p:nvSpPr>
          <p:cNvPr id="2" name="TextBox 1"/>
          <p:cNvSpPr txBox="1"/>
          <p:nvPr/>
        </p:nvSpPr>
        <p:spPr>
          <a:xfrm>
            <a:off x="3317184" y="260648"/>
            <a:ext cx="2478952"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sym typeface="Wingdings"/>
              </a:rPr>
              <a:t>JSON Receipt Object</a:t>
            </a:r>
            <a:endParaRPr lang="en-US" sz="1600" dirty="0">
              <a:latin typeface="Arial" panose="020B0604020202020204" pitchFamily="34" charset="0"/>
              <a:cs typeface="Arial" panose="020B0604020202020204" pitchFamily="34" charset="0"/>
            </a:endParaRPr>
          </a:p>
        </p:txBody>
      </p:sp>
      <p:cxnSp>
        <p:nvCxnSpPr>
          <p:cNvPr id="5" name="Straight Arrow Connector 4"/>
          <p:cNvCxnSpPr>
            <a:stCxn id="9" idx="1"/>
          </p:cNvCxnSpPr>
          <p:nvPr/>
        </p:nvCxnSpPr>
        <p:spPr>
          <a:xfrm flipH="1" flipV="1">
            <a:off x="5580112" y="4440897"/>
            <a:ext cx="993925"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8" idx="1"/>
          </p:cNvCxnSpPr>
          <p:nvPr/>
        </p:nvCxnSpPr>
        <p:spPr>
          <a:xfrm flipH="1">
            <a:off x="5436096" y="4723348"/>
            <a:ext cx="113375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569852" y="4610052"/>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a:latin typeface="Arial" panose="020B0604020202020204" pitchFamily="34" charset="0"/>
                <a:cs typeface="Arial" panose="020B0604020202020204" pitchFamily="34" charset="0"/>
              </a:rPr>
              <a:t>Merchant signature key</a:t>
            </a:r>
            <a:endParaRPr lang="en-US" sz="1000" b="1" i="1" dirty="0">
              <a:latin typeface="Arial" panose="020B0604020202020204" pitchFamily="34" charset="0"/>
              <a:cs typeface="Arial" panose="020B0604020202020204" pitchFamily="34" charset="0"/>
            </a:endParaRPr>
          </a:p>
        </p:txBody>
      </p:sp>
      <p:sp>
        <p:nvSpPr>
          <p:cNvPr id="9" name="TextBox 8"/>
          <p:cNvSpPr txBox="1"/>
          <p:nvPr/>
        </p:nvSpPr>
        <p:spPr>
          <a:xfrm>
            <a:off x="6574037" y="4327602"/>
            <a:ext cx="195840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a:latin typeface="Arial" panose="020B0604020202020204" pitchFamily="34" charset="0"/>
                <a:cs typeface="Arial" panose="020B0604020202020204" pitchFamily="34" charset="0"/>
              </a:rPr>
              <a:t>Receipt signature based on </a:t>
            </a:r>
            <a:r>
              <a:rPr lang="en-US" sz="1000" dirty="0">
                <a:latin typeface="Arial" panose="020B0604020202020204" pitchFamily="34" charset="0"/>
                <a:cs typeface="Arial" panose="020B0604020202020204" pitchFamily="34" charset="0"/>
                <a:hlinkClick r:id="rId2"/>
              </a:rPr>
              <a:t>JSF</a:t>
            </a:r>
            <a:endParaRPr lang="en-US" sz="1000" b="1" i="1" dirty="0">
              <a:latin typeface="Arial" panose="020B0604020202020204" pitchFamily="34" charset="0"/>
              <a:cs typeface="Arial" panose="020B0604020202020204" pitchFamily="34" charset="0"/>
            </a:endParaRPr>
          </a:p>
        </p:txBody>
      </p:sp>
      <p:sp>
        <p:nvSpPr>
          <p:cNvPr id="28" name="Freeform 27"/>
          <p:cNvSpPr/>
          <p:nvPr/>
        </p:nvSpPr>
        <p:spPr>
          <a:xfrm>
            <a:off x="2931766" y="1845651"/>
            <a:ext cx="1958295" cy="4714696"/>
          </a:xfrm>
          <a:custGeom>
            <a:avLst/>
            <a:gdLst>
              <a:gd name="connsiteX0" fmla="*/ 0 w 189782"/>
              <a:gd name="connsiteY0" fmla="*/ 18072 h 18072"/>
              <a:gd name="connsiteX1" fmla="*/ 28755 w 189782"/>
              <a:gd name="connsiteY1" fmla="*/ 6570 h 18072"/>
              <a:gd name="connsiteX2" fmla="*/ 189782 w 189782"/>
              <a:gd name="connsiteY2" fmla="*/ 819 h 18072"/>
              <a:gd name="connsiteX0" fmla="*/ 59615 w 1175298"/>
              <a:gd name="connsiteY0" fmla="*/ 33836 h 361640"/>
              <a:gd name="connsiteX1" fmla="*/ 88370 w 1175298"/>
              <a:gd name="connsiteY1" fmla="*/ 22334 h 361640"/>
              <a:gd name="connsiteX2" fmla="*/ 1175298 w 1175298"/>
              <a:gd name="connsiteY2" fmla="*/ 361640 h 361640"/>
              <a:gd name="connsiteX0" fmla="*/ 0 w 2265872"/>
              <a:gd name="connsiteY0" fmla="*/ 5413987 h 5413987"/>
              <a:gd name="connsiteX1" fmla="*/ 1178944 w 2265872"/>
              <a:gd name="connsiteY1" fmla="*/ 284145 h 5413987"/>
              <a:gd name="connsiteX2" fmla="*/ 2265872 w 2265872"/>
              <a:gd name="connsiteY2" fmla="*/ 623451 h 5413987"/>
              <a:gd name="connsiteX0" fmla="*/ 0 w 2265872"/>
              <a:gd name="connsiteY0" fmla="*/ 5413987 h 5413987"/>
              <a:gd name="connsiteX1" fmla="*/ 333556 w 2265872"/>
              <a:gd name="connsiteY1" fmla="*/ 3717459 h 5413987"/>
              <a:gd name="connsiteX2" fmla="*/ 1178944 w 2265872"/>
              <a:gd name="connsiteY2" fmla="*/ 284145 h 5413987"/>
              <a:gd name="connsiteX3" fmla="*/ 2265872 w 2265872"/>
              <a:gd name="connsiteY3" fmla="*/ 623451 h 5413987"/>
              <a:gd name="connsiteX0" fmla="*/ 0 w 2265872"/>
              <a:gd name="connsiteY0" fmla="*/ 5413987 h 5465854"/>
              <a:gd name="connsiteX1" fmla="*/ 948906 w 2265872"/>
              <a:gd name="connsiteY1" fmla="*/ 5379482 h 5465854"/>
              <a:gd name="connsiteX2" fmla="*/ 333556 w 2265872"/>
              <a:gd name="connsiteY2" fmla="*/ 3717459 h 5465854"/>
              <a:gd name="connsiteX3" fmla="*/ 1178944 w 2265872"/>
              <a:gd name="connsiteY3" fmla="*/ 284145 h 5465854"/>
              <a:gd name="connsiteX4" fmla="*/ 2265872 w 2265872"/>
              <a:gd name="connsiteY4" fmla="*/ 623451 h 5465854"/>
              <a:gd name="connsiteX0" fmla="*/ 0 w 2265872"/>
              <a:gd name="connsiteY0" fmla="*/ 5164678 h 5216545"/>
              <a:gd name="connsiteX1" fmla="*/ 948906 w 2265872"/>
              <a:gd name="connsiteY1" fmla="*/ 5130173 h 5216545"/>
              <a:gd name="connsiteX2" fmla="*/ 948907 w 2265872"/>
              <a:gd name="connsiteY2" fmla="*/ 402898 h 5216545"/>
              <a:gd name="connsiteX3" fmla="*/ 1178944 w 2265872"/>
              <a:gd name="connsiteY3" fmla="*/ 34836 h 5216545"/>
              <a:gd name="connsiteX4" fmla="*/ 2265872 w 2265872"/>
              <a:gd name="connsiteY4" fmla="*/ 374142 h 5216545"/>
              <a:gd name="connsiteX0" fmla="*/ 0 w 2265872"/>
              <a:gd name="connsiteY0" fmla="*/ 5091199 h 5143066"/>
              <a:gd name="connsiteX1" fmla="*/ 948906 w 2265872"/>
              <a:gd name="connsiteY1" fmla="*/ 5056694 h 5143066"/>
              <a:gd name="connsiteX2" fmla="*/ 948907 w 2265872"/>
              <a:gd name="connsiteY2" fmla="*/ 329419 h 5143066"/>
              <a:gd name="connsiteX3" fmla="*/ 1989827 w 2265872"/>
              <a:gd name="connsiteY3" fmla="*/ 105131 h 5143066"/>
              <a:gd name="connsiteX4" fmla="*/ 2265872 w 2265872"/>
              <a:gd name="connsiteY4" fmla="*/ 300663 h 5143066"/>
              <a:gd name="connsiteX0" fmla="*/ 0 w 2090757"/>
              <a:gd name="connsiteY0" fmla="*/ 5101890 h 5153757"/>
              <a:gd name="connsiteX1" fmla="*/ 948906 w 2090757"/>
              <a:gd name="connsiteY1" fmla="*/ 5067385 h 5153757"/>
              <a:gd name="connsiteX2" fmla="*/ 948907 w 2090757"/>
              <a:gd name="connsiteY2" fmla="*/ 340110 h 5153757"/>
              <a:gd name="connsiteX3" fmla="*/ 1989827 w 2090757"/>
              <a:gd name="connsiteY3" fmla="*/ 115822 h 5153757"/>
              <a:gd name="connsiteX4" fmla="*/ 2076091 w 2090757"/>
              <a:gd name="connsiteY4" fmla="*/ 501135 h 5153757"/>
              <a:gd name="connsiteX0" fmla="*/ 0 w 2090757"/>
              <a:gd name="connsiteY0" fmla="*/ 5101890 h 5153757"/>
              <a:gd name="connsiteX1" fmla="*/ 948906 w 2090757"/>
              <a:gd name="connsiteY1" fmla="*/ 5067385 h 5153757"/>
              <a:gd name="connsiteX2" fmla="*/ 948907 w 2090757"/>
              <a:gd name="connsiteY2" fmla="*/ 340110 h 5153757"/>
              <a:gd name="connsiteX3" fmla="*/ 1989827 w 2090757"/>
              <a:gd name="connsiteY3" fmla="*/ 115822 h 5153757"/>
              <a:gd name="connsiteX4" fmla="*/ 2076091 w 2090757"/>
              <a:gd name="connsiteY4" fmla="*/ 501135 h 5153757"/>
              <a:gd name="connsiteX0" fmla="*/ 0 w 2090757"/>
              <a:gd name="connsiteY0" fmla="*/ 5101890 h 5153757"/>
              <a:gd name="connsiteX1" fmla="*/ 948906 w 2090757"/>
              <a:gd name="connsiteY1" fmla="*/ 5067385 h 5153757"/>
              <a:gd name="connsiteX2" fmla="*/ 948907 w 2090757"/>
              <a:gd name="connsiteY2" fmla="*/ 340110 h 5153757"/>
              <a:gd name="connsiteX3" fmla="*/ 1989827 w 2090757"/>
              <a:gd name="connsiteY3" fmla="*/ 115822 h 5153757"/>
              <a:gd name="connsiteX4" fmla="*/ 2076091 w 2090757"/>
              <a:gd name="connsiteY4" fmla="*/ 501135 h 5153757"/>
              <a:gd name="connsiteX0" fmla="*/ 0 w 2090757"/>
              <a:gd name="connsiteY0" fmla="*/ 5101890 h 5116706"/>
              <a:gd name="connsiteX1" fmla="*/ 948906 w 2090757"/>
              <a:gd name="connsiteY1" fmla="*/ 5067385 h 5116706"/>
              <a:gd name="connsiteX2" fmla="*/ 948907 w 2090757"/>
              <a:gd name="connsiteY2" fmla="*/ 340110 h 5116706"/>
              <a:gd name="connsiteX3" fmla="*/ 1989827 w 2090757"/>
              <a:gd name="connsiteY3" fmla="*/ 115822 h 5116706"/>
              <a:gd name="connsiteX4" fmla="*/ 2076091 w 2090757"/>
              <a:gd name="connsiteY4" fmla="*/ 501135 h 5116706"/>
              <a:gd name="connsiteX0" fmla="*/ 0 w 2090757"/>
              <a:gd name="connsiteY0" fmla="*/ 5101890 h 5101890"/>
              <a:gd name="connsiteX1" fmla="*/ 948906 w 2090757"/>
              <a:gd name="connsiteY1" fmla="*/ 5067385 h 5101890"/>
              <a:gd name="connsiteX2" fmla="*/ 948907 w 2090757"/>
              <a:gd name="connsiteY2" fmla="*/ 340110 h 5101890"/>
              <a:gd name="connsiteX3" fmla="*/ 1989827 w 2090757"/>
              <a:gd name="connsiteY3" fmla="*/ 115822 h 5101890"/>
              <a:gd name="connsiteX4" fmla="*/ 2076091 w 2090757"/>
              <a:gd name="connsiteY4" fmla="*/ 501135 h 5101890"/>
              <a:gd name="connsiteX0" fmla="*/ 575 w 2091332"/>
              <a:gd name="connsiteY0" fmla="*/ 5101890 h 5104756"/>
              <a:gd name="connsiteX1" fmla="*/ 949481 w 2091332"/>
              <a:gd name="connsiteY1" fmla="*/ 5067385 h 5104756"/>
              <a:gd name="connsiteX2" fmla="*/ 949482 w 2091332"/>
              <a:gd name="connsiteY2" fmla="*/ 340110 h 5104756"/>
              <a:gd name="connsiteX3" fmla="*/ 1990402 w 2091332"/>
              <a:gd name="connsiteY3" fmla="*/ 115822 h 5104756"/>
              <a:gd name="connsiteX4" fmla="*/ 2076666 w 2091332"/>
              <a:gd name="connsiteY4" fmla="*/ 501135 h 5104756"/>
              <a:gd name="connsiteX0" fmla="*/ 587 w 2091344"/>
              <a:gd name="connsiteY0" fmla="*/ 5101890 h 5106713"/>
              <a:gd name="connsiteX1" fmla="*/ 929253 w 2091344"/>
              <a:gd name="connsiteY1" fmla="*/ 5092388 h 5106713"/>
              <a:gd name="connsiteX2" fmla="*/ 949494 w 2091344"/>
              <a:gd name="connsiteY2" fmla="*/ 340110 h 5106713"/>
              <a:gd name="connsiteX3" fmla="*/ 1990414 w 2091344"/>
              <a:gd name="connsiteY3" fmla="*/ 115822 h 5106713"/>
              <a:gd name="connsiteX4" fmla="*/ 2076678 w 2091344"/>
              <a:gd name="connsiteY4" fmla="*/ 501135 h 5106713"/>
              <a:gd name="connsiteX0" fmla="*/ 0 w 2090757"/>
              <a:gd name="connsiteY0" fmla="*/ 5101890 h 5440925"/>
              <a:gd name="connsiteX1" fmla="*/ 921096 w 2090757"/>
              <a:gd name="connsiteY1" fmla="*/ 5082930 h 5440925"/>
              <a:gd name="connsiteX2" fmla="*/ 928666 w 2090757"/>
              <a:gd name="connsiteY2" fmla="*/ 5092388 h 5440925"/>
              <a:gd name="connsiteX3" fmla="*/ 948907 w 2090757"/>
              <a:gd name="connsiteY3" fmla="*/ 340110 h 5440925"/>
              <a:gd name="connsiteX4" fmla="*/ 1989827 w 2090757"/>
              <a:gd name="connsiteY4" fmla="*/ 115822 h 5440925"/>
              <a:gd name="connsiteX5" fmla="*/ 2076091 w 2090757"/>
              <a:gd name="connsiteY5" fmla="*/ 501135 h 5440925"/>
              <a:gd name="connsiteX0" fmla="*/ 0 w 2090757"/>
              <a:gd name="connsiteY0" fmla="*/ 5101890 h 5438846"/>
              <a:gd name="connsiteX1" fmla="*/ 921096 w 2090757"/>
              <a:gd name="connsiteY1" fmla="*/ 5082930 h 5438846"/>
              <a:gd name="connsiteX2" fmla="*/ 928666 w 2090757"/>
              <a:gd name="connsiteY2" fmla="*/ 5092388 h 5438846"/>
              <a:gd name="connsiteX3" fmla="*/ 948907 w 2090757"/>
              <a:gd name="connsiteY3" fmla="*/ 340110 h 5438846"/>
              <a:gd name="connsiteX4" fmla="*/ 1989827 w 2090757"/>
              <a:gd name="connsiteY4" fmla="*/ 115822 h 5438846"/>
              <a:gd name="connsiteX5" fmla="*/ 2076091 w 2090757"/>
              <a:gd name="connsiteY5" fmla="*/ 501135 h 5438846"/>
              <a:gd name="connsiteX0" fmla="*/ 0 w 2090757"/>
              <a:gd name="connsiteY0" fmla="*/ 5101890 h 5101890"/>
              <a:gd name="connsiteX1" fmla="*/ 921096 w 2090757"/>
              <a:gd name="connsiteY1" fmla="*/ 5082930 h 5101890"/>
              <a:gd name="connsiteX2" fmla="*/ 948907 w 2090757"/>
              <a:gd name="connsiteY2" fmla="*/ 340110 h 5101890"/>
              <a:gd name="connsiteX3" fmla="*/ 1989827 w 2090757"/>
              <a:gd name="connsiteY3" fmla="*/ 115822 h 5101890"/>
              <a:gd name="connsiteX4" fmla="*/ 2076091 w 2090757"/>
              <a:gd name="connsiteY4" fmla="*/ 501135 h 5101890"/>
              <a:gd name="connsiteX0" fmla="*/ 0 w 2090757"/>
              <a:gd name="connsiteY0" fmla="*/ 5101890 h 5101890"/>
              <a:gd name="connsiteX1" fmla="*/ 921096 w 2090757"/>
              <a:gd name="connsiteY1" fmla="*/ 5082930 h 5101890"/>
              <a:gd name="connsiteX2" fmla="*/ 948907 w 2090757"/>
              <a:gd name="connsiteY2" fmla="*/ 340110 h 5101890"/>
              <a:gd name="connsiteX3" fmla="*/ 1989827 w 2090757"/>
              <a:gd name="connsiteY3" fmla="*/ 115822 h 5101890"/>
              <a:gd name="connsiteX4" fmla="*/ 2076091 w 2090757"/>
              <a:gd name="connsiteY4" fmla="*/ 501135 h 5101890"/>
              <a:gd name="connsiteX0" fmla="*/ 0 w 2090757"/>
              <a:gd name="connsiteY0" fmla="*/ 5101890 h 5101890"/>
              <a:gd name="connsiteX1" fmla="*/ 921096 w 2090757"/>
              <a:gd name="connsiteY1" fmla="*/ 5082930 h 5101890"/>
              <a:gd name="connsiteX2" fmla="*/ 948907 w 2090757"/>
              <a:gd name="connsiteY2" fmla="*/ 340110 h 5101890"/>
              <a:gd name="connsiteX3" fmla="*/ 1989827 w 2090757"/>
              <a:gd name="connsiteY3" fmla="*/ 115822 h 5101890"/>
              <a:gd name="connsiteX4" fmla="*/ 2076091 w 2090757"/>
              <a:gd name="connsiteY4" fmla="*/ 501135 h 5101890"/>
              <a:gd name="connsiteX0" fmla="*/ 0 w 2090757"/>
              <a:gd name="connsiteY0" fmla="*/ 5101890 h 5101890"/>
              <a:gd name="connsiteX1" fmla="*/ 921096 w 2090757"/>
              <a:gd name="connsiteY1" fmla="*/ 5082930 h 5101890"/>
              <a:gd name="connsiteX2" fmla="*/ 948907 w 2090757"/>
              <a:gd name="connsiteY2" fmla="*/ 340110 h 5101890"/>
              <a:gd name="connsiteX3" fmla="*/ 1989827 w 2090757"/>
              <a:gd name="connsiteY3" fmla="*/ 115822 h 5101890"/>
              <a:gd name="connsiteX4" fmla="*/ 2076091 w 2090757"/>
              <a:gd name="connsiteY4" fmla="*/ 501135 h 5101890"/>
              <a:gd name="connsiteX0" fmla="*/ 0 w 2090757"/>
              <a:gd name="connsiteY0" fmla="*/ 5101890 h 5121714"/>
              <a:gd name="connsiteX1" fmla="*/ 929430 w 2090757"/>
              <a:gd name="connsiteY1" fmla="*/ 5119839 h 5121714"/>
              <a:gd name="connsiteX2" fmla="*/ 948907 w 2090757"/>
              <a:gd name="connsiteY2" fmla="*/ 340110 h 5121714"/>
              <a:gd name="connsiteX3" fmla="*/ 1989827 w 2090757"/>
              <a:gd name="connsiteY3" fmla="*/ 115822 h 5121714"/>
              <a:gd name="connsiteX4" fmla="*/ 2076091 w 2090757"/>
              <a:gd name="connsiteY4" fmla="*/ 501135 h 5121714"/>
              <a:gd name="connsiteX0" fmla="*/ 0 w 2090757"/>
              <a:gd name="connsiteY0" fmla="*/ 5101890 h 5118354"/>
              <a:gd name="connsiteX1" fmla="*/ 931811 w 2090757"/>
              <a:gd name="connsiteY1" fmla="*/ 5116267 h 5118354"/>
              <a:gd name="connsiteX2" fmla="*/ 948907 w 2090757"/>
              <a:gd name="connsiteY2" fmla="*/ 340110 h 5118354"/>
              <a:gd name="connsiteX3" fmla="*/ 1989827 w 2090757"/>
              <a:gd name="connsiteY3" fmla="*/ 115822 h 5118354"/>
              <a:gd name="connsiteX4" fmla="*/ 2076091 w 2090757"/>
              <a:gd name="connsiteY4" fmla="*/ 501135 h 5118354"/>
              <a:gd name="connsiteX0" fmla="*/ 0 w 2090757"/>
              <a:gd name="connsiteY0" fmla="*/ 5101890 h 5133591"/>
              <a:gd name="connsiteX1" fmla="*/ 931811 w 2090757"/>
              <a:gd name="connsiteY1" fmla="*/ 5116267 h 5133591"/>
              <a:gd name="connsiteX2" fmla="*/ 948907 w 2090757"/>
              <a:gd name="connsiteY2" fmla="*/ 340110 h 5133591"/>
              <a:gd name="connsiteX3" fmla="*/ 1989827 w 2090757"/>
              <a:gd name="connsiteY3" fmla="*/ 115822 h 5133591"/>
              <a:gd name="connsiteX4" fmla="*/ 2076091 w 2090757"/>
              <a:gd name="connsiteY4" fmla="*/ 501135 h 5133591"/>
              <a:gd name="connsiteX0" fmla="*/ 0 w 2090757"/>
              <a:gd name="connsiteY0" fmla="*/ 5101890 h 5133591"/>
              <a:gd name="connsiteX1" fmla="*/ 931811 w 2090757"/>
              <a:gd name="connsiteY1" fmla="*/ 5116267 h 5133591"/>
              <a:gd name="connsiteX2" fmla="*/ 948907 w 2090757"/>
              <a:gd name="connsiteY2" fmla="*/ 340110 h 5133591"/>
              <a:gd name="connsiteX3" fmla="*/ 1989827 w 2090757"/>
              <a:gd name="connsiteY3" fmla="*/ 115822 h 5133591"/>
              <a:gd name="connsiteX4" fmla="*/ 2076091 w 2090757"/>
              <a:gd name="connsiteY4" fmla="*/ 501135 h 5133591"/>
              <a:gd name="connsiteX0" fmla="*/ 0 w 2090757"/>
              <a:gd name="connsiteY0" fmla="*/ 5101890 h 5153169"/>
              <a:gd name="connsiteX1" fmla="*/ 931811 w 2090757"/>
              <a:gd name="connsiteY1" fmla="*/ 5116267 h 5153169"/>
              <a:gd name="connsiteX2" fmla="*/ 948907 w 2090757"/>
              <a:gd name="connsiteY2" fmla="*/ 340110 h 5153169"/>
              <a:gd name="connsiteX3" fmla="*/ 1989827 w 2090757"/>
              <a:gd name="connsiteY3" fmla="*/ 115822 h 5153169"/>
              <a:gd name="connsiteX4" fmla="*/ 2076091 w 2090757"/>
              <a:gd name="connsiteY4" fmla="*/ 501135 h 5153169"/>
              <a:gd name="connsiteX0" fmla="*/ 0 w 2090757"/>
              <a:gd name="connsiteY0" fmla="*/ 5101890 h 5153169"/>
              <a:gd name="connsiteX1" fmla="*/ 931811 w 2090757"/>
              <a:gd name="connsiteY1" fmla="*/ 5116267 h 5153169"/>
              <a:gd name="connsiteX2" fmla="*/ 948907 w 2090757"/>
              <a:gd name="connsiteY2" fmla="*/ 340110 h 5153169"/>
              <a:gd name="connsiteX3" fmla="*/ 1989827 w 2090757"/>
              <a:gd name="connsiteY3" fmla="*/ 115822 h 5153169"/>
              <a:gd name="connsiteX4" fmla="*/ 2076091 w 2090757"/>
              <a:gd name="connsiteY4" fmla="*/ 501135 h 5153169"/>
              <a:gd name="connsiteX0" fmla="*/ 0 w 2090757"/>
              <a:gd name="connsiteY0" fmla="*/ 5101890 h 5153169"/>
              <a:gd name="connsiteX1" fmla="*/ 931811 w 2090757"/>
              <a:gd name="connsiteY1" fmla="*/ 5116267 h 5153169"/>
              <a:gd name="connsiteX2" fmla="*/ 948907 w 2090757"/>
              <a:gd name="connsiteY2" fmla="*/ 340110 h 5153169"/>
              <a:gd name="connsiteX3" fmla="*/ 1989827 w 2090757"/>
              <a:gd name="connsiteY3" fmla="*/ 115822 h 5153169"/>
              <a:gd name="connsiteX4" fmla="*/ 2076091 w 2090757"/>
              <a:gd name="connsiteY4" fmla="*/ 501135 h 5153169"/>
              <a:gd name="connsiteX0" fmla="*/ 0 w 2090757"/>
              <a:gd name="connsiteY0" fmla="*/ 5101890 h 5116267"/>
              <a:gd name="connsiteX1" fmla="*/ 931811 w 2090757"/>
              <a:gd name="connsiteY1" fmla="*/ 5116267 h 5116267"/>
              <a:gd name="connsiteX2" fmla="*/ 948907 w 2090757"/>
              <a:gd name="connsiteY2" fmla="*/ 340110 h 5116267"/>
              <a:gd name="connsiteX3" fmla="*/ 1989827 w 2090757"/>
              <a:gd name="connsiteY3" fmla="*/ 115822 h 5116267"/>
              <a:gd name="connsiteX4" fmla="*/ 2076091 w 2090757"/>
              <a:gd name="connsiteY4" fmla="*/ 501135 h 5116267"/>
              <a:gd name="connsiteX0" fmla="*/ 0 w 2090757"/>
              <a:gd name="connsiteY0" fmla="*/ 5101890 h 5116267"/>
              <a:gd name="connsiteX1" fmla="*/ 931811 w 2090757"/>
              <a:gd name="connsiteY1" fmla="*/ 5116267 h 5116267"/>
              <a:gd name="connsiteX2" fmla="*/ 948907 w 2090757"/>
              <a:gd name="connsiteY2" fmla="*/ 340110 h 5116267"/>
              <a:gd name="connsiteX3" fmla="*/ 1989827 w 2090757"/>
              <a:gd name="connsiteY3" fmla="*/ 115822 h 5116267"/>
              <a:gd name="connsiteX4" fmla="*/ 2076091 w 2090757"/>
              <a:gd name="connsiteY4" fmla="*/ 501135 h 5116267"/>
              <a:gd name="connsiteX0" fmla="*/ 0 w 2126475"/>
              <a:gd name="connsiteY0" fmla="*/ 5122131 h 5122131"/>
              <a:gd name="connsiteX1" fmla="*/ 967529 w 2126475"/>
              <a:gd name="connsiteY1" fmla="*/ 5116267 h 5122131"/>
              <a:gd name="connsiteX2" fmla="*/ 984625 w 2126475"/>
              <a:gd name="connsiteY2" fmla="*/ 340110 h 5122131"/>
              <a:gd name="connsiteX3" fmla="*/ 2025545 w 2126475"/>
              <a:gd name="connsiteY3" fmla="*/ 115822 h 5122131"/>
              <a:gd name="connsiteX4" fmla="*/ 2111809 w 2126475"/>
              <a:gd name="connsiteY4" fmla="*/ 501135 h 5122131"/>
              <a:gd name="connsiteX0" fmla="*/ 0 w 2126475"/>
              <a:gd name="connsiteY0" fmla="*/ 5122131 h 5122131"/>
              <a:gd name="connsiteX1" fmla="*/ 967529 w 2126475"/>
              <a:gd name="connsiteY1" fmla="*/ 5116267 h 5122131"/>
              <a:gd name="connsiteX2" fmla="*/ 984625 w 2126475"/>
              <a:gd name="connsiteY2" fmla="*/ 340110 h 5122131"/>
              <a:gd name="connsiteX3" fmla="*/ 2025545 w 2126475"/>
              <a:gd name="connsiteY3" fmla="*/ 115822 h 5122131"/>
              <a:gd name="connsiteX4" fmla="*/ 2111809 w 2126475"/>
              <a:gd name="connsiteY4" fmla="*/ 501135 h 5122131"/>
              <a:gd name="connsiteX0" fmla="*/ 0 w 2126475"/>
              <a:gd name="connsiteY0" fmla="*/ 5008340 h 5008340"/>
              <a:gd name="connsiteX1" fmla="*/ 967529 w 2126475"/>
              <a:gd name="connsiteY1" fmla="*/ 5002476 h 5008340"/>
              <a:gd name="connsiteX2" fmla="*/ 984625 w 2126475"/>
              <a:gd name="connsiteY2" fmla="*/ 226319 h 5008340"/>
              <a:gd name="connsiteX3" fmla="*/ 2025545 w 2126475"/>
              <a:gd name="connsiteY3" fmla="*/ 2031 h 5008340"/>
              <a:gd name="connsiteX4" fmla="*/ 2111809 w 2126475"/>
              <a:gd name="connsiteY4" fmla="*/ 387344 h 5008340"/>
              <a:gd name="connsiteX0" fmla="*/ 0 w 2126475"/>
              <a:gd name="connsiteY0" fmla="*/ 5008340 h 5008340"/>
              <a:gd name="connsiteX1" fmla="*/ 967529 w 2126475"/>
              <a:gd name="connsiteY1" fmla="*/ 5002476 h 5008340"/>
              <a:gd name="connsiteX2" fmla="*/ 984625 w 2126475"/>
              <a:gd name="connsiteY2" fmla="*/ 226319 h 5008340"/>
              <a:gd name="connsiteX3" fmla="*/ 2025545 w 2126475"/>
              <a:gd name="connsiteY3" fmla="*/ 2031 h 5008340"/>
              <a:gd name="connsiteX4" fmla="*/ 2111809 w 2126475"/>
              <a:gd name="connsiteY4" fmla="*/ 387344 h 5008340"/>
              <a:gd name="connsiteX0" fmla="*/ 0 w 2111809"/>
              <a:gd name="connsiteY0" fmla="*/ 4782181 h 4782181"/>
              <a:gd name="connsiteX1" fmla="*/ 967529 w 2111809"/>
              <a:gd name="connsiteY1" fmla="*/ 4776317 h 4782181"/>
              <a:gd name="connsiteX2" fmla="*/ 984625 w 2111809"/>
              <a:gd name="connsiteY2" fmla="*/ 160 h 4782181"/>
              <a:gd name="connsiteX3" fmla="*/ 1955298 w 2111809"/>
              <a:gd name="connsiteY3" fmla="*/ 67576 h 4782181"/>
              <a:gd name="connsiteX4" fmla="*/ 2111809 w 2111809"/>
              <a:gd name="connsiteY4" fmla="*/ 161185 h 4782181"/>
              <a:gd name="connsiteX0" fmla="*/ 0 w 2111809"/>
              <a:gd name="connsiteY0" fmla="*/ 4725651 h 4725651"/>
              <a:gd name="connsiteX1" fmla="*/ 967529 w 2111809"/>
              <a:gd name="connsiteY1" fmla="*/ 4719787 h 4725651"/>
              <a:gd name="connsiteX2" fmla="*/ 978672 w 2111809"/>
              <a:gd name="connsiteY2" fmla="*/ 17449 h 4725651"/>
              <a:gd name="connsiteX3" fmla="*/ 1955298 w 2111809"/>
              <a:gd name="connsiteY3" fmla="*/ 11046 h 4725651"/>
              <a:gd name="connsiteX4" fmla="*/ 2111809 w 2111809"/>
              <a:gd name="connsiteY4" fmla="*/ 104655 h 4725651"/>
              <a:gd name="connsiteX0" fmla="*/ 0 w 2111809"/>
              <a:gd name="connsiteY0" fmla="*/ 4727474 h 4727474"/>
              <a:gd name="connsiteX1" fmla="*/ 967529 w 2111809"/>
              <a:gd name="connsiteY1" fmla="*/ 4721610 h 4727474"/>
              <a:gd name="connsiteX2" fmla="*/ 976290 w 2111809"/>
              <a:gd name="connsiteY2" fmla="*/ 12128 h 4727474"/>
              <a:gd name="connsiteX3" fmla="*/ 1955298 w 2111809"/>
              <a:gd name="connsiteY3" fmla="*/ 12869 h 4727474"/>
              <a:gd name="connsiteX4" fmla="*/ 2111809 w 2111809"/>
              <a:gd name="connsiteY4" fmla="*/ 106478 h 4727474"/>
              <a:gd name="connsiteX0" fmla="*/ 0 w 2111809"/>
              <a:gd name="connsiteY0" fmla="*/ 4727474 h 4727474"/>
              <a:gd name="connsiteX1" fmla="*/ 967529 w 2111809"/>
              <a:gd name="connsiteY1" fmla="*/ 4721610 h 4727474"/>
              <a:gd name="connsiteX2" fmla="*/ 976290 w 2111809"/>
              <a:gd name="connsiteY2" fmla="*/ 12128 h 4727474"/>
              <a:gd name="connsiteX3" fmla="*/ 1955298 w 2111809"/>
              <a:gd name="connsiteY3" fmla="*/ 12869 h 4727474"/>
              <a:gd name="connsiteX4" fmla="*/ 2111809 w 2111809"/>
              <a:gd name="connsiteY4" fmla="*/ 106478 h 4727474"/>
              <a:gd name="connsiteX0" fmla="*/ 0 w 2111809"/>
              <a:gd name="connsiteY0" fmla="*/ 4715346 h 4715346"/>
              <a:gd name="connsiteX1" fmla="*/ 967529 w 2111809"/>
              <a:gd name="connsiteY1" fmla="*/ 4709482 h 4715346"/>
              <a:gd name="connsiteX2" fmla="*/ 976290 w 2111809"/>
              <a:gd name="connsiteY2" fmla="*/ 0 h 4715346"/>
              <a:gd name="connsiteX3" fmla="*/ 1955298 w 2111809"/>
              <a:gd name="connsiteY3" fmla="*/ 741 h 4715346"/>
              <a:gd name="connsiteX4" fmla="*/ 2111809 w 2111809"/>
              <a:gd name="connsiteY4" fmla="*/ 94350 h 4715346"/>
              <a:gd name="connsiteX0" fmla="*/ 0 w 2111809"/>
              <a:gd name="connsiteY0" fmla="*/ 4715346 h 4715346"/>
              <a:gd name="connsiteX1" fmla="*/ 967529 w 2111809"/>
              <a:gd name="connsiteY1" fmla="*/ 4709482 h 4715346"/>
              <a:gd name="connsiteX2" fmla="*/ 976290 w 2111809"/>
              <a:gd name="connsiteY2" fmla="*/ 0 h 4715346"/>
              <a:gd name="connsiteX3" fmla="*/ 1955298 w 2111809"/>
              <a:gd name="connsiteY3" fmla="*/ 741 h 4715346"/>
              <a:gd name="connsiteX4" fmla="*/ 2111809 w 2111809"/>
              <a:gd name="connsiteY4" fmla="*/ 94350 h 4715346"/>
              <a:gd name="connsiteX0" fmla="*/ 0 w 2111809"/>
              <a:gd name="connsiteY0" fmla="*/ 4715346 h 4715346"/>
              <a:gd name="connsiteX1" fmla="*/ 967529 w 2111809"/>
              <a:gd name="connsiteY1" fmla="*/ 4709482 h 4715346"/>
              <a:gd name="connsiteX2" fmla="*/ 976290 w 2111809"/>
              <a:gd name="connsiteY2" fmla="*/ 0 h 4715346"/>
              <a:gd name="connsiteX3" fmla="*/ 1955298 w 2111809"/>
              <a:gd name="connsiteY3" fmla="*/ 741 h 4715346"/>
              <a:gd name="connsiteX4" fmla="*/ 2111809 w 2111809"/>
              <a:gd name="connsiteY4" fmla="*/ 94350 h 4715346"/>
              <a:gd name="connsiteX0" fmla="*/ 0 w 1971315"/>
              <a:gd name="connsiteY0" fmla="*/ 4715346 h 4715346"/>
              <a:gd name="connsiteX1" fmla="*/ 967529 w 1971315"/>
              <a:gd name="connsiteY1" fmla="*/ 4709482 h 4715346"/>
              <a:gd name="connsiteX2" fmla="*/ 976290 w 1971315"/>
              <a:gd name="connsiteY2" fmla="*/ 0 h 4715346"/>
              <a:gd name="connsiteX3" fmla="*/ 1955298 w 1971315"/>
              <a:gd name="connsiteY3" fmla="*/ 741 h 4715346"/>
              <a:gd name="connsiteX4" fmla="*/ 1971315 w 1971315"/>
              <a:gd name="connsiteY4" fmla="*/ 164597 h 4715346"/>
              <a:gd name="connsiteX0" fmla="*/ 0 w 1971315"/>
              <a:gd name="connsiteY0" fmla="*/ 4715346 h 4715346"/>
              <a:gd name="connsiteX1" fmla="*/ 967529 w 1971315"/>
              <a:gd name="connsiteY1" fmla="*/ 4709482 h 4715346"/>
              <a:gd name="connsiteX2" fmla="*/ 976290 w 1971315"/>
              <a:gd name="connsiteY2" fmla="*/ 0 h 4715346"/>
              <a:gd name="connsiteX3" fmla="*/ 1955298 w 1971315"/>
              <a:gd name="connsiteY3" fmla="*/ 741 h 4715346"/>
              <a:gd name="connsiteX4" fmla="*/ 1971315 w 1971315"/>
              <a:gd name="connsiteY4" fmla="*/ 164597 h 4715346"/>
              <a:gd name="connsiteX0" fmla="*/ 0 w 1960599"/>
              <a:gd name="connsiteY0" fmla="*/ 4715346 h 4715346"/>
              <a:gd name="connsiteX1" fmla="*/ 967529 w 1960599"/>
              <a:gd name="connsiteY1" fmla="*/ 4709482 h 4715346"/>
              <a:gd name="connsiteX2" fmla="*/ 976290 w 1960599"/>
              <a:gd name="connsiteY2" fmla="*/ 0 h 4715346"/>
              <a:gd name="connsiteX3" fmla="*/ 1955298 w 1960599"/>
              <a:gd name="connsiteY3" fmla="*/ 741 h 4715346"/>
              <a:gd name="connsiteX4" fmla="*/ 1960599 w 1960599"/>
              <a:gd name="connsiteY4" fmla="*/ 165788 h 4715346"/>
              <a:gd name="connsiteX0" fmla="*/ 0 w 1957824"/>
              <a:gd name="connsiteY0" fmla="*/ 4715346 h 4715346"/>
              <a:gd name="connsiteX1" fmla="*/ 967529 w 1957824"/>
              <a:gd name="connsiteY1" fmla="*/ 4709482 h 4715346"/>
              <a:gd name="connsiteX2" fmla="*/ 976290 w 1957824"/>
              <a:gd name="connsiteY2" fmla="*/ 0 h 4715346"/>
              <a:gd name="connsiteX3" fmla="*/ 1955298 w 1957824"/>
              <a:gd name="connsiteY3" fmla="*/ 741 h 4715346"/>
              <a:gd name="connsiteX4" fmla="*/ 1957027 w 1957824"/>
              <a:gd name="connsiteY4" fmla="*/ 166979 h 4715346"/>
              <a:gd name="connsiteX0" fmla="*/ 0 w 1958876"/>
              <a:gd name="connsiteY0" fmla="*/ 4715346 h 4715346"/>
              <a:gd name="connsiteX1" fmla="*/ 967529 w 1958876"/>
              <a:gd name="connsiteY1" fmla="*/ 4709482 h 4715346"/>
              <a:gd name="connsiteX2" fmla="*/ 976290 w 1958876"/>
              <a:gd name="connsiteY2" fmla="*/ 0 h 4715346"/>
              <a:gd name="connsiteX3" fmla="*/ 1955298 w 1958876"/>
              <a:gd name="connsiteY3" fmla="*/ 741 h 4715346"/>
              <a:gd name="connsiteX4" fmla="*/ 1957027 w 1958876"/>
              <a:gd name="connsiteY4" fmla="*/ 166979 h 4715346"/>
              <a:gd name="connsiteX0" fmla="*/ 0 w 1958876"/>
              <a:gd name="connsiteY0" fmla="*/ 4714605 h 4714605"/>
              <a:gd name="connsiteX1" fmla="*/ 967529 w 1958876"/>
              <a:gd name="connsiteY1" fmla="*/ 4708741 h 4714605"/>
              <a:gd name="connsiteX2" fmla="*/ 976290 w 1958876"/>
              <a:gd name="connsiteY2" fmla="*/ 2831 h 4714605"/>
              <a:gd name="connsiteX3" fmla="*/ 1955298 w 1958876"/>
              <a:gd name="connsiteY3" fmla="*/ 0 h 4714605"/>
              <a:gd name="connsiteX4" fmla="*/ 1957027 w 1958876"/>
              <a:gd name="connsiteY4" fmla="*/ 166238 h 4714605"/>
              <a:gd name="connsiteX0" fmla="*/ 0 w 1960386"/>
              <a:gd name="connsiteY0" fmla="*/ 4713415 h 4713415"/>
              <a:gd name="connsiteX1" fmla="*/ 967529 w 1960386"/>
              <a:gd name="connsiteY1" fmla="*/ 4707551 h 4713415"/>
              <a:gd name="connsiteX2" fmla="*/ 976290 w 1960386"/>
              <a:gd name="connsiteY2" fmla="*/ 1641 h 4713415"/>
              <a:gd name="connsiteX3" fmla="*/ 1957679 w 1960386"/>
              <a:gd name="connsiteY3" fmla="*/ 0 h 4713415"/>
              <a:gd name="connsiteX4" fmla="*/ 1957027 w 1960386"/>
              <a:gd name="connsiteY4" fmla="*/ 165048 h 4713415"/>
              <a:gd name="connsiteX0" fmla="*/ 0 w 1959859"/>
              <a:gd name="connsiteY0" fmla="*/ 4713415 h 4713415"/>
              <a:gd name="connsiteX1" fmla="*/ 967529 w 1959859"/>
              <a:gd name="connsiteY1" fmla="*/ 4707551 h 4713415"/>
              <a:gd name="connsiteX2" fmla="*/ 976290 w 1959859"/>
              <a:gd name="connsiteY2" fmla="*/ 1641 h 4713415"/>
              <a:gd name="connsiteX3" fmla="*/ 1957679 w 1959859"/>
              <a:gd name="connsiteY3" fmla="*/ 0 h 4713415"/>
              <a:gd name="connsiteX4" fmla="*/ 1957027 w 1959859"/>
              <a:gd name="connsiteY4" fmla="*/ 165048 h 4713415"/>
              <a:gd name="connsiteX0" fmla="*/ 0 w 1961533"/>
              <a:gd name="connsiteY0" fmla="*/ 4713415 h 4713415"/>
              <a:gd name="connsiteX1" fmla="*/ 967529 w 1961533"/>
              <a:gd name="connsiteY1" fmla="*/ 4707551 h 4713415"/>
              <a:gd name="connsiteX2" fmla="*/ 976290 w 1961533"/>
              <a:gd name="connsiteY2" fmla="*/ 1641 h 4713415"/>
              <a:gd name="connsiteX3" fmla="*/ 1957679 w 1961533"/>
              <a:gd name="connsiteY3" fmla="*/ 0 h 4713415"/>
              <a:gd name="connsiteX4" fmla="*/ 1960599 w 1961533"/>
              <a:gd name="connsiteY4" fmla="*/ 154332 h 4713415"/>
              <a:gd name="connsiteX0" fmla="*/ 0 w 1960977"/>
              <a:gd name="connsiteY0" fmla="*/ 4713415 h 4713415"/>
              <a:gd name="connsiteX1" fmla="*/ 967529 w 1960977"/>
              <a:gd name="connsiteY1" fmla="*/ 4707551 h 4713415"/>
              <a:gd name="connsiteX2" fmla="*/ 976290 w 1960977"/>
              <a:gd name="connsiteY2" fmla="*/ 1641 h 4713415"/>
              <a:gd name="connsiteX3" fmla="*/ 1957679 w 1960977"/>
              <a:gd name="connsiteY3" fmla="*/ 0 h 4713415"/>
              <a:gd name="connsiteX4" fmla="*/ 1960599 w 1960977"/>
              <a:gd name="connsiteY4" fmla="*/ 154332 h 4713415"/>
              <a:gd name="connsiteX0" fmla="*/ 0 w 1961433"/>
              <a:gd name="connsiteY0" fmla="*/ 4713415 h 4713415"/>
              <a:gd name="connsiteX1" fmla="*/ 967529 w 1961433"/>
              <a:gd name="connsiteY1" fmla="*/ 4707551 h 4713415"/>
              <a:gd name="connsiteX2" fmla="*/ 976290 w 1961433"/>
              <a:gd name="connsiteY2" fmla="*/ 1641 h 4713415"/>
              <a:gd name="connsiteX3" fmla="*/ 1957679 w 1961433"/>
              <a:gd name="connsiteY3" fmla="*/ 0 h 4713415"/>
              <a:gd name="connsiteX4" fmla="*/ 1960599 w 1961433"/>
              <a:gd name="connsiteY4" fmla="*/ 154332 h 4713415"/>
              <a:gd name="connsiteX0" fmla="*/ 0 w 1960599"/>
              <a:gd name="connsiteY0" fmla="*/ 4713415 h 4713415"/>
              <a:gd name="connsiteX1" fmla="*/ 967529 w 1960599"/>
              <a:gd name="connsiteY1" fmla="*/ 4707551 h 4713415"/>
              <a:gd name="connsiteX2" fmla="*/ 976290 w 1960599"/>
              <a:gd name="connsiteY2" fmla="*/ 1641 h 4713415"/>
              <a:gd name="connsiteX3" fmla="*/ 1957679 w 1960599"/>
              <a:gd name="connsiteY3" fmla="*/ 0 h 4713415"/>
              <a:gd name="connsiteX4" fmla="*/ 1960599 w 1960599"/>
              <a:gd name="connsiteY4" fmla="*/ 154332 h 4713415"/>
              <a:gd name="connsiteX0" fmla="*/ 0 w 1960599"/>
              <a:gd name="connsiteY0" fmla="*/ 4713415 h 4713415"/>
              <a:gd name="connsiteX1" fmla="*/ 973482 w 1960599"/>
              <a:gd name="connsiteY1" fmla="*/ 4712314 h 4713415"/>
              <a:gd name="connsiteX2" fmla="*/ 976290 w 1960599"/>
              <a:gd name="connsiteY2" fmla="*/ 1641 h 4713415"/>
              <a:gd name="connsiteX3" fmla="*/ 1957679 w 1960599"/>
              <a:gd name="connsiteY3" fmla="*/ 0 h 4713415"/>
              <a:gd name="connsiteX4" fmla="*/ 1960599 w 1960599"/>
              <a:gd name="connsiteY4" fmla="*/ 154332 h 4713415"/>
              <a:gd name="connsiteX0" fmla="*/ 0 w 1960599"/>
              <a:gd name="connsiteY0" fmla="*/ 4713415 h 4713415"/>
              <a:gd name="connsiteX1" fmla="*/ 973482 w 1960599"/>
              <a:gd name="connsiteY1" fmla="*/ 4712314 h 4713415"/>
              <a:gd name="connsiteX2" fmla="*/ 976290 w 1960599"/>
              <a:gd name="connsiteY2" fmla="*/ 1641 h 4713415"/>
              <a:gd name="connsiteX3" fmla="*/ 1957679 w 1960599"/>
              <a:gd name="connsiteY3" fmla="*/ 0 h 4713415"/>
              <a:gd name="connsiteX4" fmla="*/ 1960599 w 1960599"/>
              <a:gd name="connsiteY4" fmla="*/ 154332 h 4713415"/>
              <a:gd name="connsiteX0" fmla="*/ 0 w 1960599"/>
              <a:gd name="connsiteY0" fmla="*/ 4713415 h 4713415"/>
              <a:gd name="connsiteX1" fmla="*/ 973482 w 1960599"/>
              <a:gd name="connsiteY1" fmla="*/ 4711124 h 4713415"/>
              <a:gd name="connsiteX2" fmla="*/ 976290 w 1960599"/>
              <a:gd name="connsiteY2" fmla="*/ 1641 h 4713415"/>
              <a:gd name="connsiteX3" fmla="*/ 1957679 w 1960599"/>
              <a:gd name="connsiteY3" fmla="*/ 0 h 4713415"/>
              <a:gd name="connsiteX4" fmla="*/ 1960599 w 1960599"/>
              <a:gd name="connsiteY4" fmla="*/ 154332 h 4713415"/>
              <a:gd name="connsiteX0" fmla="*/ 0 w 1960599"/>
              <a:gd name="connsiteY0" fmla="*/ 4713415 h 4714696"/>
              <a:gd name="connsiteX1" fmla="*/ 971101 w 1960599"/>
              <a:gd name="connsiteY1" fmla="*/ 4714696 h 4714696"/>
              <a:gd name="connsiteX2" fmla="*/ 976290 w 1960599"/>
              <a:gd name="connsiteY2" fmla="*/ 1641 h 4714696"/>
              <a:gd name="connsiteX3" fmla="*/ 1957679 w 1960599"/>
              <a:gd name="connsiteY3" fmla="*/ 0 h 4714696"/>
              <a:gd name="connsiteX4" fmla="*/ 1960599 w 1960599"/>
              <a:gd name="connsiteY4" fmla="*/ 154332 h 4714696"/>
              <a:gd name="connsiteX0" fmla="*/ 0 w 1959408"/>
              <a:gd name="connsiteY0" fmla="*/ 4713415 h 4714696"/>
              <a:gd name="connsiteX1" fmla="*/ 971101 w 1959408"/>
              <a:gd name="connsiteY1" fmla="*/ 4714696 h 4714696"/>
              <a:gd name="connsiteX2" fmla="*/ 976290 w 1959408"/>
              <a:gd name="connsiteY2" fmla="*/ 1641 h 4714696"/>
              <a:gd name="connsiteX3" fmla="*/ 1957679 w 1959408"/>
              <a:gd name="connsiteY3" fmla="*/ 0 h 4714696"/>
              <a:gd name="connsiteX4" fmla="*/ 1959408 w 1959408"/>
              <a:gd name="connsiteY4" fmla="*/ 149570 h 4714696"/>
              <a:gd name="connsiteX0" fmla="*/ 0 w 1957763"/>
              <a:gd name="connsiteY0" fmla="*/ 4713415 h 4714696"/>
              <a:gd name="connsiteX1" fmla="*/ 971101 w 1957763"/>
              <a:gd name="connsiteY1" fmla="*/ 4714696 h 4714696"/>
              <a:gd name="connsiteX2" fmla="*/ 976290 w 1957763"/>
              <a:gd name="connsiteY2" fmla="*/ 1641 h 4714696"/>
              <a:gd name="connsiteX3" fmla="*/ 1957679 w 1957763"/>
              <a:gd name="connsiteY3" fmla="*/ 0 h 4714696"/>
              <a:gd name="connsiteX4" fmla="*/ 1953455 w 1957763"/>
              <a:gd name="connsiteY4" fmla="*/ 387695 h 4714696"/>
              <a:gd name="connsiteX0" fmla="*/ 0 w 1957799"/>
              <a:gd name="connsiteY0" fmla="*/ 4713415 h 4714696"/>
              <a:gd name="connsiteX1" fmla="*/ 971101 w 1957799"/>
              <a:gd name="connsiteY1" fmla="*/ 4714696 h 4714696"/>
              <a:gd name="connsiteX2" fmla="*/ 976290 w 1957799"/>
              <a:gd name="connsiteY2" fmla="*/ 1641 h 4714696"/>
              <a:gd name="connsiteX3" fmla="*/ 1957679 w 1957799"/>
              <a:gd name="connsiteY3" fmla="*/ 0 h 4714696"/>
              <a:gd name="connsiteX4" fmla="*/ 1953455 w 1957799"/>
              <a:gd name="connsiteY4" fmla="*/ 387695 h 4714696"/>
              <a:gd name="connsiteX0" fmla="*/ 0 w 1957891"/>
              <a:gd name="connsiteY0" fmla="*/ 4713415 h 4714696"/>
              <a:gd name="connsiteX1" fmla="*/ 971101 w 1957891"/>
              <a:gd name="connsiteY1" fmla="*/ 4714696 h 4714696"/>
              <a:gd name="connsiteX2" fmla="*/ 976290 w 1957891"/>
              <a:gd name="connsiteY2" fmla="*/ 1641 h 4714696"/>
              <a:gd name="connsiteX3" fmla="*/ 1957679 w 1957891"/>
              <a:gd name="connsiteY3" fmla="*/ 0 h 4714696"/>
              <a:gd name="connsiteX4" fmla="*/ 1955836 w 1957891"/>
              <a:gd name="connsiteY4" fmla="*/ 200767 h 4714696"/>
              <a:gd name="connsiteX0" fmla="*/ 0 w 1957891"/>
              <a:gd name="connsiteY0" fmla="*/ 4713415 h 4714696"/>
              <a:gd name="connsiteX1" fmla="*/ 971101 w 1957891"/>
              <a:gd name="connsiteY1" fmla="*/ 4714696 h 4714696"/>
              <a:gd name="connsiteX2" fmla="*/ 976290 w 1957891"/>
              <a:gd name="connsiteY2" fmla="*/ 1641 h 4714696"/>
              <a:gd name="connsiteX3" fmla="*/ 1957679 w 1957891"/>
              <a:gd name="connsiteY3" fmla="*/ 0 h 4714696"/>
              <a:gd name="connsiteX4" fmla="*/ 1955836 w 1957891"/>
              <a:gd name="connsiteY4" fmla="*/ 200767 h 4714696"/>
              <a:gd name="connsiteX0" fmla="*/ 0 w 1958000"/>
              <a:gd name="connsiteY0" fmla="*/ 4713415 h 4714696"/>
              <a:gd name="connsiteX1" fmla="*/ 971101 w 1958000"/>
              <a:gd name="connsiteY1" fmla="*/ 4714696 h 4714696"/>
              <a:gd name="connsiteX2" fmla="*/ 976290 w 1958000"/>
              <a:gd name="connsiteY2" fmla="*/ 1641 h 4714696"/>
              <a:gd name="connsiteX3" fmla="*/ 1957679 w 1958000"/>
              <a:gd name="connsiteY3" fmla="*/ 0 h 4714696"/>
              <a:gd name="connsiteX4" fmla="*/ 1955836 w 1958000"/>
              <a:gd name="connsiteY4" fmla="*/ 200767 h 4714696"/>
              <a:gd name="connsiteX0" fmla="*/ 0 w 1958295"/>
              <a:gd name="connsiteY0" fmla="*/ 4713415 h 4714696"/>
              <a:gd name="connsiteX1" fmla="*/ 971101 w 1958295"/>
              <a:gd name="connsiteY1" fmla="*/ 4714696 h 4714696"/>
              <a:gd name="connsiteX2" fmla="*/ 976290 w 1958295"/>
              <a:gd name="connsiteY2" fmla="*/ 1641 h 4714696"/>
              <a:gd name="connsiteX3" fmla="*/ 1957679 w 1958295"/>
              <a:gd name="connsiteY3" fmla="*/ 0 h 4714696"/>
              <a:gd name="connsiteX4" fmla="*/ 1957027 w 1958295"/>
              <a:gd name="connsiteY4" fmla="*/ 190052 h 4714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8295" h="4714696">
                <a:moveTo>
                  <a:pt x="0" y="4713415"/>
                </a:moveTo>
                <a:lnTo>
                  <a:pt x="971101" y="4714696"/>
                </a:lnTo>
                <a:cubicBezTo>
                  <a:pt x="973694" y="4489295"/>
                  <a:pt x="967742" y="2389719"/>
                  <a:pt x="976290" y="1641"/>
                </a:cubicBezTo>
                <a:lnTo>
                  <a:pt x="1957679" y="0"/>
                </a:lnTo>
                <a:cubicBezTo>
                  <a:pt x="1958615" y="89940"/>
                  <a:pt x="1958551" y="104327"/>
                  <a:pt x="1957027" y="190052"/>
                </a:cubicBezTo>
              </a:path>
            </a:pathLst>
          </a:custGeom>
          <a:noFill/>
          <a:ln w="6350">
            <a:solidFill>
              <a:schemeClr val="tx1"/>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9036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6984" y="260648"/>
            <a:ext cx="6034876"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2086150" y="6346655"/>
            <a:ext cx="4896544"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Gas Station payments presume </a:t>
            </a:r>
            <a:r>
              <a:rPr lang="en-US" sz="1000" dirty="0">
                <a:latin typeface="Arial" panose="020B0604020202020204" pitchFamily="34" charset="0"/>
                <a:cs typeface="Arial" panose="020B0604020202020204" pitchFamily="34" charset="0"/>
                <a:hlinkClick r:id="rId2" action="ppaction://hlinksldjump"/>
              </a:rPr>
              <a:t>Card Payments</a:t>
            </a:r>
            <a:r>
              <a:rPr lang="en-US" sz="1000" dirty="0">
                <a:latin typeface="Arial" panose="020B0604020202020204" pitchFamily="34" charset="0"/>
                <a:cs typeface="Arial" panose="020B0604020202020204" pitchFamily="34" charset="0"/>
              </a:rPr>
              <a:t> or </a:t>
            </a:r>
            <a:r>
              <a:rPr lang="en-US" sz="1000" dirty="0">
                <a:latin typeface="Arial" panose="020B0604020202020204" pitchFamily="34" charset="0"/>
                <a:cs typeface="Arial" panose="020B0604020202020204" pitchFamily="34" charset="0"/>
                <a:hlinkClick r:id="rId3" action="ppaction://hlinksldjump"/>
              </a:rPr>
              <a:t>Hybrid Mode</a:t>
            </a:r>
            <a:r>
              <a:rPr lang="en-US" sz="1000" dirty="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1127934"/>
            <a:ext cx="7992888" cy="3093154"/>
          </a:xfrm>
          <a:prstGeom prst="rect">
            <a:avLst/>
          </a:prstGeom>
        </p:spPr>
        <p:txBody>
          <a:bodyPr wrap="square">
            <a:spAutoFit/>
          </a:bodyPr>
          <a:lstStyle/>
          <a:p>
            <a:pPr latinLnBrk="1">
              <a:spcBef>
                <a:spcPts val="600"/>
              </a:spcBef>
            </a:pPr>
            <a:r>
              <a:rPr lang="fr-FR" sz="900" dirty="0">
                <a:solidFill>
                  <a:srgbClr val="000000"/>
                </a:solidFill>
                <a:latin typeface="Verdana" panose="020B0604030504040204" pitchFamily="34" charset="0"/>
                <a:ea typeface="Verdana" panose="020B0604030504040204" pitchFamily="34" charset="0"/>
              </a:rPr>
              <a:t>{</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606060"/>
                </a:solidFill>
                <a:latin typeface="Verdana" panose="020B0604030504040204" pitchFamily="34" charset="0"/>
                <a:ea typeface="Verdana" panose="020B0604030504040204" pitchFamily="34" charset="0"/>
              </a:rPr>
              <a:t>@</a:t>
            </a:r>
            <a:r>
              <a:rPr lang="fr-FR" sz="900" dirty="0" err="1">
                <a:solidFill>
                  <a:srgbClr val="606060"/>
                </a:solidFill>
                <a:latin typeface="Verdana" panose="020B0604030504040204" pitchFamily="34" charset="0"/>
                <a:ea typeface="Verdana" panose="020B0604030504040204" pitchFamily="34" charset="0"/>
              </a:rPr>
              <a:t>context</a:t>
            </a: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0000C0"/>
                </a:solidFill>
                <a:latin typeface="Verdana" panose="020B0604030504040204" pitchFamily="34" charset="0"/>
                <a:ea typeface="Verdana" panose="020B0604030504040204" pitchFamily="34" charset="0"/>
              </a:rPr>
              <a:t>https://webpki.github.io/</a:t>
            </a:r>
            <a:r>
              <a:rPr lang="fr-FR" sz="900" dirty="0" err="1">
                <a:solidFill>
                  <a:srgbClr val="0000C0"/>
                </a:solidFill>
                <a:latin typeface="Verdana" panose="020B0604030504040204" pitchFamily="34" charset="0"/>
                <a:ea typeface="Verdana" panose="020B0604030504040204" pitchFamily="34" charset="0"/>
              </a:rPr>
              <a:t>saturn</a:t>
            </a:r>
            <a:r>
              <a:rPr lang="fr-FR" sz="900" dirty="0">
                <a:solidFill>
                  <a:srgbClr val="0000C0"/>
                </a:solidFill>
                <a:latin typeface="Verdana" panose="020B0604030504040204" pitchFamily="34" charset="0"/>
                <a:ea typeface="Verdana" panose="020B0604030504040204" pitchFamily="34" charset="0"/>
              </a:rPr>
              <a:t>/v3</a:t>
            </a:r>
            <a:r>
              <a:rPr lang="fr-FR" sz="900" dirty="0">
                <a:solidFill>
                  <a:srgbClr val="000000"/>
                </a:solidFill>
                <a:latin typeface="Verdana" panose="020B0604030504040204" pitchFamily="34" charset="0"/>
                <a:ea typeface="Verdana" panose="020B0604030504040204" pitchFamily="34" charset="0"/>
              </a:rPr>
              <a:t>",</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606060"/>
                </a:solidFill>
                <a:latin typeface="Verdana" panose="020B0604030504040204" pitchFamily="34" charset="0"/>
                <a:ea typeface="Verdana" panose="020B0604030504040204" pitchFamily="34" charset="0"/>
              </a:rPr>
              <a:t>@qualifier</a:t>
            </a: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0000C0"/>
                </a:solidFill>
                <a:latin typeface="Verdana" panose="020B0604030504040204" pitchFamily="34" charset="0"/>
                <a:ea typeface="Verdana" panose="020B0604030504040204" pitchFamily="34" charset="0"/>
              </a:rPr>
              <a:t>PaymentClientRequest</a:t>
            </a:r>
            <a:r>
              <a:rPr lang="fr-FR" sz="900" dirty="0">
                <a:solidFill>
                  <a:srgbClr val="000000"/>
                </a:solidFill>
                <a:latin typeface="Verdana" panose="020B0604030504040204" pitchFamily="34" charset="0"/>
                <a:ea typeface="Verdana" panose="020B0604030504040204" pitchFamily="34" charset="0"/>
              </a:rPr>
              <a:t>",</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supportedPaymentMethods</a:t>
            </a:r>
            <a:r>
              <a:rPr lang="fr-FR" sz="900" dirty="0">
                <a:solidFill>
                  <a:srgbClr val="000000"/>
                </a:solidFill>
                <a:latin typeface="Verdana" panose="020B0604030504040204" pitchFamily="34" charset="0"/>
                <a:ea typeface="Verdana" panose="020B0604030504040204" pitchFamily="34" charset="0"/>
              </a:rPr>
              <a:t>": [</a:t>
            </a:r>
          </a:p>
          <a:p>
            <a:pPr latinLnBrk="1">
              <a:spcBef>
                <a:spcPts val="600"/>
              </a:spcBef>
              <a:spcAft>
                <a:spcPts val="1200"/>
              </a:spcAft>
            </a:pPr>
            <a:r>
              <a:rPr lang="en-US" sz="900" dirty="0">
                <a:solidFill>
                  <a:srgbClr val="000000"/>
                </a:solidFill>
                <a:latin typeface="Verdana" panose="020B0604030504040204" pitchFamily="34" charset="0"/>
                <a:ea typeface="Verdana" panose="020B0604030504040204" pitchFamily="34" charset="0"/>
              </a:rPr>
              <a:t>         </a:t>
            </a:r>
            <a:r>
              <a:rPr lang="en-US" sz="1000" i="1" dirty="0">
                <a:solidFill>
                  <a:srgbClr val="000000"/>
                </a:solidFill>
                <a:latin typeface="Arial" panose="020B0604020202020204" pitchFamily="34" charset="0"/>
                <a:ea typeface="Verdana" panose="020B0604030504040204" pitchFamily="34" charset="0"/>
                <a:cs typeface="Arial" panose="020B0604020202020204" pitchFamily="34" charset="0"/>
              </a:rPr>
              <a:t>Parameters removed for brevity…</a:t>
            </a:r>
            <a:br>
              <a:rPr lang="en-US" sz="1000" i="1" dirty="0">
                <a:solidFill>
                  <a:prstClr val="black"/>
                </a:solidFill>
                <a:latin typeface="Arial" panose="020B0604020202020204" pitchFamily="34" charset="0"/>
                <a:ea typeface="Verdana" panose="020B0604030504040204" pitchFamily="34" charset="0"/>
                <a:cs typeface="Arial" panose="020B0604020202020204" pitchFamily="34" charset="0"/>
              </a:rPr>
            </a:br>
            <a:r>
              <a:rPr lang="fr-FR" sz="900" dirty="0">
                <a:solidFill>
                  <a:srgbClr val="000000"/>
                </a:solidFill>
                <a:latin typeface="Verdana" panose="020B0604030504040204" pitchFamily="34" charset="0"/>
                <a:ea typeface="Verdana" panose="020B0604030504040204" pitchFamily="34" charset="0"/>
              </a:rPr>
              <a:t>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paymentRequest</a:t>
            </a:r>
            <a:r>
              <a:rPr lang="fr-FR" sz="900" dirty="0">
                <a:solidFill>
                  <a:srgbClr val="000000"/>
                </a:solidFill>
                <a:latin typeface="Verdana" panose="020B0604030504040204" pitchFamily="34" charset="0"/>
                <a:ea typeface="Verdana" panose="020B0604030504040204" pitchFamily="34" charset="0"/>
              </a:rPr>
              <a:t>":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commonName</a:t>
            </a: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0000C0"/>
                </a:solidFill>
                <a:latin typeface="Verdana" panose="020B0604030504040204" pitchFamily="34" charset="0"/>
                <a:ea typeface="Verdana" panose="020B0604030504040204" pitchFamily="34" charset="0"/>
              </a:rPr>
              <a:t>Planet</a:t>
            </a:r>
            <a:r>
              <a:rPr lang="fr-FR" sz="900" dirty="0">
                <a:solidFill>
                  <a:srgbClr val="0000C0"/>
                </a:solidFill>
                <a:latin typeface="Verdana" panose="020B0604030504040204" pitchFamily="34" charset="0"/>
                <a:ea typeface="Verdana" panose="020B0604030504040204" pitchFamily="34" charset="0"/>
              </a:rPr>
              <a:t> </a:t>
            </a:r>
            <a:r>
              <a:rPr lang="fr-FR" sz="900" dirty="0" err="1">
                <a:solidFill>
                  <a:srgbClr val="0000C0"/>
                </a:solidFill>
                <a:latin typeface="Verdana" panose="020B0604030504040204" pitchFamily="34" charset="0"/>
                <a:ea typeface="Verdana" panose="020B0604030504040204" pitchFamily="34" charset="0"/>
              </a:rPr>
              <a:t>Gas</a:t>
            </a:r>
            <a:r>
              <a:rPr lang="fr-FR" sz="900" dirty="0">
                <a:solidFill>
                  <a:srgbClr val="000000"/>
                </a:solidFill>
                <a:latin typeface="Verdana" panose="020B0604030504040204" pitchFamily="34" charset="0"/>
                <a:ea typeface="Verdana" panose="020B0604030504040204" pitchFamily="34" charset="0"/>
              </a:rPr>
              <a:t>",</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amount</a:t>
            </a: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0000C0"/>
                </a:solidFill>
                <a:latin typeface="Verdana" panose="020B0604030504040204" pitchFamily="34" charset="0"/>
                <a:ea typeface="Verdana" panose="020B0604030504040204" pitchFamily="34" charset="0"/>
              </a:rPr>
              <a:t>200.00</a:t>
            </a:r>
            <a:r>
              <a:rPr lang="fr-FR" sz="900" dirty="0">
                <a:solidFill>
                  <a:srgbClr val="000000"/>
                </a:solidFill>
                <a:latin typeface="Verdana" panose="020B0604030504040204" pitchFamily="34" charset="0"/>
                <a:ea typeface="Verdana" panose="020B0604030504040204" pitchFamily="34" charset="0"/>
              </a:rPr>
              <a:t>",</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currency</a:t>
            </a: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0000C0"/>
                </a:solidFill>
                <a:latin typeface="Verdana" panose="020B0604030504040204" pitchFamily="34" charset="0"/>
                <a:ea typeface="Verdana" panose="020B0604030504040204" pitchFamily="34" charset="0"/>
              </a:rPr>
              <a:t>EUR</a:t>
            </a:r>
            <a:r>
              <a:rPr lang="fr-FR" sz="900" dirty="0">
                <a:solidFill>
                  <a:srgbClr val="000000"/>
                </a:solidFill>
                <a:latin typeface="Verdana" panose="020B0604030504040204" pitchFamily="34" charset="0"/>
                <a:ea typeface="Verdana" panose="020B0604030504040204" pitchFamily="34" charset="0"/>
              </a:rPr>
              <a:t>",</a:t>
            </a:r>
            <a:br>
              <a:rPr lang="fr-FR"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nonDirectPayment</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type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RESERVATION</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subType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GAS_STATION</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fixed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8000"/>
                </a:solidFill>
                <a:latin typeface="Verdana" panose="020B0604030504040204" pitchFamily="34" charset="0"/>
                <a:ea typeface="Verdana" panose="020B0604030504040204" pitchFamily="34" charset="0"/>
              </a:rPr>
              <a:t>true</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expires</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2020-09-25T06:22:00Z</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solidFill>
                  <a:srgbClr val="000000"/>
                </a:solidFill>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referenceId</a:t>
            </a: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0000C0"/>
                </a:solidFill>
                <a:latin typeface="Verdana" panose="020B0604030504040204" pitchFamily="34" charset="0"/>
                <a:ea typeface="Verdana" panose="020B0604030504040204" pitchFamily="34" charset="0"/>
              </a:rPr>
              <a:t>#1000017</a:t>
            </a:r>
            <a:r>
              <a:rPr lang="fr-FR" sz="900" dirty="0">
                <a:solidFill>
                  <a:srgbClr val="000000"/>
                </a:solidFill>
                <a:latin typeface="Verdana" panose="020B0604030504040204" pitchFamily="34" charset="0"/>
                <a:ea typeface="Verdana" panose="020B0604030504040204" pitchFamily="34" charset="0"/>
              </a:rPr>
              <a:t>",</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err="1">
                <a:solidFill>
                  <a:srgbClr val="C00000"/>
                </a:solidFill>
                <a:latin typeface="Verdana" panose="020B0604030504040204" pitchFamily="34" charset="0"/>
                <a:ea typeface="Verdana" panose="020B0604030504040204" pitchFamily="34" charset="0"/>
              </a:rPr>
              <a:t>timeStamp</a:t>
            </a: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0000C0"/>
                </a:solidFill>
                <a:latin typeface="Verdana" panose="020B0604030504040204" pitchFamily="34" charset="0"/>
                <a:ea typeface="Verdana" panose="020B0604030504040204" pitchFamily="34" charset="0"/>
              </a:rPr>
              <a:t>2020-10-07T06:22:59Z</a:t>
            </a:r>
            <a:r>
              <a:rPr lang="fr-FR" sz="900" dirty="0">
                <a:solidFill>
                  <a:srgbClr val="000000"/>
                </a:solidFill>
                <a:latin typeface="Verdana" panose="020B0604030504040204" pitchFamily="34" charset="0"/>
                <a:ea typeface="Verdana" panose="020B0604030504040204" pitchFamily="34" charset="0"/>
              </a:rPr>
              <a:t>",</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C00000"/>
                </a:solidFill>
                <a:latin typeface="Verdana" panose="020B0604030504040204" pitchFamily="34" charset="0"/>
                <a:ea typeface="Verdana" panose="020B0604030504040204" pitchFamily="34" charset="0"/>
              </a:rPr>
              <a:t>expires</a:t>
            </a:r>
            <a:r>
              <a:rPr lang="fr-FR" sz="900" dirty="0">
                <a:solidFill>
                  <a:srgbClr val="000000"/>
                </a:solidFill>
                <a:latin typeface="Verdana" panose="020B0604030504040204" pitchFamily="34" charset="0"/>
                <a:ea typeface="Verdana" panose="020B0604030504040204" pitchFamily="34" charset="0"/>
              </a:rPr>
              <a:t>": "</a:t>
            </a:r>
            <a:r>
              <a:rPr lang="fr-FR" sz="900" dirty="0">
                <a:solidFill>
                  <a:srgbClr val="0000C0"/>
                </a:solidFill>
                <a:latin typeface="Verdana" panose="020B0604030504040204" pitchFamily="34" charset="0"/>
                <a:ea typeface="Verdana" panose="020B0604030504040204" pitchFamily="34" charset="0"/>
              </a:rPr>
              <a:t>2020-10-07T06:53:00Z</a:t>
            </a:r>
            <a:r>
              <a:rPr lang="fr-FR" sz="900" dirty="0">
                <a:solidFill>
                  <a:srgbClr val="000000"/>
                </a:solidFill>
                <a:latin typeface="Verdana" panose="020B0604030504040204" pitchFamily="34" charset="0"/>
                <a:ea typeface="Verdana" panose="020B0604030504040204" pitchFamily="34" charset="0"/>
              </a:rPr>
              <a:t>"</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    }</a:t>
            </a:r>
            <a:br>
              <a:rPr lang="fr-FR" sz="900" dirty="0">
                <a:latin typeface="Verdana" panose="020B0604030504040204" pitchFamily="34" charset="0"/>
                <a:ea typeface="Verdana" panose="020B0604030504040204" pitchFamily="34" charset="0"/>
              </a:rPr>
            </a:br>
            <a:r>
              <a:rPr lang="fr-FR"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cxnSp>
        <p:nvCxnSpPr>
          <p:cNvPr id="6" name="Straight Arrow Connector 5"/>
          <p:cNvCxnSpPr>
            <a:stCxn id="7" idx="1"/>
          </p:cNvCxnSpPr>
          <p:nvPr/>
        </p:nvCxnSpPr>
        <p:spPr>
          <a:xfrm flipH="1">
            <a:off x="2373309" y="2728139"/>
            <a:ext cx="83070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04011" y="2614843"/>
            <a:ext cx="107995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Additional object</a:t>
            </a:r>
            <a:endParaRPr lang="en-US" sz="1000" b="1" i="1" dirty="0">
              <a:latin typeface="Arial" panose="020B0604020202020204" pitchFamily="34" charset="0"/>
              <a:cs typeface="Arial" panose="020B0604020202020204" pitchFamily="34" charset="0"/>
            </a:endParaRPr>
          </a:p>
        </p:txBody>
      </p:sp>
      <p:sp>
        <p:nvSpPr>
          <p:cNvPr id="14" name="TextBox 13"/>
          <p:cNvSpPr txBox="1"/>
          <p:nvPr/>
        </p:nvSpPr>
        <p:spPr>
          <a:xfrm>
            <a:off x="2237064" y="4533049"/>
            <a:ext cx="4594716" cy="461665"/>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sym typeface="Wingdings"/>
              </a:rPr>
              <a:t>User Interface Implications</a:t>
            </a:r>
          </a:p>
          <a:p>
            <a:pPr algn="ctr"/>
            <a:r>
              <a:rPr lang="en-US" sz="1200" dirty="0">
                <a:latin typeface="Arial" panose="020B0604020202020204" pitchFamily="34" charset="0"/>
                <a:cs typeface="Arial" panose="020B0604020202020204" pitchFamily="34" charset="0"/>
                <a:sym typeface="Wingdings"/>
              </a:rPr>
              <a:t>(non-normative sample using rotating text)</a:t>
            </a:r>
            <a:endParaRPr lang="en-US" sz="12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4107" y="5061034"/>
            <a:ext cx="2380630" cy="96025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5200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1818" y="260648"/>
            <a:ext cx="6034876"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sym typeface="Wingdings"/>
              </a:rPr>
              <a:t>Real Time Account Balance Option</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611560" y="5665618"/>
            <a:ext cx="7992888" cy="931734"/>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The real time account balance option presumes that the virtual card also is equipped with a dedicated </a:t>
            </a:r>
            <a:r>
              <a:rPr lang="en-US" sz="1000" i="1" dirty="0">
                <a:latin typeface="Arial" panose="020B0604020202020204" pitchFamily="34" charset="0"/>
                <a:cs typeface="Arial" panose="020B0604020202020204" pitchFamily="34" charset="0"/>
              </a:rPr>
              <a:t>balance key</a:t>
            </a:r>
            <a:r>
              <a:rPr lang="en-US" sz="1000" dirty="0">
                <a:latin typeface="Arial" panose="020B0604020202020204" pitchFamily="34" charset="0"/>
                <a:cs typeface="Arial" panose="020B0604020202020204" pitchFamily="34" charset="0"/>
              </a:rPr>
              <a:t>.  This key does unlike the </a:t>
            </a:r>
            <a:r>
              <a:rPr lang="en-US" sz="1000" i="1" dirty="0">
                <a:latin typeface="Arial" panose="020B0604020202020204" pitchFamily="34" charset="0"/>
                <a:cs typeface="Arial" panose="020B0604020202020204" pitchFamily="34" charset="0"/>
              </a:rPr>
              <a:t>signature key</a:t>
            </a:r>
            <a:r>
              <a:rPr lang="en-US" sz="1000" dirty="0">
                <a:latin typeface="Arial" panose="020B0604020202020204" pitchFamily="34" charset="0"/>
                <a:cs typeface="Arial" panose="020B0604020202020204" pitchFamily="34" charset="0"/>
              </a:rPr>
              <a:t> not require any user authorization because it can only be used to read the balance of the account associated with the virtual card.  The process starts by the Wallet using </a:t>
            </a:r>
            <a:r>
              <a:rPr lang="en-US" sz="1000">
                <a:latin typeface="Arial" panose="020B0604020202020204" pitchFamily="34" charset="0"/>
                <a:cs typeface="Arial" panose="020B0604020202020204" pitchFamily="34" charset="0"/>
              </a:rPr>
              <a:t>the virtual card’s </a:t>
            </a:r>
            <a:r>
              <a:rPr lang="en-US" sz="1000" dirty="0">
                <a:latin typeface="Arial" panose="020B0604020202020204" pitchFamily="34" charset="0"/>
                <a:cs typeface="Arial" panose="020B0604020202020204" pitchFamily="34" charset="0"/>
              </a:rPr>
              <a:t>“Bank Authority URL” to retrieve the </a:t>
            </a:r>
            <a:r>
              <a:rPr lang="en-US" sz="1000" dirty="0" err="1">
                <a:latin typeface="Arial" panose="020B0604020202020204" pitchFamily="34" charset="0"/>
                <a:cs typeface="Arial" panose="020B0604020202020204" pitchFamily="34" charset="0"/>
                <a:hlinkClick r:id="rId2" action="ppaction://hlinksldjump"/>
              </a:rPr>
              <a:t>ProviderAuthority</a:t>
            </a:r>
            <a:r>
              <a:rPr lang="en-US" sz="1000" dirty="0">
                <a:latin typeface="Arial" panose="020B0604020202020204" pitchFamily="34" charset="0"/>
                <a:cs typeface="Arial" panose="020B0604020202020204" pitchFamily="34" charset="0"/>
              </a:rPr>
              <a:t> object using an HTTP GET.  In that object there should be an extensions object as shown above.  After that the Wallet creates a </a:t>
            </a:r>
            <a:r>
              <a:rPr lang="en-US" sz="1000" b="1" dirty="0" err="1">
                <a:solidFill>
                  <a:schemeClr val="accent5">
                    <a:lumMod val="75000"/>
                  </a:schemeClr>
                </a:solidFill>
                <a:latin typeface="Arial" panose="020B0604020202020204" pitchFamily="34" charset="0"/>
                <a:cs typeface="Arial" panose="020B0604020202020204" pitchFamily="34" charset="0"/>
              </a:rPr>
              <a:t>BalanceRequest</a:t>
            </a:r>
            <a:r>
              <a:rPr lang="en-US" sz="1000" b="1" dirty="0">
                <a:solidFill>
                  <a:schemeClr val="accent5">
                    <a:lumMod val="75000"/>
                  </a:schemeClr>
                </a:solidFill>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(as shown on the next slide), signs it with its balance key, and POSTs it to the URL provided by the specific balance extension.</a:t>
            </a:r>
            <a:endParaRPr lang="en-US" sz="1000" i="1" dirty="0">
              <a:latin typeface="Arial" panose="020B0604020202020204" pitchFamily="34" charset="0"/>
              <a:cs typeface="Arial" panose="020B0604020202020204" pitchFamily="34" charset="0"/>
            </a:endParaRPr>
          </a:p>
        </p:txBody>
      </p:sp>
      <p:sp>
        <p:nvSpPr>
          <p:cNvPr id="15" name="TextBox 14"/>
          <p:cNvSpPr txBox="1"/>
          <p:nvPr/>
        </p:nvSpPr>
        <p:spPr>
          <a:xfrm>
            <a:off x="6726816" y="898631"/>
            <a:ext cx="1733616"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Virtual Card Properties</a:t>
            </a:r>
          </a:p>
        </p:txBody>
      </p:sp>
      <p:sp>
        <p:nvSpPr>
          <p:cNvPr id="17" name="Rounded Rectangle 16"/>
          <p:cNvSpPr>
            <a:spLocks noChangeAspect="1"/>
          </p:cNvSpPr>
          <p:nvPr/>
        </p:nvSpPr>
        <p:spPr>
          <a:xfrm>
            <a:off x="6814949" y="1219996"/>
            <a:ext cx="1596163" cy="2209004"/>
          </a:xfrm>
          <a:prstGeom prst="roundRect">
            <a:avLst>
              <a:gd name="adj" fmla="val 5627"/>
            </a:avLst>
          </a:prstGeom>
          <a:solidFill>
            <a:schemeClr val="bg1">
              <a:lumMod val="9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sp>
        <p:nvSpPr>
          <p:cNvPr id="18" name="TextBox 17"/>
          <p:cNvSpPr txBox="1"/>
          <p:nvPr/>
        </p:nvSpPr>
        <p:spPr>
          <a:xfrm>
            <a:off x="7251591" y="1346125"/>
            <a:ext cx="984565"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Signature Key</a:t>
            </a:r>
          </a:p>
        </p:txBody>
      </p:sp>
      <p:sp>
        <p:nvSpPr>
          <p:cNvPr id="19" name="TextBox 18"/>
          <p:cNvSpPr txBox="1"/>
          <p:nvPr/>
        </p:nvSpPr>
        <p:spPr>
          <a:xfrm>
            <a:off x="7268632" y="1628971"/>
            <a:ext cx="787395"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Encryption</a:t>
            </a:r>
            <a:br>
              <a:rPr lang="en-US" sz="1000" dirty="0">
                <a:latin typeface="Arial" panose="020B0604020202020204" pitchFamily="34" charset="0"/>
                <a:cs typeface="Arial" panose="020B0604020202020204" pitchFamily="34" charset="0"/>
              </a:rPr>
            </a:br>
            <a:r>
              <a:rPr lang="en-US" sz="1000" i="1" dirty="0">
                <a:latin typeface="Arial" panose="020B0604020202020204" pitchFamily="34" charset="0"/>
                <a:cs typeface="Arial" panose="020B0604020202020204" pitchFamily="34" charset="0"/>
              </a:rPr>
              <a:t>Public</a:t>
            </a:r>
            <a:r>
              <a:rPr lang="en-US" sz="1000" dirty="0">
                <a:latin typeface="Arial" panose="020B0604020202020204" pitchFamily="34" charset="0"/>
                <a:cs typeface="Arial" panose="020B0604020202020204" pitchFamily="34" charset="0"/>
              </a:rPr>
              <a:t> Key</a:t>
            </a:r>
          </a:p>
        </p:txBody>
      </p:sp>
      <p:sp>
        <p:nvSpPr>
          <p:cNvPr id="20" name="TextBox 19"/>
          <p:cNvSpPr txBox="1"/>
          <p:nvPr/>
        </p:nvSpPr>
        <p:spPr>
          <a:xfrm>
            <a:off x="6846395" y="2527402"/>
            <a:ext cx="1539204" cy="861774"/>
          </a:xfrm>
          <a:prstGeom prst="rect">
            <a:avLst/>
          </a:prstGeom>
          <a:noFill/>
        </p:spPr>
        <p:txBody>
          <a:bodyPr wrap="none" rtlCol="0">
            <a:spAutoFit/>
          </a:bodyPr>
          <a:lstStyle/>
          <a:p>
            <a:pPr marL="98425" indent="-98425">
              <a:buFont typeface="Arial" panose="020B0604020202020204" pitchFamily="34" charset="0"/>
              <a:buChar char="•"/>
            </a:pPr>
            <a:r>
              <a:rPr lang="en-US" sz="1000" dirty="0">
                <a:latin typeface="Arial" panose="020B0604020202020204" pitchFamily="34" charset="0"/>
                <a:cs typeface="Arial" panose="020B0604020202020204" pitchFamily="34" charset="0"/>
              </a:rPr>
              <a:t>Payment Method URL</a:t>
            </a:r>
          </a:p>
          <a:p>
            <a:pPr marL="98425" indent="-98425">
              <a:buFont typeface="Arial" panose="020B0604020202020204" pitchFamily="34" charset="0"/>
              <a:buChar char="•"/>
            </a:pPr>
            <a:r>
              <a:rPr lang="en-US" sz="1000" b="1" dirty="0">
                <a:latin typeface="Arial" panose="020B0604020202020204" pitchFamily="34" charset="0"/>
                <a:cs typeface="Arial" panose="020B0604020202020204" pitchFamily="34" charset="0"/>
              </a:rPr>
              <a:t>Bank Authority URL</a:t>
            </a:r>
          </a:p>
          <a:p>
            <a:pPr marL="98425" indent="-98425">
              <a:buFont typeface="Arial" panose="020B0604020202020204" pitchFamily="34" charset="0"/>
              <a:buChar char="•"/>
            </a:pPr>
            <a:r>
              <a:rPr lang="en-US" sz="1000" dirty="0">
                <a:latin typeface="Arial" panose="020B0604020202020204" pitchFamily="34" charset="0"/>
                <a:cs typeface="Arial" panose="020B0604020202020204" pitchFamily="34" charset="0"/>
              </a:rPr>
              <a:t>Account ID</a:t>
            </a:r>
          </a:p>
          <a:p>
            <a:pPr marL="98425" indent="-98425">
              <a:buFont typeface="Arial" panose="020B0604020202020204" pitchFamily="34" charset="0"/>
              <a:buChar char="•"/>
            </a:pPr>
            <a:r>
              <a:rPr lang="en-US" sz="1000" dirty="0">
                <a:latin typeface="Arial" panose="020B0604020202020204" pitchFamily="34" charset="0"/>
                <a:cs typeface="Arial" panose="020B0604020202020204" pitchFamily="34" charset="0"/>
              </a:rPr>
              <a:t>Card Logotype</a:t>
            </a:r>
          </a:p>
          <a:p>
            <a:pPr marL="98425" indent="-98425">
              <a:buFont typeface="Arial" panose="020B0604020202020204" pitchFamily="34" charset="0"/>
              <a:buChar char="•"/>
            </a:pPr>
            <a:r>
              <a:rPr lang="en-US" sz="1000" dirty="0">
                <a:latin typeface="Arial" panose="020B0604020202020204" pitchFamily="34" charset="0"/>
                <a:cs typeface="Arial" panose="020B0604020202020204" pitchFamily="34" charset="0"/>
              </a:rPr>
              <a:t>…</a:t>
            </a:r>
          </a:p>
        </p:txBody>
      </p:sp>
      <p:pic>
        <p:nvPicPr>
          <p:cNvPr id="21"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5713" y="133432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colorTemperature colorTemp="5246"/>
                    </a14:imgEffect>
                  </a14:imgLayer>
                </a14:imgProps>
              </a:ext>
              <a:ext uri="{28A0092B-C50C-407E-A947-70E740481C1C}">
                <a14:useLocalDpi xmlns:a14="http://schemas.microsoft.com/office/drawing/2010/main" val="0"/>
              </a:ext>
            </a:extLst>
          </a:blip>
          <a:srcRect/>
          <a:stretch>
            <a:fillRect/>
          </a:stretch>
        </p:blipFill>
        <p:spPr bwMode="auto">
          <a:xfrm>
            <a:off x="6935713" y="1633775"/>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a:xfrm>
            <a:off x="7258718" y="2110855"/>
            <a:ext cx="942887"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Balance Key</a:t>
            </a:r>
          </a:p>
        </p:txBody>
      </p:sp>
      <p:pic>
        <p:nvPicPr>
          <p:cNvPr id="24"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840" y="2070298"/>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p:cNvSpPr/>
          <p:nvPr/>
        </p:nvSpPr>
        <p:spPr>
          <a:xfrm>
            <a:off x="467544" y="3068960"/>
            <a:ext cx="7272808" cy="1892826"/>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p>
          <a:p>
            <a:pPr latinLnBrk="1"/>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ProviderAuthority</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br>
              <a:rPr lang="en-US" sz="900" dirty="0">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extensions</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https://webpki.github.io/</a:t>
            </a:r>
            <a:r>
              <a:rPr lang="en-US" sz="900" dirty="0" err="1">
                <a:solidFill>
                  <a:srgbClr val="C00000"/>
                </a:solidFill>
                <a:latin typeface="Verdana" panose="020B0604030504040204" pitchFamily="34" charset="0"/>
                <a:ea typeface="Verdana" panose="020B0604030504040204" pitchFamily="34" charset="0"/>
              </a:rPr>
              <a:t>saturn</a:t>
            </a:r>
            <a:r>
              <a:rPr lang="en-US" sz="900" dirty="0">
                <a:solidFill>
                  <a:srgbClr val="C00000"/>
                </a:solidFill>
                <a:latin typeface="Verdana" panose="020B0604030504040204" pitchFamily="34" charset="0"/>
                <a:ea typeface="Verdana" panose="020B0604030504040204" pitchFamily="34" charset="0"/>
              </a:rPr>
              <a:t>/v3/</a:t>
            </a:r>
            <a:r>
              <a:rPr lang="en-US" sz="900" dirty="0" err="1">
                <a:solidFill>
                  <a:srgbClr val="C00000"/>
                </a:solidFill>
                <a:latin typeface="Verdana" panose="020B0604030504040204" pitchFamily="34" charset="0"/>
                <a:ea typeface="Verdana" panose="020B0604030504040204" pitchFamily="34" charset="0"/>
              </a:rPr>
              <a:t>extensions#balance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https://payments.mybank.com/balance</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endParaRPr lang="en-US" sz="900" dirty="0">
              <a:latin typeface="Verdana" panose="020B0604030504040204" pitchFamily="34" charset="0"/>
              <a:ea typeface="Verdana" panose="020B0604030504040204" pitchFamily="34" charset="0"/>
            </a:endParaRPr>
          </a:p>
          <a:p>
            <a:pPr latinLnBrk="1"/>
            <a:r>
              <a:rPr lang="en-US" sz="900" dirty="0">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latin typeface="Verdana" panose="020B0604030504040204" pitchFamily="34" charset="0"/>
                <a:ea typeface="Verdana" panose="020B0604030504040204" pitchFamily="34" charset="0"/>
              </a:rPr>
              <a:t>                </a:t>
            </a:r>
          </a:p>
          <a:p>
            <a:pPr latinLnBrk="1"/>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26" name="TextBox 25"/>
          <p:cNvSpPr txBox="1"/>
          <p:nvPr/>
        </p:nvSpPr>
        <p:spPr>
          <a:xfrm>
            <a:off x="1216850" y="2694399"/>
            <a:ext cx="4504508"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Retrieve the </a:t>
            </a:r>
            <a:r>
              <a:rPr lang="en-US" sz="1200" dirty="0" err="1">
                <a:latin typeface="Arial" panose="020B0604020202020204" pitchFamily="34" charset="0"/>
                <a:cs typeface="Arial" panose="020B0604020202020204" pitchFamily="34" charset="0"/>
              </a:rPr>
              <a:t>ProviderAuthority</a:t>
            </a:r>
            <a:r>
              <a:rPr lang="en-US" sz="1200" dirty="0">
                <a:latin typeface="Arial" panose="020B0604020202020204" pitchFamily="34" charset="0"/>
                <a:cs typeface="Arial" panose="020B0604020202020204" pitchFamily="34" charset="0"/>
              </a:rPr>
              <a:t> extensions object</a:t>
            </a:r>
          </a:p>
        </p:txBody>
      </p:sp>
      <p:sp>
        <p:nvSpPr>
          <p:cNvPr id="4" name="Rectangle 3"/>
          <p:cNvSpPr/>
          <p:nvPr/>
        </p:nvSpPr>
        <p:spPr>
          <a:xfrm>
            <a:off x="6889198" y="2029081"/>
            <a:ext cx="1312407" cy="44382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638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8974" y="6346655"/>
            <a:ext cx="5760640"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The resulting response object holds the current balance (available funds) of the specified account.</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467544" y="692696"/>
            <a:ext cx="7200800" cy="2723823"/>
          </a:xfrm>
          <a:prstGeom prst="rect">
            <a:avLst/>
          </a:prstGeom>
          <a:noFill/>
        </p:spPr>
        <p:txBody>
          <a:bodyPr wrap="square" rtlCol="0">
            <a:spAutoFit/>
          </a:bodyPr>
          <a:lstStyle/>
          <a:p>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BalanceRequest</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recipientUrl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https://payments.mybank.com/balance</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credentialId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54674448</a:t>
            </a:r>
            <a:r>
              <a:rPr lang="en-US" sz="900" dirty="0">
                <a:solidFill>
                  <a:srgbClr val="000000"/>
                </a:solidFill>
                <a:latin typeface="Verdana" panose="020B0604030504040204" pitchFamily="34" charset="0"/>
                <a:ea typeface="Verdana" panose="020B0604030504040204" pitchFamily="34" charset="0"/>
              </a:rPr>
              <a:t>",</a:t>
            </a:r>
            <a:br>
              <a:rPr lang="en-US" sz="900" dirty="0">
                <a:solidFill>
                  <a:prstClr val="black"/>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accountId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FR7630002111110020050014382</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currency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EUR</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2020-10-07T10:43:05+02:00</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requestSignature</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kiTXwSkkNag5RPjFyPgSNmhPl_97qQPCbPQ2GFmMSp4</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g8-4ymBfTg8o14EaJluDE8QmRfkrEy3M0VP61-TsoXg</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jstrRDK-2n5FfpiAOr896f1TKuc6wTSU….5zHmAJWMkAIsnA0E679es5KgBiRIH0Ha70XejQUw</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endParaRPr>
          </a:p>
        </p:txBody>
      </p:sp>
      <p:cxnSp>
        <p:nvCxnSpPr>
          <p:cNvPr id="16" name="Straight Arrow Connector 15"/>
          <p:cNvCxnSpPr>
            <a:stCxn id="14" idx="1"/>
          </p:cNvCxnSpPr>
          <p:nvPr/>
        </p:nvCxnSpPr>
        <p:spPr>
          <a:xfrm flipH="1">
            <a:off x="2195737" y="1914867"/>
            <a:ext cx="1715733"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9" idx="1"/>
          </p:cNvCxnSpPr>
          <p:nvPr/>
        </p:nvCxnSpPr>
        <p:spPr>
          <a:xfrm flipH="1">
            <a:off x="1907704" y="2199332"/>
            <a:ext cx="200376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911470" y="2086036"/>
            <a:ext cx="215076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Balance key of selected virtual card</a:t>
            </a:r>
            <a:endParaRPr lang="en-US" sz="1000" b="1" i="1" dirty="0">
              <a:latin typeface="Arial" panose="020B0604020202020204" pitchFamily="34" charset="0"/>
              <a:cs typeface="Arial" panose="020B0604020202020204" pitchFamily="34" charset="0"/>
            </a:endParaRPr>
          </a:p>
        </p:txBody>
      </p:sp>
      <p:sp>
        <p:nvSpPr>
          <p:cNvPr id="30" name="TextBox 29"/>
          <p:cNvSpPr txBox="1"/>
          <p:nvPr/>
        </p:nvSpPr>
        <p:spPr>
          <a:xfrm>
            <a:off x="1551856" y="260648"/>
            <a:ext cx="6034876" cy="338554"/>
          </a:xfrm>
          <a:prstGeom prst="rect">
            <a:avLst/>
          </a:prstGeom>
          <a:noFill/>
        </p:spPr>
        <p:txBody>
          <a:bodyPr wrap="square" rtlCol="0">
            <a:spAutoFit/>
          </a:bodyPr>
          <a:lstStyle/>
          <a:p>
            <a:pPr algn="ctr"/>
            <a:r>
              <a:rPr lang="en-US" sz="1600" dirty="0" err="1">
                <a:solidFill>
                  <a:schemeClr val="accent5">
                    <a:lumMod val="75000"/>
                  </a:schemeClr>
                </a:solidFill>
                <a:latin typeface="Arial" panose="020B0604020202020204" pitchFamily="34" charset="0"/>
                <a:cs typeface="Arial" panose="020B0604020202020204" pitchFamily="34" charset="0"/>
                <a:sym typeface="Wingdings"/>
              </a:rPr>
              <a:t>BalanceRequest</a:t>
            </a:r>
            <a:r>
              <a:rPr lang="en-US" sz="1600" dirty="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a:latin typeface="Arial" panose="020B0604020202020204" pitchFamily="34" charset="0"/>
                <a:cs typeface="Arial" panose="020B0604020202020204" pitchFamily="34" charset="0"/>
                <a:sym typeface="Wingdings"/>
              </a:rPr>
              <a:t>Message</a:t>
            </a:r>
            <a:endParaRPr lang="en-US" sz="1600" dirty="0">
              <a:latin typeface="Arial" panose="020B0604020202020204" pitchFamily="34" charset="0"/>
              <a:cs typeface="Arial" panose="020B0604020202020204" pitchFamily="34" charset="0"/>
            </a:endParaRPr>
          </a:p>
        </p:txBody>
      </p:sp>
      <p:sp>
        <p:nvSpPr>
          <p:cNvPr id="31" name="TextBox 30"/>
          <p:cNvSpPr txBox="1"/>
          <p:nvPr/>
        </p:nvSpPr>
        <p:spPr>
          <a:xfrm>
            <a:off x="467544" y="4311967"/>
            <a:ext cx="7200800" cy="1200329"/>
          </a:xfrm>
          <a:prstGeom prst="rect">
            <a:avLst/>
          </a:prstGeom>
          <a:noFill/>
        </p:spPr>
        <p:txBody>
          <a:bodyPr wrap="square" rtlCol="0">
            <a:spAutoFit/>
          </a:bodyPr>
          <a:lstStyle/>
          <a:p>
            <a:r>
              <a:rPr lang="de-DE" sz="900" dirty="0">
                <a:solidFill>
                  <a:srgbClr val="000000"/>
                </a:solidFill>
                <a:latin typeface="Verdana" panose="020B0604030504040204" pitchFamily="34" charset="0"/>
                <a:ea typeface="Verdana" panose="020B0604030504040204" pitchFamily="34" charset="0"/>
              </a:rPr>
              <a:t>{</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606060"/>
                </a:solidFill>
                <a:latin typeface="Verdana" panose="020B0604030504040204" pitchFamily="34" charset="0"/>
                <a:ea typeface="Verdana" panose="020B0604030504040204" pitchFamily="34" charset="0"/>
              </a:rPr>
              <a:t>@context</a:t>
            </a: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0000C0"/>
                </a:solidFill>
                <a:latin typeface="Verdana" panose="020B0604030504040204" pitchFamily="34" charset="0"/>
                <a:ea typeface="Verdana" panose="020B0604030504040204" pitchFamily="34" charset="0"/>
              </a:rPr>
              <a:t>https://webpki.github.io/saturn/v3</a:t>
            </a:r>
            <a:r>
              <a:rPr lang="de-DE" sz="900" dirty="0">
                <a:solidFill>
                  <a:srgbClr val="000000"/>
                </a:solidFill>
                <a:latin typeface="Verdana" panose="020B0604030504040204" pitchFamily="34" charset="0"/>
                <a:ea typeface="Verdana" panose="020B0604030504040204" pitchFamily="34" charset="0"/>
              </a:rPr>
              <a:t>",</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606060"/>
                </a:solidFill>
                <a:latin typeface="Verdana" panose="020B0604030504040204" pitchFamily="34" charset="0"/>
                <a:ea typeface="Verdana" panose="020B0604030504040204" pitchFamily="34" charset="0"/>
              </a:rPr>
              <a:t>@qualifier</a:t>
            </a: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0000C0"/>
                </a:solidFill>
                <a:latin typeface="Verdana" panose="020B0604030504040204" pitchFamily="34" charset="0"/>
                <a:ea typeface="Verdana" panose="020B0604030504040204" pitchFamily="34" charset="0"/>
              </a:rPr>
              <a:t>BalanceResponse</a:t>
            </a:r>
            <a:r>
              <a:rPr lang="de-DE" sz="900" dirty="0">
                <a:solidFill>
                  <a:srgbClr val="000000"/>
                </a:solidFill>
                <a:latin typeface="Verdana" panose="020B0604030504040204" pitchFamily="34" charset="0"/>
                <a:ea typeface="Verdana" panose="020B0604030504040204" pitchFamily="34" charset="0"/>
              </a:rPr>
              <a:t>",</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C00000"/>
                </a:solidFill>
                <a:latin typeface="Verdana" panose="020B0604030504040204" pitchFamily="34" charset="0"/>
                <a:ea typeface="Verdana" panose="020B0604030504040204" pitchFamily="34" charset="0"/>
              </a:rPr>
              <a:t>accountId</a:t>
            </a:r>
            <a:r>
              <a:rPr lang="de-DE"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 FR7630002111110020050014382</a:t>
            </a:r>
            <a:r>
              <a:rPr lang="de-DE" sz="900" dirty="0">
                <a:solidFill>
                  <a:srgbClr val="000000"/>
                </a:solidFill>
                <a:latin typeface="Verdana" panose="020B0604030504040204" pitchFamily="34" charset="0"/>
                <a:ea typeface="Verdana" panose="020B0604030504040204" pitchFamily="34" charset="0"/>
              </a:rPr>
              <a:t>",</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C00000"/>
                </a:solidFill>
                <a:latin typeface="Verdana" panose="020B0604030504040204" pitchFamily="34" charset="0"/>
                <a:ea typeface="Verdana" panose="020B0604030504040204" pitchFamily="34" charset="0"/>
              </a:rPr>
              <a:t>amount</a:t>
            </a: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0000C0"/>
                </a:solidFill>
                <a:latin typeface="Verdana" panose="020B0604030504040204" pitchFamily="34" charset="0"/>
                <a:ea typeface="Verdana" panose="020B0604030504040204" pitchFamily="34" charset="0"/>
              </a:rPr>
              <a:t>5543.00</a:t>
            </a:r>
            <a:r>
              <a:rPr lang="de-DE" sz="900" dirty="0">
                <a:solidFill>
                  <a:srgbClr val="000000"/>
                </a:solidFill>
                <a:latin typeface="Verdana" panose="020B0604030504040204" pitchFamily="34" charset="0"/>
                <a:ea typeface="Verdana" panose="020B0604030504040204" pitchFamily="34" charset="0"/>
              </a:rPr>
              <a:t>",</a:t>
            </a:r>
            <a:br>
              <a:rPr lang="de-DE"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C00000"/>
                </a:solidFill>
                <a:latin typeface="Verdana" panose="020B0604030504040204" pitchFamily="34" charset="0"/>
                <a:ea typeface="Verdana" panose="020B0604030504040204" pitchFamily="34" charset="0"/>
              </a:rPr>
              <a:t>currency</a:t>
            </a:r>
            <a:r>
              <a:rPr lang="de-DE" sz="900" dirty="0">
                <a:solidFill>
                  <a:srgbClr val="000000"/>
                </a:solidFill>
                <a:latin typeface="Verdana" panose="020B0604030504040204" pitchFamily="34" charset="0"/>
                <a:ea typeface="Verdana" panose="020B0604030504040204" pitchFamily="34" charset="0"/>
              </a:rPr>
              <a:t>": "</a:t>
            </a:r>
            <a:r>
              <a:rPr lang="de-DE" sz="900" dirty="0">
                <a:solidFill>
                  <a:srgbClr val="0000C0"/>
                </a:solidFill>
                <a:latin typeface="Verdana" panose="020B0604030504040204" pitchFamily="34" charset="0"/>
                <a:ea typeface="Verdana" panose="020B0604030504040204" pitchFamily="34" charset="0"/>
              </a:rPr>
              <a:t>EUR</a:t>
            </a:r>
            <a:r>
              <a:rPr lang="de-DE" sz="900" dirty="0">
                <a:solidFill>
                  <a:srgbClr val="000000"/>
                </a:solidFill>
                <a:latin typeface="Verdana" panose="020B0604030504040204" pitchFamily="34" charset="0"/>
                <a:ea typeface="Verdana" panose="020B0604030504040204" pitchFamily="34" charset="0"/>
              </a:rPr>
              <a:t>",</a:t>
            </a:r>
          </a:p>
          <a:p>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2020-10-07T10:43:07+02:00</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de-DE"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endParaRPr>
          </a:p>
        </p:txBody>
      </p:sp>
      <p:sp>
        <p:nvSpPr>
          <p:cNvPr id="11" name="TextBox 10"/>
          <p:cNvSpPr txBox="1"/>
          <p:nvPr/>
        </p:nvSpPr>
        <p:spPr>
          <a:xfrm>
            <a:off x="1551856" y="3933056"/>
            <a:ext cx="6034876" cy="338554"/>
          </a:xfrm>
          <a:prstGeom prst="rect">
            <a:avLst/>
          </a:prstGeom>
          <a:noFill/>
        </p:spPr>
        <p:txBody>
          <a:bodyPr wrap="square" rtlCol="0">
            <a:spAutoFit/>
          </a:bodyPr>
          <a:lstStyle/>
          <a:p>
            <a:pPr algn="ctr"/>
            <a:r>
              <a:rPr lang="en-US" sz="1600" dirty="0" err="1">
                <a:solidFill>
                  <a:schemeClr val="accent5">
                    <a:lumMod val="75000"/>
                  </a:schemeClr>
                </a:solidFill>
                <a:latin typeface="Arial" panose="020B0604020202020204" pitchFamily="34" charset="0"/>
                <a:cs typeface="Arial" panose="020B0604020202020204" pitchFamily="34" charset="0"/>
                <a:sym typeface="Wingdings"/>
              </a:rPr>
              <a:t>BalanceResponse</a:t>
            </a:r>
            <a:r>
              <a:rPr lang="en-US" sz="1600" dirty="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a:latin typeface="Arial" panose="020B0604020202020204" pitchFamily="34" charset="0"/>
                <a:cs typeface="Arial" panose="020B0604020202020204" pitchFamily="34" charset="0"/>
                <a:sym typeface="Wingdings"/>
              </a:rPr>
              <a:t>Object</a:t>
            </a:r>
            <a:endParaRPr lang="en-US" sz="1600" dirty="0">
              <a:latin typeface="Arial" panose="020B0604020202020204" pitchFamily="34" charset="0"/>
              <a:cs typeface="Arial" panose="020B0604020202020204" pitchFamily="34" charset="0"/>
            </a:endParaRPr>
          </a:p>
        </p:txBody>
      </p:sp>
      <p:sp>
        <p:nvSpPr>
          <p:cNvPr id="12" name="TextBox 11"/>
          <p:cNvSpPr txBox="1"/>
          <p:nvPr/>
        </p:nvSpPr>
        <p:spPr>
          <a:xfrm>
            <a:off x="3911470" y="1418527"/>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3" name="Right Brace 12"/>
          <p:cNvSpPr/>
          <p:nvPr/>
        </p:nvSpPr>
        <p:spPr>
          <a:xfrm>
            <a:off x="3707904" y="1340768"/>
            <a:ext cx="144016" cy="396000"/>
          </a:xfrm>
          <a:prstGeom prst="rightBrace">
            <a:avLst>
              <a:gd name="adj1" fmla="val 8333"/>
              <a:gd name="adj2" fmla="val 47825"/>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3911470" y="1801571"/>
            <a:ext cx="200008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a:latin typeface="Arial" panose="020B0604020202020204" pitchFamily="34" charset="0"/>
                <a:cs typeface="Arial" panose="020B0604020202020204" pitchFamily="34" charset="0"/>
              </a:rPr>
              <a:t>Request signature based on </a:t>
            </a:r>
            <a:r>
              <a:rPr lang="en-US" sz="1000" dirty="0">
                <a:latin typeface="Arial" panose="020B0604020202020204" pitchFamily="34" charset="0"/>
                <a:cs typeface="Arial" panose="020B0604020202020204" pitchFamily="34" charset="0"/>
                <a:hlinkClick r:id="rId2"/>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7982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Group 156"/>
          <p:cNvGrpSpPr/>
          <p:nvPr/>
        </p:nvGrpSpPr>
        <p:grpSpPr>
          <a:xfrm>
            <a:off x="5582495" y="501824"/>
            <a:ext cx="373820" cy="502719"/>
            <a:chOff x="4664490" y="1375561"/>
            <a:chExt cx="373820" cy="502719"/>
          </a:xfrm>
          <a:effectLst>
            <a:outerShdw blurRad="50800" dist="38100" dir="2700000" algn="tl" rotWithShape="0">
              <a:prstClr val="black">
                <a:alpha val="40000"/>
              </a:prstClr>
            </a:outerShdw>
          </a:effectLst>
        </p:grpSpPr>
        <p:sp>
          <p:nvSpPr>
            <p:cNvPr id="161" name="Rectangle 160"/>
            <p:cNvSpPr/>
            <p:nvPr/>
          </p:nvSpPr>
          <p:spPr>
            <a:xfrm>
              <a:off x="4718398" y="1415566"/>
              <a:ext cx="250037" cy="418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8" name="Picture 4" descr="C:\Users\Anders\AppData\Local\Microsoft\Windows\INetCache\IE\YM8GPEOA\mobil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4673596" y="1375561"/>
              <a:ext cx="355673" cy="5027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219" name="TextBox 218"/>
            <p:cNvSpPr txBox="1"/>
            <p:nvPr/>
          </p:nvSpPr>
          <p:spPr>
            <a:xfrm>
              <a:off x="4664490" y="1457193"/>
              <a:ext cx="373820"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€ 550</a:t>
              </a:r>
            </a:p>
          </p:txBody>
        </p:sp>
        <p:grpSp>
          <p:nvGrpSpPr>
            <p:cNvPr id="220" name="Group 219"/>
            <p:cNvGrpSpPr/>
            <p:nvPr/>
          </p:nvGrpSpPr>
          <p:grpSpPr>
            <a:xfrm>
              <a:off x="4806043" y="1663895"/>
              <a:ext cx="72000" cy="72000"/>
              <a:chOff x="4806043" y="1663895"/>
              <a:chExt cx="72000" cy="72000"/>
            </a:xfrm>
          </p:grpSpPr>
          <p:sp>
            <p:nvSpPr>
              <p:cNvPr id="221" name="Rectangle 220"/>
              <p:cNvSpPr/>
              <p:nvPr/>
            </p:nvSpPr>
            <p:spPr>
              <a:xfrm>
                <a:off x="4806043" y="1663895"/>
                <a:ext cx="72000" cy="72000"/>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827723" y="1684013"/>
                <a:ext cx="30597" cy="30597"/>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29" name="Elbow Connector 128"/>
          <p:cNvCxnSpPr/>
          <p:nvPr/>
        </p:nvCxnSpPr>
        <p:spPr>
          <a:xfrm>
            <a:off x="1410270" y="3419516"/>
            <a:ext cx="1277874" cy="874128"/>
          </a:xfrm>
          <a:prstGeom prst="bentConnector3">
            <a:avLst>
              <a:gd name="adj1" fmla="val -10376"/>
            </a:avLst>
          </a:prstGeom>
          <a:ln w="6350">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72000"/>
            <a:ext cx="0" cy="507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48941" y="4942182"/>
            <a:ext cx="1912703" cy="276999"/>
          </a:xfrm>
          <a:prstGeom prst="rect">
            <a:avLst/>
          </a:prstGeom>
          <a:noFill/>
        </p:spPr>
        <p:txBody>
          <a:bodyPr wrap="none" rtlCol="0">
            <a:spAutoFit/>
          </a:bodyPr>
          <a:lstStyle/>
          <a:p>
            <a:r>
              <a:rPr lang="en-US" sz="1200" b="1" dirty="0" err="1">
                <a:solidFill>
                  <a:schemeClr val="accent5">
                    <a:lumMod val="75000"/>
                  </a:schemeClr>
                </a:solidFill>
                <a:latin typeface="Arial" panose="020B0604020202020204" pitchFamily="34" charset="0"/>
                <a:cs typeface="Arial" panose="020B0604020202020204" pitchFamily="34" charset="0"/>
              </a:rPr>
              <a:t>AuthorizationResponse</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b="1" dirty="0" err="1">
                <a:solidFill>
                  <a:schemeClr val="accent5">
                    <a:lumMod val="75000"/>
                  </a:schemeClr>
                </a:solidFill>
                <a:latin typeface="Arial" panose="020B0604020202020204" pitchFamily="34" charset="0"/>
                <a:cs typeface="Arial" panose="020B0604020202020204" pitchFamily="34" charset="0"/>
              </a:rPr>
              <a:t>AuthorizationRequest</a:t>
            </a:r>
            <a:endParaRPr lang="en-US" sz="1200" b="1" dirty="0">
              <a:solidFill>
                <a:schemeClr val="accent5">
                  <a:lumMod val="75000"/>
                </a:schemeClr>
              </a:solidFill>
              <a:latin typeface="Arial" panose="020B0604020202020204" pitchFamily="34" charset="0"/>
              <a:cs typeface="Arial" panose="020B0604020202020204" pitchFamily="34" charset="0"/>
            </a:endParaRPr>
          </a:p>
        </p:txBody>
      </p:sp>
      <p:sp>
        <p:nvSpPr>
          <p:cNvPr id="50" name="TextBox 49"/>
          <p:cNvSpPr txBox="1"/>
          <p:nvPr/>
        </p:nvSpPr>
        <p:spPr>
          <a:xfrm>
            <a:off x="3419872" y="3058638"/>
            <a:ext cx="1595309" cy="276999"/>
          </a:xfrm>
          <a:prstGeom prst="rect">
            <a:avLst/>
          </a:prstGeom>
          <a:noFill/>
        </p:spPr>
        <p:txBody>
          <a:bodyPr wrap="none" rtlCol="0">
            <a:spAutoFit/>
          </a:bodyPr>
          <a:lstStyle/>
          <a:p>
            <a:r>
              <a:rPr lang="en-US" sz="1200" b="1" dirty="0" err="1">
                <a:solidFill>
                  <a:schemeClr val="accent5">
                    <a:lumMod val="75000"/>
                  </a:schemeClr>
                </a:solidFill>
                <a:latin typeface="Arial" panose="020B0604020202020204" pitchFamily="34" charset="0"/>
                <a:cs typeface="Arial" panose="020B0604020202020204" pitchFamily="34" charset="0"/>
              </a:rPr>
              <a:t>PayerAuthorization</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148" name="TextBox 147"/>
          <p:cNvSpPr txBox="1"/>
          <p:nvPr/>
        </p:nvSpPr>
        <p:spPr>
          <a:xfrm>
            <a:off x="2987824" y="3320102"/>
            <a:ext cx="2736647" cy="430887"/>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000" i="1" dirty="0">
                <a:latin typeface="Arial" panose="020B0604020202020204" pitchFamily="34" charset="0"/>
                <a:cs typeface="Arial" panose="020B0604020202020204" pitchFamily="34" charset="0"/>
              </a:rPr>
              <a:t>Signed</a:t>
            </a:r>
            <a:r>
              <a:rPr lang="en-US" sz="1000" dirty="0">
                <a:latin typeface="Arial" panose="020B0604020202020204" pitchFamily="34" charset="0"/>
                <a:cs typeface="Arial" panose="020B0604020202020204" pitchFamily="34" charset="0"/>
              </a:rPr>
              <a:t> &amp; </a:t>
            </a:r>
            <a:r>
              <a:rPr lang="en-US" sz="1000" i="1" dirty="0">
                <a:latin typeface="Arial" panose="020B0604020202020204" pitchFamily="34" charset="0"/>
                <a:cs typeface="Arial" panose="020B0604020202020204" pitchFamily="34" charset="0"/>
              </a:rPr>
              <a:t>Encrypted</a:t>
            </a:r>
            <a:r>
              <a:rPr lang="en-US" sz="1000" dirty="0">
                <a:latin typeface="Arial" panose="020B0604020202020204" pitchFamily="34" charset="0"/>
                <a:cs typeface="Arial" panose="020B0604020202020204" pitchFamily="34" charset="0"/>
              </a:rPr>
              <a:t> user authorization +</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 </a:t>
            </a:r>
            <a:r>
              <a:rPr lang="en-US" sz="1000" i="1" dirty="0">
                <a:latin typeface="Arial" panose="020B0604020202020204" pitchFamily="34" charset="0"/>
                <a:cs typeface="Arial" panose="020B0604020202020204" pitchFamily="34" charset="0"/>
              </a:rPr>
              <a:t>Clear text </a:t>
            </a:r>
            <a:r>
              <a:rPr lang="en-US" sz="1000" dirty="0">
                <a:latin typeface="Arial" panose="020B0604020202020204" pitchFamily="34" charset="0"/>
                <a:cs typeface="Arial" panose="020B0604020202020204" pitchFamily="34" charset="0"/>
              </a:rPr>
              <a:t>Payment Method and Bank URL)</a:t>
            </a:r>
          </a:p>
        </p:txBody>
      </p:sp>
      <p:cxnSp>
        <p:nvCxnSpPr>
          <p:cNvPr id="29" name="Straight Connector 28"/>
          <p:cNvCxnSpPr/>
          <p:nvPr/>
        </p:nvCxnSpPr>
        <p:spPr>
          <a:xfrm>
            <a:off x="719093" y="3240000"/>
            <a:ext cx="0" cy="176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204000"/>
            <a:ext cx="0" cy="284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42325" y="188640"/>
            <a:ext cx="82426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Merchant</a:t>
            </a:r>
          </a:p>
        </p:txBody>
      </p:sp>
      <p:sp>
        <p:nvSpPr>
          <p:cNvPr id="16" name="TextBox 15"/>
          <p:cNvSpPr txBox="1"/>
          <p:nvPr/>
        </p:nvSpPr>
        <p:spPr>
          <a:xfrm>
            <a:off x="4980600" y="188640"/>
            <a:ext cx="110549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User + Wallet</a:t>
            </a: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User Bank</a:t>
            </a:r>
          </a:p>
        </p:txBody>
      </p:sp>
      <p:sp>
        <p:nvSpPr>
          <p:cNvPr id="30" name="TextBox 29"/>
          <p:cNvSpPr txBox="1"/>
          <p:nvPr/>
        </p:nvSpPr>
        <p:spPr>
          <a:xfrm>
            <a:off x="114640" y="2494800"/>
            <a:ext cx="1217000"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Merchant Bank</a:t>
            </a: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5"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67744"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a:latin typeface="Arial" panose="020B0604020202020204" pitchFamily="34" charset="0"/>
                <a:cs typeface="Arial" panose="020B0604020202020204" pitchFamily="34" charset="0"/>
              </a:rPr>
              <a:t>Push (A2A) Payments</a:t>
            </a:r>
          </a:p>
          <a:p>
            <a:pPr algn="ctr">
              <a:spcAft>
                <a:spcPts val="300"/>
              </a:spcAft>
            </a:pPr>
            <a:r>
              <a:rPr lang="en-US" sz="1000" dirty="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“Checkout/Pay”</a:t>
            </a: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8201" cy="276999"/>
          </a:xfrm>
          <a:prstGeom prst="rect">
            <a:avLst/>
          </a:prstGeom>
          <a:noFill/>
        </p:spPr>
        <p:txBody>
          <a:bodyPr wrap="none" rtlCol="0">
            <a:spAutoFit/>
          </a:bodyPr>
          <a:lstStyle/>
          <a:p>
            <a:r>
              <a:rPr lang="en-US" sz="1200" b="1" dirty="0" err="1">
                <a:solidFill>
                  <a:schemeClr val="accent5">
                    <a:lumMod val="75000"/>
                  </a:schemeClr>
                </a:solidFill>
                <a:latin typeface="Arial" panose="020B0604020202020204" pitchFamily="34" charset="0"/>
                <a:cs typeface="Arial" panose="020B0604020202020204" pitchFamily="34" charset="0"/>
              </a:rPr>
              <a:t>PaymentClientRequest</a:t>
            </a:r>
            <a:endParaRPr lang="en-US" sz="1200" dirty="0">
              <a:solidFill>
                <a:schemeClr val="accent5">
                  <a:lumMod val="75000"/>
                </a:schemeClr>
              </a:solidFill>
              <a:latin typeface="Arial" panose="020B0604020202020204" pitchFamily="34" charset="0"/>
              <a:cs typeface="Arial" panose="020B0604020202020204" pitchFamily="34" charset="0"/>
            </a:endParaRP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5">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“Result”</a:t>
            </a:r>
          </a:p>
        </p:txBody>
      </p:sp>
      <p:grpSp>
        <p:nvGrpSpPr>
          <p:cNvPr id="143" name="Group 142"/>
          <p:cNvGrpSpPr/>
          <p:nvPr/>
        </p:nvGrpSpPr>
        <p:grpSpPr>
          <a:xfrm>
            <a:off x="7668344" y="5013176"/>
            <a:ext cx="445844" cy="603379"/>
            <a:chOff x="8232155" y="587661"/>
            <a:chExt cx="445844" cy="603379"/>
          </a:xfrm>
        </p:grpSpPr>
        <p:pic>
          <p:nvPicPr>
            <p:cNvPr id="144" name="Picture 1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mc:AlternateContent xmlns:mc="http://schemas.openxmlformats.org/markup-compatibility/2006" xmlns:a14="http://schemas.microsoft.com/office/drawing/2010/main">
        <mc:Choice Requires="a14">
          <p:sp>
            <p:nvSpPr>
              <p:cNvPr id="152" name="TextBox 151"/>
              <p:cNvSpPr txBox="1"/>
              <p:nvPr/>
            </p:nvSpPr>
            <p:spPr>
              <a:xfrm>
                <a:off x="7380312" y="3455988"/>
                <a:ext cx="1558308" cy="1231702"/>
              </a:xfrm>
              <a:prstGeom prst="roundRect">
                <a:avLst>
                  <a:gd name="adj" fmla="val 7701"/>
                </a:avLst>
              </a:prstGeom>
              <a:noFill/>
              <a:ln w="9525">
                <a:solidFill>
                  <a:schemeClr val="tx1"/>
                </a:solidFill>
                <a:prstDash val="solid"/>
              </a:ln>
            </p:spPr>
            <p:txBody>
              <a:bodyPr wrap="non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Merchant </a:t>
                </a:r>
                <a:r>
                  <a:rPr lang="en-US" sz="1000" i="1" dirty="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2000" b="1" baseline="-16000" dirty="0">
                  <a:solidFill>
                    <a:srgbClr val="C00000"/>
                  </a:solidFill>
                  <a:latin typeface="Arial" panose="020B0604020202020204" pitchFamily="34" charset="0"/>
                  <a:cs typeface="Arial" panose="020B0604020202020204" pitchFamily="34" charset="0"/>
                </a:endParaRPr>
              </a:p>
              <a:p>
                <a:br>
                  <a:rPr lang="en-US" sz="4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Merchant Provider/Bank</a:t>
                </a:r>
                <a:br>
                  <a:rPr lang="en-US" sz="1000" dirty="0">
                    <a:latin typeface="Arial" panose="020B0604020202020204" pitchFamily="34" charset="0"/>
                    <a:cs typeface="Arial" panose="020B0604020202020204" pitchFamily="34" charset="0"/>
                  </a:rPr>
                </a:br>
                <a:r>
                  <a:rPr lang="en-US" sz="1000" i="1" dirty="0">
                    <a:latin typeface="Arial" panose="020B0604020202020204" pitchFamily="34" charset="0"/>
                    <a:cs typeface="Arial" panose="020B0604020202020204" pitchFamily="34" charset="0"/>
                  </a:rPr>
                  <a:t>Lookup</a:t>
                </a:r>
                <a:r>
                  <a:rPr lang="en-US" sz="400" i="1"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 </a:t>
                </a:r>
                <a:r>
                  <a:rPr lang="en-US" sz="1000" i="1" dirty="0">
                    <a:latin typeface="Arial" panose="020B0604020202020204" pitchFamily="34" charset="0"/>
                    <a:cs typeface="Arial" panose="020B0604020202020204" pitchFamily="34" charset="0"/>
                  </a:rPr>
                  <a:t>&amp; Verification </a:t>
                </a:r>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endParaRPr lang="en-US" sz="1000" dirty="0">
                  <a:solidFill>
                    <a:srgbClr val="C00000"/>
                  </a:solidFill>
                  <a:latin typeface="Arial" panose="020B0604020202020204" pitchFamily="34" charset="0"/>
                  <a:cs typeface="Arial" panose="020B0604020202020204" pitchFamily="34" charset="0"/>
                </a:endParaRPr>
              </a:p>
              <a:p>
                <a:pPr>
                  <a:spcBef>
                    <a:spcPts val="600"/>
                  </a:spcBef>
                </a:pPr>
                <a:r>
                  <a:rPr lang="en-US" sz="1000" dirty="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a:latin typeface="Arial" panose="020B0604020202020204" pitchFamily="34" charset="0"/>
                    <a:cs typeface="Arial" panose="020B0604020202020204" pitchFamily="34" charset="0"/>
                  </a:rPr>
                  <a:t>Verification</a:t>
                </a:r>
              </a:p>
            </p:txBody>
          </p:sp>
        </mc:Choice>
        <mc:Fallback xmlns="">
          <p:sp>
            <p:nvSpPr>
              <p:cNvPr id="152" name="TextBox 151"/>
              <p:cNvSpPr txBox="1">
                <a:spLocks noRot="1" noChangeAspect="1" noMove="1" noResize="1" noEditPoints="1" noAdjustHandles="1" noChangeArrowheads="1" noChangeShapeType="1" noTextEdit="1"/>
              </p:cNvSpPr>
              <p:nvPr/>
            </p:nvSpPr>
            <p:spPr>
              <a:xfrm>
                <a:off x="7380312" y="3455988"/>
                <a:ext cx="1558308" cy="1231702"/>
              </a:xfrm>
              <a:prstGeom prst="roundRect">
                <a:avLst>
                  <a:gd name="adj" fmla="val 7701"/>
                </a:avLst>
              </a:prstGeom>
              <a:blipFill rotWithShape="1">
                <a:blip r:embed="rId7"/>
                <a:stretch>
                  <a:fillRect/>
                </a:stretch>
              </a:blipFill>
              <a:ln w="9525">
                <a:solidFill>
                  <a:schemeClr val="tx1"/>
                </a:solidFill>
                <a:prstDash val="solid"/>
              </a:ln>
            </p:spPr>
            <p:txBody>
              <a:bodyPr/>
              <a:lstStyle/>
              <a:p>
                <a:r>
                  <a:rPr lang="en-US">
                    <a:noFill/>
                  </a:rPr>
                  <a:t> </a:t>
                </a:r>
              </a:p>
            </p:txBody>
          </p:sp>
        </mc:Fallback>
      </mc:AlternateContent>
      <p:sp>
        <p:nvSpPr>
          <p:cNvPr id="133" name="TextBox 132"/>
          <p:cNvSpPr txBox="1"/>
          <p:nvPr/>
        </p:nvSpPr>
        <p:spPr>
          <a:xfrm>
            <a:off x="1348213" y="5111159"/>
            <a:ext cx="1486935" cy="250697"/>
          </a:xfrm>
          <a:prstGeom prst="roundRect">
            <a:avLst/>
          </a:prstGeom>
          <a:noFill/>
          <a:ln>
            <a:solidFill>
              <a:schemeClr val="tx1"/>
            </a:solidFill>
            <a:prstDash val="solid"/>
          </a:ln>
        </p:spPr>
        <p:txBody>
          <a:bodyPr wrap="non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User Bank </a:t>
            </a:r>
            <a:r>
              <a:rPr lang="en-US" sz="1000" i="1" dirty="0">
                <a:latin typeface="Arial" panose="020B0604020202020204" pitchFamily="34" charset="0"/>
                <a:cs typeface="Arial" panose="020B0604020202020204" pitchFamily="34" charset="0"/>
              </a:rPr>
              <a:t>Verification</a:t>
            </a:r>
            <a:endParaRPr lang="en-US" sz="1000" dirty="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a:latin typeface="Calibri"/>
                <a:sym typeface="Wingdings"/>
              </a:rPr>
              <a:t>⑤</a:t>
            </a:r>
            <a:endParaRPr lang="en-US" sz="1200" dirty="0"/>
          </a:p>
        </p:txBody>
      </p:sp>
      <p:sp>
        <p:nvSpPr>
          <p:cNvPr id="155" name="TextBox 154"/>
          <p:cNvSpPr txBox="1"/>
          <p:nvPr/>
        </p:nvSpPr>
        <p:spPr>
          <a:xfrm>
            <a:off x="5110280" y="4946989"/>
            <a:ext cx="389850" cy="276999"/>
          </a:xfrm>
          <a:prstGeom prst="rect">
            <a:avLst/>
          </a:prstGeom>
          <a:noFill/>
        </p:spPr>
        <p:txBody>
          <a:bodyPr wrap="none" rtlCol="0">
            <a:spAutoFit/>
          </a:bodyPr>
          <a:lstStyle/>
          <a:p>
            <a:r>
              <a:rPr lang="en-US" sz="1200" dirty="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Existing Payment Rails</a:t>
            </a: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Bank-to-Bank Payments)</a:t>
            </a:r>
          </a:p>
        </p:txBody>
      </p:sp>
      <mc:AlternateContent xmlns:mc="http://schemas.openxmlformats.org/markup-compatibility/2006" xmlns:a14="http://schemas.microsoft.com/office/drawing/2010/main">
        <mc:Choice Requires="a14">
          <p:sp>
            <p:nvSpPr>
              <p:cNvPr id="166" name="TextBox 165"/>
              <p:cNvSpPr txBox="1"/>
              <p:nvPr/>
            </p:nvSpPr>
            <p:spPr>
              <a:xfrm>
                <a:off x="544735" y="6176396"/>
                <a:ext cx="8118942"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180975" indent="-180975"/>
                <a14:m>
                  <m:oMath xmlns:m="http://schemas.openxmlformats.org/officeDocument/2006/math">
                    <m:r>
                      <a:rPr lang="en-US" sz="1000" b="0" i="0" dirty="0" smtClean="0">
                        <a:solidFill>
                          <a:srgbClr val="00B050"/>
                        </a:solidFill>
                        <a:latin typeface="Cambria Math"/>
                        <a:cs typeface="Arial" panose="020B0604020202020204" pitchFamily="34" charset="0"/>
                        <a:sym typeface="Wingdings"/>
                      </a:rPr>
                      <m:t></m:t>
                    </m:r>
                  </m:oMath>
                </a14:m>
                <a:r>
                  <a:rPr lang="en-US" sz="1000" dirty="0">
                    <a:latin typeface="Arial" panose="020B0604020202020204" pitchFamily="34" charset="0"/>
                    <a:cs typeface="Arial" panose="020B0604020202020204" pitchFamily="34" charset="0"/>
                  </a:rPr>
                  <a:t>	See </a:t>
                </a:r>
                <a:r>
                  <a:rPr lang="en-US" sz="1000" dirty="0">
                    <a:latin typeface="Arial" panose="020B0604020202020204" pitchFamily="34" charset="0"/>
                    <a:cs typeface="Arial" panose="020B0604020202020204" pitchFamily="34" charset="0"/>
                    <a:hlinkClick r:id="rId8" action="ppaction://hlinksldjump"/>
                  </a:rPr>
                  <a:t>Authority Objects</a:t>
                </a:r>
                <a:r>
                  <a:rPr lang="en-US" sz="1000" dirty="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a:latin typeface="Arial" panose="020B0604020202020204" pitchFamily="34" charset="0"/>
                    <a:cs typeface="Arial" panose="020B0604020202020204" pitchFamily="34" charset="0"/>
                    <a:hlinkClick r:id="rId9" action="ppaction://hlinksldjump"/>
                  </a:rPr>
                  <a:t>Saturn FAQ</a:t>
                </a:r>
                <a:r>
                  <a:rPr lang="en-US" sz="1000" dirty="0">
                    <a:latin typeface="Arial" panose="020B0604020202020204" pitchFamily="34" charset="0"/>
                    <a:cs typeface="Arial" panose="020B0604020202020204" pitchFamily="34" charset="0"/>
                  </a:rPr>
                  <a:t>.   </a:t>
                </a:r>
                <a:r>
                  <a:rPr lang="en-US" sz="1000" i="1" dirty="0">
                    <a:latin typeface="Arial" panose="020B0604020202020204" pitchFamily="34" charset="0"/>
                    <a:cs typeface="Arial" panose="020B0604020202020204" pitchFamily="34" charset="0"/>
                  </a:rPr>
                  <a:t>Step #5 does not apply when running under the conditions outlined in </a:t>
                </a:r>
                <a:r>
                  <a:rPr lang="en-US" sz="1000" dirty="0">
                    <a:latin typeface="Arial" panose="020B0604020202020204" pitchFamily="34" charset="0"/>
                    <a:cs typeface="Arial" panose="020B0604020202020204" pitchFamily="34" charset="0"/>
                    <a:hlinkClick r:id="rId10" action="ppaction://hlinksldjump"/>
                  </a:rPr>
                  <a:t>Hybrid Mode</a:t>
                </a:r>
                <a:r>
                  <a:rPr lang="en-US" sz="1000" dirty="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544735" y="6176396"/>
                <a:ext cx="8118942" cy="420956"/>
              </a:xfrm>
              <a:prstGeom prst="roundRect">
                <a:avLst/>
              </a:prstGeom>
              <a:blipFill rotWithShape="1">
                <a:blip r:embed="rId11"/>
                <a:stretch>
                  <a:fillRect r="-600" b="-1408"/>
                </a:stretch>
              </a:blipFill>
              <a:ln>
                <a:solidFill>
                  <a:schemeClr val="tx1"/>
                </a:solidFill>
                <a:prstDash val="solid"/>
              </a:ln>
            </p:spPr>
            <p:txBody>
              <a:bodyPr/>
              <a:lstStyle/>
              <a:p>
                <a:r>
                  <a:rPr lang="en-US">
                    <a:noFill/>
                  </a:rPr>
                  <a:t> </a:t>
                </a:r>
              </a:p>
            </p:txBody>
          </p:sp>
        </mc:Fallback>
      </mc:AlternateContent>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a:latin typeface="Calibri"/>
                <a:sym typeface="Wingdings"/>
              </a:rPr>
              <a:t>⑦</a:t>
            </a:r>
            <a:endParaRPr lang="en-US" sz="1200" dirty="0"/>
          </a:p>
        </p:txBody>
      </p:sp>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(HTTPS POST)</a:t>
            </a: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(HTTP Response)</a:t>
            </a:r>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339771" y="1947708"/>
            <a:ext cx="891604" cy="1066982"/>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86888"/>
            <a:ext cx="381891" cy="234000"/>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61489"/>
            <a:ext cx="851515" cy="246221"/>
          </a:xfrm>
          <a:prstGeom prst="rect">
            <a:avLst/>
          </a:prstGeom>
          <a:noFill/>
        </p:spPr>
        <p:txBody>
          <a:bodyPr wrap="none" rtlCol="0">
            <a:spAutoFit/>
          </a:bodyPr>
          <a:lstStyle/>
          <a:p>
            <a:pPr algn="ctr"/>
            <a:r>
              <a:rPr lang="en-US" sz="1000" i="1" dirty="0">
                <a:latin typeface="Arial" panose="020B0604020202020204" pitchFamily="34" charset="0"/>
                <a:cs typeface="Arial" panose="020B0604020202020204" pitchFamily="34" charset="0"/>
              </a:rPr>
              <a:t>Select Card</a:t>
            </a:r>
          </a:p>
        </p:txBody>
      </p:sp>
      <p:sp>
        <p:nvSpPr>
          <p:cNvPr id="130" name="TextBox 129"/>
          <p:cNvSpPr txBox="1"/>
          <p:nvPr/>
        </p:nvSpPr>
        <p:spPr>
          <a:xfrm>
            <a:off x="3547316" y="2612340"/>
            <a:ext cx="1888780" cy="400110"/>
          </a:xfrm>
          <a:prstGeom prst="rect">
            <a:avLst/>
          </a:prstGeom>
          <a:noFill/>
        </p:spPr>
        <p:txBody>
          <a:bodyPr wrap="square" rtlCol="0">
            <a:spAutoFit/>
          </a:bodyPr>
          <a:lstStyle/>
          <a:p>
            <a:r>
              <a:rPr lang="en-US" sz="1000" i="1" dirty="0">
                <a:latin typeface="Arial" panose="020B0604020202020204" pitchFamily="34" charset="0"/>
                <a:cs typeface="Arial" panose="020B0604020202020204" pitchFamily="34" charset="0"/>
              </a:rPr>
              <a:t>User Authorization</a:t>
            </a:r>
            <a:r>
              <a:rPr lang="en-US" sz="1000" dirty="0">
                <a:latin typeface="Arial" panose="020B0604020202020204" pitchFamily="34" charset="0"/>
                <a:cs typeface="Arial" panose="020B0604020202020204" pitchFamily="34" charset="0"/>
              </a:rPr>
              <a:t> using a PIN or Biometric operation</a:t>
            </a:r>
          </a:p>
        </p:txBody>
      </p:sp>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(Scenario dependent “channel”</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 technology used for Merchant</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 to Wallet communication)</a:t>
            </a: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(Scenario dependent)</a:t>
            </a:r>
          </a:p>
        </p:txBody>
      </p:sp>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Encryption</a:t>
            </a:r>
            <a:br>
              <a:rPr lang="en-US" sz="1000" dirty="0">
                <a:latin typeface="Arial" panose="020B0604020202020204" pitchFamily="34" charset="0"/>
                <a:cs typeface="Arial" panose="020B0604020202020204" pitchFamily="34" charset="0"/>
              </a:rPr>
            </a:br>
            <a:r>
              <a:rPr lang="en-US" sz="1000" i="1" dirty="0">
                <a:latin typeface="Arial" panose="020B0604020202020204" pitchFamily="34" charset="0"/>
                <a:cs typeface="Arial" panose="020B0604020202020204" pitchFamily="34" charset="0"/>
              </a:rPr>
              <a:t>Private</a:t>
            </a:r>
            <a:r>
              <a:rPr lang="en-US" sz="1000" dirty="0">
                <a:latin typeface="Arial" panose="020B0604020202020204" pitchFamily="34" charset="0"/>
                <a:cs typeface="Arial" panose="020B0604020202020204" pitchFamily="34" charset="0"/>
              </a:rPr>
              <a:t> Key</a:t>
            </a:r>
          </a:p>
        </p:txBody>
      </p:sp>
      <p:sp>
        <p:nvSpPr>
          <p:cNvPr id="142" name="TextBox 141"/>
          <p:cNvSpPr txBox="1"/>
          <p:nvPr/>
        </p:nvSpPr>
        <p:spPr>
          <a:xfrm>
            <a:off x="53577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a:latin typeface="Arial" panose="020B0604020202020204" pitchFamily="34" charset="0"/>
                <a:cs typeface="Arial" panose="020B0604020202020204" pitchFamily="34" charset="0"/>
              </a:rPr>
              <a:t>All transaction steps are now available in a single object where each layer is </a:t>
            </a:r>
            <a:r>
              <a:rPr lang="en-US" sz="1000" i="1" dirty="0">
                <a:latin typeface="Arial" panose="020B0604020202020204" pitchFamily="34" charset="0"/>
                <a:cs typeface="Arial" panose="020B0604020202020204" pitchFamily="34" charset="0"/>
              </a:rPr>
              <a:t>signed and embeds inner layers</a:t>
            </a:r>
            <a:endParaRPr lang="en-US" sz="1000" dirty="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a:latin typeface="Arial" panose="020B0604020202020204" pitchFamily="34" charset="0"/>
                <a:cs typeface="Arial" panose="020B0604020202020204" pitchFamily="34" charset="0"/>
              </a:rPr>
              <a:t>Request</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Signature</a:t>
            </a: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a:latin typeface="Arial" panose="020B0604020202020204" pitchFamily="34" charset="0"/>
                <a:cs typeface="Arial" panose="020B0604020202020204" pitchFamily="34" charset="0"/>
              </a:rPr>
              <a:t>Virtual Cards</a:t>
            </a:r>
          </a:p>
        </p:txBody>
      </p:sp>
      <p:sp>
        <p:nvSpPr>
          <p:cNvPr id="164" name="TextBox 163"/>
          <p:cNvSpPr txBox="1"/>
          <p:nvPr/>
        </p:nvSpPr>
        <p:spPr>
          <a:xfrm>
            <a:off x="7004147" y="188640"/>
            <a:ext cx="1733616"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Virtual Card Properties</a:t>
            </a: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608900"/>
            <a:ext cx="466286" cy="245969"/>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84" name="Rounded Rectangle 183"/>
          <p:cNvSpPr>
            <a:spLocks noChangeAspect="1"/>
          </p:cNvSpPr>
          <p:nvPr/>
        </p:nvSpPr>
        <p:spPr>
          <a:xfrm>
            <a:off x="7092280" y="510005"/>
            <a:ext cx="1596163" cy="1782100"/>
          </a:xfrm>
          <a:prstGeom prst="roundRect">
            <a:avLst>
              <a:gd name="adj" fmla="val 5627"/>
            </a:avLst>
          </a:prstGeom>
          <a:solidFill>
            <a:schemeClr val="bg1">
              <a:lumMod val="95000"/>
            </a:schemeClr>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sp>
        <p:nvSpPr>
          <p:cNvPr id="187" name="TextBox 186"/>
          <p:cNvSpPr txBox="1"/>
          <p:nvPr/>
        </p:nvSpPr>
        <p:spPr>
          <a:xfrm>
            <a:off x="7528922" y="659138"/>
            <a:ext cx="984565"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Signature Key</a:t>
            </a:r>
          </a:p>
        </p:txBody>
      </p:sp>
      <p:sp>
        <p:nvSpPr>
          <p:cNvPr id="188" name="TextBox 187"/>
          <p:cNvSpPr txBox="1"/>
          <p:nvPr/>
        </p:nvSpPr>
        <p:spPr>
          <a:xfrm>
            <a:off x="7545963" y="918980"/>
            <a:ext cx="787395"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Encryption</a:t>
            </a:r>
            <a:br>
              <a:rPr lang="en-US" sz="1000" dirty="0">
                <a:latin typeface="Arial" panose="020B0604020202020204" pitchFamily="34" charset="0"/>
                <a:cs typeface="Arial" panose="020B0604020202020204" pitchFamily="34" charset="0"/>
              </a:rPr>
            </a:br>
            <a:r>
              <a:rPr lang="en-US" sz="1000" i="1" dirty="0">
                <a:latin typeface="Arial" panose="020B0604020202020204" pitchFamily="34" charset="0"/>
                <a:cs typeface="Arial" panose="020B0604020202020204" pitchFamily="34" charset="0"/>
              </a:rPr>
              <a:t>Public</a:t>
            </a:r>
            <a:r>
              <a:rPr lang="en-US" sz="1000" dirty="0">
                <a:latin typeface="Arial" panose="020B0604020202020204" pitchFamily="34" charset="0"/>
                <a:cs typeface="Arial" panose="020B0604020202020204" pitchFamily="34" charset="0"/>
              </a:rPr>
              <a:t> Key</a:t>
            </a:r>
          </a:p>
        </p:txBody>
      </p:sp>
      <p:sp>
        <p:nvSpPr>
          <p:cNvPr id="189" name="TextBox 188"/>
          <p:cNvSpPr txBox="1"/>
          <p:nvPr/>
        </p:nvSpPr>
        <p:spPr>
          <a:xfrm>
            <a:off x="7123726" y="1343090"/>
            <a:ext cx="1539204" cy="861774"/>
          </a:xfrm>
          <a:prstGeom prst="rect">
            <a:avLst/>
          </a:prstGeom>
          <a:noFill/>
        </p:spPr>
        <p:txBody>
          <a:bodyPr wrap="none" rtlCol="0">
            <a:spAutoFit/>
          </a:bodyPr>
          <a:lstStyle/>
          <a:p>
            <a:pPr marL="98425" indent="-98425">
              <a:buFont typeface="Arial" panose="020B0604020202020204" pitchFamily="34" charset="0"/>
              <a:buChar char="•"/>
            </a:pPr>
            <a:r>
              <a:rPr lang="en-US" sz="1000" dirty="0">
                <a:latin typeface="Arial" panose="020B0604020202020204" pitchFamily="34" charset="0"/>
                <a:cs typeface="Arial" panose="020B0604020202020204" pitchFamily="34" charset="0"/>
              </a:rPr>
              <a:t>Payment Method URL</a:t>
            </a:r>
          </a:p>
          <a:p>
            <a:pPr marL="98425" indent="-98425">
              <a:buFont typeface="Arial" panose="020B0604020202020204" pitchFamily="34" charset="0"/>
              <a:buChar char="•"/>
            </a:pPr>
            <a:r>
              <a:rPr lang="en-US" sz="1000" dirty="0">
                <a:latin typeface="Arial" panose="020B0604020202020204" pitchFamily="34" charset="0"/>
                <a:cs typeface="Arial" panose="020B0604020202020204" pitchFamily="34" charset="0"/>
              </a:rPr>
              <a:t>Bank Authority URL</a:t>
            </a:r>
          </a:p>
          <a:p>
            <a:pPr marL="98425" indent="-98425">
              <a:buFont typeface="Arial" panose="020B0604020202020204" pitchFamily="34" charset="0"/>
              <a:buChar char="•"/>
            </a:pPr>
            <a:r>
              <a:rPr lang="en-US" sz="1000" dirty="0">
                <a:latin typeface="Arial" panose="020B0604020202020204" pitchFamily="34" charset="0"/>
                <a:cs typeface="Arial" panose="020B0604020202020204" pitchFamily="34" charset="0"/>
              </a:rPr>
              <a:t>Account ID</a:t>
            </a:r>
          </a:p>
          <a:p>
            <a:pPr marL="98425" indent="-98425">
              <a:buFont typeface="Arial" panose="020B0604020202020204" pitchFamily="34" charset="0"/>
              <a:buChar char="•"/>
            </a:pPr>
            <a:r>
              <a:rPr lang="en-US" sz="1000" dirty="0">
                <a:latin typeface="Arial" panose="020B0604020202020204" pitchFamily="34" charset="0"/>
                <a:cs typeface="Arial" panose="020B0604020202020204" pitchFamily="34" charset="0"/>
              </a:rPr>
              <a:t>Card Logotype</a:t>
            </a:r>
          </a:p>
          <a:p>
            <a:pPr marL="98425" indent="-98425">
              <a:buFont typeface="Arial" panose="020B0604020202020204" pitchFamily="34" charset="0"/>
              <a:buChar char="•"/>
            </a:pPr>
            <a:r>
              <a:rPr lang="en-US" sz="1000" dirty="0">
                <a:latin typeface="Arial" panose="020B0604020202020204" pitchFamily="34" charset="0"/>
                <a:cs typeface="Arial" panose="020B0604020202020204" pitchFamily="34" charset="0"/>
              </a:rPr>
              <a:t>…</a:t>
            </a:r>
          </a:p>
        </p:txBody>
      </p:sp>
      <p:cxnSp>
        <p:nvCxnSpPr>
          <p:cNvPr id="126" name="Elbow Connector 125"/>
          <p:cNvCxnSpPr/>
          <p:nvPr/>
        </p:nvCxnSpPr>
        <p:spPr>
          <a:xfrm flipV="1">
            <a:off x="5878340" y="1179705"/>
            <a:ext cx="612000" cy="1112400"/>
          </a:xfrm>
          <a:prstGeom prst="bentConnector2">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TextBox 131"/>
              <p:cNvSpPr txBox="1"/>
              <p:nvPr/>
            </p:nvSpPr>
            <p:spPr>
              <a:xfrm>
                <a:off x="1410558" y="2197503"/>
                <a:ext cx="1424590" cy="1447521"/>
              </a:xfrm>
              <a:prstGeom prst="roundRect">
                <a:avLst>
                  <a:gd name="adj" fmla="val 8156"/>
                </a:avLst>
              </a:prstGeom>
              <a:noFill/>
              <a:ln>
                <a:solidFill>
                  <a:schemeClr val="tx1"/>
                </a:solidFill>
                <a:prstDash val="solid"/>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User Bank </a:t>
                </a:r>
                <a:r>
                  <a:rPr lang="en-US" sz="1000" i="1" dirty="0">
                    <a:latin typeface="Arial" panose="020B0604020202020204" pitchFamily="34" charset="0"/>
                    <a:cs typeface="Arial" panose="020B0604020202020204" pitchFamily="34" charset="0"/>
                  </a:rPr>
                  <a:t>Lookup </a:t>
                </a:r>
                <a14:m>
                  <m:oMath xmlns:m="http://schemas.openxmlformats.org/officeDocument/2006/math">
                    <m:r>
                      <a:rPr lang="en-US" sz="1000" dirty="0" smtClean="0">
                        <a:solidFill>
                          <a:srgbClr val="00B050"/>
                        </a:solidFill>
                        <a:latin typeface="Cambria Math"/>
                        <a:cs typeface="Arial" panose="020B0604020202020204" pitchFamily="34" charset="0"/>
                        <a:sym typeface="Wingdings"/>
                      </a:rPr>
                      <m:t></m:t>
                    </m:r>
                  </m:oMath>
                </a14:m>
                <a:endParaRPr lang="en-US" sz="1000" b="1" i="1" baseline="-16000" dirty="0">
                  <a:solidFill>
                    <a:srgbClr val="C00000"/>
                  </a:solidFill>
                  <a:latin typeface="Arial" panose="020B0604020202020204" pitchFamily="34" charset="0"/>
                  <a:cs typeface="Arial" panose="020B0604020202020204" pitchFamily="34" charset="0"/>
                </a:endParaRPr>
              </a:p>
              <a:p>
                <a:pPr>
                  <a:spcBef>
                    <a:spcPts val="600"/>
                  </a:spcBef>
                </a:pPr>
                <a:r>
                  <a:rPr lang="en-US" sz="1000" i="1" dirty="0">
                    <a:latin typeface="Arial" panose="020B0604020202020204" pitchFamily="34" charset="0"/>
                    <a:cs typeface="Arial" panose="020B0604020202020204" pitchFamily="34" charset="0"/>
                  </a:rPr>
                  <a:t>Discovery</a:t>
                </a:r>
                <a:r>
                  <a:rPr lang="en-US" sz="1000" dirty="0">
                    <a:latin typeface="Arial" panose="020B0604020202020204" pitchFamily="34" charset="0"/>
                    <a:cs typeface="Arial" panose="020B0604020202020204" pitchFamily="34" charset="0"/>
                  </a:rPr>
                  <a:t> of selected</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payment method</a:t>
                </a:r>
              </a:p>
              <a:p>
                <a:pPr>
                  <a:spcBef>
                    <a:spcPts val="600"/>
                  </a:spcBef>
                </a:pPr>
                <a:r>
                  <a:rPr lang="en-US" sz="1000" i="1" dirty="0">
                    <a:latin typeface="Arial" panose="020B0604020202020204" pitchFamily="34" charset="0"/>
                    <a:cs typeface="Arial" panose="020B0604020202020204" pitchFamily="34" charset="0"/>
                  </a:rPr>
                  <a:t>Creation</a:t>
                </a:r>
                <a:r>
                  <a:rPr lang="en-US" sz="1000" dirty="0">
                    <a:latin typeface="Arial" panose="020B0604020202020204" pitchFamily="34" charset="0"/>
                    <a:cs typeface="Arial" panose="020B0604020202020204" pitchFamily="34" charset="0"/>
                  </a:rPr>
                  <a:t> of payment</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method specific data</a:t>
                </a:r>
              </a:p>
              <a:p>
                <a:pPr>
                  <a:spcBef>
                    <a:spcPts val="600"/>
                  </a:spcBef>
                </a:pPr>
                <a:r>
                  <a:rPr lang="en-US" sz="1000" dirty="0">
                    <a:latin typeface="Arial" panose="020B0604020202020204" pitchFamily="34" charset="0"/>
                    <a:cs typeface="Arial" panose="020B0604020202020204" pitchFamily="34" charset="0"/>
                  </a:rPr>
                  <a:t>Including URL to own</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authority object</a:t>
                </a:r>
                <a:r>
                  <a:rPr lang="en-US" sz="1000" i="1" dirty="0">
                    <a:latin typeface="Arial" panose="020B0604020202020204" pitchFamily="34" charset="0"/>
                    <a:cs typeface="Arial" panose="020B0604020202020204" pitchFamily="34" charset="0"/>
                  </a:rPr>
                  <a:t> </a:t>
                </a:r>
                <a14:m>
                  <m:oMath xmlns:m="http://schemas.openxmlformats.org/officeDocument/2006/math">
                    <m:r>
                      <a:rPr lang="en-US" sz="1000" dirty="0">
                        <a:solidFill>
                          <a:srgbClr val="00B050"/>
                        </a:solidFill>
                        <a:latin typeface="Cambria Math"/>
                        <a:cs typeface="Arial" panose="020B0604020202020204" pitchFamily="34" charset="0"/>
                        <a:sym typeface="Wingdings"/>
                      </a:rPr>
                      <m:t></m:t>
                    </m:r>
                  </m:oMath>
                </a14:m>
                <a:endParaRPr lang="en-US" sz="1000" dirty="0">
                  <a:latin typeface="Arial" panose="020B0604020202020204" pitchFamily="34" charset="0"/>
                  <a:cs typeface="Arial" panose="020B0604020202020204" pitchFamily="34" charset="0"/>
                </a:endParaRPr>
              </a:p>
            </p:txBody>
          </p:sp>
        </mc:Choice>
        <mc:Fallback xmlns="">
          <p:sp>
            <p:nvSpPr>
              <p:cNvPr id="132" name="TextBox 131"/>
              <p:cNvSpPr txBox="1">
                <a:spLocks noRot="1" noChangeAspect="1" noMove="1" noResize="1" noEditPoints="1" noAdjustHandles="1" noChangeArrowheads="1" noChangeShapeType="1" noTextEdit="1"/>
              </p:cNvSpPr>
              <p:nvPr/>
            </p:nvSpPr>
            <p:spPr>
              <a:xfrm>
                <a:off x="1410558" y="2197503"/>
                <a:ext cx="1424590" cy="1447521"/>
              </a:xfrm>
              <a:prstGeom prst="roundRect">
                <a:avLst>
                  <a:gd name="adj" fmla="val 8156"/>
                </a:avLst>
              </a:prstGeom>
              <a:blipFill rotWithShape="1">
                <a:blip r:embed="rId15"/>
                <a:stretch>
                  <a:fillRect/>
                </a:stretch>
              </a:blipFill>
              <a:ln>
                <a:solidFill>
                  <a:schemeClr val="tx1"/>
                </a:solidFill>
                <a:prstDash val="solid"/>
              </a:ln>
            </p:spPr>
            <p:txBody>
              <a:bodyPr/>
              <a:lstStyle/>
              <a:p>
                <a:r>
                  <a:rPr lang="en-US">
                    <a:noFill/>
                  </a:rPr>
                  <a:t> </a:t>
                </a:r>
              </a:p>
            </p:txBody>
          </p:sp>
        </mc:Fallback>
      </mc:AlternateContent>
      <p:sp>
        <p:nvSpPr>
          <p:cNvPr id="136" name="TextBox 135"/>
          <p:cNvSpPr txBox="1"/>
          <p:nvPr/>
        </p:nvSpPr>
        <p:spPr>
          <a:xfrm>
            <a:off x="5311535" y="2454757"/>
            <a:ext cx="503664" cy="246221"/>
          </a:xfrm>
          <a:prstGeom prst="rect">
            <a:avLst/>
          </a:prstGeom>
          <a:noFill/>
        </p:spPr>
        <p:txBody>
          <a:bodyPr wrap="none" rtlCol="0">
            <a:spAutoFit/>
          </a:bodyPr>
          <a:lstStyle/>
          <a:p>
            <a:pPr algn="r"/>
            <a:r>
              <a:rPr lang="en-US" sz="1000" i="1" dirty="0">
                <a:latin typeface="Arial" panose="020B0604020202020204" pitchFamily="34" charset="0"/>
                <a:cs typeface="Arial" panose="020B0604020202020204" pitchFamily="34" charset="0"/>
              </a:rPr>
              <a:t>Total</a:t>
            </a:r>
            <a:r>
              <a:rPr lang="en-US" sz="1000" dirty="0">
                <a:latin typeface="Arial" panose="020B0604020202020204" pitchFamily="34" charset="0"/>
                <a:cs typeface="Arial" panose="020B0604020202020204" pitchFamily="34" charset="0"/>
              </a:rPr>
              <a:t>:</a:t>
            </a:r>
          </a:p>
        </p:txBody>
      </p:sp>
      <p:sp>
        <p:nvSpPr>
          <p:cNvPr id="137" name="TextBox 136"/>
          <p:cNvSpPr txBox="1"/>
          <p:nvPr/>
        </p:nvSpPr>
        <p:spPr>
          <a:xfrm>
            <a:off x="5674530" y="2426728"/>
            <a:ext cx="545342" cy="292388"/>
          </a:xfrm>
          <a:prstGeom prst="rect">
            <a:avLst/>
          </a:prstGeom>
          <a:noFill/>
        </p:spPr>
        <p:txBody>
          <a:bodyPr wrap="none" rtlCol="0">
            <a:spAutoFit/>
          </a:bodyPr>
          <a:lstStyle/>
          <a:p>
            <a:r>
              <a:rPr lang="en-US" sz="1300" dirty="0">
                <a:latin typeface="Calibri" panose="020F0502020204030204" pitchFamily="34" charset="0"/>
                <a:cs typeface="Calibri" panose="020F0502020204030204" pitchFamily="34" charset="0"/>
              </a:rPr>
              <a:t>€</a:t>
            </a:r>
            <a:r>
              <a:rPr lang="en-US" sz="6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550</a:t>
            </a:r>
          </a:p>
        </p:txBody>
      </p:sp>
      <p:pic>
        <p:nvPicPr>
          <p:cNvPr id="2" name="Picture 6" descr="C:\Users\Anders\AppData\Local\Microsoft\Windows\INetCache\IE\10FYNQXY\Crystal_Clear_kdm_user_female[1].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87780" y="500586"/>
            <a:ext cx="459335" cy="4593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0" name="Picture 14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917486" y="2780928"/>
            <a:ext cx="744996" cy="552793"/>
          </a:xfrm>
          <a:prstGeom prst="rect">
            <a:avLst/>
          </a:prstGeom>
          <a:effectLst>
            <a:outerShdw blurRad="50800" dist="38100" dir="2700000" algn="tl" rotWithShape="0">
              <a:prstClr val="black">
                <a:alpha val="40000"/>
              </a:prstClr>
            </a:outerShdw>
          </a:effectLst>
        </p:spPr>
      </p:pic>
      <p:pic>
        <p:nvPicPr>
          <p:cNvPr id="165" name="Picture 16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76482" y="2780928"/>
            <a:ext cx="744996" cy="552793"/>
          </a:xfrm>
          <a:prstGeom prst="rect">
            <a:avLst/>
          </a:prstGeom>
          <a:effectLst>
            <a:outerShdw blurRad="50800" dist="38100" dir="2700000" algn="tl" rotWithShape="0">
              <a:prstClr val="black">
                <a:alpha val="40000"/>
              </a:prstClr>
            </a:outerShdw>
          </a:effectLst>
        </p:spPr>
      </p:pic>
      <p:grpSp>
        <p:nvGrpSpPr>
          <p:cNvPr id="190" name="Group 189"/>
          <p:cNvGrpSpPr/>
          <p:nvPr/>
        </p:nvGrpSpPr>
        <p:grpSpPr>
          <a:xfrm>
            <a:off x="2651232" y="524071"/>
            <a:ext cx="557162" cy="447881"/>
            <a:chOff x="3321759" y="524071"/>
            <a:chExt cx="557162" cy="447881"/>
          </a:xfrm>
        </p:grpSpPr>
        <p:grpSp>
          <p:nvGrpSpPr>
            <p:cNvPr id="191" name="Group 190"/>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211" name="Rectangle 210"/>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p:cNvCxnSpPr>
                <a:stCxn id="212" idx="3"/>
                <a:endCxn id="212"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193" name="Oval 192"/>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ight Triangle 201"/>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ight Triangle 205"/>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6" name="TextBox 215"/>
          <p:cNvSpPr txBox="1"/>
          <p:nvPr/>
        </p:nvSpPr>
        <p:spPr>
          <a:xfrm>
            <a:off x="8012732" y="5007352"/>
            <a:ext cx="928460" cy="400110"/>
          </a:xfrm>
          <a:prstGeom prst="rect">
            <a:avLst/>
          </a:prstGeom>
          <a:noFill/>
        </p:spPr>
        <p:txBody>
          <a:bodyPr wrap="none" rtlCol="0">
            <a:spAutoFit/>
          </a:bodyPr>
          <a:lstStyle/>
          <a:p>
            <a:pPr algn="ctr"/>
            <a:r>
              <a:rPr lang="en-US" sz="1000" dirty="0">
                <a:latin typeface="Arial" panose="020B0604020202020204" pitchFamily="34" charset="0"/>
                <a:cs typeface="Arial" panose="020B0604020202020204" pitchFamily="34" charset="0"/>
              </a:rPr>
              <a:t>Authorization</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Signature</a:t>
            </a:r>
          </a:p>
        </p:txBody>
      </p:sp>
      <p:sp>
        <p:nvSpPr>
          <p:cNvPr id="217" name="TextBox 216"/>
          <p:cNvSpPr txBox="1"/>
          <p:nvPr/>
        </p:nvSpPr>
        <p:spPr>
          <a:xfrm>
            <a:off x="3713728" y="5787792"/>
            <a:ext cx="1417376"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(Scenario dependent)</a:t>
            </a:r>
          </a:p>
        </p:txBody>
      </p:sp>
      <p:pic>
        <p:nvPicPr>
          <p:cNvPr id="223" name="Picture 8" descr="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044" y="624332"/>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4" name="Picture 8" descr="key"/>
          <p:cNvPicPr>
            <a:picLocks noChangeAspect="1" noChangeArrowheads="1"/>
          </p:cNvPicPr>
          <p:nvPr/>
        </p:nvPicPr>
        <p:blipFill>
          <a:blip r:embed="rId18">
            <a:duotone>
              <a:prstClr val="black"/>
              <a:schemeClr val="accent3">
                <a:tint val="45000"/>
                <a:satMod val="400000"/>
              </a:schemeClr>
            </a:duotone>
            <a:extLst>
              <a:ext uri="{BEBA8EAE-BF5A-486C-A8C5-ECC9F3942E4B}">
                <a14:imgProps xmlns:a14="http://schemas.microsoft.com/office/drawing/2010/main">
                  <a14:imgLayer r:embed="rId6">
                    <a14:imgEffect>
                      <a14:colorTemperature colorTemp="5246"/>
                    </a14:imgEffect>
                  </a14:imgLayer>
                </a14:imgProps>
              </a:ext>
              <a:ext uri="{28A0092B-C50C-407E-A947-70E740481C1C}">
                <a14:useLocalDpi xmlns:a14="http://schemas.microsoft.com/office/drawing/2010/main" val="0"/>
              </a:ext>
            </a:extLst>
          </a:blip>
          <a:srcRect/>
          <a:stretch>
            <a:fillRect/>
          </a:stretch>
        </p:blipFill>
        <p:spPr bwMode="auto">
          <a:xfrm>
            <a:off x="7213044" y="92378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25"/>
          <p:cNvSpPr/>
          <p:nvPr/>
        </p:nvSpPr>
        <p:spPr>
          <a:xfrm rot="2212763">
            <a:off x="7886902" y="1157145"/>
            <a:ext cx="1452071" cy="1644446"/>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 name="connsiteX0" fmla="*/ 0 w 70170"/>
              <a:gd name="connsiteY0" fmla="*/ 296432 h 1623783"/>
              <a:gd name="connsiteX1" fmla="*/ 9990 w 70170"/>
              <a:gd name="connsiteY1" fmla="*/ 0 h 1623783"/>
              <a:gd name="connsiteX2" fmla="*/ 70170 w 70170"/>
              <a:gd name="connsiteY2" fmla="*/ 1385086 h 1623783"/>
              <a:gd name="connsiteX3" fmla="*/ 51690 w 70170"/>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276215 h 1623783"/>
              <a:gd name="connsiteX1" fmla="*/ 11677 w 71857"/>
              <a:gd name="connsiteY1" fmla="*/ 0 h 1623783"/>
              <a:gd name="connsiteX2" fmla="*/ 71857 w 71857"/>
              <a:gd name="connsiteY2" fmla="*/ 1385086 h 1623783"/>
              <a:gd name="connsiteX3" fmla="*/ 53377 w 71857"/>
              <a:gd name="connsiteY3" fmla="*/ 1623783 h 1623783"/>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209729 h 1557297"/>
              <a:gd name="connsiteX1" fmla="*/ 15077 w 71857"/>
              <a:gd name="connsiteY1" fmla="*/ 10122 h 1557297"/>
              <a:gd name="connsiteX2" fmla="*/ 71857 w 71857"/>
              <a:gd name="connsiteY2" fmla="*/ 1318600 h 1557297"/>
              <a:gd name="connsiteX3" fmla="*/ 53377 w 71857"/>
              <a:gd name="connsiteY3" fmla="*/ 1557297 h 1557297"/>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199607 h 1547175"/>
              <a:gd name="connsiteX1" fmla="*/ 15077 w 71857"/>
              <a:gd name="connsiteY1" fmla="*/ 0 h 1547175"/>
              <a:gd name="connsiteX2" fmla="*/ 71857 w 71857"/>
              <a:gd name="connsiteY2" fmla="*/ 1308478 h 1547175"/>
              <a:gd name="connsiteX3" fmla="*/ 53377 w 71857"/>
              <a:gd name="connsiteY3" fmla="*/ 1547175 h 1547175"/>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857"/>
              <a:gd name="connsiteY0" fmla="*/ 204100 h 1551668"/>
              <a:gd name="connsiteX1" fmla="*/ 15207 w 71857"/>
              <a:gd name="connsiteY1" fmla="*/ 0 h 1551668"/>
              <a:gd name="connsiteX2" fmla="*/ 71857 w 71857"/>
              <a:gd name="connsiteY2" fmla="*/ 1312971 h 1551668"/>
              <a:gd name="connsiteX3" fmla="*/ 53377 w 71857"/>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1974"/>
              <a:gd name="connsiteY0" fmla="*/ 201403 h 1551668"/>
              <a:gd name="connsiteX1" fmla="*/ 15324 w 71974"/>
              <a:gd name="connsiteY1" fmla="*/ 0 h 1551668"/>
              <a:gd name="connsiteX2" fmla="*/ 71974 w 71974"/>
              <a:gd name="connsiteY2" fmla="*/ 1312971 h 1551668"/>
              <a:gd name="connsiteX3" fmla="*/ 53494 w 71974"/>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2169"/>
              <a:gd name="connsiteY0" fmla="*/ 196909 h 1551668"/>
              <a:gd name="connsiteX1" fmla="*/ 15519 w 72169"/>
              <a:gd name="connsiteY1" fmla="*/ 0 h 1551668"/>
              <a:gd name="connsiteX2" fmla="*/ 72169 w 72169"/>
              <a:gd name="connsiteY2" fmla="*/ 1312971 h 1551668"/>
              <a:gd name="connsiteX3" fmla="*/ 53689 w 72169"/>
              <a:gd name="connsiteY3" fmla="*/ 1551668 h 1551668"/>
              <a:gd name="connsiteX0" fmla="*/ 0 w 79109"/>
              <a:gd name="connsiteY0" fmla="*/ 285681 h 1551668"/>
              <a:gd name="connsiteX1" fmla="*/ 22459 w 79109"/>
              <a:gd name="connsiteY1" fmla="*/ 0 h 1551668"/>
              <a:gd name="connsiteX2" fmla="*/ 79109 w 79109"/>
              <a:gd name="connsiteY2" fmla="*/ 1312971 h 1551668"/>
              <a:gd name="connsiteX3" fmla="*/ 60629 w 79109"/>
              <a:gd name="connsiteY3" fmla="*/ 1551668 h 1551668"/>
              <a:gd name="connsiteX0" fmla="*/ 0 w 79109"/>
              <a:gd name="connsiteY0" fmla="*/ 285681 h 1551668"/>
              <a:gd name="connsiteX1" fmla="*/ 22459 w 79109"/>
              <a:gd name="connsiteY1" fmla="*/ 0 h 1551668"/>
              <a:gd name="connsiteX2" fmla="*/ 79109 w 79109"/>
              <a:gd name="connsiteY2" fmla="*/ 1312971 h 1551668"/>
              <a:gd name="connsiteX3" fmla="*/ 60629 w 79109"/>
              <a:gd name="connsiteY3" fmla="*/ 1551668 h 1551668"/>
            </a:gdLst>
            <a:ahLst/>
            <a:cxnLst>
              <a:cxn ang="0">
                <a:pos x="connsiteX0" y="connsiteY0"/>
              </a:cxn>
              <a:cxn ang="0">
                <a:pos x="connsiteX1" y="connsiteY1"/>
              </a:cxn>
              <a:cxn ang="0">
                <a:pos x="connsiteX2" y="connsiteY2"/>
              </a:cxn>
              <a:cxn ang="0">
                <a:pos x="connsiteX3" y="connsiteY3"/>
              </a:cxn>
            </a:cxnLst>
            <a:rect l="l" t="t" r="r" b="b"/>
            <a:pathLst>
              <a:path w="79109" h="1551668">
                <a:moveTo>
                  <a:pt x="0" y="285681"/>
                </a:moveTo>
                <a:cubicBezTo>
                  <a:pt x="4286" y="230158"/>
                  <a:pt x="16825" y="71298"/>
                  <a:pt x="22459" y="0"/>
                </a:cubicBezTo>
                <a:cubicBezTo>
                  <a:pt x="34361" y="274391"/>
                  <a:pt x="79173" y="1309998"/>
                  <a:pt x="79109" y="1312971"/>
                </a:cubicBezTo>
                <a:cubicBezTo>
                  <a:pt x="79069" y="1313151"/>
                  <a:pt x="70580" y="1425934"/>
                  <a:pt x="60629" y="1551668"/>
                </a:cubicBezTo>
              </a:path>
            </a:pathLst>
          </a:cu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1" name="Picture 8" descr="key"/>
          <p:cNvPicPr>
            <a:picLocks noChangeAspect="1" noChangeArrowheads="1"/>
          </p:cNvPicPr>
          <p:nvPr/>
        </p:nvPicPr>
        <p:blipFill>
          <a:blip r:embed="rId19">
            <a:duotone>
              <a:prstClr val="black"/>
              <a:srgbClr val="D9C3A5">
                <a:tint val="50000"/>
                <a:satMod val="180000"/>
              </a:srgbClr>
            </a:duotone>
            <a:extLst>
              <a:ext uri="{BEBA8EAE-BF5A-486C-A8C5-ECC9F3942E4B}">
                <a14:imgProps xmlns:a14="http://schemas.microsoft.com/office/drawing/2010/main">
                  <a14:imgLayer r:embed="rId6">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5" name="Group 184"/>
          <p:cNvGrpSpPr/>
          <p:nvPr/>
        </p:nvGrpSpPr>
        <p:grpSpPr>
          <a:xfrm>
            <a:off x="5571275" y="3191235"/>
            <a:ext cx="432138" cy="309773"/>
            <a:chOff x="6353300" y="3493493"/>
            <a:chExt cx="432138" cy="309773"/>
          </a:xfrm>
        </p:grpSpPr>
        <p:sp>
          <p:nvSpPr>
            <p:cNvPr id="186" name="Parallelogram 185"/>
            <p:cNvSpPr/>
            <p:nvPr/>
          </p:nvSpPr>
          <p:spPr>
            <a:xfrm>
              <a:off x="6371329" y="3493493"/>
              <a:ext cx="414109" cy="237600"/>
            </a:xfrm>
            <a:prstGeom prst="parallelogram">
              <a:avLst/>
            </a:prstGeom>
            <a:blipFill>
              <a:blip r:embed="rId12"/>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Parallelogram 224"/>
            <p:cNvSpPr/>
            <p:nvPr/>
          </p:nvSpPr>
          <p:spPr>
            <a:xfrm>
              <a:off x="6353300" y="3731266"/>
              <a:ext cx="370800" cy="72000"/>
            </a:xfrm>
            <a:prstGeom prst="parallelogram">
              <a:avLst/>
            </a:prstGeom>
            <a:solidFill>
              <a:srgbClr val="FDFAC7"/>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5686462" y="2729584"/>
            <a:ext cx="162000" cy="162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5734058" y="2775762"/>
            <a:ext cx="72000" cy="7200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20688"/>
            <a:ext cx="8136904" cy="5786199"/>
          </a:xfrm>
          <a:prstGeom prst="rect">
            <a:avLst/>
          </a:prstGeom>
          <a:noFill/>
        </p:spPr>
        <p:txBody>
          <a:bodyPr wrap="square" rtlCol="0">
            <a:spAutoFit/>
          </a:bodyPr>
          <a:lstStyle/>
          <a:p>
            <a:pPr marL="180975" indent="-180975"/>
            <a:r>
              <a:rPr lang="en-US" sz="1000" dirty="0">
                <a:latin typeface="Arial" panose="020B0604020202020204" pitchFamily="34" charset="0"/>
                <a:cs typeface="Arial" panose="020B0604020202020204" pitchFamily="34" charset="0"/>
              </a:rPr>
              <a:t>Q:	Doesn't Saturn’s Merchant-to-User Bank </a:t>
            </a:r>
            <a:r>
              <a:rPr lang="en-US" sz="1000" dirty="0" err="1">
                <a:latin typeface="Arial" panose="020B0604020202020204" pitchFamily="34" charset="0"/>
                <a:cs typeface="Arial" panose="020B0604020202020204" pitchFamily="34" charset="0"/>
                <a:hlinkClick r:id="rId2" action="ppaction://hlinksldjump"/>
              </a:rPr>
              <a:t>AuthorizationRequest</a:t>
            </a:r>
            <a:r>
              <a:rPr lang="en-US" sz="1000" dirty="0">
                <a:latin typeface="Arial" panose="020B0604020202020204" pitchFamily="34" charset="0"/>
                <a:cs typeface="Arial" panose="020B0604020202020204" pitchFamily="34" charset="0"/>
              </a:rPr>
              <a:t> introduce security risks?</a:t>
            </a:r>
          </a:p>
          <a:p>
            <a:pPr marL="180975" indent="-180975"/>
            <a:r>
              <a:rPr lang="en-US" sz="1000" dirty="0">
                <a:latin typeface="Arial" panose="020B0604020202020204" pitchFamily="34" charset="0"/>
                <a:cs typeface="Arial" panose="020B0604020202020204" pitchFamily="34" charset="0"/>
              </a:rPr>
              <a:t>A:	Yes, similar risks as on-line bank applications which effectively are open to requests from </a:t>
            </a:r>
            <a:r>
              <a:rPr lang="en-US" sz="1000" i="1" dirty="0">
                <a:latin typeface="Arial" panose="020B0604020202020204" pitchFamily="34" charset="0"/>
                <a:cs typeface="Arial" panose="020B0604020202020204" pitchFamily="34" charset="0"/>
              </a:rPr>
              <a:t>anywhere</a:t>
            </a:r>
            <a:r>
              <a:rPr lang="en-US" sz="1000" dirty="0">
                <a:latin typeface="Arial" panose="020B0604020202020204" pitchFamily="34" charset="0"/>
                <a:cs typeface="Arial" panose="020B0604020202020204" pitchFamily="34" charset="0"/>
              </a:rPr>
              <a:t>.  Security features include:</a:t>
            </a:r>
          </a:p>
          <a:p>
            <a:pPr marL="357188" indent="-180975">
              <a:buFont typeface="Arial" panose="020B0604020202020204" pitchFamily="34" charset="0"/>
              <a:buChar char="•"/>
            </a:pPr>
            <a:r>
              <a:rPr lang="en-US" sz="1000" dirty="0">
                <a:latin typeface="Arial" panose="020B0604020202020204" pitchFamily="34" charset="0"/>
                <a:cs typeface="Arial" panose="020B0604020202020204" pitchFamily="34" charset="0"/>
              </a:rPr>
              <a:t>Small and strict message format</a:t>
            </a:r>
          </a:p>
          <a:p>
            <a:pPr marL="357188" indent="-180975">
              <a:buFont typeface="Arial" panose="020B0604020202020204" pitchFamily="34" charset="0"/>
              <a:buChar char="•"/>
            </a:pPr>
            <a:r>
              <a:rPr lang="en-US" sz="1000" dirty="0">
                <a:latin typeface="Arial" panose="020B0604020202020204" pitchFamily="34" charset="0"/>
                <a:cs typeface="Arial" panose="020B0604020202020204" pitchFamily="34" charset="0"/>
              </a:rPr>
              <a:t>All messages are signed using industry standard cryptographic algorithms</a:t>
            </a:r>
          </a:p>
          <a:p>
            <a:pPr marL="357188" indent="-180975">
              <a:buFont typeface="Arial" panose="020B0604020202020204" pitchFamily="34" charset="0"/>
              <a:buChar char="•"/>
            </a:pPr>
            <a:r>
              <a:rPr lang="en-US" sz="1000" dirty="0" err="1">
                <a:latin typeface="Arial" panose="020B0604020202020204" pitchFamily="34" charset="0"/>
                <a:cs typeface="Arial" panose="020B0604020202020204" pitchFamily="34" charset="0"/>
                <a:hlinkClick r:id="rId3" action="ppaction://hlinksldjump"/>
              </a:rPr>
              <a:t>AuthorizationRequest</a:t>
            </a:r>
            <a:r>
              <a:rPr lang="en-US" sz="1000" dirty="0">
                <a:latin typeface="Arial" panose="020B0604020202020204" pitchFamily="34" charset="0"/>
                <a:cs typeface="Arial" panose="020B0604020202020204" pitchFamily="34" charset="0"/>
              </a:rPr>
              <a:t> is signed by the Merchant and vouched for by the Merchant's Bank/Acquirer through the </a:t>
            </a:r>
            <a:r>
              <a:rPr lang="en-US" sz="1000" dirty="0" err="1">
                <a:latin typeface="Arial" panose="020B0604020202020204" pitchFamily="34" charset="0"/>
                <a:cs typeface="Arial" panose="020B0604020202020204" pitchFamily="34" charset="0"/>
                <a:hlinkClick r:id="rId4" action="ppaction://hlinksldjump"/>
              </a:rPr>
              <a:t>PayeeAuthority</a:t>
            </a:r>
            <a:r>
              <a:rPr lang="en-US" sz="1000" dirty="0">
                <a:latin typeface="Arial" panose="020B0604020202020204" pitchFamily="34" charset="0"/>
                <a:cs typeface="Arial" panose="020B0604020202020204" pitchFamily="34" charset="0"/>
              </a:rPr>
              <a:t> object which also enables </a:t>
            </a:r>
            <a:r>
              <a:rPr lang="en-US" sz="1000" i="1" dirty="0">
                <a:latin typeface="Arial" panose="020B0604020202020204" pitchFamily="34" charset="0"/>
                <a:cs typeface="Arial" panose="020B0604020202020204" pitchFamily="34" charset="0"/>
              </a:rPr>
              <a:t>verifiable</a:t>
            </a:r>
            <a:r>
              <a:rPr lang="en-US" sz="1000" dirty="0">
                <a:latin typeface="Arial" panose="020B0604020202020204" pitchFamily="34" charset="0"/>
                <a:cs typeface="Arial" panose="020B0604020202020204" pitchFamily="34" charset="0"/>
              </a:rPr>
              <a:t> Merchant account data</a:t>
            </a:r>
          </a:p>
          <a:p>
            <a:pPr marL="357188" indent="-180975">
              <a:buFont typeface="Arial" panose="020B0604020202020204" pitchFamily="34" charset="0"/>
              <a:buChar char="•"/>
            </a:pPr>
            <a:r>
              <a:rPr lang="en-US" sz="1000" dirty="0">
                <a:latin typeface="Arial" panose="020B0604020202020204" pitchFamily="34" charset="0"/>
                <a:cs typeface="Arial" panose="020B0604020202020204" pitchFamily="34" charset="0"/>
              </a:rPr>
              <a:t>User signs a hash of </a:t>
            </a:r>
            <a:r>
              <a:rPr lang="en-US" sz="1000" b="1" dirty="0" err="1">
                <a:latin typeface="Courier New" panose="02070309020205020404" pitchFamily="49" charset="0"/>
                <a:cs typeface="Courier New" panose="02070309020205020404" pitchFamily="49" charset="0"/>
              </a:rPr>
              <a:t>paymentRequest</a:t>
            </a:r>
            <a:r>
              <a:rPr lang="en-US" sz="1000" dirty="0">
                <a:latin typeface="Arial" panose="020B0604020202020204" pitchFamily="34" charset="0"/>
                <a:cs typeface="Arial" panose="020B0604020202020204" pitchFamily="34" charset="0"/>
              </a:rPr>
              <a:t> with a key </a:t>
            </a:r>
            <a:r>
              <a:rPr lang="en-US" sz="1000" i="1" dirty="0">
                <a:latin typeface="Arial" panose="020B0604020202020204" pitchFamily="34" charset="0"/>
                <a:cs typeface="Arial" panose="020B0604020202020204" pitchFamily="34" charset="0"/>
              </a:rPr>
              <a:t>which only the User Bank knows about</a:t>
            </a:r>
          </a:p>
          <a:p>
            <a:pPr marL="357188" indent="-180975">
              <a:buFont typeface="Arial" panose="020B0604020202020204" pitchFamily="34" charset="0"/>
              <a:buChar char="•"/>
            </a:pPr>
            <a:r>
              <a:rPr lang="en-US" sz="1000" dirty="0">
                <a:latin typeface="Arial" panose="020B0604020202020204" pitchFamily="34" charset="0"/>
                <a:cs typeface="Arial" panose="020B0604020202020204" pitchFamily="34" charset="0"/>
              </a:rPr>
              <a:t>Only </a:t>
            </a:r>
            <a:r>
              <a:rPr lang="en-US" sz="1000" i="1" dirty="0">
                <a:latin typeface="Arial" panose="020B0604020202020204" pitchFamily="34" charset="0"/>
                <a:cs typeface="Arial" panose="020B0604020202020204" pitchFamily="34" charset="0"/>
              </a:rPr>
              <a:t>mutually</a:t>
            </a:r>
            <a:r>
              <a:rPr lang="en-US" sz="1000" dirty="0">
                <a:latin typeface="Arial" panose="020B0604020202020204" pitchFamily="34" charset="0"/>
                <a:cs typeface="Arial" panose="020B0604020202020204" pitchFamily="34" charset="0"/>
              </a:rPr>
              <a:t> signed authorizations are considered valid for processing </a:t>
            </a:r>
          </a:p>
          <a:p>
            <a:pPr marL="357188" indent="-180975">
              <a:buFont typeface="Arial" panose="020B0604020202020204" pitchFamily="34" charset="0"/>
              <a:buChar char="•"/>
            </a:pPr>
            <a:r>
              <a:rPr lang="en-US" sz="1000" dirty="0">
                <a:latin typeface="Arial" panose="020B0604020202020204" pitchFamily="34" charset="0"/>
                <a:cs typeface="Arial" panose="020B0604020202020204" pitchFamily="34" charset="0"/>
              </a:rPr>
              <a:t>Integral support for RBA (Risk Based Authentication)</a:t>
            </a:r>
          </a:p>
          <a:p>
            <a:pPr marL="357188" indent="-180975">
              <a:buFont typeface="Arial" panose="020B0604020202020204" pitchFamily="34" charset="0"/>
              <a:buChar char="•"/>
            </a:pPr>
            <a:r>
              <a:rPr lang="en-US" sz="1000" dirty="0">
                <a:latin typeface="Arial" panose="020B0604020202020204" pitchFamily="34" charset="0"/>
                <a:cs typeface="Arial" panose="020B0604020202020204" pitchFamily="34" charset="0"/>
              </a:rPr>
              <a:t>Tokenization of payment authorizations makes attacks on Merchant databases useless</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Can you trust the Wallet key storage?</a:t>
            </a:r>
          </a:p>
          <a:p>
            <a:pPr marL="180975" indent="-180975"/>
            <a:r>
              <a:rPr lang="en-US" sz="1000" dirty="0">
                <a:latin typeface="Arial" panose="020B0604020202020204" pitchFamily="34" charset="0"/>
                <a:cs typeface="Arial" panose="020B0604020202020204" pitchFamily="34" charset="0"/>
              </a:rPr>
              <a:t>A: 	Saturn depends on hardware backed keys like the </a:t>
            </a:r>
            <a:r>
              <a:rPr lang="en-US" sz="1000" dirty="0" err="1">
                <a:latin typeface="Arial" panose="020B0604020202020204" pitchFamily="34" charset="0"/>
                <a:cs typeface="Arial" panose="020B0604020202020204" pitchFamily="34" charset="0"/>
              </a:rPr>
              <a:t>AndroidKeystore</a:t>
            </a:r>
            <a:r>
              <a:rPr lang="en-US" sz="1000" dirty="0">
                <a:latin typeface="Arial" panose="020B0604020202020204" pitchFamily="34" charset="0"/>
                <a:cs typeface="Arial" panose="020B0604020202020204" pitchFamily="34" charset="0"/>
              </a:rPr>
              <a:t>.</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Doesn't Saturn effectively requires new client-side technology to fly?</a:t>
            </a:r>
          </a:p>
          <a:p>
            <a:pPr marL="180975" indent="-180975"/>
            <a:r>
              <a:rPr lang="en-US" sz="1000" dirty="0">
                <a:latin typeface="Arial" panose="020B0604020202020204" pitchFamily="34" charset="0"/>
                <a:cs typeface="Arial" panose="020B0604020202020204" pitchFamily="34" charset="0"/>
              </a:rPr>
              <a:t>A:	Yes indeed, exactly like Apple Pay did.  W3C’s </a:t>
            </a:r>
            <a:r>
              <a:rPr lang="en-US" sz="1000" dirty="0">
                <a:latin typeface="Arial" panose="020B0604020202020204" pitchFamily="34" charset="0"/>
                <a:cs typeface="Arial" panose="020B0604020202020204" pitchFamily="34" charset="0"/>
                <a:hlinkClick r:id="rId5"/>
              </a:rPr>
              <a:t>https://www.w3.org/TR/payment-request/</a:t>
            </a:r>
            <a:r>
              <a:rPr lang="en-US" sz="1000" dirty="0">
                <a:latin typeface="Arial" panose="020B0604020202020204" pitchFamily="34" charset="0"/>
                <a:cs typeface="Arial" panose="020B0604020202020204" pitchFamily="34" charset="0"/>
              </a:rPr>
              <a:t> is instrumental.</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Wouldn't it be better sending requests from the Wallet directly to the User Bank and then handing over responses to the Merchant?</a:t>
            </a:r>
          </a:p>
          <a:p>
            <a:pPr marL="180975" indent="-180975"/>
            <a:r>
              <a:rPr lang="en-US" sz="1000" dirty="0">
                <a:latin typeface="Arial" panose="020B0604020202020204" pitchFamily="34" charset="0"/>
                <a:cs typeface="Arial" panose="020B0604020202020204" pitchFamily="34" charset="0"/>
              </a:rPr>
              <a:t>A:	Not really, see </a:t>
            </a:r>
            <a:r>
              <a:rPr lang="en-US" sz="1000" dirty="0">
                <a:latin typeface="Arial" panose="020B0604020202020204" pitchFamily="34" charset="0"/>
                <a:cs typeface="Arial" panose="020B0604020202020204" pitchFamily="34" charset="0"/>
                <a:hlinkClick r:id="rId6"/>
              </a:rPr>
              <a:t>https://cyberphone.github.io/doc/defensive-publications/payment-authorization-scheme.pdf</a:t>
            </a:r>
            <a:r>
              <a:rPr lang="en-US" sz="1000" dirty="0">
                <a:latin typeface="Arial" panose="020B0604020202020204" pitchFamily="34" charset="0"/>
                <a:cs typeface="Arial" panose="020B0604020202020204" pitchFamily="34" charset="0"/>
              </a:rPr>
              <a:t> for more details on this matter which also is a </a:t>
            </a:r>
            <a:r>
              <a:rPr lang="en-US" sz="1000" i="1" dirty="0">
                <a:latin typeface="Arial" panose="020B0604020202020204" pitchFamily="34" charset="0"/>
                <a:cs typeface="Arial" panose="020B0604020202020204" pitchFamily="34" charset="0"/>
              </a:rPr>
              <a:t>prerequisite for Wallet payment method independence</a:t>
            </a:r>
            <a:r>
              <a:rPr lang="en-US" sz="1000" dirty="0">
                <a:latin typeface="Arial" panose="020B0604020202020204" pitchFamily="34" charset="0"/>
                <a:cs typeface="Arial" panose="020B0604020202020204" pitchFamily="34" charset="0"/>
              </a:rPr>
              <a:t>.</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a:latin typeface="Arial" panose="020B0604020202020204" pitchFamily="34" charset="0"/>
                <a:cs typeface="Arial" panose="020B0604020202020204" pitchFamily="34" charset="0"/>
              </a:rPr>
              <a:t>Q:	Is Saturn a “Push" or “Pull" payment system?</a:t>
            </a:r>
          </a:p>
          <a:p>
            <a:pPr marL="180975" indent="-180975"/>
            <a:r>
              <a:rPr lang="en-US" sz="1000" dirty="0">
                <a:latin typeface="Arial" panose="020B0604020202020204" pitchFamily="34" charset="0"/>
                <a:cs typeface="Arial" panose="020B0604020202020204" pitchFamily="34" charset="0"/>
              </a:rPr>
              <a:t>A:	</a:t>
            </a:r>
            <a:r>
              <a:rPr lang="en-US" sz="1000" i="1" dirty="0">
                <a:latin typeface="Arial" panose="020B0604020202020204" pitchFamily="34" charset="0"/>
                <a:cs typeface="Arial" panose="020B0604020202020204" pitchFamily="34" charset="0"/>
              </a:rPr>
              <a:t>Saturn is not a payment system</a:t>
            </a:r>
            <a:r>
              <a:rPr lang="en-US" sz="1000" dirty="0">
                <a:latin typeface="Arial" panose="020B0604020202020204" pitchFamily="34" charset="0"/>
                <a:cs typeface="Arial" panose="020B0604020202020204" pitchFamily="34" charset="0"/>
              </a:rPr>
              <a:t>, it is rather a scheme where a User </a:t>
            </a:r>
            <a:r>
              <a:rPr lang="en-US" sz="1000" i="1" dirty="0">
                <a:latin typeface="Arial" panose="020B0604020202020204" pitchFamily="34" charset="0"/>
                <a:cs typeface="Arial" panose="020B0604020202020204" pitchFamily="34" charset="0"/>
              </a:rPr>
              <a:t>authorizes</a:t>
            </a:r>
            <a:r>
              <a:rPr lang="en-US" sz="1000" dirty="0">
                <a:latin typeface="Arial" panose="020B0604020202020204" pitchFamily="34" charset="0"/>
                <a:cs typeface="Arial" panose="020B0604020202020204" pitchFamily="34" charset="0"/>
              </a:rPr>
              <a:t> Merchant-initiated </a:t>
            </a:r>
            <a:r>
              <a:rPr lang="en-US" sz="1000" i="1" dirty="0">
                <a:latin typeface="Arial" panose="020B0604020202020204" pitchFamily="34" charset="0"/>
                <a:cs typeface="Arial" panose="020B0604020202020204" pitchFamily="34" charset="0"/>
              </a:rPr>
              <a:t>requests</a:t>
            </a:r>
            <a:r>
              <a:rPr lang="en-US" sz="400" i="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How does Saturn relate to ISO 20022, ISO 8583, and SEPA?</a:t>
            </a:r>
          </a:p>
          <a:p>
            <a:pPr marL="180975" indent="-180975"/>
            <a:r>
              <a:rPr lang="en-US" sz="1000" dirty="0">
                <a:latin typeface="Arial" panose="020B0604020202020204" pitchFamily="34" charset="0"/>
                <a:cs typeface="Arial" panose="020B0604020202020204" pitchFamily="34" charset="0"/>
              </a:rPr>
              <a:t>A:	Only the actual payment systems need payment-system specific security, format, names, conventions, and processing.  The ability including payment-system specific data in </a:t>
            </a:r>
            <a:r>
              <a:rPr lang="en-US" sz="1000" dirty="0" err="1">
                <a:latin typeface="Arial" panose="020B0604020202020204" pitchFamily="34" charset="0"/>
                <a:cs typeface="Arial" panose="020B0604020202020204" pitchFamily="34" charset="0"/>
                <a:hlinkClick r:id="rId3" action="ppaction://hlinksldjump"/>
              </a:rPr>
              <a:t>AuthorizationRequest</a:t>
            </a:r>
            <a:r>
              <a:rPr lang="en-US" sz="1000" dirty="0">
                <a:latin typeface="Arial" panose="020B0604020202020204" pitchFamily="34" charset="0"/>
                <a:cs typeface="Arial" panose="020B0604020202020204" pitchFamily="34" charset="0"/>
              </a:rPr>
              <a:t> makes Saturn compatible with just about any payment system.</a:t>
            </a:r>
            <a:br>
              <a:rPr lang="en-US" sz="1000" dirty="0">
                <a:latin typeface="Arial" panose="020B0604020202020204" pitchFamily="34" charset="0"/>
                <a:cs typeface="Arial" panose="020B0604020202020204" pitchFamily="34" charset="0"/>
              </a:rPr>
            </a:b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How are Virtual Cards enrolled?</a:t>
            </a:r>
          </a:p>
          <a:p>
            <a:pPr marL="180975" indent="-180975"/>
            <a:r>
              <a:rPr lang="en-US" sz="1000" dirty="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hlinkClick r:id="rId7"/>
              </a:rPr>
              <a:t>https://cyberphone.github.io/doc/security/keygen2.html</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Is Saturn a REST API?</a:t>
            </a:r>
          </a:p>
          <a:p>
            <a:pPr marL="180975" indent="-180975"/>
            <a:r>
              <a:rPr lang="en-US" sz="1000" dirty="0">
                <a:latin typeface="Arial" panose="020B0604020202020204" pitchFamily="34" charset="0"/>
                <a:cs typeface="Arial" panose="020B0604020202020204" pitchFamily="34" charset="0"/>
              </a:rPr>
              <a:t>A:	No, because a payment is not a resource but rather an event with transactional behavior.  In addition, messages are uniquely defined by their JSON contents making </a:t>
            </a:r>
            <a:r>
              <a:rPr lang="en-US" sz="1000" i="1" dirty="0">
                <a:latin typeface="Arial" panose="020B0604020202020204" pitchFamily="34" charset="0"/>
                <a:cs typeface="Arial" panose="020B0604020202020204" pitchFamily="34" charset="0"/>
              </a:rPr>
              <a:t>digitally</a:t>
            </a:r>
            <a:r>
              <a:rPr lang="en-US" sz="1000" dirty="0">
                <a:latin typeface="Arial" panose="020B0604020202020204" pitchFamily="34" charset="0"/>
                <a:cs typeface="Arial" panose="020B0604020202020204" pitchFamily="34" charset="0"/>
              </a:rPr>
              <a:t> </a:t>
            </a:r>
            <a:r>
              <a:rPr lang="en-US" sz="1000" i="1" dirty="0">
                <a:latin typeface="Arial" panose="020B0604020202020204" pitchFamily="34" charset="0"/>
                <a:cs typeface="Arial" panose="020B0604020202020204" pitchFamily="34" charset="0"/>
              </a:rPr>
              <a:t>signing</a:t>
            </a:r>
            <a:r>
              <a:rPr lang="en-US" sz="1000" dirty="0">
                <a:latin typeface="Arial" panose="020B0604020202020204" pitchFamily="34" charset="0"/>
                <a:cs typeface="Arial" panose="020B0604020202020204" pitchFamily="34" charset="0"/>
              </a:rPr>
              <a:t>, </a:t>
            </a:r>
            <a:r>
              <a:rPr lang="en-US" sz="1000" i="1" dirty="0">
                <a:latin typeface="Arial" panose="020B0604020202020204" pitchFamily="34" charset="0"/>
                <a:cs typeface="Arial" panose="020B0604020202020204" pitchFamily="34" charset="0"/>
              </a:rPr>
              <a:t>embedding</a:t>
            </a:r>
            <a:r>
              <a:rPr lang="en-US" sz="1000" dirty="0">
                <a:latin typeface="Arial" panose="020B0604020202020204" pitchFamily="34" charset="0"/>
                <a:cs typeface="Arial" panose="020B0604020202020204" pitchFamily="34" charset="0"/>
              </a:rPr>
              <a:t>, </a:t>
            </a:r>
            <a:r>
              <a:rPr lang="en-US" sz="1000" i="1" dirty="0">
                <a:latin typeface="Arial" panose="020B0604020202020204" pitchFamily="34" charset="0"/>
                <a:cs typeface="Arial" panose="020B0604020202020204" pitchFamily="34" charset="0"/>
              </a:rPr>
              <a:t>debugging</a:t>
            </a:r>
            <a:r>
              <a:rPr lang="en-US" sz="1000" dirty="0">
                <a:latin typeface="Arial" panose="020B0604020202020204" pitchFamily="34" charset="0"/>
                <a:cs typeface="Arial" panose="020B0604020202020204" pitchFamily="34" charset="0"/>
              </a:rPr>
              <a:t>, and </a:t>
            </a:r>
            <a:r>
              <a:rPr lang="en-US" sz="1000" i="1" dirty="0">
                <a:latin typeface="Arial" panose="020B0604020202020204" pitchFamily="34" charset="0"/>
                <a:cs typeface="Arial" panose="020B0604020202020204" pitchFamily="34" charset="0"/>
              </a:rPr>
              <a:t>documenting</a:t>
            </a:r>
            <a:r>
              <a:rPr lang="en-US" sz="1000" dirty="0">
                <a:latin typeface="Arial" panose="020B0604020202020204" pitchFamily="34" charset="0"/>
                <a:cs typeface="Arial" panose="020B0604020202020204" pitchFamily="34" charset="0"/>
              </a:rPr>
              <a:t> straightforward.  Wallet communication is based on an </a:t>
            </a:r>
            <a:r>
              <a:rPr lang="en-US" sz="1000" i="1" dirty="0">
                <a:latin typeface="Arial" panose="020B0604020202020204" pitchFamily="34" charset="0"/>
                <a:cs typeface="Arial" panose="020B0604020202020204" pitchFamily="34" charset="0"/>
              </a:rPr>
              <a:t>interactive</a:t>
            </a:r>
            <a:r>
              <a:rPr lang="en-US" sz="1000" dirty="0">
                <a:latin typeface="Arial" panose="020B0604020202020204" pitchFamily="34" charset="0"/>
                <a:cs typeface="Arial" panose="020B0604020202020204" pitchFamily="34" charset="0"/>
              </a:rPr>
              <a:t>, </a:t>
            </a:r>
            <a:r>
              <a:rPr lang="en-US" sz="1000" i="1" dirty="0">
                <a:latin typeface="Arial" panose="020B0604020202020204" pitchFamily="34" charset="0"/>
                <a:cs typeface="Arial" panose="020B0604020202020204" pitchFamily="34" charset="0"/>
              </a:rPr>
              <a:t>scenario-dependent</a:t>
            </a:r>
            <a:r>
              <a:rPr lang="en-US" sz="1000" dirty="0">
                <a:latin typeface="Arial" panose="020B0604020202020204" pitchFamily="34" charset="0"/>
                <a:cs typeface="Arial" panose="020B0604020202020204" pitchFamily="34" charset="0"/>
              </a:rPr>
              <a:t>, </a:t>
            </a:r>
            <a:r>
              <a:rPr lang="en-US" sz="1000" i="1" dirty="0">
                <a:latin typeface="Arial" panose="020B0604020202020204" pitchFamily="34" charset="0"/>
                <a:cs typeface="Arial" panose="020B0604020202020204" pitchFamily="34" charset="0"/>
              </a:rPr>
              <a:t>asynchronous</a:t>
            </a:r>
            <a:r>
              <a:rPr lang="en-US" sz="1000" dirty="0">
                <a:latin typeface="Arial" panose="020B0604020202020204" pitchFamily="34" charset="0"/>
                <a:cs typeface="Arial" panose="020B0604020202020204" pitchFamily="34" charset="0"/>
              </a:rPr>
              <a:t>, </a:t>
            </a:r>
            <a:r>
              <a:rPr lang="en-US" sz="1000" i="1" dirty="0">
                <a:latin typeface="Arial" panose="020B0604020202020204" pitchFamily="34" charset="0"/>
                <a:cs typeface="Arial" panose="020B0604020202020204" pitchFamily="34" charset="0"/>
              </a:rPr>
              <a:t>bi-directional</a:t>
            </a:r>
            <a:r>
              <a:rPr lang="en-US" sz="1000" dirty="0">
                <a:latin typeface="Arial" panose="020B0604020202020204" pitchFamily="34" charset="0"/>
                <a:cs typeface="Arial" panose="020B0604020202020204" pitchFamily="34" charset="0"/>
              </a:rPr>
              <a:t> message channel. See: </a:t>
            </a:r>
            <a:r>
              <a:rPr lang="en-US" sz="1000" dirty="0">
                <a:latin typeface="Arial" panose="020B0604020202020204" pitchFamily="34" charset="0"/>
                <a:cs typeface="Arial" panose="020B0604020202020204" pitchFamily="34" charset="0"/>
                <a:hlinkClick r:id="rId8"/>
              </a:rPr>
              <a:t>https://cyberphone.github.io/doc/web/yasmin.html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516984" y="188640"/>
            <a:ext cx="6034876"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453916"/>
            <a:ext cx="8746305"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 Enabling Saturn supporting not only direct payments, but bookings, recurring payments, and automated gas station payments without modifications to the underlying payment system  </a:t>
            </a:r>
          </a:p>
        </p:txBody>
      </p:sp>
    </p:spTree>
    <p:extLst>
      <p:ext uri="{BB962C8B-B14F-4D97-AF65-F5344CB8AC3E}">
        <p14:creationId xmlns:p14="http://schemas.microsoft.com/office/powerpoint/2010/main" val="3508771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10"/>
          <p:cNvCxnSpPr/>
          <p:nvPr/>
        </p:nvCxnSpPr>
        <p:spPr>
          <a:xfrm rot="10800000" flipV="1">
            <a:off x="3620714" y="1627310"/>
            <a:ext cx="2238608" cy="955796"/>
          </a:xfrm>
          <a:prstGeom prst="bentConnector3">
            <a:avLst>
              <a:gd name="adj1" fmla="val 1146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503548" y="1502782"/>
            <a:ext cx="7992888" cy="2862322"/>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PaymentClientRequest</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supportedPaymentMethods</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https://payments.bigbank.com/payees/86344</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https://supercard.com</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https://secure.cardprocessor.com/payees/1077342</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paymentRequest</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commonName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Space Shop</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amount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550.00</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currency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EUR</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referenceId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2020100700000013</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2020-10-07T08:31:44Z</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expires</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2020-10-07T09:02:00Z</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receiptUrl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https://spaceshop.com/receipts/2020100700000013j5lOEL2w9cWBFUwkbrFgjQ</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606952" y="210126"/>
            <a:ext cx="6925488" cy="338554"/>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sym typeface="Wingdings"/>
              </a:rPr>
              <a:t>②</a:t>
            </a:r>
            <a:r>
              <a:rPr lang="en-US" sz="1600" dirty="0">
                <a:latin typeface="Arial" panose="020B0604020202020204" pitchFamily="34" charset="0"/>
                <a:cs typeface="Arial" panose="020B0604020202020204" pitchFamily="34" charset="0"/>
                <a:sym typeface="Wingdings"/>
              </a:rPr>
              <a:t> Merchant Invokes the Wallet with a </a:t>
            </a:r>
            <a:r>
              <a:rPr lang="en-US" sz="1600" dirty="0" err="1">
                <a:solidFill>
                  <a:schemeClr val="accent5">
                    <a:lumMod val="75000"/>
                  </a:schemeClr>
                </a:solidFill>
                <a:latin typeface="Arial" panose="020B0604020202020204" pitchFamily="34" charset="0"/>
                <a:cs typeface="Arial" panose="020B0604020202020204" pitchFamily="34" charset="0"/>
              </a:rPr>
              <a:t>PaymentClientRequest</a:t>
            </a:r>
            <a:r>
              <a:rPr lang="en-US" sz="1600" dirty="0">
                <a:latin typeface="Arial" panose="020B0604020202020204" pitchFamily="34" charset="0"/>
                <a:cs typeface="Arial" panose="020B0604020202020204" pitchFamily="34" charset="0"/>
              </a:rPr>
              <a:t> Message</a:t>
            </a:r>
          </a:p>
        </p:txBody>
      </p:sp>
      <p:sp>
        <p:nvSpPr>
          <p:cNvPr id="9" name="TextBox 8"/>
          <p:cNvSpPr txBox="1"/>
          <p:nvPr/>
        </p:nvSpPr>
        <p:spPr>
          <a:xfrm>
            <a:off x="611561" y="5665618"/>
            <a:ext cx="7826416" cy="931734"/>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a:latin typeface="Arial" panose="020B0604020202020204" pitchFamily="34" charset="0"/>
                <a:cs typeface="Arial" panose="020B0604020202020204" pitchFamily="34" charset="0"/>
              </a:rPr>
              <a:t>The Merchant (Payee) invokes the Wallet (after a user action) with a list of supported payment methods.  Those who are matching the user’s virtual cards will be shown in the Wallet UI to select from.  The </a:t>
            </a:r>
            <a:r>
              <a:rPr lang="en-US" sz="1000" b="1" dirty="0" err="1">
                <a:latin typeface="Courier New" panose="02070309020205020404" pitchFamily="49" charset="0"/>
                <a:cs typeface="Courier New" panose="02070309020205020404" pitchFamily="49" charset="0"/>
              </a:rPr>
              <a:t>payeeAuthorityUrl</a:t>
            </a:r>
            <a:r>
              <a:rPr lang="en-US" sz="1000" dirty="0">
                <a:latin typeface="Arial" panose="020B0604020202020204" pitchFamily="34" charset="0"/>
                <a:cs typeface="Arial" panose="020B0604020202020204" pitchFamily="34" charset="0"/>
              </a:rPr>
              <a:t> properties are used to securely bind the Merchant’s </a:t>
            </a:r>
            <a:r>
              <a:rPr lang="en-US" sz="1000" dirty="0">
                <a:latin typeface="Arial" panose="020B0604020202020204" pitchFamily="34" charset="0"/>
                <a:cs typeface="Arial" panose="020B0604020202020204" pitchFamily="34" charset="0"/>
                <a:hlinkClick r:id="rId2" action="ppaction://hlinksldjump"/>
              </a:rPr>
              <a:t>request signature</a:t>
            </a:r>
            <a:r>
              <a:rPr lang="en-US" sz="1000" dirty="0">
                <a:latin typeface="Arial" panose="020B0604020202020204" pitchFamily="34" charset="0"/>
                <a:cs typeface="Arial" panose="020B0604020202020204" pitchFamily="34" charset="0"/>
              </a:rPr>
              <a:t> to a particular payment method / network. The </a:t>
            </a:r>
            <a:r>
              <a:rPr lang="en-US" sz="1000" b="1" dirty="0" err="1">
                <a:latin typeface="Courier New" panose="02070309020205020404" pitchFamily="49" charset="0"/>
                <a:cs typeface="Courier New" panose="02070309020205020404" pitchFamily="49" charset="0"/>
              </a:rPr>
              <a:t>paymentRequest</a:t>
            </a:r>
            <a:r>
              <a:rPr lang="en-US" sz="1000" dirty="0">
                <a:latin typeface="Arial" panose="020B0604020202020204" pitchFamily="34" charset="0"/>
                <a:cs typeface="Arial" panose="020B0604020202020204" pitchFamily="34" charset="0"/>
              </a:rPr>
              <a:t> object contains the actual request data to be reflected in the wallet UI.  The </a:t>
            </a:r>
            <a:r>
              <a:rPr lang="en-US" sz="1000" i="1" dirty="0">
                <a:latin typeface="Arial" panose="020B0604020202020204" pitchFamily="34" charset="0"/>
                <a:cs typeface="Arial" panose="020B0604020202020204" pitchFamily="34" charset="0"/>
              </a:rPr>
              <a:t>optional</a:t>
            </a:r>
            <a:r>
              <a:rPr lang="en-US" sz="1000" dirty="0">
                <a:latin typeface="Arial" panose="020B0604020202020204" pitchFamily="34" charset="0"/>
                <a:cs typeface="Arial" panose="020B0604020202020204" pitchFamily="34" charset="0"/>
              </a:rPr>
              <a:t> </a:t>
            </a:r>
            <a:r>
              <a:rPr lang="en-US" sz="1000" b="1" dirty="0" err="1">
                <a:latin typeface="Courier New" panose="02070309020205020404" pitchFamily="49" charset="0"/>
                <a:cs typeface="Courier New" panose="02070309020205020404" pitchFamily="49" charset="0"/>
              </a:rPr>
              <a:t>receiptUrl</a:t>
            </a:r>
            <a:r>
              <a:rPr lang="en-US" sz="1000" dirty="0">
                <a:latin typeface="Arial" panose="020B0604020202020204" pitchFamily="34" charset="0"/>
                <a:cs typeface="Arial" panose="020B0604020202020204" pitchFamily="34" charset="0"/>
              </a:rPr>
              <a:t> points to a Web address where an associated digital receipt will be published. To </a:t>
            </a:r>
            <a:r>
              <a:rPr lang="en-US" sz="1000">
                <a:latin typeface="Arial" panose="020B0604020202020204" pitchFamily="34" charset="0"/>
                <a:cs typeface="Arial" panose="020B0604020202020204" pitchFamily="34" charset="0"/>
              </a:rPr>
              <a:t>limit misuse, </a:t>
            </a:r>
            <a:r>
              <a:rPr lang="en-US" sz="1000" dirty="0">
                <a:latin typeface="Arial" panose="020B0604020202020204" pitchFamily="34" charset="0"/>
                <a:cs typeface="Arial" panose="020B0604020202020204" pitchFamily="34" charset="0"/>
              </a:rPr>
              <a:t>the </a:t>
            </a:r>
            <a:r>
              <a:rPr lang="en-US" sz="1000" b="1" dirty="0" err="1">
                <a:latin typeface="Courier New" panose="02070309020205020404" pitchFamily="49" charset="0"/>
                <a:cs typeface="Courier New" panose="02070309020205020404" pitchFamily="49" charset="0"/>
              </a:rPr>
              <a:t>receiptUrl</a:t>
            </a:r>
            <a:r>
              <a:rPr lang="en-US" sz="1000" dirty="0">
                <a:latin typeface="Arial" panose="020B0604020202020204" pitchFamily="34" charset="0"/>
                <a:cs typeface="Arial" panose="020B0604020202020204" pitchFamily="34" charset="0"/>
              </a:rPr>
              <a:t> is supposed to be randomized as well.  See </a:t>
            </a:r>
            <a:r>
              <a:rPr lang="en-US" sz="1000" dirty="0">
                <a:latin typeface="Arial" panose="020B0604020202020204" pitchFamily="34" charset="0"/>
                <a:cs typeface="Arial" panose="020B0604020202020204" pitchFamily="34" charset="0"/>
                <a:hlinkClick r:id="rId3" action="ppaction://hlinksldjump"/>
              </a:rPr>
              <a:t>Receipt Processing</a:t>
            </a:r>
            <a:r>
              <a:rPr lang="en-US" sz="1000" dirty="0">
                <a:latin typeface="Arial" panose="020B0604020202020204" pitchFamily="34" charset="0"/>
                <a:cs typeface="Arial" panose="020B0604020202020204" pitchFamily="34" charset="0"/>
              </a:rPr>
              <a:t>.</a:t>
            </a:r>
          </a:p>
        </p:txBody>
      </p:sp>
      <p:cxnSp>
        <p:nvCxnSpPr>
          <p:cNvPr id="11" name="Straight Arrow Connector 10"/>
          <p:cNvCxnSpPr/>
          <p:nvPr/>
        </p:nvCxnSpPr>
        <p:spPr>
          <a:xfrm rot="10800000" flipV="1">
            <a:off x="3620714" y="1693248"/>
            <a:ext cx="2664296" cy="47790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68470" y="1585122"/>
            <a:ext cx="386597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Payment method URLs to be matched against stored virtual cards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374086" y="675444"/>
            <a:ext cx="2511077" cy="4680520"/>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8876" y="1070948"/>
            <a:ext cx="2314375" cy="4114999"/>
          </a:xfrm>
          <a:prstGeom prst="rect">
            <a:avLst/>
          </a:prstGeom>
          <a:ln>
            <a:solidFill>
              <a:schemeClr val="bg1">
                <a:lumMod val="50000"/>
              </a:schemeClr>
            </a:solidFill>
          </a:ln>
        </p:spPr>
      </p:pic>
      <p:sp>
        <p:nvSpPr>
          <p:cNvPr id="8" name="TextBox 7"/>
          <p:cNvSpPr txBox="1"/>
          <p:nvPr/>
        </p:nvSpPr>
        <p:spPr>
          <a:xfrm>
            <a:off x="1763688" y="210126"/>
            <a:ext cx="5570206" cy="338554"/>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sym typeface="Wingdings"/>
              </a:rPr>
              <a:t>②</a:t>
            </a:r>
            <a:r>
              <a:rPr lang="en-US" sz="1600" dirty="0">
                <a:latin typeface="Arial" panose="020B0604020202020204" pitchFamily="34" charset="0"/>
                <a:cs typeface="Arial" panose="020B0604020202020204" pitchFamily="34" charset="0"/>
                <a:sym typeface="Wingdings"/>
              </a:rPr>
              <a:t> Wallet Receives the </a:t>
            </a:r>
            <a:r>
              <a:rPr lang="en-US" sz="1600" dirty="0" err="1">
                <a:solidFill>
                  <a:schemeClr val="accent5">
                    <a:lumMod val="75000"/>
                  </a:schemeClr>
                </a:solidFill>
                <a:latin typeface="Arial" panose="020B0604020202020204" pitchFamily="34" charset="0"/>
                <a:cs typeface="Arial" panose="020B0604020202020204" pitchFamily="34" charset="0"/>
              </a:rPr>
              <a:t>PaymentClientRequest</a:t>
            </a:r>
            <a:endParaRPr lang="en-US" sz="1600" dirty="0">
              <a:latin typeface="Arial" panose="020B0604020202020204" pitchFamily="34" charset="0"/>
              <a:cs typeface="Arial" panose="020B0604020202020204" pitchFamily="34" charset="0"/>
            </a:endParaRPr>
          </a:p>
        </p:txBody>
      </p:sp>
      <p:sp>
        <p:nvSpPr>
          <p:cNvPr id="16" name="TextBox 1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When </a:t>
            </a:r>
            <a:r>
              <a:rPr lang="en-US" sz="1000" b="1" dirty="0" err="1">
                <a:solidFill>
                  <a:schemeClr val="accent5">
                    <a:lumMod val="75000"/>
                  </a:schemeClr>
                </a:solidFill>
                <a:latin typeface="Arial" panose="020B0604020202020204" pitchFamily="34" charset="0"/>
                <a:cs typeface="Arial" panose="020B0604020202020204" pitchFamily="34" charset="0"/>
              </a:rPr>
              <a:t>PaymentClientRequest</a:t>
            </a:r>
            <a:r>
              <a:rPr lang="en-US" sz="1000" dirty="0">
                <a:solidFill>
                  <a:schemeClr val="accent5">
                    <a:lumMod val="75000"/>
                  </a:schemeClr>
                </a:solidFill>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has been received by the client, the Wallet user interface is launched. The authorization method may consist of a PIN but could also be a biometric option such as touching a fingerprint reader.  The authorization is only used to unlock the Signature Key as described in next slide.  Note that the Saturn authorization concept not only emulates payment cards, </a:t>
            </a:r>
            <a:r>
              <a:rPr lang="en-US" sz="1000" i="1" dirty="0">
                <a:latin typeface="Arial" panose="020B0604020202020204" pitchFamily="34" charset="0"/>
                <a:cs typeface="Arial" panose="020B0604020202020204" pitchFamily="34" charset="0"/>
              </a:rPr>
              <a:t>but payment terminals as well</a:t>
            </a:r>
            <a:r>
              <a:rPr lang="en-US" sz="1000" dirty="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6" name="Rounded Rectangle 5"/>
          <p:cNvSpPr/>
          <p:nvPr/>
        </p:nvSpPr>
        <p:spPr>
          <a:xfrm>
            <a:off x="4374885" y="832003"/>
            <a:ext cx="491321" cy="69859"/>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783562" y="818332"/>
            <a:ext cx="79200" cy="79200"/>
          </a:xfrm>
          <a:prstGeom prst="ellipse">
            <a:avLst/>
          </a:prstGeom>
          <a:gradFill flip="none" rotWithShape="1">
            <a:gsLst>
              <a:gs pos="100000">
                <a:schemeClr val="tx2">
                  <a:lumMod val="60000"/>
                  <a:lumOff val="40000"/>
                </a:schemeClr>
              </a:gs>
              <a:gs pos="1875">
                <a:schemeClr val="tx2">
                  <a:lumMod val="60000"/>
                  <a:lumOff val="40000"/>
                </a:schemeClr>
              </a:gs>
              <a:gs pos="50000">
                <a:schemeClr val="accent1">
                  <a:lumMod val="40000"/>
                  <a:lumOff val="60000"/>
                </a:schemeClr>
              </a:gs>
            </a:gsLst>
            <a:path path="circle">
              <a:fillToRect l="50000" t="50000" r="50000" b="50000"/>
            </a:path>
            <a:tileRect/>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5895704" y="4805916"/>
            <a:ext cx="547666"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12"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537361" y="469438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393344" y="48471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6005087" y="5137447"/>
            <a:ext cx="1798890" cy="307777"/>
          </a:xfrm>
          <a:prstGeom prst="rect">
            <a:avLst/>
          </a:prstGeom>
          <a:noFill/>
        </p:spPr>
        <p:txBody>
          <a:bodyPr wrap="none" rtlCol="0">
            <a:spAutoFit/>
          </a:bodyPr>
          <a:lstStyle/>
          <a:p>
            <a:pPr algn="ctr"/>
            <a:r>
              <a:rPr lang="en-US" sz="1400" dirty="0">
                <a:latin typeface="Arial" panose="020B0604020202020204" pitchFamily="34" charset="0"/>
                <a:cs typeface="Arial" panose="020B0604020202020204" pitchFamily="34" charset="0"/>
              </a:rPr>
              <a:t>TEE Protected Keys</a:t>
            </a:r>
          </a:p>
        </p:txBody>
      </p:sp>
      <p:cxnSp>
        <p:nvCxnSpPr>
          <p:cNvPr id="15" name="Straight Arrow Connector 14"/>
          <p:cNvCxnSpPr/>
          <p:nvPr/>
        </p:nvCxnSpPr>
        <p:spPr>
          <a:xfrm flipH="1" flipV="1">
            <a:off x="5174008" y="2343728"/>
            <a:ext cx="836551" cy="5453"/>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90277" y="2113692"/>
            <a:ext cx="2616422" cy="52322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Virtual Card Logotype &amp;</a:t>
            </a:r>
          </a:p>
          <a:p>
            <a:r>
              <a:rPr lang="en-US" sz="1400" dirty="0">
                <a:latin typeface="Arial" panose="020B0604020202020204" pitchFamily="34" charset="0"/>
                <a:cs typeface="Arial" panose="020B0604020202020204" pitchFamily="34" charset="0"/>
              </a:rPr>
              <a:t>Account Selector (</a:t>
            </a:r>
            <a:r>
              <a:rPr lang="en-US" sz="1400" dirty="0">
                <a:latin typeface="Arial" panose="020B0604020202020204" pitchFamily="34" charset="0"/>
                <a:cs typeface="Arial" panose="020B0604020202020204" pitchFamily="34" charset="0"/>
                <a:sym typeface="Wingdings"/>
              </a:rPr>
              <a:t> Swipe )</a:t>
            </a:r>
            <a:endParaRPr lang="en-US" sz="14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5174008" y="2788596"/>
            <a:ext cx="836551" cy="204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05087" y="2636912"/>
            <a:ext cx="1827744" cy="523220"/>
          </a:xfrm>
          <a:prstGeom prst="rect">
            <a:avLst/>
          </a:prstGeom>
          <a:noFill/>
        </p:spPr>
        <p:txBody>
          <a:bodyPr wrap="none" rtlCol="0">
            <a:spAutoFit/>
          </a:bodyPr>
          <a:lstStyle/>
          <a:p>
            <a:r>
              <a:rPr lang="en-US" sz="1400" i="1" dirty="0">
                <a:latin typeface="Arial" panose="020B0604020202020204" pitchFamily="34" charset="0"/>
                <a:cs typeface="Arial" panose="020B0604020202020204" pitchFamily="34" charset="0"/>
              </a:rPr>
              <a:t>Optional</a:t>
            </a:r>
            <a:r>
              <a:rPr lang="en-US"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hlinkClick r:id="rId5" action="ppaction://hlinksldjump"/>
              </a:rPr>
              <a:t>Real-Time</a:t>
            </a:r>
            <a:br>
              <a:rPr lang="en-US" sz="1400" dirty="0">
                <a:latin typeface="Arial" panose="020B0604020202020204" pitchFamily="34" charset="0"/>
                <a:cs typeface="Arial" panose="020B0604020202020204" pitchFamily="34" charset="0"/>
                <a:hlinkClick r:id="rId5" action="ppaction://hlinksldjump"/>
              </a:rPr>
            </a:br>
            <a:r>
              <a:rPr lang="en-US" sz="1400" dirty="0">
                <a:latin typeface="Arial" panose="020B0604020202020204" pitchFamily="34" charset="0"/>
                <a:cs typeface="Arial" panose="020B0604020202020204" pitchFamily="34" charset="0"/>
                <a:hlinkClick r:id="rId5" action="ppaction://hlinksldjump"/>
              </a:rPr>
              <a:t>Account Balance</a:t>
            </a:r>
            <a:r>
              <a:rPr lang="en-US" sz="1400" dirty="0">
                <a:latin typeface="Arial" panose="020B0604020202020204" pitchFamily="34" charset="0"/>
                <a:cs typeface="Arial" panose="020B0604020202020204" pitchFamily="34" charset="0"/>
              </a:rPr>
              <a:t> </a:t>
            </a:r>
          </a:p>
        </p:txBody>
      </p:sp>
      <p:cxnSp>
        <p:nvCxnSpPr>
          <p:cNvPr id="20" name="Straight Arrow Connector 19"/>
          <p:cNvCxnSpPr/>
          <p:nvPr/>
        </p:nvCxnSpPr>
        <p:spPr>
          <a:xfrm flipH="1" flipV="1">
            <a:off x="5456567" y="1535124"/>
            <a:ext cx="553992" cy="4229"/>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5087" y="1382690"/>
            <a:ext cx="1543436" cy="738664"/>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Adapted to:</a:t>
            </a:r>
          </a:p>
          <a:p>
            <a:pPr marL="144000" indent="-144000">
              <a:buFont typeface="Arial" panose="020B0604020202020204" pitchFamily="34" charset="0"/>
              <a:buChar char="•"/>
            </a:pPr>
            <a:r>
              <a:rPr lang="en-US" sz="1400" i="1" dirty="0">
                <a:latin typeface="Arial" panose="020B0604020202020204" pitchFamily="34" charset="0"/>
                <a:cs typeface="Arial" panose="020B0604020202020204" pitchFamily="34" charset="0"/>
              </a:rPr>
              <a:t>Your </a:t>
            </a:r>
            <a:r>
              <a:rPr lang="en-US" sz="1400" dirty="0">
                <a:latin typeface="Arial" panose="020B0604020202020204" pitchFamily="34" charset="0"/>
                <a:cs typeface="Arial" panose="020B0604020202020204" pitchFamily="34" charset="0"/>
              </a:rPr>
              <a:t>Language</a:t>
            </a:r>
          </a:p>
          <a:p>
            <a:pPr marL="144000" indent="-144000">
              <a:buFont typeface="Arial" panose="020B0604020202020204" pitchFamily="34" charset="0"/>
              <a:buChar char="•"/>
            </a:pPr>
            <a:r>
              <a:rPr lang="en-US" sz="1400" i="1" dirty="0">
                <a:latin typeface="Arial" panose="020B0604020202020204" pitchFamily="34" charset="0"/>
                <a:cs typeface="Arial" panose="020B0604020202020204" pitchFamily="34" charset="0"/>
              </a:rPr>
              <a:t>Your</a:t>
            </a:r>
            <a:r>
              <a:rPr lang="en-US" sz="1400" dirty="0">
                <a:latin typeface="Arial" panose="020B0604020202020204" pitchFamily="34" charset="0"/>
                <a:cs typeface="Arial" panose="020B0604020202020204" pitchFamily="34" charset="0"/>
              </a:rPr>
              <a:t> Disability</a:t>
            </a:r>
          </a:p>
        </p:txBody>
      </p:sp>
      <p:cxnSp>
        <p:nvCxnSpPr>
          <p:cNvPr id="22" name="Straight Arrow Connector 21"/>
          <p:cNvCxnSpPr/>
          <p:nvPr/>
        </p:nvCxnSpPr>
        <p:spPr>
          <a:xfrm flipH="1">
            <a:off x="5290559" y="3367027"/>
            <a:ext cx="720000" cy="0"/>
          </a:xfrm>
          <a:prstGeom prst="straightConnector1">
            <a:avLst/>
          </a:prstGeom>
          <a:ln w="12700">
            <a:solidFill>
              <a:schemeClr val="accent6">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05087" y="3196133"/>
            <a:ext cx="1588897" cy="1384995"/>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UI Showing:</a:t>
            </a:r>
          </a:p>
          <a:p>
            <a:pPr marL="177800" indent="-177800">
              <a:buFont typeface="Arial" panose="020B0604020202020204" pitchFamily="34" charset="0"/>
              <a:buChar char="•"/>
            </a:pPr>
            <a:r>
              <a:rPr lang="en-US" sz="1400" dirty="0">
                <a:latin typeface="Arial" panose="020B0604020202020204" pitchFamily="34" charset="0"/>
                <a:cs typeface="Arial" panose="020B0604020202020204" pitchFamily="34" charset="0"/>
              </a:rPr>
              <a:t>Direct Payment</a:t>
            </a:r>
          </a:p>
          <a:p>
            <a:pPr marL="177800" indent="-177800">
              <a:buFont typeface="Arial" panose="020B0604020202020204" pitchFamily="34" charset="0"/>
              <a:buChar char="•"/>
            </a:pPr>
            <a:r>
              <a:rPr lang="en-US" sz="1400" dirty="0">
                <a:latin typeface="Arial" panose="020B0604020202020204" pitchFamily="34" charset="0"/>
                <a:cs typeface="Arial" panose="020B0604020202020204" pitchFamily="34" charset="0"/>
              </a:rPr>
              <a:t>Booking</a:t>
            </a:r>
          </a:p>
          <a:p>
            <a:pPr marL="177800" indent="-177800">
              <a:buFont typeface="Arial" panose="020B0604020202020204" pitchFamily="34" charset="0"/>
              <a:buChar char="•"/>
            </a:pPr>
            <a:r>
              <a:rPr lang="en-US" sz="1400" dirty="0">
                <a:latin typeface="Arial" panose="020B0604020202020204" pitchFamily="34" charset="0"/>
                <a:cs typeface="Arial" panose="020B0604020202020204" pitchFamily="34" charset="0"/>
                <a:hlinkClick r:id="rId6" action="ppaction://hlinksldjump"/>
              </a:rPr>
              <a:t>Gas Station</a:t>
            </a:r>
            <a:endParaRPr lang="en-US" sz="1400" dirty="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sz="1400" dirty="0">
                <a:latin typeface="Arial" panose="020B0604020202020204" pitchFamily="34" charset="0"/>
                <a:cs typeface="Arial" panose="020B0604020202020204" pitchFamily="34" charset="0"/>
              </a:rPr>
              <a:t>Subscription</a:t>
            </a:r>
          </a:p>
          <a:p>
            <a:pPr marL="177800" indent="-177800">
              <a:buFont typeface="Arial" panose="020B0604020202020204" pitchFamily="34" charset="0"/>
              <a:buChar char="•"/>
            </a:pPr>
            <a:r>
              <a:rPr lang="en-US" sz="1400" dirty="0">
                <a:latin typeface="Arial" panose="020B0604020202020204" pitchFamily="34" charset="0"/>
                <a:cs typeface="Arial" panose="020B0604020202020204" pitchFamily="34" charset="0"/>
              </a:rPr>
              <a:t>Etc.</a:t>
            </a:r>
          </a:p>
        </p:txBody>
      </p:sp>
      <p:sp>
        <p:nvSpPr>
          <p:cNvPr id="24" name="TextBox 23"/>
          <p:cNvSpPr txBox="1"/>
          <p:nvPr/>
        </p:nvSpPr>
        <p:spPr>
          <a:xfrm>
            <a:off x="3615654" y="5409856"/>
            <a:ext cx="3857137" cy="46166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PIN or Biometric for User Authorization</a:t>
            </a:r>
            <a:br>
              <a:rPr lang="en-US" sz="14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(as defined by the </a:t>
            </a:r>
            <a:r>
              <a:rPr lang="en-US" sz="1000" i="1" dirty="0">
                <a:latin typeface="Arial" panose="020B0604020202020204" pitchFamily="34" charset="0"/>
                <a:cs typeface="Arial" panose="020B0604020202020204" pitchFamily="34" charset="0"/>
              </a:rPr>
              <a:t>virtual card issuer</a:t>
            </a:r>
            <a:r>
              <a:rPr lang="en-US" sz="1000" dirty="0">
                <a:latin typeface="Arial" panose="020B0604020202020204" pitchFamily="34" charset="0"/>
                <a:cs typeface="Arial" panose="020B0604020202020204" pitchFamily="34" charset="0"/>
              </a:rPr>
              <a:t>, not the Wallet)</a:t>
            </a:r>
          </a:p>
        </p:txBody>
      </p:sp>
      <p:sp>
        <p:nvSpPr>
          <p:cNvPr id="25" name="Freeform 24"/>
          <p:cNvSpPr/>
          <p:nvPr/>
        </p:nvSpPr>
        <p:spPr>
          <a:xfrm>
            <a:off x="3054082" y="4221088"/>
            <a:ext cx="1295672" cy="1346600"/>
          </a:xfrm>
          <a:custGeom>
            <a:avLst/>
            <a:gdLst>
              <a:gd name="connsiteX0" fmla="*/ 0 w 377851"/>
              <a:gd name="connsiteY0" fmla="*/ 128473 h 128473"/>
              <a:gd name="connsiteX1" fmla="*/ 83127 w 377851"/>
              <a:gd name="connsiteY1" fmla="*/ 83131 h 128473"/>
              <a:gd name="connsiteX2" fmla="*/ 173811 w 377851"/>
              <a:gd name="connsiteY2" fmla="*/ 60460 h 128473"/>
              <a:gd name="connsiteX3" fmla="*/ 309838 w 377851"/>
              <a:gd name="connsiteY3" fmla="*/ 15118 h 128473"/>
              <a:gd name="connsiteX4" fmla="*/ 377851 w 377851"/>
              <a:gd name="connsiteY4" fmla="*/ 3 h 128473"/>
              <a:gd name="connsiteX0" fmla="*/ 0 w 778373"/>
              <a:gd name="connsiteY0" fmla="*/ 816159 h 816159"/>
              <a:gd name="connsiteX1" fmla="*/ 83127 w 778373"/>
              <a:gd name="connsiteY1" fmla="*/ 770817 h 816159"/>
              <a:gd name="connsiteX2" fmla="*/ 173811 w 778373"/>
              <a:gd name="connsiteY2" fmla="*/ 748146 h 816159"/>
              <a:gd name="connsiteX3" fmla="*/ 309838 w 778373"/>
              <a:gd name="connsiteY3" fmla="*/ 702804 h 816159"/>
              <a:gd name="connsiteX4" fmla="*/ 778373 w 778373"/>
              <a:gd name="connsiteY4" fmla="*/ 0 h 816159"/>
              <a:gd name="connsiteX0" fmla="*/ 0 w 778373"/>
              <a:gd name="connsiteY0" fmla="*/ 820394 h 820394"/>
              <a:gd name="connsiteX1" fmla="*/ 83127 w 778373"/>
              <a:gd name="connsiteY1" fmla="*/ 775052 h 820394"/>
              <a:gd name="connsiteX2" fmla="*/ 173811 w 778373"/>
              <a:gd name="connsiteY2" fmla="*/ 752381 h 820394"/>
              <a:gd name="connsiteX3" fmla="*/ 302281 w 778373"/>
              <a:gd name="connsiteY3" fmla="*/ 94920 h 820394"/>
              <a:gd name="connsiteX4" fmla="*/ 778373 w 778373"/>
              <a:gd name="connsiteY4" fmla="*/ 4235 h 820394"/>
              <a:gd name="connsiteX0" fmla="*/ 656097 w 724109"/>
              <a:gd name="connsiteY0" fmla="*/ 752380 h 809393"/>
              <a:gd name="connsiteX1" fmla="*/ 28863 w 724109"/>
              <a:gd name="connsiteY1" fmla="*/ 775052 h 809393"/>
              <a:gd name="connsiteX2" fmla="*/ 119547 w 724109"/>
              <a:gd name="connsiteY2" fmla="*/ 752381 h 809393"/>
              <a:gd name="connsiteX3" fmla="*/ 248017 w 724109"/>
              <a:gd name="connsiteY3" fmla="*/ 94920 h 809393"/>
              <a:gd name="connsiteX4" fmla="*/ 724109 w 724109"/>
              <a:gd name="connsiteY4" fmla="*/ 4235 h 809393"/>
              <a:gd name="connsiteX0" fmla="*/ 642713 w 710725"/>
              <a:gd name="connsiteY0" fmla="*/ 753327 h 815624"/>
              <a:gd name="connsiteX1" fmla="*/ 15479 w 710725"/>
              <a:gd name="connsiteY1" fmla="*/ 775999 h 815624"/>
              <a:gd name="connsiteX2" fmla="*/ 234633 w 710725"/>
              <a:gd name="connsiteY2" fmla="*/ 95867 h 815624"/>
              <a:gd name="connsiteX3" fmla="*/ 710725 w 710725"/>
              <a:gd name="connsiteY3" fmla="*/ 5182 h 815624"/>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64075 h 828252"/>
              <a:gd name="connsiteX1" fmla="*/ 23312 w 718558"/>
              <a:gd name="connsiteY1" fmla="*/ 786747 h 828252"/>
              <a:gd name="connsiteX2" fmla="*/ 190078 w 718558"/>
              <a:gd name="connsiteY2" fmla="*/ 80421 h 828252"/>
              <a:gd name="connsiteX3" fmla="*/ 718558 w 718558"/>
              <a:gd name="connsiteY3" fmla="*/ 15930 h 82825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397 w 709409"/>
              <a:gd name="connsiteY0" fmla="*/ 748145 h 812322"/>
              <a:gd name="connsiteX1" fmla="*/ 14163 w 709409"/>
              <a:gd name="connsiteY1" fmla="*/ 770817 h 812322"/>
              <a:gd name="connsiteX2" fmla="*/ 180929 w 709409"/>
              <a:gd name="connsiteY2" fmla="*/ 64491 h 812322"/>
              <a:gd name="connsiteX3" fmla="*/ 709409 w 709409"/>
              <a:gd name="connsiteY3" fmla="*/ 0 h 812322"/>
              <a:gd name="connsiteX0" fmla="*/ 657796 w 725808"/>
              <a:gd name="connsiteY0" fmla="*/ 748145 h 773366"/>
              <a:gd name="connsiteX1" fmla="*/ 30562 w 725808"/>
              <a:gd name="connsiteY1" fmla="*/ 770817 h 773366"/>
              <a:gd name="connsiteX2" fmla="*/ 197328 w 725808"/>
              <a:gd name="connsiteY2" fmla="*/ 64491 h 773366"/>
              <a:gd name="connsiteX3" fmla="*/ 725808 w 725808"/>
              <a:gd name="connsiteY3" fmla="*/ 0 h 773366"/>
              <a:gd name="connsiteX0" fmla="*/ 627313 w 695325"/>
              <a:gd name="connsiteY0" fmla="*/ 748145 h 770867"/>
              <a:gd name="connsiteX1" fmla="*/ 79 w 695325"/>
              <a:gd name="connsiteY1" fmla="*/ 770817 h 770867"/>
              <a:gd name="connsiteX2" fmla="*/ 166845 w 695325"/>
              <a:gd name="connsiteY2" fmla="*/ 64491 h 770867"/>
              <a:gd name="connsiteX3" fmla="*/ 695325 w 695325"/>
              <a:gd name="connsiteY3" fmla="*/ 0 h 77086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47487 w 715499"/>
              <a:gd name="connsiteY0" fmla="*/ 748145 h 770817"/>
              <a:gd name="connsiteX1" fmla="*/ 20253 w 715499"/>
              <a:gd name="connsiteY1" fmla="*/ 770817 h 770817"/>
              <a:gd name="connsiteX2" fmla="*/ 156757 w 715499"/>
              <a:gd name="connsiteY2" fmla="*/ 218064 h 770817"/>
              <a:gd name="connsiteX3" fmla="*/ 187019 w 715499"/>
              <a:gd name="connsiteY3" fmla="*/ 64491 h 770817"/>
              <a:gd name="connsiteX4" fmla="*/ 715499 w 715499"/>
              <a:gd name="connsiteY4" fmla="*/ 0 h 770817"/>
              <a:gd name="connsiteX0" fmla="*/ 650546 w 718558"/>
              <a:gd name="connsiteY0" fmla="*/ 748145 h 812322"/>
              <a:gd name="connsiteX1" fmla="*/ 23312 w 718558"/>
              <a:gd name="connsiteY1" fmla="*/ 770817 h 812322"/>
              <a:gd name="connsiteX2" fmla="*/ 190078 w 718558"/>
              <a:gd name="connsiteY2" fmla="*/ 64491 h 812322"/>
              <a:gd name="connsiteX3" fmla="*/ 718558 w 718558"/>
              <a:gd name="connsiteY3" fmla="*/ 0 h 812322"/>
              <a:gd name="connsiteX0" fmla="*/ 641987 w 709999"/>
              <a:gd name="connsiteY0" fmla="*/ 748145 h 812322"/>
              <a:gd name="connsiteX1" fmla="*/ 14753 w 709999"/>
              <a:gd name="connsiteY1" fmla="*/ 770817 h 812322"/>
              <a:gd name="connsiteX2" fmla="*/ 181519 w 709999"/>
              <a:gd name="connsiteY2" fmla="*/ 64491 h 812322"/>
              <a:gd name="connsiteX3" fmla="*/ 709999 w 709999"/>
              <a:gd name="connsiteY3" fmla="*/ 0 h 812322"/>
              <a:gd name="connsiteX0" fmla="*/ 641801 w 709813"/>
              <a:gd name="connsiteY0" fmla="*/ 748145 h 772383"/>
              <a:gd name="connsiteX1" fmla="*/ 14567 w 709813"/>
              <a:gd name="connsiteY1" fmla="*/ 770817 h 772383"/>
              <a:gd name="connsiteX2" fmla="*/ 181333 w 709813"/>
              <a:gd name="connsiteY2" fmla="*/ 64491 h 772383"/>
              <a:gd name="connsiteX3" fmla="*/ 709813 w 709813"/>
              <a:gd name="connsiteY3" fmla="*/ 0 h 772383"/>
              <a:gd name="connsiteX0" fmla="*/ 627328 w 695340"/>
              <a:gd name="connsiteY0" fmla="*/ 748145 h 771993"/>
              <a:gd name="connsiteX1" fmla="*/ 94 w 695340"/>
              <a:gd name="connsiteY1" fmla="*/ 770817 h 771993"/>
              <a:gd name="connsiteX2" fmla="*/ 166860 w 695340"/>
              <a:gd name="connsiteY2" fmla="*/ 64491 h 771993"/>
              <a:gd name="connsiteX3" fmla="*/ 695340 w 695340"/>
              <a:gd name="connsiteY3" fmla="*/ 0 h 771993"/>
              <a:gd name="connsiteX0" fmla="*/ 627277 w 695289"/>
              <a:gd name="connsiteY0" fmla="*/ 748145 h 770819"/>
              <a:gd name="connsiteX1" fmla="*/ 43 w 695289"/>
              <a:gd name="connsiteY1" fmla="*/ 770817 h 770819"/>
              <a:gd name="connsiteX2" fmla="*/ 166809 w 695289"/>
              <a:gd name="connsiteY2" fmla="*/ 64491 h 770819"/>
              <a:gd name="connsiteX3" fmla="*/ 695289 w 695289"/>
              <a:gd name="connsiteY3" fmla="*/ 0 h 770819"/>
              <a:gd name="connsiteX0" fmla="*/ 644267 w 712279"/>
              <a:gd name="connsiteY0" fmla="*/ 748145 h 816007"/>
              <a:gd name="connsiteX1" fmla="*/ 17033 w 712279"/>
              <a:gd name="connsiteY1" fmla="*/ 770817 h 816007"/>
              <a:gd name="connsiteX2" fmla="*/ 162367 w 712279"/>
              <a:gd name="connsiteY2" fmla="*/ 13294 h 816007"/>
              <a:gd name="connsiteX3" fmla="*/ 712279 w 712279"/>
              <a:gd name="connsiteY3" fmla="*/ 0 h 816007"/>
              <a:gd name="connsiteX0" fmla="*/ 630695 w 698707"/>
              <a:gd name="connsiteY0" fmla="*/ 748145 h 771675"/>
              <a:gd name="connsiteX1" fmla="*/ 3461 w 698707"/>
              <a:gd name="connsiteY1" fmla="*/ 770817 h 771675"/>
              <a:gd name="connsiteX2" fmla="*/ 148795 w 698707"/>
              <a:gd name="connsiteY2" fmla="*/ 13294 h 771675"/>
              <a:gd name="connsiteX3" fmla="*/ 698707 w 698707"/>
              <a:gd name="connsiteY3" fmla="*/ 0 h 771675"/>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01 w 695313"/>
              <a:gd name="connsiteY0" fmla="*/ 748145 h 770838"/>
              <a:gd name="connsiteX1" fmla="*/ 67 w 695313"/>
              <a:gd name="connsiteY1" fmla="*/ 770817 h 770838"/>
              <a:gd name="connsiteX2" fmla="*/ 145401 w 695313"/>
              <a:gd name="connsiteY2" fmla="*/ 13294 h 770838"/>
              <a:gd name="connsiteX3" fmla="*/ 695313 w 695313"/>
              <a:gd name="connsiteY3" fmla="*/ 0 h 770838"/>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355 w 695367"/>
              <a:gd name="connsiteY0" fmla="*/ 748145 h 770856"/>
              <a:gd name="connsiteX1" fmla="*/ 121 w 695367"/>
              <a:gd name="connsiteY1" fmla="*/ 770817 h 770856"/>
              <a:gd name="connsiteX2" fmla="*/ 145455 w 695367"/>
              <a:gd name="connsiteY2" fmla="*/ 13294 h 770856"/>
              <a:gd name="connsiteX3" fmla="*/ 695367 w 695367"/>
              <a:gd name="connsiteY3" fmla="*/ 0 h 770856"/>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5 w 695247"/>
              <a:gd name="connsiteY0" fmla="*/ 748145 h 772339"/>
              <a:gd name="connsiteX1" fmla="*/ 1 w 695247"/>
              <a:gd name="connsiteY1" fmla="*/ 770817 h 772339"/>
              <a:gd name="connsiteX2" fmla="*/ 145335 w 695247"/>
              <a:gd name="connsiteY2" fmla="*/ 13294 h 772339"/>
              <a:gd name="connsiteX3" fmla="*/ 695247 w 695247"/>
              <a:gd name="connsiteY3" fmla="*/ 0 h 772339"/>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627234 w 695246"/>
              <a:gd name="connsiteY0" fmla="*/ 748145 h 770817"/>
              <a:gd name="connsiteX1" fmla="*/ 0 w 695246"/>
              <a:gd name="connsiteY1" fmla="*/ 770817 h 770817"/>
              <a:gd name="connsiteX2" fmla="*/ 145334 w 695246"/>
              <a:gd name="connsiteY2" fmla="*/ 13294 h 770817"/>
              <a:gd name="connsiteX3" fmla="*/ 695246 w 695246"/>
              <a:gd name="connsiteY3" fmla="*/ 0 h 770817"/>
              <a:gd name="connsiteX0" fmla="*/ 486740 w 554752"/>
              <a:gd name="connsiteY0" fmla="*/ 748145 h 748195"/>
              <a:gd name="connsiteX1" fmla="*/ 0 w 554752"/>
              <a:gd name="connsiteY1" fmla="*/ 748195 h 748195"/>
              <a:gd name="connsiteX2" fmla="*/ 4840 w 554752"/>
              <a:gd name="connsiteY2" fmla="*/ 13294 h 748195"/>
              <a:gd name="connsiteX3" fmla="*/ 554752 w 554752"/>
              <a:gd name="connsiteY3" fmla="*/ 0 h 748195"/>
              <a:gd name="connsiteX0" fmla="*/ 484359 w 552371"/>
              <a:gd name="connsiteY0" fmla="*/ 748145 h 820823"/>
              <a:gd name="connsiteX1" fmla="*/ 0 w 552371"/>
              <a:gd name="connsiteY1" fmla="*/ 820823 h 820823"/>
              <a:gd name="connsiteX2" fmla="*/ 2459 w 552371"/>
              <a:gd name="connsiteY2" fmla="*/ 13294 h 820823"/>
              <a:gd name="connsiteX3" fmla="*/ 552371 w 552371"/>
              <a:gd name="connsiteY3" fmla="*/ 0 h 820823"/>
              <a:gd name="connsiteX0" fmla="*/ 484359 w 552371"/>
              <a:gd name="connsiteY0" fmla="*/ 748145 h 881293"/>
              <a:gd name="connsiteX1" fmla="*/ 486546 w 552371"/>
              <a:gd name="connsiteY1" fmla="*/ 831236 h 881293"/>
              <a:gd name="connsiteX2" fmla="*/ 0 w 552371"/>
              <a:gd name="connsiteY2" fmla="*/ 820823 h 881293"/>
              <a:gd name="connsiteX3" fmla="*/ 2459 w 552371"/>
              <a:gd name="connsiteY3" fmla="*/ 13294 h 881293"/>
              <a:gd name="connsiteX4" fmla="*/ 552371 w 552371"/>
              <a:gd name="connsiteY4" fmla="*/ 0 h 881293"/>
              <a:gd name="connsiteX0" fmla="*/ 486546 w 552371"/>
              <a:gd name="connsiteY0" fmla="*/ 831236 h 881293"/>
              <a:gd name="connsiteX1" fmla="*/ 0 w 552371"/>
              <a:gd name="connsiteY1" fmla="*/ 820823 h 881293"/>
              <a:gd name="connsiteX2" fmla="*/ 2459 w 552371"/>
              <a:gd name="connsiteY2" fmla="*/ 13294 h 881293"/>
              <a:gd name="connsiteX3" fmla="*/ 552371 w 552371"/>
              <a:gd name="connsiteY3" fmla="*/ 0 h 881293"/>
              <a:gd name="connsiteX0" fmla="*/ 505596 w 552371"/>
              <a:gd name="connsiteY0" fmla="*/ 866954 h 894719"/>
              <a:gd name="connsiteX1" fmla="*/ 0 w 552371"/>
              <a:gd name="connsiteY1" fmla="*/ 820823 h 894719"/>
              <a:gd name="connsiteX2" fmla="*/ 2459 w 552371"/>
              <a:gd name="connsiteY2" fmla="*/ 13294 h 894719"/>
              <a:gd name="connsiteX3" fmla="*/ 552371 w 552371"/>
              <a:gd name="connsiteY3" fmla="*/ 0 h 894719"/>
              <a:gd name="connsiteX0" fmla="*/ 594893 w 594893"/>
              <a:gd name="connsiteY0" fmla="*/ 1087220 h 1087885"/>
              <a:gd name="connsiteX1" fmla="*/ 0 w 594893"/>
              <a:gd name="connsiteY1" fmla="*/ 820823 h 1087885"/>
              <a:gd name="connsiteX2" fmla="*/ 2459 w 594893"/>
              <a:gd name="connsiteY2" fmla="*/ 13294 h 1087885"/>
              <a:gd name="connsiteX3" fmla="*/ 552371 w 594893"/>
              <a:gd name="connsiteY3" fmla="*/ 0 h 1087885"/>
              <a:gd name="connsiteX0" fmla="*/ 593694 w 593694"/>
              <a:gd name="connsiteY0" fmla="*/ 1087220 h 1139755"/>
              <a:gd name="connsiteX1" fmla="*/ 9517 w 593694"/>
              <a:gd name="connsiteY1" fmla="*/ 1080379 h 1139755"/>
              <a:gd name="connsiteX2" fmla="*/ 1260 w 593694"/>
              <a:gd name="connsiteY2" fmla="*/ 13294 h 1139755"/>
              <a:gd name="connsiteX3" fmla="*/ 551172 w 593694"/>
              <a:gd name="connsiteY3" fmla="*/ 0 h 1139755"/>
              <a:gd name="connsiteX0" fmla="*/ 593694 w 593694"/>
              <a:gd name="connsiteY0" fmla="*/ 1087220 h 1092028"/>
              <a:gd name="connsiteX1" fmla="*/ 9517 w 593694"/>
              <a:gd name="connsiteY1" fmla="*/ 1080379 h 1092028"/>
              <a:gd name="connsiteX2" fmla="*/ 1260 w 593694"/>
              <a:gd name="connsiteY2" fmla="*/ 13294 h 1092028"/>
              <a:gd name="connsiteX3" fmla="*/ 551172 w 593694"/>
              <a:gd name="connsiteY3" fmla="*/ 0 h 1092028"/>
              <a:gd name="connsiteX0" fmla="*/ 593694 w 593694"/>
              <a:gd name="connsiteY0" fmla="*/ 1087220 h 1099405"/>
              <a:gd name="connsiteX1" fmla="*/ 9517 w 593694"/>
              <a:gd name="connsiteY1" fmla="*/ 1097048 h 1099405"/>
              <a:gd name="connsiteX2" fmla="*/ 1260 w 593694"/>
              <a:gd name="connsiteY2" fmla="*/ 13294 h 1099405"/>
              <a:gd name="connsiteX3" fmla="*/ 551172 w 593694"/>
              <a:gd name="connsiteY3" fmla="*/ 0 h 1099405"/>
              <a:gd name="connsiteX0" fmla="*/ 593694 w 593694"/>
              <a:gd name="connsiteY0" fmla="*/ 1087220 h 1098408"/>
              <a:gd name="connsiteX1" fmla="*/ 9517 w 593694"/>
              <a:gd name="connsiteY1" fmla="*/ 1097048 h 1098408"/>
              <a:gd name="connsiteX2" fmla="*/ 1260 w 593694"/>
              <a:gd name="connsiteY2" fmla="*/ 13294 h 1098408"/>
              <a:gd name="connsiteX3" fmla="*/ 551172 w 593694"/>
              <a:gd name="connsiteY3" fmla="*/ 0 h 1098408"/>
              <a:gd name="connsiteX0" fmla="*/ 591313 w 591313"/>
              <a:gd name="connsiteY0" fmla="*/ 1095554 h 1100106"/>
              <a:gd name="connsiteX1" fmla="*/ 9517 w 591313"/>
              <a:gd name="connsiteY1" fmla="*/ 1097048 h 1100106"/>
              <a:gd name="connsiteX2" fmla="*/ 1260 w 591313"/>
              <a:gd name="connsiteY2" fmla="*/ 13294 h 1100106"/>
              <a:gd name="connsiteX3" fmla="*/ 551172 w 591313"/>
              <a:gd name="connsiteY3" fmla="*/ 0 h 1100106"/>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95554 h 1099753"/>
              <a:gd name="connsiteX1" fmla="*/ 9517 w 591313"/>
              <a:gd name="connsiteY1" fmla="*/ 1097048 h 1099753"/>
              <a:gd name="connsiteX2" fmla="*/ 1260 w 591313"/>
              <a:gd name="connsiteY2" fmla="*/ 13294 h 1099753"/>
              <a:gd name="connsiteX3" fmla="*/ 551172 w 591313"/>
              <a:gd name="connsiteY3" fmla="*/ 0 h 1099753"/>
              <a:gd name="connsiteX0" fmla="*/ 591313 w 591313"/>
              <a:gd name="connsiteY0" fmla="*/ 1082260 h 1086459"/>
              <a:gd name="connsiteX1" fmla="*/ 9517 w 591313"/>
              <a:gd name="connsiteY1" fmla="*/ 1083754 h 1086459"/>
              <a:gd name="connsiteX2" fmla="*/ 1260 w 591313"/>
              <a:gd name="connsiteY2" fmla="*/ 0 h 1086459"/>
              <a:gd name="connsiteX3" fmla="*/ 551172 w 591313"/>
              <a:gd name="connsiteY3" fmla="*/ 994 h 1086459"/>
              <a:gd name="connsiteX0" fmla="*/ 586870 w 586870"/>
              <a:gd name="connsiteY0" fmla="*/ 1081266 h 1085465"/>
              <a:gd name="connsiteX1" fmla="*/ 5074 w 586870"/>
              <a:gd name="connsiteY1" fmla="*/ 1082760 h 1085465"/>
              <a:gd name="connsiteX2" fmla="*/ 1579 w 586870"/>
              <a:gd name="connsiteY2" fmla="*/ 15674 h 1085465"/>
              <a:gd name="connsiteX3" fmla="*/ 546729 w 586870"/>
              <a:gd name="connsiteY3" fmla="*/ 0 h 1085465"/>
              <a:gd name="connsiteX0" fmla="*/ 590188 w 590188"/>
              <a:gd name="connsiteY0" fmla="*/ 1081266 h 1085465"/>
              <a:gd name="connsiteX1" fmla="*/ 8392 w 590188"/>
              <a:gd name="connsiteY1" fmla="*/ 1082760 h 1085465"/>
              <a:gd name="connsiteX2" fmla="*/ 1326 w 590188"/>
              <a:gd name="connsiteY2" fmla="*/ 10911 h 1085465"/>
              <a:gd name="connsiteX3" fmla="*/ 550047 w 590188"/>
              <a:gd name="connsiteY3" fmla="*/ 0 h 1085465"/>
              <a:gd name="connsiteX0" fmla="*/ 592442 w 592442"/>
              <a:gd name="connsiteY0" fmla="*/ 1081266 h 1085465"/>
              <a:gd name="connsiteX1" fmla="*/ 10646 w 592442"/>
              <a:gd name="connsiteY1" fmla="*/ 1082760 h 1085465"/>
              <a:gd name="connsiteX2" fmla="*/ 1199 w 592442"/>
              <a:gd name="connsiteY2" fmla="*/ 2577 h 1085465"/>
              <a:gd name="connsiteX3" fmla="*/ 552301 w 592442"/>
              <a:gd name="connsiteY3" fmla="*/ 0 h 1085465"/>
              <a:gd name="connsiteX0" fmla="*/ 591351 w 591351"/>
              <a:gd name="connsiteY0" fmla="*/ 1081266 h 1085465"/>
              <a:gd name="connsiteX1" fmla="*/ 9555 w 591351"/>
              <a:gd name="connsiteY1" fmla="*/ 1082760 h 1085465"/>
              <a:gd name="connsiteX2" fmla="*/ 108 w 591351"/>
              <a:gd name="connsiteY2" fmla="*/ 2577 h 1085465"/>
              <a:gd name="connsiteX3" fmla="*/ 551210 w 591351"/>
              <a:gd name="connsiteY3" fmla="*/ 0 h 1085465"/>
              <a:gd name="connsiteX0" fmla="*/ 591405 w 591405"/>
              <a:gd name="connsiteY0" fmla="*/ 1081266 h 1085465"/>
              <a:gd name="connsiteX1" fmla="*/ 9609 w 591405"/>
              <a:gd name="connsiteY1" fmla="*/ 1082760 h 1085465"/>
              <a:gd name="connsiteX2" fmla="*/ 162 w 591405"/>
              <a:gd name="connsiteY2" fmla="*/ 2577 h 1085465"/>
              <a:gd name="connsiteX3" fmla="*/ 551264 w 591405"/>
              <a:gd name="connsiteY3" fmla="*/ 0 h 1085465"/>
              <a:gd name="connsiteX0" fmla="*/ 591405 w 591405"/>
              <a:gd name="connsiteY0" fmla="*/ 1081266 h 1084480"/>
              <a:gd name="connsiteX1" fmla="*/ 9609 w 591405"/>
              <a:gd name="connsiteY1" fmla="*/ 1082760 h 1084480"/>
              <a:gd name="connsiteX2" fmla="*/ 162 w 591405"/>
              <a:gd name="connsiteY2" fmla="*/ 2577 h 1084480"/>
              <a:gd name="connsiteX3" fmla="*/ 551264 w 591405"/>
              <a:gd name="connsiteY3" fmla="*/ 0 h 1084480"/>
              <a:gd name="connsiteX0" fmla="*/ 586642 w 586642"/>
              <a:gd name="connsiteY0" fmla="*/ 1081266 h 1084480"/>
              <a:gd name="connsiteX1" fmla="*/ 9609 w 586642"/>
              <a:gd name="connsiteY1" fmla="*/ 1082760 h 1084480"/>
              <a:gd name="connsiteX2" fmla="*/ 162 w 586642"/>
              <a:gd name="connsiteY2" fmla="*/ 2577 h 1084480"/>
              <a:gd name="connsiteX3" fmla="*/ 551264 w 586642"/>
              <a:gd name="connsiteY3" fmla="*/ 0 h 1084480"/>
              <a:gd name="connsiteX0" fmla="*/ 587818 w 587818"/>
              <a:gd name="connsiteY0" fmla="*/ 1089405 h 1092619"/>
              <a:gd name="connsiteX1" fmla="*/ 10785 w 587818"/>
              <a:gd name="connsiteY1" fmla="*/ 1090899 h 1092619"/>
              <a:gd name="connsiteX2" fmla="*/ 147 w 587818"/>
              <a:gd name="connsiteY2" fmla="*/ 0 h 1092619"/>
              <a:gd name="connsiteX3" fmla="*/ 552440 w 587818"/>
              <a:gd name="connsiteY3" fmla="*/ 8139 h 1092619"/>
              <a:gd name="connsiteX0" fmla="*/ 587818 w 587818"/>
              <a:gd name="connsiteY0" fmla="*/ 1081266 h 1084480"/>
              <a:gd name="connsiteX1" fmla="*/ 10785 w 587818"/>
              <a:gd name="connsiteY1" fmla="*/ 1082760 h 1084480"/>
              <a:gd name="connsiteX2" fmla="*/ 147 w 587818"/>
              <a:gd name="connsiteY2" fmla="*/ 196 h 1084480"/>
              <a:gd name="connsiteX3" fmla="*/ 552440 w 587818"/>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4480"/>
              <a:gd name="connsiteX1" fmla="*/ 96 w 591416"/>
              <a:gd name="connsiteY1" fmla="*/ 1082760 h 1084480"/>
              <a:gd name="connsiteX2" fmla="*/ 3745 w 591416"/>
              <a:gd name="connsiteY2" fmla="*/ 196 h 1084480"/>
              <a:gd name="connsiteX3" fmla="*/ 556038 w 591416"/>
              <a:gd name="connsiteY3" fmla="*/ 0 h 1084480"/>
              <a:gd name="connsiteX0" fmla="*/ 591416 w 591416"/>
              <a:gd name="connsiteY0" fmla="*/ 1081266 h 1082760"/>
              <a:gd name="connsiteX1" fmla="*/ 96 w 591416"/>
              <a:gd name="connsiteY1" fmla="*/ 1082760 h 1082760"/>
              <a:gd name="connsiteX2" fmla="*/ 3745 w 591416"/>
              <a:gd name="connsiteY2" fmla="*/ 196 h 1082760"/>
              <a:gd name="connsiteX3" fmla="*/ 556038 w 591416"/>
              <a:gd name="connsiteY3" fmla="*/ 0 h 1082760"/>
              <a:gd name="connsiteX0" fmla="*/ 588565 w 588565"/>
              <a:gd name="connsiteY0" fmla="*/ 1081266 h 1081266"/>
              <a:gd name="connsiteX1" fmla="*/ 817 w 588565"/>
              <a:gd name="connsiteY1" fmla="*/ 1077998 h 1081266"/>
              <a:gd name="connsiteX2" fmla="*/ 894 w 588565"/>
              <a:gd name="connsiteY2" fmla="*/ 196 h 1081266"/>
              <a:gd name="connsiteX3" fmla="*/ 553187 w 588565"/>
              <a:gd name="connsiteY3" fmla="*/ 0 h 1081266"/>
              <a:gd name="connsiteX0" fmla="*/ 588099 w 588099"/>
              <a:gd name="connsiteY0" fmla="*/ 1081266 h 1081570"/>
              <a:gd name="connsiteX1" fmla="*/ 2732 w 588099"/>
              <a:gd name="connsiteY1" fmla="*/ 1081570 h 1081570"/>
              <a:gd name="connsiteX2" fmla="*/ 428 w 588099"/>
              <a:gd name="connsiteY2" fmla="*/ 196 h 1081570"/>
              <a:gd name="connsiteX3" fmla="*/ 552721 w 588099"/>
              <a:gd name="connsiteY3" fmla="*/ 0 h 1081570"/>
              <a:gd name="connsiteX0" fmla="*/ 588099 w 1178990"/>
              <a:gd name="connsiteY0" fmla="*/ 1081070 h 1081374"/>
              <a:gd name="connsiteX1" fmla="*/ 2732 w 1178990"/>
              <a:gd name="connsiteY1" fmla="*/ 1081374 h 1081374"/>
              <a:gd name="connsiteX2" fmla="*/ 428 w 1178990"/>
              <a:gd name="connsiteY2" fmla="*/ 0 h 1081374"/>
              <a:gd name="connsiteX3" fmla="*/ 1178990 w 1178990"/>
              <a:gd name="connsiteY3" fmla="*/ 1824 h 1081374"/>
              <a:gd name="connsiteX0" fmla="*/ 588099 w 1295672"/>
              <a:gd name="connsiteY0" fmla="*/ 1081070 h 1081374"/>
              <a:gd name="connsiteX1" fmla="*/ 2732 w 1295672"/>
              <a:gd name="connsiteY1" fmla="*/ 1081374 h 1081374"/>
              <a:gd name="connsiteX2" fmla="*/ 428 w 1295672"/>
              <a:gd name="connsiteY2" fmla="*/ 0 h 1081374"/>
              <a:gd name="connsiteX3" fmla="*/ 1295672 w 1295672"/>
              <a:gd name="connsiteY3" fmla="*/ 1824 h 1081374"/>
            </a:gdLst>
            <a:ahLst/>
            <a:cxnLst>
              <a:cxn ang="0">
                <a:pos x="connsiteX0" y="connsiteY0"/>
              </a:cxn>
              <a:cxn ang="0">
                <a:pos x="connsiteX1" y="connsiteY1"/>
              </a:cxn>
              <a:cxn ang="0">
                <a:pos x="connsiteX2" y="connsiteY2"/>
              </a:cxn>
              <a:cxn ang="0">
                <a:pos x="connsiteX3" y="connsiteY3"/>
              </a:cxn>
            </a:cxnLst>
            <a:rect l="l" t="t" r="r" b="b"/>
            <a:pathLst>
              <a:path w="1295672" h="1081374">
                <a:moveTo>
                  <a:pt x="588099" y="1081070"/>
                </a:moveTo>
                <a:lnTo>
                  <a:pt x="2732" y="1081374"/>
                </a:lnTo>
                <a:cubicBezTo>
                  <a:pt x="2090" y="977396"/>
                  <a:pt x="-1146" y="267773"/>
                  <a:pt x="428" y="0"/>
                </a:cubicBezTo>
                <a:lnTo>
                  <a:pt x="1295672" y="1824"/>
                </a:lnTo>
              </a:path>
            </a:pathLst>
          </a:custGeom>
          <a:noFill/>
          <a:ln w="12700">
            <a:solidFill>
              <a:schemeClr val="accent6">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8" descr="key"/>
          <p:cNvPicPr>
            <a:picLocks noChangeAspect="1" noChangeArrowheads="1"/>
          </p:cNvPicPr>
          <p:nvPr/>
        </p:nvPicPr>
        <p:blipFill>
          <a:blip r:embed="rId3">
            <a:extLst>
              <a:ext uri="{BEBA8EAE-BF5A-486C-A8C5-ECC9F3942E4B}">
                <a14:imgProps xmlns:a14="http://schemas.microsoft.com/office/drawing/2010/main">
                  <a14:imgLayer r:embed="rId4">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rot="20680384">
            <a:off x="6689761" y="4550368"/>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8649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54943"/>
            <a:ext cx="7992888" cy="5078313"/>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requestHash</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S256</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5MPHvmWLuOGRAm00Z78C7KW5f1kKPMW9OrI2D4VK1Oo</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https://payments.bigbank.com/payees/86344</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payeeHost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spaceshop.com</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credentialId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54674448</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accountId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FR7630002111110020050014382</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encryptionParameters</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A256GCM</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encryptionKey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9MdPM5jEnPRtk-yYGIMmYaQLrk0gTXVQNhQQIHQ0aQk</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 </a:t>
            </a:r>
          </a:p>
          <a:p>
            <a:pPr latinLnBrk="1"/>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userAuthorizationMethod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PIN</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2020-10-07T10:32:35+02:00</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software</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name</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WebPKI</a:t>
            </a:r>
            <a:r>
              <a:rPr lang="en-US" sz="900" dirty="0">
                <a:solidFill>
                  <a:srgbClr val="0000C0"/>
                </a:solidFill>
                <a:latin typeface="Verdana" panose="020B0604030504040204" pitchFamily="34" charset="0"/>
                <a:ea typeface="Verdana" panose="020B0604030504040204" pitchFamily="34" charset="0"/>
              </a:rPr>
              <a:t> Suite/Saturn</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version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1.38</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platform</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Android</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version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10</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vendor</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Huawei</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authorizationSignature</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censDzcMEkgiePz6DXB7cDuwFemshAFR90UNVQFCg8Q</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xq8rze6ewG0-eVcSF72J77gKiD0IHnzpwHaU7t6nVeY</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EaGSWKQK6DFHVe8RJHlhA5c3qKSN1Gjh....Pdi6vaxdA8ofiAW6Py-wxWUNFxybSTAA</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endParaRPr>
          </a:p>
        </p:txBody>
      </p:sp>
      <p:sp>
        <p:nvSpPr>
          <p:cNvPr id="8" name="TextBox 7"/>
          <p:cNvSpPr txBox="1"/>
          <p:nvPr/>
        </p:nvSpPr>
        <p:spPr>
          <a:xfrm>
            <a:off x="1633468" y="210126"/>
            <a:ext cx="6610940" cy="338554"/>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i="1" dirty="0">
                <a:latin typeface="Arial" panose="020B0604020202020204" pitchFamily="34" charset="0"/>
                <a:cs typeface="Arial" panose="020B0604020202020204" pitchFamily="34" charset="0"/>
                <a:sym typeface="Wingdings"/>
              </a:rPr>
              <a:t>Internal</a:t>
            </a:r>
            <a:r>
              <a:rPr lang="en-US" sz="1600" dirty="0">
                <a:latin typeface="Arial" panose="020B0604020202020204" pitchFamily="34" charset="0"/>
                <a:cs typeface="Arial" panose="020B0604020202020204" pitchFamily="34" charset="0"/>
                <a:sym typeface="Wingdings"/>
              </a:rPr>
              <a:t> Wallet Processing – Creation of </a:t>
            </a:r>
            <a:r>
              <a:rPr lang="en-US" sz="1600" i="1" dirty="0">
                <a:latin typeface="Arial" panose="020B0604020202020204" pitchFamily="34" charset="0"/>
                <a:cs typeface="Arial" panose="020B0604020202020204" pitchFamily="34" charset="0"/>
                <a:sym typeface="Wingdings"/>
              </a:rPr>
              <a:t>Signed</a:t>
            </a:r>
            <a:r>
              <a:rPr lang="en-US" sz="1600" dirty="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899592" y="5855846"/>
            <a:ext cx="7310327" cy="741506"/>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When the user has authorized the transaction the Signature (private) key associated with the selected card is used to sign a JSON object holding authorization data as follows : </a:t>
            </a:r>
            <a:r>
              <a:rPr lang="en-US" sz="1000" b="1" dirty="0" err="1">
                <a:latin typeface="Courier New" panose="02070309020205020404" pitchFamily="49" charset="0"/>
                <a:cs typeface="Courier New" panose="02070309020205020404" pitchFamily="49" charset="0"/>
              </a:rPr>
              <a:t>requestHash</a:t>
            </a:r>
            <a:r>
              <a:rPr lang="en-US" sz="1000" dirty="0">
                <a:latin typeface="Arial" panose="020B0604020202020204" pitchFamily="34" charset="0"/>
                <a:cs typeface="Arial" panose="020B0604020202020204" pitchFamily="34" charset="0"/>
              </a:rPr>
              <a:t> holds the </a:t>
            </a:r>
            <a:r>
              <a:rPr lang="en-US" sz="1000" i="1" dirty="0">
                <a:latin typeface="Arial" panose="020B0604020202020204" pitchFamily="34" charset="0"/>
                <a:cs typeface="Arial" panose="020B0604020202020204" pitchFamily="34" charset="0"/>
              </a:rPr>
              <a:t>hash</a:t>
            </a:r>
            <a:r>
              <a:rPr lang="en-US" sz="1000" dirty="0">
                <a:latin typeface="Arial" panose="020B0604020202020204" pitchFamily="34" charset="0"/>
                <a:cs typeface="Arial" panose="020B0604020202020204" pitchFamily="34" charset="0"/>
              </a:rPr>
              <a:t> of the </a:t>
            </a:r>
            <a:r>
              <a:rPr lang="en-US" sz="1000" b="1" dirty="0" err="1">
                <a:latin typeface="Courier New" panose="02070309020205020404" pitchFamily="49" charset="0"/>
                <a:cs typeface="Courier New" panose="02070309020205020404" pitchFamily="49" charset="0"/>
              </a:rPr>
              <a:t>paymentRequest</a:t>
            </a:r>
            <a:r>
              <a:rPr lang="en-US" sz="1000" dirty="0">
                <a:latin typeface="Arial" panose="020B0604020202020204" pitchFamily="34" charset="0"/>
                <a:cs typeface="Arial" panose="020B0604020202020204" pitchFamily="34" charset="0"/>
              </a:rPr>
              <a:t> object (see </a:t>
            </a:r>
            <a:r>
              <a:rPr lang="en-US" sz="1000" dirty="0" err="1">
                <a:latin typeface="Arial" panose="020B0604020202020204" pitchFamily="34" charset="0"/>
                <a:cs typeface="Arial" panose="020B0604020202020204" pitchFamily="34" charset="0"/>
                <a:hlinkClick r:id="rId2" action="ppaction://hlinksldjump"/>
              </a:rPr>
              <a:t>PaymentClientRequest</a:t>
            </a:r>
            <a:r>
              <a:rPr lang="en-US" sz="1000" dirty="0">
                <a:latin typeface="Arial" panose="020B0604020202020204" pitchFamily="34" charset="0"/>
                <a:cs typeface="Arial" panose="020B0604020202020204" pitchFamily="34" charset="0"/>
                <a:hlinkClick r:id="rId2" action="ppaction://hlinksldjump"/>
              </a:rPr>
              <a:t> </a:t>
            </a:r>
            <a:r>
              <a:rPr lang="en-US" sz="1000" dirty="0">
                <a:latin typeface="Arial" panose="020B0604020202020204" pitchFamily="34" charset="0"/>
                <a:cs typeface="Arial" panose="020B0604020202020204" pitchFamily="34" charset="0"/>
              </a:rPr>
              <a:t>slide), while </a:t>
            </a:r>
            <a:r>
              <a:rPr lang="en-US" sz="1000" b="1" dirty="0" err="1">
                <a:latin typeface="Courier New" panose="02070309020205020404" pitchFamily="49" charset="0"/>
                <a:cs typeface="Courier New" panose="02070309020205020404" pitchFamily="49" charset="0"/>
              </a:rPr>
              <a:t>accountId</a:t>
            </a:r>
            <a:r>
              <a:rPr lang="en-US" sz="1000" dirty="0">
                <a:latin typeface="Arial" panose="020B0604020202020204" pitchFamily="34" charset="0"/>
                <a:cs typeface="Arial" panose="020B0604020202020204" pitchFamily="34" charset="0"/>
              </a:rPr>
              <a:t> holds the actual Account ID  of the selected card. For more information about </a:t>
            </a:r>
            <a:r>
              <a:rPr lang="en-US" sz="1000" b="1" dirty="0" err="1">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turn to the slide </a:t>
            </a:r>
            <a:r>
              <a:rPr lang="en-US" sz="1000" dirty="0">
                <a:latin typeface="Arial" panose="020B0604020202020204" pitchFamily="34" charset="0"/>
                <a:cs typeface="Arial" panose="020B0604020202020204" pitchFamily="34" charset="0"/>
                <a:hlinkClick r:id="rId3" action="ppaction://hlinksldjump"/>
              </a:rPr>
              <a:t>Risk Based Authentication</a:t>
            </a:r>
            <a:r>
              <a:rPr lang="en-US" sz="1000" dirty="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cxnSp>
        <p:nvCxnSpPr>
          <p:cNvPr id="18" name="Straight Arrow Connector 17"/>
          <p:cNvCxnSpPr>
            <a:stCxn id="24" idx="1"/>
          </p:cNvCxnSpPr>
          <p:nvPr/>
        </p:nvCxnSpPr>
        <p:spPr>
          <a:xfrm flipH="1">
            <a:off x="2410369" y="4215850"/>
            <a:ext cx="136965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80025" y="1880986"/>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580913" y="1710491"/>
            <a:ext cx="144016" cy="396000"/>
          </a:xfrm>
          <a:prstGeom prst="rightBrace">
            <a:avLst>
              <a:gd name="adj1" fmla="val 8333"/>
              <a:gd name="adj2" fmla="val 71061"/>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1" idx="1"/>
          </p:cNvCxnSpPr>
          <p:nvPr/>
        </p:nvCxnSpPr>
        <p:spPr>
          <a:xfrm flipH="1">
            <a:off x="1835697" y="4503830"/>
            <a:ext cx="194432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1"/>
          </p:cNvCxnSpPr>
          <p:nvPr/>
        </p:nvCxnSpPr>
        <p:spPr>
          <a:xfrm flipH="1">
            <a:off x="1835697" y="934275"/>
            <a:ext cx="194432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80025" y="820979"/>
            <a:ext cx="376498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a:latin typeface="Arial" panose="020B0604020202020204" pitchFamily="34" charset="0"/>
                <a:cs typeface="Arial" panose="020B0604020202020204" pitchFamily="34" charset="0"/>
              </a:rPr>
              <a:t>Hash of received </a:t>
            </a:r>
            <a:r>
              <a:rPr lang="en-US" sz="1000" b="1" dirty="0" err="1">
                <a:latin typeface="Courier New" panose="02070309020205020404" pitchFamily="49" charset="0"/>
                <a:cs typeface="Courier New" panose="02070309020205020404" pitchFamily="49" charset="0"/>
              </a:rPr>
              <a:t>paymentRequest</a:t>
            </a:r>
            <a:r>
              <a:rPr lang="en-US" sz="1000" dirty="0">
                <a:latin typeface="Arial" panose="020B0604020202020204" pitchFamily="34" charset="0"/>
                <a:cs typeface="Arial" panose="020B0604020202020204" pitchFamily="34" charset="0"/>
              </a:rPr>
              <a:t> object based on </a:t>
            </a:r>
            <a:r>
              <a:rPr lang="en-US" sz="1000" dirty="0">
                <a:latin typeface="Arial" panose="020B0604020202020204" pitchFamily="34" charset="0"/>
                <a:cs typeface="Arial" panose="020B0604020202020204" pitchFamily="34" charset="0"/>
                <a:hlinkClick r:id="rId4"/>
              </a:rPr>
              <a:t>RFC 8785</a:t>
            </a:r>
            <a:endParaRPr lang="en-US" sz="1000" b="1" i="1" dirty="0">
              <a:latin typeface="Arial" panose="020B0604020202020204" pitchFamily="34" charset="0"/>
              <a:cs typeface="Arial" panose="020B0604020202020204" pitchFamily="34" charset="0"/>
            </a:endParaRPr>
          </a:p>
        </p:txBody>
      </p:sp>
      <p:sp>
        <p:nvSpPr>
          <p:cNvPr id="11" name="TextBox 10"/>
          <p:cNvSpPr txBox="1"/>
          <p:nvPr/>
        </p:nvSpPr>
        <p:spPr>
          <a:xfrm>
            <a:off x="3780025" y="4390534"/>
            <a:ext cx="223572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Signature key of selected virtual card</a:t>
            </a:r>
            <a:endParaRPr lang="en-US" sz="1000" b="1" i="1" dirty="0">
              <a:latin typeface="Arial" panose="020B0604020202020204" pitchFamily="34" charset="0"/>
              <a:cs typeface="Arial" panose="020B0604020202020204" pitchFamily="34" charset="0"/>
            </a:endParaRPr>
          </a:p>
        </p:txBody>
      </p:sp>
      <p:cxnSp>
        <p:nvCxnSpPr>
          <p:cNvPr id="13" name="Straight Arrow Connector 12"/>
          <p:cNvCxnSpPr>
            <a:stCxn id="14" idx="1"/>
          </p:cNvCxnSpPr>
          <p:nvPr/>
        </p:nvCxnSpPr>
        <p:spPr>
          <a:xfrm flipH="1">
            <a:off x="2915816" y="1592265"/>
            <a:ext cx="288032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96136" y="1478969"/>
            <a:ext cx="1939167"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a:latin typeface="Arial" panose="020B0604020202020204" pitchFamily="34" charset="0"/>
                <a:cs typeface="Arial" panose="020B0604020202020204" pitchFamily="34" charset="0"/>
              </a:rPr>
              <a:t>Acquired by the Wallet software</a:t>
            </a:r>
            <a:endParaRPr lang="en-US" sz="1000" b="1" i="1" dirty="0">
              <a:latin typeface="Arial" panose="020B0604020202020204" pitchFamily="34" charset="0"/>
              <a:cs typeface="Arial" panose="020B0604020202020204" pitchFamily="34" charset="0"/>
            </a:endParaRPr>
          </a:p>
        </p:txBody>
      </p:sp>
      <p:cxnSp>
        <p:nvCxnSpPr>
          <p:cNvPr id="19" name="Straight Arrow Connector 18"/>
          <p:cNvCxnSpPr/>
          <p:nvPr/>
        </p:nvCxnSpPr>
        <p:spPr>
          <a:xfrm flipH="1">
            <a:off x="4773478" y="1304232"/>
            <a:ext cx="1057148" cy="15260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6136" y="1190937"/>
            <a:ext cx="241525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a:latin typeface="Arial" panose="020B0604020202020204" pitchFamily="34" charset="0"/>
                <a:cs typeface="Arial" panose="020B0604020202020204" pitchFamily="34" charset="0"/>
              </a:rPr>
              <a:t>Copied from </a:t>
            </a:r>
            <a:r>
              <a:rPr lang="en-US" sz="1000" b="1" dirty="0" err="1">
                <a:latin typeface="Courier New" panose="02070309020205020404" pitchFamily="49" charset="0"/>
                <a:cs typeface="Courier New" panose="02070309020205020404" pitchFamily="49" charset="0"/>
              </a:rPr>
              <a:t>PaymentClientRequest</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2843808" y="2701430"/>
            <a:ext cx="2437437"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780025" y="2594448"/>
            <a:ext cx="213473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a:latin typeface="Arial" panose="020B0604020202020204" pitchFamily="34" charset="0"/>
                <a:cs typeface="Arial" panose="020B0604020202020204" pitchFamily="34" charset="0"/>
              </a:rPr>
              <a:t>Input to </a:t>
            </a:r>
            <a:r>
              <a:rPr lang="en-US" sz="1000" dirty="0">
                <a:latin typeface="Arial" panose="020B0604020202020204" pitchFamily="34" charset="0"/>
                <a:cs typeface="Arial" panose="020B0604020202020204" pitchFamily="34" charset="0"/>
                <a:hlinkClick r:id="rId3" action="ppaction://hlinksldjump"/>
              </a:rPr>
              <a:t>Risk Based Authentication</a:t>
            </a:r>
            <a:endParaRPr lang="en-US" sz="1000" b="1" i="1" dirty="0">
              <a:latin typeface="Arial" panose="020B0604020202020204" pitchFamily="34" charset="0"/>
              <a:cs typeface="Arial" panose="020B0604020202020204" pitchFamily="34" charset="0"/>
            </a:endParaRPr>
          </a:p>
        </p:txBody>
      </p:sp>
      <p:sp>
        <p:nvSpPr>
          <p:cNvPr id="24" name="TextBox 23"/>
          <p:cNvSpPr txBox="1"/>
          <p:nvPr/>
        </p:nvSpPr>
        <p:spPr>
          <a:xfrm>
            <a:off x="3780025" y="4102554"/>
            <a:ext cx="2269386"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a:latin typeface="Arial" panose="020B0604020202020204" pitchFamily="34" charset="0"/>
                <a:cs typeface="Arial" panose="020B0604020202020204" pitchFamily="34" charset="0"/>
              </a:rPr>
              <a:t>Authorization signature based on </a:t>
            </a:r>
            <a:r>
              <a:rPr lang="en-US" sz="1000" dirty="0">
                <a:latin typeface="Arial" panose="020B0604020202020204" pitchFamily="34" charset="0"/>
                <a:cs typeface="Arial" panose="020B0604020202020204" pitchFamily="34" charset="0"/>
                <a:hlinkClick r:id="rId5"/>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779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1104184"/>
            <a:ext cx="7992888" cy="3831818"/>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PayerAuthorization</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providerAuthorityUrl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https://payments.mybank.com/authority</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encryptedAuthorization</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A256GCM</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keyEncryption</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ECDH-ES</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TfCrhFwZRU_ea7lUWwRi3HkuyT2yF9IxN5xKh2khjlk</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nZFwxLP0TvFXD2xPKzRTIGevgLjpiMw2BP86hszj5x4</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ephemeralKey</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80mByDxNt213LAKLjTC7VWLg0HwgZoyrxdf33Cvpk1c</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73oDKxbAYxFVbWckvxHY8gO2NY_nK8nCVwWUoP8GBy0</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iv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9AXDHPcmNNn77jK8</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tag</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qpUpZZRD0K1JRCyJui_9mw</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cipherText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yUrV2yfBwUoylw2GE-0dsbmT1wbrWhmn....F-7jHwRlVlt6Cvpj0Ok7FD2Kcon_TjiQ</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endParaRPr>
          </a:p>
        </p:txBody>
      </p:sp>
      <p:sp>
        <p:nvSpPr>
          <p:cNvPr id="8" name="TextBox 7"/>
          <p:cNvSpPr txBox="1"/>
          <p:nvPr/>
        </p:nvSpPr>
        <p:spPr>
          <a:xfrm>
            <a:off x="1475656" y="210126"/>
            <a:ext cx="7416824"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Wallet Processing – Creation and Sending of </a:t>
            </a:r>
            <a:r>
              <a:rPr lang="en-US" sz="1600" dirty="0" err="1">
                <a:solidFill>
                  <a:schemeClr val="accent5">
                    <a:lumMod val="75000"/>
                  </a:schemeClr>
                </a:solidFill>
                <a:latin typeface="Arial" panose="020B0604020202020204" pitchFamily="34" charset="0"/>
                <a:cs typeface="Arial" panose="020B0604020202020204" pitchFamily="34" charset="0"/>
                <a:sym typeface="Wingdings"/>
              </a:rPr>
              <a:t>PayerAuthorization</a:t>
            </a:r>
            <a:r>
              <a:rPr lang="en-US" sz="1600" dirty="0">
                <a:solidFill>
                  <a:schemeClr val="accent5">
                    <a:lumMod val="75000"/>
                  </a:schemeClr>
                </a:solidFill>
                <a:latin typeface="Arial" panose="020B0604020202020204" pitchFamily="34" charset="0"/>
                <a:cs typeface="Arial" panose="020B0604020202020204" pitchFamily="34" charset="0"/>
                <a:sym typeface="Wingdings"/>
              </a:rPr>
              <a:t> </a:t>
            </a:r>
            <a:r>
              <a:rPr lang="en-US" sz="1600" dirty="0">
                <a:latin typeface="Arial" panose="020B0604020202020204" pitchFamily="34" charset="0"/>
                <a:cs typeface="Arial" panose="020B0604020202020204" pitchFamily="34" charset="0"/>
                <a:sym typeface="Wingdings"/>
              </a:rPr>
              <a:t>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90051"/>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a:solidFill>
                  <a:schemeClr val="accent5">
                    <a:lumMod val="75000"/>
                  </a:schemeClr>
                </a:solidFill>
                <a:latin typeface="Arial" panose="020B0604020202020204" pitchFamily="34" charset="0"/>
                <a:cs typeface="Arial" panose="020B0604020202020204" pitchFamily="34" charset="0"/>
              </a:rPr>
              <a:t>PayerAuthorization</a:t>
            </a:r>
            <a:r>
              <a:rPr lang="en-US" sz="1000" dirty="0">
                <a:solidFill>
                  <a:schemeClr val="accent5">
                    <a:lumMod val="75000"/>
                  </a:schemeClr>
                </a:solidFill>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a:latin typeface="Arial" panose="020B0604020202020204" pitchFamily="34" charset="0"/>
                <a:cs typeface="Arial" panose="020B0604020202020204" pitchFamily="34" charset="0"/>
              </a:rPr>
              <a:t>encrypted</a:t>
            </a:r>
            <a:r>
              <a:rPr lang="en-US" sz="1000" dirty="0">
                <a:latin typeface="Arial" panose="020B0604020202020204" pitchFamily="34" charset="0"/>
                <a:cs typeface="Arial" panose="020B0604020202020204" pitchFamily="34" charset="0"/>
              </a:rPr>
              <a:t> by the Wallet using an </a:t>
            </a:r>
            <a:r>
              <a:rPr lang="en-US" sz="1000" i="1" dirty="0">
                <a:latin typeface="Arial" panose="020B0604020202020204" pitchFamily="34" charset="0"/>
                <a:cs typeface="Arial" panose="020B0604020202020204" pitchFamily="34" charset="0"/>
              </a:rPr>
              <a:t>Issuer (not User) specific</a:t>
            </a:r>
            <a:r>
              <a:rPr lang="en-US" sz="1000" dirty="0">
                <a:latin typeface="Arial" panose="020B0604020202020204" pitchFamily="34" charset="0"/>
                <a:cs typeface="Arial" panose="020B0604020202020204" pitchFamily="34" charset="0"/>
              </a:rPr>
              <a:t> </a:t>
            </a:r>
            <a:r>
              <a:rPr lang="en-US" sz="1000" i="1" dirty="0">
                <a:latin typeface="Arial" panose="020B0604020202020204" pitchFamily="34" charset="0"/>
                <a:cs typeface="Arial" panose="020B0604020202020204" pitchFamily="34" charset="0"/>
              </a:rPr>
              <a:t>Encryption key</a:t>
            </a:r>
            <a:r>
              <a:rPr lang="en-US" sz="1000" dirty="0">
                <a:latin typeface="Arial" panose="020B0604020202020204" pitchFamily="34" charset="0"/>
                <a:cs typeface="Arial" panose="020B0604020202020204" pitchFamily="34" charset="0"/>
              </a:rPr>
              <a:t> (with a </a:t>
            </a:r>
            <a:r>
              <a:rPr lang="en-US" sz="1000" i="1" dirty="0">
                <a:latin typeface="Arial" panose="020B0604020202020204" pitchFamily="34" charset="0"/>
                <a:cs typeface="Arial" panose="020B0604020202020204" pitchFamily="34" charset="0"/>
              </a:rPr>
              <a:t>matching private key only known by the issuing Bank</a:t>
            </a:r>
            <a:r>
              <a:rPr lang="en-US" sz="1000" dirty="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4848361" y="1582000"/>
            <a:ext cx="245052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“Non-secret” data 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488642" y="1917207"/>
            <a:ext cx="1219263"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Right Brace 5"/>
          <p:cNvSpPr/>
          <p:nvPr/>
        </p:nvSpPr>
        <p:spPr>
          <a:xfrm>
            <a:off x="4639002" y="1542765"/>
            <a:ext cx="144016" cy="288000"/>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7"/>
          <p:cNvCxnSpPr>
            <a:stCxn id="10" idx="1"/>
          </p:cNvCxnSpPr>
          <p:nvPr/>
        </p:nvCxnSpPr>
        <p:spPr>
          <a:xfrm flipH="1">
            <a:off x="2007266" y="2474808"/>
            <a:ext cx="170063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8186" y="4536544"/>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3105" y="4741208"/>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
        <p:nvSpPr>
          <p:cNvPr id="10" name="TextBox 9"/>
          <p:cNvSpPr txBox="1"/>
          <p:nvPr/>
        </p:nvSpPr>
        <p:spPr>
          <a:xfrm>
            <a:off x="3707904" y="2361512"/>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sp>
        <p:nvSpPr>
          <p:cNvPr id="13" name="TextBox 12"/>
          <p:cNvSpPr txBox="1"/>
          <p:nvPr/>
        </p:nvSpPr>
        <p:spPr>
          <a:xfrm>
            <a:off x="3707904" y="1997535"/>
            <a:ext cx="19503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a:latin typeface="Arial" panose="020B0604020202020204" pitchFamily="34" charset="0"/>
                <a:cs typeface="Arial" panose="020B0604020202020204" pitchFamily="34" charset="0"/>
              </a:rPr>
              <a:t>Encryption object based on </a:t>
            </a:r>
            <a:r>
              <a:rPr lang="en-US" sz="1000" dirty="0">
                <a:latin typeface="Arial" panose="020B0604020202020204" pitchFamily="34" charset="0"/>
                <a:cs typeface="Arial" panose="020B0604020202020204" pitchFamily="34" charset="0"/>
                <a:hlinkClick r:id="rId2"/>
              </a:rPr>
              <a:t>JEF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06243"/>
            <a:ext cx="7992888" cy="5355312"/>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ProviderAuthority</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httpVersions</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HTTP/1.1</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HTTP/2</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providerAuthorityUrl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https://payments.mybank.com/authority</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commonName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My Bank</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homePage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https://mybank.com</a:t>
            </a:r>
            <a:r>
              <a:rPr lang="en-US" sz="900" dirty="0">
                <a:solidFill>
                  <a:srgbClr val="000000"/>
                </a:solidFill>
                <a:latin typeface="Verdana" panose="020B0604030504040204" pitchFamily="34" charset="0"/>
                <a:ea typeface="Verdana" panose="020B0604030504040204" pitchFamily="34" charset="0"/>
              </a:rPr>
              <a:t>",</a:t>
            </a:r>
            <a:br>
              <a:rPr lang="en-US" sz="900" dirty="0">
                <a:solidFill>
                  <a:srgbClr val="000000"/>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00"/>
                </a:solidFill>
                <a:latin typeface="Verdana"/>
              </a:rPr>
              <a:t> "</a:t>
            </a:r>
            <a:r>
              <a:rPr lang="en-US" sz="900" dirty="0" err="1">
                <a:solidFill>
                  <a:srgbClr val="C00000"/>
                </a:solidFill>
                <a:latin typeface="Verdana"/>
              </a:rPr>
              <a:t>logotypeUrl</a:t>
            </a:r>
            <a:r>
              <a:rPr lang="en-US" sz="900" dirty="0">
                <a:solidFill>
                  <a:srgbClr val="000000"/>
                </a:solidFill>
                <a:latin typeface="Verdana"/>
              </a:rPr>
              <a:t>": "</a:t>
            </a:r>
            <a:r>
              <a:rPr lang="en-US" sz="900" dirty="0">
                <a:solidFill>
                  <a:srgbClr val="0000C0"/>
                </a:solidFill>
                <a:latin typeface="Verdana"/>
              </a:rPr>
              <a:t>https://mybank.com/images/</a:t>
            </a:r>
            <a:r>
              <a:rPr lang="en-US" sz="900" dirty="0" err="1">
                <a:solidFill>
                  <a:srgbClr val="0000C0"/>
                </a:solidFill>
                <a:latin typeface="Verdana"/>
              </a:rPr>
              <a:t>logotype.svg</a:t>
            </a:r>
            <a:r>
              <a:rPr lang="en-US" sz="900" dirty="0">
                <a:solidFill>
                  <a:srgbClr val="000000"/>
                </a:solidFill>
                <a:latin typeface="Verdana"/>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serviceUrl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https://payments.mybank.com/service</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supportedPaymentMethods</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https://sepa.payments.org/</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/v3#account</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https://supercard.com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https://sepa.payments.org/</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/v3#account</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extensions</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https://webpki.github.io/</a:t>
            </a:r>
            <a:r>
              <a:rPr lang="en-US" sz="900" dirty="0" err="1">
                <a:solidFill>
                  <a:srgbClr val="C00000"/>
                </a:solidFill>
                <a:latin typeface="Verdana" panose="020B0604030504040204" pitchFamily="34" charset="0"/>
                <a:ea typeface="Verdana" panose="020B0604030504040204" pitchFamily="34" charset="0"/>
              </a:rPr>
              <a:t>saturn</a:t>
            </a:r>
            <a:r>
              <a:rPr lang="en-US" sz="900" dirty="0">
                <a:solidFill>
                  <a:srgbClr val="C00000"/>
                </a:solidFill>
                <a:latin typeface="Verdana" panose="020B0604030504040204" pitchFamily="34" charset="0"/>
                <a:ea typeface="Verdana" panose="020B0604030504040204" pitchFamily="34" charset="0"/>
              </a:rPr>
              <a:t>/v3/</a:t>
            </a:r>
            <a:r>
              <a:rPr lang="en-US" sz="900" dirty="0" err="1">
                <a:solidFill>
                  <a:srgbClr val="C00000"/>
                </a:solidFill>
                <a:latin typeface="Verdana" panose="020B0604030504040204" pitchFamily="34" charset="0"/>
                <a:ea typeface="Verdana" panose="020B0604030504040204" pitchFamily="34" charset="0"/>
              </a:rPr>
              <a:t>extensions#hybrid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a:t>
            </a:r>
            <a:r>
              <a:rPr lang="en-US" sz="900" dirty="0" err="1">
                <a:solidFill>
                  <a:srgbClr val="0000C0"/>
                </a:solidFill>
                <a:latin typeface="Verdana" panose="020B0604030504040204" pitchFamily="34" charset="0"/>
                <a:ea typeface="Verdana" panose="020B0604030504040204" pitchFamily="34" charset="0"/>
              </a:rPr>
              <a:t>hybridpay</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https://webpki.github.io/</a:t>
            </a:r>
            <a:r>
              <a:rPr lang="en-US" sz="900" dirty="0" err="1">
                <a:solidFill>
                  <a:srgbClr val="C00000"/>
                </a:solidFill>
                <a:latin typeface="Verdana" panose="020B0604030504040204" pitchFamily="34" charset="0"/>
                <a:ea typeface="Verdana" panose="020B0604030504040204" pitchFamily="34" charset="0"/>
              </a:rPr>
              <a:t>saturn</a:t>
            </a:r>
            <a:r>
              <a:rPr lang="en-US" sz="900" dirty="0">
                <a:solidFill>
                  <a:srgbClr val="C00000"/>
                </a:solidFill>
                <a:latin typeface="Verdana" panose="020B0604030504040204" pitchFamily="34" charset="0"/>
                <a:ea typeface="Verdana" panose="020B0604030504040204" pitchFamily="34" charset="0"/>
              </a:rPr>
              <a:t>/v3/</a:t>
            </a:r>
            <a:r>
              <a:rPr lang="en-US" sz="900" dirty="0" err="1">
                <a:solidFill>
                  <a:srgbClr val="C00000"/>
                </a:solidFill>
                <a:latin typeface="Verdana" panose="020B0604030504040204" pitchFamily="34" charset="0"/>
                <a:ea typeface="Verdana" panose="020B0604030504040204" pitchFamily="34" charset="0"/>
              </a:rPr>
              <a:t>extensions#balance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a:t>
            </a:r>
            <a:r>
              <a:rPr lang="en-US" sz="900" dirty="0" err="1">
                <a:solidFill>
                  <a:srgbClr val="0000C0"/>
                </a:solidFill>
                <a:latin typeface="Verdana" panose="020B0604030504040204" pitchFamily="34" charset="0"/>
                <a:ea typeface="Verdana" panose="020B0604030504040204" pitchFamily="34" charset="0"/>
              </a:rPr>
              <a:t>balancereq</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signatureProfiles</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/v3/signatures#ES256.P-256</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500" dirty="0">
                <a:solidFill>
                  <a:srgbClr val="000000"/>
                </a:solidFill>
                <a:latin typeface="Verdana" panose="020B0604030504040204" pitchFamily="34" charset="0"/>
                <a:ea typeface="Verdana" panose="020B0604030504040204" pitchFamily="34" charset="0"/>
              </a:rPr>
              <a:t> </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/v3/signatures#RS256.2048</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encryptionParameters</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dataEncryptionAlgorithm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A128CBC-HS256</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keyEncryptionAlgorithm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ECDH-ES</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TfCrhFwZRU_ea7lUWwRi3HkuyT2yF9IxN5xKh2khjlk</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nZFwxLP0TvFXD2xPKzRTIGevgLjpiMw2BP86hszj5x4</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2020-10-07T08:05:46Z</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expires</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2020-10-07T09:05:47Z</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issuerSignature</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certificatePath</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MIIBtTCCAVmgAwIB</a:t>
            </a:r>
            <a:r>
              <a:rPr lang="en-US" sz="900" dirty="0">
                <a:solidFill>
                  <a:srgbClr val="0000C0"/>
                </a:solidFill>
                <a:latin typeface="Verdana" panose="020B0604030504040204" pitchFamily="34" charset="0"/>
                <a:ea typeface="Verdana" panose="020B0604030504040204" pitchFamily="34" charset="0"/>
              </a:rPr>
              <a:t>....3FwxFeOawwmz1bM6</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MIIDcjCCAVqgAwIB</a:t>
            </a:r>
            <a:r>
              <a:rPr lang="en-US" sz="900" dirty="0">
                <a:solidFill>
                  <a:srgbClr val="0000C0"/>
                </a:solidFill>
                <a:latin typeface="Verdana" panose="020B0604030504040204" pitchFamily="34" charset="0"/>
                <a:ea typeface="Verdana" panose="020B0604030504040204" pitchFamily="34" charset="0"/>
              </a:rPr>
              <a:t>....e_-5TddhlTUMNPvw</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ibiFHsP9DizZQ8k6DUjP9zrR3Mkg5v1L....xiL58nHozxZUOWJODQ4MNqBxWWiooMpw</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572897" y="210126"/>
            <a:ext cx="3890809" cy="338554"/>
          </a:xfrm>
          <a:prstGeom prst="rect">
            <a:avLst/>
          </a:prstGeom>
          <a:noFill/>
        </p:spPr>
        <p:txBody>
          <a:bodyPr wrap="none" rtlCol="0">
            <a:spAutoFit/>
          </a:bodyPr>
          <a:lstStyle/>
          <a:p>
            <a:pPr algn="ctr"/>
            <a:r>
              <a:rPr lang="en-US" sz="1600" dirty="0">
                <a:latin typeface="Arial" panose="020B0604020202020204" pitchFamily="34" charset="0"/>
                <a:cs typeface="Arial" panose="020B0604020202020204" pitchFamily="34" charset="0"/>
              </a:rPr>
              <a:t>Bank/Acquirer </a:t>
            </a:r>
            <a:r>
              <a:rPr lang="en-US" sz="1600" dirty="0" err="1">
                <a:solidFill>
                  <a:schemeClr val="accent5">
                    <a:lumMod val="75000"/>
                  </a:schemeClr>
                </a:solidFill>
                <a:latin typeface="Arial" panose="020B0604020202020204" pitchFamily="34" charset="0"/>
                <a:cs typeface="Arial" panose="020B0604020202020204" pitchFamily="34" charset="0"/>
              </a:rPr>
              <a:t>ProviderAuthority</a:t>
            </a:r>
            <a:r>
              <a:rPr lang="en-US" sz="1600" dirty="0">
                <a:solidFill>
                  <a:schemeClr val="accent5">
                    <a:lumMod val="75000"/>
                  </a:schemeClr>
                </a:solidFill>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Object</a:t>
            </a:r>
          </a:p>
        </p:txBody>
      </p:sp>
      <p:cxnSp>
        <p:nvCxnSpPr>
          <p:cNvPr id="11" name="Straight Arrow Connector 10"/>
          <p:cNvCxnSpPr/>
          <p:nvPr/>
        </p:nvCxnSpPr>
        <p:spPr>
          <a:xfrm rot="10800000" flipV="1">
            <a:off x="4745146" y="785227"/>
            <a:ext cx="1152128" cy="390761"/>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23716" y="723692"/>
            <a:ext cx="347163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 (self) URL of a virtual payment card issuer</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979712" y="4891284"/>
            <a:ext cx="201622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7544" y="5835877"/>
            <a:ext cx="8208912" cy="761475"/>
          </a:xfrm>
          <a:prstGeom prst="roundRect">
            <a:avLst/>
          </a:prstGeom>
          <a:solidFill>
            <a:schemeClr val="bg1">
              <a:lumMod val="95000"/>
            </a:schemeClr>
          </a:solidFill>
          <a:ln>
            <a:solidFill>
              <a:schemeClr val="tx1"/>
            </a:solidFill>
            <a:prstDash val="solid"/>
          </a:ln>
        </p:spPr>
        <p:txBody>
          <a:bodyPr wrap="square" lIns="36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hold Keys, Payment methods, and URLs which are used by Merchants, Banks, and Acquirers 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scalability including </a:t>
            </a:r>
            <a:r>
              <a:rPr lang="en-US" sz="1000" i="1" dirty="0">
                <a:latin typeface="Arial" panose="020B0604020202020204" pitchFamily="34" charset="0"/>
                <a:cs typeface="Arial" panose="020B0604020202020204" pitchFamily="34" charset="0"/>
                <a:hlinkClick r:id="rId2" action="ppaction://hlinksldjump"/>
              </a:rPr>
              <a:t>Delegated Trust</a:t>
            </a:r>
            <a:r>
              <a:rPr lang="en-US" sz="1000" dirty="0">
                <a:latin typeface="Arial" panose="020B0604020202020204" pitchFamily="34" charset="0"/>
                <a:cs typeface="Arial" panose="020B0604020202020204" pitchFamily="34" charset="0"/>
              </a:rPr>
              <a:t>. “Authority”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and accessed by </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HTTP GET operations.  A Bank/Acquirer “Authority” object is signed by the Bank/Acquirer itself.  The </a:t>
            </a:r>
            <a:r>
              <a:rPr lang="en-US" sz="1000" b="1" dirty="0" err="1">
                <a:latin typeface="Courier New" panose="02070309020205020404" pitchFamily="49" charset="0"/>
                <a:cs typeface="Courier New" panose="02070309020205020404" pitchFamily="49" charset="0"/>
              </a:rPr>
              <a:t>supportedPaymentMethods</a:t>
            </a:r>
            <a:r>
              <a:rPr lang="en-US" sz="1000" dirty="0">
                <a:latin typeface="Arial" panose="020B0604020202020204" pitchFamily="34" charset="0"/>
                <a:cs typeface="Arial" panose="020B0604020202020204" pitchFamily="34" charset="0"/>
              </a:rPr>
              <a:t> object declares the payment methods understood by the Bank. The </a:t>
            </a:r>
            <a:r>
              <a:rPr lang="en-US" sz="1000" b="1" dirty="0" err="1">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are used by Issuers for encrypting user account data.</a:t>
            </a:r>
          </a:p>
        </p:txBody>
      </p:sp>
      <p:cxnSp>
        <p:nvCxnSpPr>
          <p:cNvPr id="9" name="Straight Arrow Connector 17"/>
          <p:cNvCxnSpPr>
            <a:stCxn id="19" idx="1"/>
          </p:cNvCxnSpPr>
          <p:nvPr/>
        </p:nvCxnSpPr>
        <p:spPr>
          <a:xfrm rot="10800000">
            <a:off x="2321870" y="3244233"/>
            <a:ext cx="2251574" cy="287999"/>
          </a:xfrm>
          <a:prstGeom prst="bentConnector3">
            <a:avLst>
              <a:gd name="adj1" fmla="val 26757"/>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828369" y="2914377"/>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a:off x="2699791" y="1869553"/>
            <a:ext cx="2989600"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89391" y="1756257"/>
            <a:ext cx="224534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Payment network, [Payment rails, …]</a:t>
            </a:r>
            <a:endParaRPr lang="en-US" sz="1000" b="1" i="1" dirty="0">
              <a:latin typeface="Arial" panose="020B0604020202020204" pitchFamily="34" charset="0"/>
              <a:cs typeface="Arial" panose="020B0604020202020204" pitchFamily="34" charset="0"/>
            </a:endParaRPr>
          </a:p>
        </p:txBody>
      </p:sp>
      <p:sp>
        <p:nvSpPr>
          <p:cNvPr id="19" name="TextBox 18"/>
          <p:cNvSpPr txBox="1"/>
          <p:nvPr/>
        </p:nvSpPr>
        <p:spPr>
          <a:xfrm>
            <a:off x="4573444" y="3418935"/>
            <a:ext cx="237037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a:latin typeface="Arial" panose="020B0604020202020204" pitchFamily="34" charset="0"/>
                <a:cs typeface="Arial" panose="020B0604020202020204" pitchFamily="34" charset="0"/>
              </a:rPr>
              <a:t>Encryption parameters adapted for </a:t>
            </a:r>
            <a:r>
              <a:rPr lang="en-US" sz="1000" dirty="0">
                <a:latin typeface="Arial" panose="020B0604020202020204" pitchFamily="34" charset="0"/>
                <a:cs typeface="Arial" panose="020B0604020202020204" pitchFamily="34" charset="0"/>
                <a:hlinkClick r:id="rId3"/>
              </a:rPr>
              <a:t>JEF</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3420112" y="4777989"/>
            <a:ext cx="1943976"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a:latin typeface="Arial" panose="020B0604020202020204" pitchFamily="34" charset="0"/>
                <a:cs typeface="Arial" panose="020B0604020202020204" pitchFamily="34" charset="0"/>
              </a:rPr>
              <a:t>Issuer signature based on </a:t>
            </a:r>
            <a:r>
              <a:rPr lang="en-US" sz="1000" dirty="0">
                <a:latin typeface="Arial" panose="020B0604020202020204" pitchFamily="34" charset="0"/>
                <a:cs typeface="Arial" panose="020B0604020202020204" pitchFamily="34" charset="0"/>
                <a:hlinkClick r:id="rId4"/>
              </a:rPr>
              <a:t>JSF</a:t>
            </a:r>
            <a:endParaRPr lang="en-US" sz="1000" b="1" i="1" dirty="0">
              <a:latin typeface="Arial" panose="020B0604020202020204" pitchFamily="34" charset="0"/>
              <a:cs typeface="Arial" panose="020B0604020202020204" pitchFamily="34" charset="0"/>
            </a:endParaRPr>
          </a:p>
        </p:txBody>
      </p:sp>
      <p:sp>
        <p:nvSpPr>
          <p:cNvPr id="21" name="Right Brace 20"/>
          <p:cNvSpPr/>
          <p:nvPr/>
        </p:nvSpPr>
        <p:spPr>
          <a:xfrm>
            <a:off x="5599419" y="2881691"/>
            <a:ext cx="144016" cy="288000"/>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03055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8280920" cy="5078313"/>
          </a:xfrm>
          <a:prstGeom prst="rect">
            <a:avLst/>
          </a:prstGeom>
        </p:spPr>
        <p:txBody>
          <a:bodyPr wrap="square">
            <a:spAutoFit/>
          </a:bodyPr>
          <a:lstStyle/>
          <a:p>
            <a:pPr latinLnBrk="1"/>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PayeeAuthority</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https://payments.bigbank.com/payees/86344</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providerAuthorityUrl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https://payments.bigbank.com/authority</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localPayeeId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86344</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commonName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Space Shop</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homePage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https://spaceshop.com</a:t>
            </a:r>
            <a:r>
              <a:rPr lang="en-US" sz="900" dirty="0">
                <a:solidFill>
                  <a:srgbClr val="000000"/>
                </a:solidFill>
                <a:latin typeface="Verdana" panose="020B0604030504040204" pitchFamily="34" charset="0"/>
                <a:ea typeface="Verdana" panose="020B0604030504040204" pitchFamily="34" charset="0"/>
              </a:rPr>
              <a:t>",</a:t>
            </a:r>
            <a:br>
              <a:rPr lang="en-US" sz="900" dirty="0">
                <a:solidFill>
                  <a:srgbClr val="000000"/>
                </a:solidFill>
                <a:latin typeface="Verdana" panose="020B0604030504040204" pitchFamily="34" charset="0"/>
                <a:ea typeface="Verdana" panose="020B0604030504040204" pitchFamily="34" charset="0"/>
              </a:rPr>
            </a:br>
            <a:r>
              <a:rPr lang="en-US" sz="900" dirty="0">
                <a:solidFill>
                  <a:srgbClr val="000000"/>
                </a:solidFill>
                <a:latin typeface="Verdana"/>
              </a:rPr>
              <a:t>    "</a:t>
            </a:r>
            <a:r>
              <a:rPr lang="en-US" sz="900" dirty="0" err="1">
                <a:solidFill>
                  <a:srgbClr val="C00000"/>
                </a:solidFill>
                <a:latin typeface="Verdana"/>
              </a:rPr>
              <a:t>logotypeUrl</a:t>
            </a:r>
            <a:r>
              <a:rPr lang="en-US" sz="900" dirty="0">
                <a:solidFill>
                  <a:srgbClr val="000000"/>
                </a:solidFill>
                <a:latin typeface="Verdana"/>
              </a:rPr>
              <a:t>": "</a:t>
            </a:r>
            <a:r>
              <a:rPr lang="en-US" sz="900" dirty="0">
                <a:solidFill>
                  <a:srgbClr val="0000C0"/>
                </a:solidFill>
                <a:latin typeface="Verdana"/>
              </a:rPr>
              <a:t>https://spaceshop.com/images/</a:t>
            </a:r>
            <a:r>
              <a:rPr lang="en-US" sz="900" dirty="0" err="1">
                <a:solidFill>
                  <a:srgbClr val="0000C0"/>
                </a:solidFill>
                <a:latin typeface="Verdana"/>
              </a:rPr>
              <a:t>logotype.svg</a:t>
            </a:r>
            <a:r>
              <a:rPr lang="en-US" sz="900" dirty="0">
                <a:solidFill>
                  <a:srgbClr val="000000"/>
                </a:solidFill>
                <a:latin typeface="Verdana"/>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accountVerifier</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S256</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hashedPayeeAccounts</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kUwpqk-cbkDaBjwDD_etPSh_FtC-Ap2K_A2MQzXNy_U</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signatureParameters</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p>
          <a:p>
            <a:pPr latinLnBrk="1"/>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8VY09NWUy-aVGNHZZQDIyy-H3RxLfXbiPR2SVlEubjE</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OuHehTNjMbphW0s3nBBVdAALLdzE9x-hup4CnJ1gM-o</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p>
          <a:p>
            <a:pPr latinLnBrk="1"/>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2020-10-07T08:49:57Z</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expires</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2020-10-07T09:49:58Z</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issuerSignature</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-Vr8Wk3ygt5J2_J3R8TrRaa-AWW7ZiXa6q1P7ELs6gc</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Vuc6z3WiZ3tgXTXvU6F5qdiiYePWeUI1q9Tx83ySDcM</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Xb_yLOpGbmboDjufFnCDdRfyAJiNm1-U....8ou__kr_izI05kOnJshpd-JkpcWcP4kw</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581540" y="210126"/>
            <a:ext cx="3914853" cy="338554"/>
          </a:xfrm>
          <a:prstGeom prst="rect">
            <a:avLst/>
          </a:prstGeom>
          <a:noFill/>
        </p:spPr>
        <p:txBody>
          <a:bodyPr wrap="none" rtlCol="0">
            <a:spAutoFit/>
          </a:bodyPr>
          <a:lstStyle/>
          <a:p>
            <a:pPr algn="ctr"/>
            <a:r>
              <a:rPr lang="en-US" sz="1600" dirty="0">
                <a:latin typeface="Arial" panose="020B0604020202020204" pitchFamily="34" charset="0"/>
                <a:cs typeface="Arial" panose="020B0604020202020204" pitchFamily="34" charset="0"/>
              </a:rPr>
              <a:t>Merchant (Payee) </a:t>
            </a:r>
            <a:r>
              <a:rPr lang="en-US" sz="1600" dirty="0" err="1">
                <a:solidFill>
                  <a:schemeClr val="accent5">
                    <a:lumMod val="75000"/>
                  </a:schemeClr>
                </a:solidFill>
                <a:latin typeface="Arial" panose="020B0604020202020204" pitchFamily="34" charset="0"/>
                <a:cs typeface="Arial" panose="020B0604020202020204" pitchFamily="34" charset="0"/>
              </a:rPr>
              <a:t>PayeeAuthority</a:t>
            </a:r>
            <a:r>
              <a:rPr lang="en-US" sz="1600" dirty="0">
                <a:solidFill>
                  <a:schemeClr val="accent5">
                    <a:lumMod val="75000"/>
                  </a:schemeClr>
                </a:solidFill>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Object</a:t>
            </a:r>
          </a:p>
        </p:txBody>
      </p:sp>
      <p:sp>
        <p:nvSpPr>
          <p:cNvPr id="9" name="TextBox 8"/>
          <p:cNvSpPr txBox="1"/>
          <p:nvPr/>
        </p:nvSpPr>
        <p:spPr>
          <a:xfrm>
            <a:off x="467544" y="5835877"/>
            <a:ext cx="8208912"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 Merchant (Payee) “Authority” object is like a </a:t>
            </a:r>
            <a:r>
              <a:rPr lang="en-US" sz="1000" i="1" dirty="0">
                <a:latin typeface="Arial" panose="020B0604020202020204" pitchFamily="34" charset="0"/>
                <a:cs typeface="Arial" panose="020B0604020202020204" pitchFamily="34" charset="0"/>
              </a:rPr>
              <a:t>short-lived</a:t>
            </a:r>
            <a:r>
              <a:rPr lang="en-US" sz="1000" dirty="0">
                <a:latin typeface="Arial" panose="020B0604020202020204" pitchFamily="34" charset="0"/>
                <a:cs typeface="Arial" panose="020B0604020202020204" pitchFamily="34" charset="0"/>
              </a:rPr>
              <a:t>, </a:t>
            </a:r>
            <a:r>
              <a:rPr lang="en-US" sz="1000" i="1" dirty="0">
                <a:latin typeface="Arial" panose="020B0604020202020204" pitchFamily="34" charset="0"/>
                <a:cs typeface="Arial" panose="020B0604020202020204" pitchFamily="34" charset="0"/>
              </a:rPr>
              <a:t>automatically updated</a:t>
            </a:r>
            <a:r>
              <a:rPr lang="en-US" sz="1000" dirty="0">
                <a:latin typeface="Arial" panose="020B0604020202020204" pitchFamily="34" charset="0"/>
                <a:cs typeface="Arial" panose="020B0604020202020204" pitchFamily="34" charset="0"/>
              </a:rPr>
              <a:t>, </a:t>
            </a:r>
            <a:r>
              <a:rPr lang="en-US" sz="1000" i="1" dirty="0">
                <a:latin typeface="Arial" panose="020B0604020202020204" pitchFamily="34" charset="0"/>
                <a:cs typeface="Arial" panose="020B0604020202020204" pitchFamily="34" charset="0"/>
              </a:rPr>
              <a:t>X.509 certificate not requiring a CA</a:t>
            </a:r>
            <a:r>
              <a:rPr lang="en-US" sz="1000" dirty="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payeeAuthorityUrl</a:t>
            </a:r>
            <a:r>
              <a:rPr lang="en-US" sz="1000" dirty="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a:latin typeface="Courier New" panose="02070309020205020404" pitchFamily="49" charset="0"/>
                <a:cs typeface="Courier New" panose="02070309020205020404" pitchFamily="49" charset="0"/>
              </a:rPr>
              <a:t>expires</a:t>
            </a:r>
            <a:r>
              <a:rPr lang="en-US" sz="1000" dirty="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2" name="Straight Arrow Connector 11"/>
          <p:cNvCxnSpPr>
            <a:stCxn id="25" idx="1"/>
          </p:cNvCxnSpPr>
          <p:nvPr/>
        </p:nvCxnSpPr>
        <p:spPr>
          <a:xfrm flipH="1">
            <a:off x="2073837" y="4168058"/>
            <a:ext cx="1438185"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22156" y="1760369"/>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4572000" y="1533788"/>
            <a:ext cx="177227" cy="540000"/>
          </a:xfrm>
          <a:prstGeom prst="rightBrace">
            <a:avLst>
              <a:gd name="adj1" fmla="val 9535"/>
              <a:gd name="adj2" fmla="val 61409"/>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a:stCxn id="16" idx="1"/>
          </p:cNvCxnSpPr>
          <p:nvPr/>
        </p:nvCxnSpPr>
        <p:spPr>
          <a:xfrm flipH="1">
            <a:off x="4788024" y="1104591"/>
            <a:ext cx="549971" cy="174423"/>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37995" y="991295"/>
            <a:ext cx="26204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URL to the Merchant “Authority” object itself</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a:stCxn id="19" idx="1"/>
          </p:cNvCxnSpPr>
          <p:nvPr/>
        </p:nvCxnSpPr>
        <p:spPr>
          <a:xfrm flipH="1">
            <a:off x="1860514" y="4456090"/>
            <a:ext cx="165150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512022" y="4342794"/>
            <a:ext cx="481014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a:latin typeface="Arial" panose="020B0604020202020204" pitchFamily="34" charset="0"/>
                <a:cs typeface="Arial" panose="020B0604020202020204" pitchFamily="34" charset="0"/>
              </a:rPr>
              <a:t>The same public key as in the Bank/Acquirer “Authority” object signature certificate</a:t>
            </a:r>
            <a:endParaRPr lang="en-US" sz="1000" b="1" i="1" dirty="0">
              <a:latin typeface="Arial" panose="020B0604020202020204" pitchFamily="34" charset="0"/>
              <a:cs typeface="Arial" panose="020B0604020202020204" pitchFamily="34" charset="0"/>
            </a:endParaRPr>
          </a:p>
        </p:txBody>
      </p:sp>
      <p:cxnSp>
        <p:nvCxnSpPr>
          <p:cNvPr id="20" name="Straight Arrow Connector 19"/>
          <p:cNvCxnSpPr>
            <a:stCxn id="21" idx="1"/>
          </p:cNvCxnSpPr>
          <p:nvPr/>
        </p:nvCxnSpPr>
        <p:spPr>
          <a:xfrm flipH="1">
            <a:off x="4761932" y="1443497"/>
            <a:ext cx="57606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37996" y="1330201"/>
            <a:ext cx="315905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a:latin typeface="Arial" panose="020B0604020202020204" pitchFamily="34" charset="0"/>
                <a:cs typeface="Arial" panose="020B0604020202020204" pitchFamily="34" charset="0"/>
              </a:rPr>
              <a:t>URL to the Merchant Bank/Acquirer “Authority” object</a:t>
            </a:r>
            <a:endParaRPr lang="en-US" sz="1000" b="1" i="1" dirty="0">
              <a:latin typeface="Arial" panose="020B0604020202020204" pitchFamily="34" charset="0"/>
              <a:cs typeface="Arial" panose="020B0604020202020204" pitchFamily="34" charset="0"/>
            </a:endParaRPr>
          </a:p>
        </p:txBody>
      </p:sp>
      <p:cxnSp>
        <p:nvCxnSpPr>
          <p:cNvPr id="23" name="Straight Arrow Connector 22"/>
          <p:cNvCxnSpPr/>
          <p:nvPr/>
        </p:nvCxnSpPr>
        <p:spPr>
          <a:xfrm flipH="1">
            <a:off x="1835696" y="2954489"/>
            <a:ext cx="172819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512022" y="2841193"/>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Merchant signature key</a:t>
            </a:r>
            <a:endParaRPr lang="en-US" sz="1000" b="1" i="1" dirty="0">
              <a:latin typeface="Arial" panose="020B0604020202020204" pitchFamily="34" charset="0"/>
              <a:cs typeface="Arial" panose="020B0604020202020204" pitchFamily="34" charset="0"/>
            </a:endParaRPr>
          </a:p>
        </p:txBody>
      </p:sp>
      <p:sp>
        <p:nvSpPr>
          <p:cNvPr id="22" name="TextBox 21"/>
          <p:cNvSpPr txBox="1"/>
          <p:nvPr/>
        </p:nvSpPr>
        <p:spPr>
          <a:xfrm>
            <a:off x="5940152" y="2189682"/>
            <a:ext cx="20866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Merchant account verification data</a:t>
            </a:r>
            <a:endParaRPr lang="en-US" sz="1000" b="1" i="1" dirty="0">
              <a:latin typeface="Arial" panose="020B0604020202020204" pitchFamily="34" charset="0"/>
              <a:cs typeface="Arial" panose="020B0604020202020204" pitchFamily="34" charset="0"/>
            </a:endParaRPr>
          </a:p>
        </p:txBody>
      </p:sp>
      <p:sp>
        <p:nvSpPr>
          <p:cNvPr id="27" name="Right Brace 26"/>
          <p:cNvSpPr/>
          <p:nvPr/>
        </p:nvSpPr>
        <p:spPr>
          <a:xfrm>
            <a:off x="5690917" y="2096896"/>
            <a:ext cx="177227" cy="396000"/>
          </a:xfrm>
          <a:prstGeom prst="rightBrace">
            <a:avLst>
              <a:gd name="adj1" fmla="val 9535"/>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3512022" y="4054762"/>
            <a:ext cx="187344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a:latin typeface="Arial" panose="020B0604020202020204" pitchFamily="34" charset="0"/>
                <a:cs typeface="Arial" panose="020B0604020202020204" pitchFamily="34" charset="0"/>
              </a:rPr>
              <a:t>Issuer signature based on </a:t>
            </a:r>
            <a:r>
              <a:rPr lang="en-US" sz="1000" dirty="0">
                <a:latin typeface="Arial" panose="020B0604020202020204" pitchFamily="34" charset="0"/>
                <a:cs typeface="Arial" panose="020B0604020202020204" pitchFamily="34" charset="0"/>
                <a:hlinkClick r:id="rId2"/>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54417"/>
            <a:ext cx="8280920" cy="4801314"/>
          </a:xfrm>
          <a:prstGeom prst="rect">
            <a:avLst/>
          </a:prstGeom>
        </p:spPr>
        <p:txBody>
          <a:bodyPr wrap="square">
            <a:spAutoFit/>
          </a:bodyPr>
          <a:lstStyle/>
          <a:p>
            <a:pPr latinLnBrk="1">
              <a:spcBef>
                <a:spcPts val="300"/>
              </a:spcBef>
              <a:spcAft>
                <a:spcPts val="300"/>
              </a:spcAft>
            </a:pP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@context</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https://webpki.github.io/</a:t>
            </a:r>
            <a:r>
              <a:rPr lang="en-US" sz="900" dirty="0" err="1">
                <a:solidFill>
                  <a:srgbClr val="0000C0"/>
                </a:solidFill>
                <a:latin typeface="Verdana" panose="020B0604030504040204" pitchFamily="34" charset="0"/>
                <a:ea typeface="Verdana" panose="020B0604030504040204" pitchFamily="34" charset="0"/>
              </a:rPr>
              <a:t>saturn</a:t>
            </a:r>
            <a:r>
              <a:rPr lang="en-US" sz="900" dirty="0">
                <a:solidFill>
                  <a:srgbClr val="0000C0"/>
                </a:solidFill>
                <a:latin typeface="Verdana" panose="020B0604030504040204" pitchFamily="34" charset="0"/>
                <a:ea typeface="Verdana" panose="020B0604030504040204" pitchFamily="34" charset="0"/>
              </a:rPr>
              <a:t>/v3</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606060"/>
                </a:solidFill>
                <a:latin typeface="Verdana" panose="020B0604030504040204" pitchFamily="34" charset="0"/>
                <a:ea typeface="Verdana" panose="020B0604030504040204" pitchFamily="34" charset="0"/>
              </a:rPr>
              <a:t>@qualifier</a:t>
            </a: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0000C0"/>
                </a:solidFill>
                <a:latin typeface="Verdana" panose="020B0604030504040204" pitchFamily="34" charset="0"/>
                <a:ea typeface="Verdana" panose="020B0604030504040204" pitchFamily="34" charset="0"/>
              </a:rPr>
              <a:t>AuthorizationRequest</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recipientUrl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https://payments.mybank.com/service</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payeeAuthorityUrl</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https://payments.bigbank.com/payees/86344</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paymentMethod</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https://bankdirect.net</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paymentRequest</a:t>
            </a:r>
            <a:r>
              <a:rPr lang="en-US" sz="900" dirty="0">
                <a:solidFill>
                  <a:srgbClr val="000000"/>
                </a:solidFill>
                <a:latin typeface="Verdana" panose="020B0604030504040204" pitchFamily="34" charset="0"/>
                <a:ea typeface="Verdana" panose="020B0604030504040204" pitchFamily="34" charset="0"/>
              </a:rPr>
              <a:t>": {</a:t>
            </a:r>
            <a:br>
              <a:rPr lang="en-US" sz="900" dirty="0">
                <a:solidFill>
                  <a:srgbClr val="000000"/>
                </a:solidFill>
                <a:latin typeface="Verdana" panose="020B0604030504040204" pitchFamily="34" charset="0"/>
                <a:ea typeface="Verdana" panose="020B0604030504040204" pitchFamily="34" charset="0"/>
              </a:rPr>
            </a:br>
            <a:br>
              <a:rPr lang="en-US" sz="900" dirty="0">
                <a:latin typeface="Verdana" panose="020B0604030504040204" pitchFamily="34" charset="0"/>
                <a:ea typeface="Verdana" panose="020B0604030504040204" pitchFamily="34" charset="0"/>
              </a:rPr>
            </a:br>
            <a:r>
              <a:rPr lang="en-US" sz="1000" i="1" dirty="0">
                <a:latin typeface="Arial" panose="020B0604020202020204" pitchFamily="34" charset="0"/>
                <a:ea typeface="Verdana" panose="020B0604030504040204" pitchFamily="34" charset="0"/>
                <a:cs typeface="Arial" panose="020B0604020202020204" pitchFamily="34" charset="0"/>
              </a:rPr>
              <a:t>           Copy of the </a:t>
            </a:r>
            <a:r>
              <a:rPr lang="en-US" sz="1000" dirty="0" err="1">
                <a:latin typeface="Arial" panose="020B0604020202020204" pitchFamily="34" charset="0"/>
                <a:ea typeface="Verdana" panose="020B0604030504040204" pitchFamily="34" charset="0"/>
                <a:cs typeface="Arial" panose="020B0604020202020204" pitchFamily="34" charset="0"/>
                <a:hlinkClick r:id="rId2" action="ppaction://hlinksldjump"/>
              </a:rPr>
              <a:t>paymentRequest</a:t>
            </a:r>
            <a:r>
              <a:rPr lang="en-US" sz="1000" i="1" dirty="0">
                <a:latin typeface="Arial" panose="020B0604020202020204" pitchFamily="34" charset="0"/>
                <a:ea typeface="Verdana" panose="020B0604030504040204" pitchFamily="34" charset="0"/>
                <a:cs typeface="Arial" panose="020B0604020202020204" pitchFamily="34" charset="0"/>
              </a:rPr>
              <a:t> object</a:t>
            </a:r>
            <a:br>
              <a:rPr lang="en-US" sz="900" i="1" dirty="0">
                <a:latin typeface="Verdana" panose="020B0604030504040204" pitchFamily="34" charset="0"/>
                <a:ea typeface="Verdana" panose="020B0604030504040204" pitchFamily="34" charset="0"/>
                <a:cs typeface="Arial" panose="020B060402020202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encryptedAuthorization</a:t>
            </a:r>
            <a:r>
              <a:rPr lang="en-US" sz="900" dirty="0">
                <a:solidFill>
                  <a:srgbClr val="000000"/>
                </a:solidFill>
                <a:latin typeface="Verdana" panose="020B0604030504040204" pitchFamily="34" charset="0"/>
                <a:ea typeface="Verdana" panose="020B0604030504040204" pitchFamily="34" charset="0"/>
              </a:rPr>
              <a:t>": {</a:t>
            </a:r>
            <a:br>
              <a:rPr lang="en-US" sz="900" dirty="0">
                <a:solidFill>
                  <a:srgbClr val="000000"/>
                </a:solidFill>
                <a:latin typeface="Verdana" panose="020B0604030504040204" pitchFamily="34" charset="0"/>
                <a:ea typeface="Verdana" panose="020B0604030504040204" pitchFamily="34" charset="0"/>
              </a:rPr>
            </a:br>
            <a:br>
              <a:rPr lang="en-US" sz="900" dirty="0">
                <a:latin typeface="Verdana" panose="020B0604030504040204" pitchFamily="34" charset="0"/>
                <a:ea typeface="Verdana" panose="020B0604030504040204" pitchFamily="34" charset="0"/>
              </a:rPr>
            </a:br>
            <a:r>
              <a:rPr lang="en-US" sz="900" i="1" dirty="0">
                <a:latin typeface="Verdana" panose="020B0604030504040204" pitchFamily="34" charset="0"/>
                <a:ea typeface="Verdana" panose="020B0604030504040204" pitchFamily="34" charset="0"/>
                <a:cs typeface="Arial" panose="020B0604020202020204" pitchFamily="34" charset="0"/>
              </a:rPr>
              <a:t>            </a:t>
            </a:r>
            <a:r>
              <a:rPr lang="en-US" sz="1000" i="1" dirty="0">
                <a:latin typeface="Arial" panose="020B0604020202020204" pitchFamily="34" charset="0"/>
                <a:ea typeface="Verdana" panose="020B0604030504040204" pitchFamily="34" charset="0"/>
                <a:cs typeface="Arial" panose="020B0604020202020204" pitchFamily="34" charset="0"/>
              </a:rPr>
              <a:t>Copy of the </a:t>
            </a:r>
            <a:r>
              <a:rPr lang="en-US" sz="1000" dirty="0" err="1">
                <a:latin typeface="Arial" panose="020B0604020202020204" pitchFamily="34" charset="0"/>
                <a:ea typeface="Verdana" panose="020B0604030504040204" pitchFamily="34" charset="0"/>
                <a:cs typeface="Arial" panose="020B0604020202020204" pitchFamily="34" charset="0"/>
                <a:hlinkClick r:id="rId3" action="ppaction://hlinksldjump"/>
              </a:rPr>
              <a:t>encryptedAuthorization</a:t>
            </a:r>
            <a:r>
              <a:rPr lang="en-US" sz="1000" i="1" dirty="0">
                <a:latin typeface="Arial" panose="020B0604020202020204" pitchFamily="34" charset="0"/>
                <a:ea typeface="Verdana" panose="020B0604030504040204" pitchFamily="34" charset="0"/>
                <a:cs typeface="Arial" panose="020B0604020202020204" pitchFamily="34" charset="0"/>
              </a:rPr>
              <a:t> object</a:t>
            </a:r>
            <a:br>
              <a:rPr lang="en-US" sz="1000" i="1" dirty="0">
                <a:latin typeface="Arial" panose="020B0604020202020204" pitchFamily="34" charset="0"/>
                <a:ea typeface="Verdana" panose="020B0604030504040204" pitchFamily="34" charset="0"/>
                <a:cs typeface="Arial" panose="020B060402020202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payeeReceiveAccount</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solidFill>
                  <a:srgbClr val="000000"/>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clientIpAddress</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220.13.198.144</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timeStamp</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2020-10-07T08:32:38Z</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software</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name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WebPKI.org - Payee</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version</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1.00</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requestSignature</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algorithm</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ES256</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publicKey</a:t>
            </a: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kty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EC</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err="1">
                <a:solidFill>
                  <a:srgbClr val="C00000"/>
                </a:solidFill>
                <a:latin typeface="Verdana" panose="020B0604030504040204" pitchFamily="34" charset="0"/>
                <a:ea typeface="Verdana" panose="020B0604030504040204" pitchFamily="34" charset="0"/>
              </a:rPr>
              <a:t>crv</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P-256</a:t>
            </a:r>
            <a:r>
              <a:rPr lang="en-US" sz="900" dirty="0">
                <a:solidFill>
                  <a:srgbClr val="000000"/>
                </a:solidFill>
                <a:latin typeface="Verdana" panose="020B0604030504040204" pitchFamily="34" charset="0"/>
                <a:ea typeface="Verdana" panose="020B0604030504040204" pitchFamily="34" charset="0"/>
              </a:rPr>
              <a:t>",</a:t>
            </a:r>
            <a:br>
              <a:rPr lang="en-US" sz="900" dirty="0">
                <a:solidFill>
                  <a:srgbClr val="000000"/>
                </a:solidFill>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x</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8VY09NWUy-aVGNHZZQDIyy-H3RxLfXbiPR2SVlEubjE</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y</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OuHehTNjMbphW0s3nBBVdAALLdzE9x-hup4CnJ1gM-o</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C00000"/>
                </a:solidFill>
                <a:latin typeface="Verdana" panose="020B0604030504040204" pitchFamily="34" charset="0"/>
                <a:ea typeface="Verdana" panose="020B0604030504040204" pitchFamily="34" charset="0"/>
              </a:rPr>
              <a:t>value</a:t>
            </a:r>
            <a:r>
              <a:rPr lang="en-US" sz="900" dirty="0">
                <a:solidFill>
                  <a:srgbClr val="000000"/>
                </a:solidFill>
                <a:latin typeface="Verdana" panose="020B0604030504040204" pitchFamily="34" charset="0"/>
                <a:ea typeface="Verdana" panose="020B0604030504040204" pitchFamily="34" charset="0"/>
              </a:rPr>
              <a:t>": "</a:t>
            </a:r>
            <a:r>
              <a:rPr lang="en-US" sz="900" dirty="0">
                <a:solidFill>
                  <a:srgbClr val="0000C0"/>
                </a:solidFill>
                <a:latin typeface="Verdana" panose="020B0604030504040204" pitchFamily="34" charset="0"/>
                <a:ea typeface="Verdana" panose="020B0604030504040204" pitchFamily="34" charset="0"/>
              </a:rPr>
              <a:t>91wNxmoZt-TKUGD1R7prluueL2DSv9iZ....TqYipTRDXSewSlfWgnoxsTkjkw07pJog</a:t>
            </a:r>
            <a:r>
              <a:rPr lang="en-US" sz="900" dirty="0">
                <a:solidFill>
                  <a:srgbClr val="000000"/>
                </a:solidFill>
                <a:latin typeface="Verdana" panose="020B0604030504040204" pitchFamily="34" charset="0"/>
                <a:ea typeface="Verdana" panose="020B0604030504040204" pitchFamily="34" charset="0"/>
              </a:rPr>
              <a:t>"</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    }</a:t>
            </a:r>
            <a:br>
              <a:rPr lang="en-US" sz="900" dirty="0">
                <a:latin typeface="Verdana" panose="020B0604030504040204" pitchFamily="34" charset="0"/>
                <a:ea typeface="Verdana" panose="020B0604030504040204" pitchFamily="34" charset="0"/>
              </a:rPr>
            </a:br>
            <a:r>
              <a:rPr lang="en-US" sz="900" dirty="0">
                <a:solidFill>
                  <a:srgbClr val="000000"/>
                </a:solidFill>
                <a:latin typeface="Verdana" panose="020B0604030504040204" pitchFamily="34" charset="0"/>
                <a:ea typeface="Verdana" panose="020B0604030504040204" pitchFamily="34" charset="0"/>
              </a:rPr>
              <a:t>}</a:t>
            </a:r>
            <a:endParaRPr lang="en-US" sz="9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745580" y="210126"/>
            <a:ext cx="6275949" cy="338554"/>
          </a:xfrm>
          <a:prstGeom prst="rect">
            <a:avLst/>
          </a:prstGeom>
          <a:noFill/>
        </p:spPr>
        <p:txBody>
          <a:bodyPr wrap="none" rtlCol="0">
            <a:spAutoFit/>
          </a:bodyPr>
          <a:lstStyle/>
          <a:p>
            <a:pPr algn="ctr"/>
            <a:r>
              <a:rPr lang="en-US" sz="1600" b="1" dirty="0">
                <a:latin typeface="Arial" panose="020B0604020202020204" pitchFamily="34" charset="0"/>
                <a:cs typeface="Arial" panose="020B0604020202020204" pitchFamily="34" charset="0"/>
                <a:sym typeface="Wingdings"/>
              </a:rPr>
              <a:t>④</a:t>
            </a:r>
            <a:r>
              <a:rPr lang="en-US" sz="1600" dirty="0">
                <a:latin typeface="Arial" panose="020B0604020202020204" pitchFamily="34" charset="0"/>
                <a:cs typeface="Arial" panose="020B0604020202020204" pitchFamily="34" charset="0"/>
                <a:sym typeface="Wingdings"/>
              </a:rPr>
              <a:t> Merchant</a:t>
            </a:r>
            <a:r>
              <a:rPr lang="en-US" sz="1600" dirty="0">
                <a:latin typeface="Arial" panose="020B0604020202020204" pitchFamily="34" charset="0"/>
                <a:cs typeface="Arial" panose="020B0604020202020204" pitchFamily="34" charset="0"/>
              </a:rPr>
              <a:t> Creates and Sends an </a:t>
            </a:r>
            <a:r>
              <a:rPr lang="en-US" sz="1600" dirty="0" err="1">
                <a:solidFill>
                  <a:schemeClr val="accent5">
                    <a:lumMod val="75000"/>
                  </a:schemeClr>
                </a:solidFill>
                <a:latin typeface="Arial" panose="020B0604020202020204" pitchFamily="34" charset="0"/>
                <a:cs typeface="Arial" panose="020B0604020202020204" pitchFamily="34" charset="0"/>
              </a:rPr>
              <a:t>AuthorizationRequest</a:t>
            </a:r>
            <a:r>
              <a:rPr lang="en-US" sz="1600" dirty="0">
                <a:solidFill>
                  <a:schemeClr val="accent5">
                    <a:lumMod val="75000"/>
                  </a:schemeClr>
                </a:solidFill>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Message</a:t>
            </a: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The </a:t>
            </a:r>
            <a:r>
              <a:rPr lang="en-US" sz="1000" b="1" dirty="0" err="1">
                <a:solidFill>
                  <a:schemeClr val="accent5">
                    <a:lumMod val="75000"/>
                  </a:schemeClr>
                </a:solidFill>
                <a:latin typeface="Arial" panose="020B0604020202020204" pitchFamily="34" charset="0"/>
                <a:cs typeface="Arial" panose="020B0604020202020204" pitchFamily="34" charset="0"/>
              </a:rPr>
              <a:t>AuthorizationRequest</a:t>
            </a:r>
            <a:r>
              <a:rPr lang="en-US" sz="1000" dirty="0">
                <a:latin typeface="Arial" panose="020B0604020202020204" pitchFamily="34" charset="0"/>
                <a:cs typeface="Arial" panose="020B0604020202020204" pitchFamily="34" charset="0"/>
              </a:rPr>
              <a:t> is sent by a Merchant (Payee) to the </a:t>
            </a:r>
            <a:r>
              <a:rPr lang="en-US" sz="1000" b="1" dirty="0" err="1">
                <a:latin typeface="Courier New" panose="02070309020205020404" pitchFamily="49" charset="0"/>
                <a:cs typeface="Courier New" panose="02070309020205020404" pitchFamily="49" charset="0"/>
              </a:rPr>
              <a:t>serviceUrl</a:t>
            </a:r>
            <a:r>
              <a:rPr lang="en-US" sz="1000" dirty="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3" action="ppaction://hlinksldjump"/>
              </a:rPr>
              <a:t>providerAuthorityUrl</a:t>
            </a:r>
            <a:r>
              <a:rPr lang="en-US" sz="1000" dirty="0">
                <a:latin typeface="Arial" panose="020B0604020202020204" pitchFamily="34" charset="0"/>
                <a:cs typeface="Arial" panose="020B0604020202020204" pitchFamily="34" charset="0"/>
              </a:rPr>
              <a:t>. The inclusion of </a:t>
            </a:r>
            <a:r>
              <a:rPr lang="en-US" sz="1000" b="1" dirty="0" err="1">
                <a:latin typeface="Courier New" panose="02070309020205020404" pitchFamily="49" charset="0"/>
                <a:cs typeface="Courier New" panose="02070309020205020404" pitchFamily="49" charset="0"/>
              </a:rPr>
              <a:t>payeeAuthorityUrl</a:t>
            </a:r>
            <a:r>
              <a:rPr lang="en-US" sz="1000" dirty="0">
                <a:latin typeface="Arial" panose="020B0604020202020204" pitchFamily="34" charset="0"/>
                <a:cs typeface="Arial" panose="020B0604020202020204" pitchFamily="34" charset="0"/>
              </a:rPr>
              <a:t> enables the targeted User Bank to verify that the Merchant belongs to a known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788024" y="1515505"/>
            <a:ext cx="50405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292080" y="1402209"/>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a:stCxn id="24" idx="1"/>
          </p:cNvCxnSpPr>
          <p:nvPr/>
        </p:nvCxnSpPr>
        <p:spPr>
          <a:xfrm flipH="1">
            <a:off x="2123728" y="4162548"/>
            <a:ext cx="156941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6" idx="1"/>
          </p:cNvCxnSpPr>
          <p:nvPr/>
        </p:nvCxnSpPr>
        <p:spPr>
          <a:xfrm flipH="1" flipV="1">
            <a:off x="3244313" y="1678983"/>
            <a:ext cx="823632" cy="15399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67945" y="1719677"/>
            <a:ext cx="293944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36000" bIns="36000" rtlCol="0" anchor="ctr" anchorCtr="0">
            <a:spAutoFit/>
          </a:bodyPr>
          <a:lstStyle/>
          <a:p>
            <a:r>
              <a:rPr lang="en-US" sz="1000" dirty="0">
                <a:latin typeface="Arial" panose="020B0604020202020204" pitchFamily="34" charset="0"/>
                <a:cs typeface="Arial" panose="020B0604020202020204" pitchFamily="34" charset="0"/>
              </a:rPr>
              <a:t>Payment method (must match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a:stCxn id="23" idx="1"/>
          </p:cNvCxnSpPr>
          <p:nvPr/>
        </p:nvCxnSpPr>
        <p:spPr>
          <a:xfrm flipH="1">
            <a:off x="3998563" y="1169846"/>
            <a:ext cx="1294979" cy="188839"/>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93542" y="1056550"/>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067944" y="2510211"/>
            <a:ext cx="4340465" cy="1149921"/>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a:latin typeface="Arial" panose="020B0604020202020204" pitchFamily="34" charset="0"/>
                <a:cs typeface="Arial" panose="020B0604020202020204" pitchFamily="34" charset="0"/>
              </a:rPr>
              <a:t>Sample data for a SEPA payment method:</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https://sepa.payments.org/</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/v3#account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iban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a:rPr>
              <a:t>,</a:t>
            </a:r>
            <a:br>
              <a:rPr lang="en-US" sz="1000" dirty="0">
                <a:solidFill>
                  <a:prstClr val="black"/>
                </a:solidFill>
              </a:rPr>
            </a:br>
            <a:r>
              <a:rPr lang="en-US" sz="1000" dirty="0">
                <a:solidFill>
                  <a:srgbClr val="000000"/>
                </a:solidFill>
                <a:latin typeface="Verdana"/>
              </a:rPr>
              <a:t>"</a:t>
            </a:r>
            <a:r>
              <a:rPr lang="en-US" sz="1000" dirty="0">
                <a:solidFill>
                  <a:srgbClr val="C00000"/>
                </a:solidFill>
                <a:latin typeface="Verdana"/>
              </a:rPr>
              <a:t>nonce</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latin typeface="Verdana"/>
                <a:ea typeface="Verdana"/>
              </a:rPr>
              <a:t>"</a:t>
            </a:r>
            <a:endParaRPr lang="en-US" sz="1000" dirty="0">
              <a:latin typeface="Verdana"/>
            </a:endParaRPr>
          </a:p>
          <a:p>
            <a:pPr>
              <a:spcBef>
                <a:spcPts val="600"/>
              </a:spcBef>
            </a:pPr>
            <a:r>
              <a:rPr lang="en-US" sz="1000" dirty="0">
                <a:latin typeface="Arial" panose="020B0604020202020204" pitchFamily="34" charset="0"/>
                <a:cs typeface="Arial" panose="020B0604020202020204" pitchFamily="34" charset="0"/>
              </a:rPr>
              <a:t>The </a:t>
            </a:r>
            <a:r>
              <a:rPr lang="en-US" sz="1000" b="1" dirty="0">
                <a:latin typeface="Courier New" panose="02070309020205020404" pitchFamily="49" charset="0"/>
                <a:cs typeface="Courier New" panose="02070309020205020404" pitchFamily="49" charset="0"/>
              </a:rPr>
              <a:t>nonce</a:t>
            </a:r>
            <a:r>
              <a:rPr lang="en-US" sz="1000" dirty="0">
                <a:latin typeface="Arial" panose="020B0604020202020204" pitchFamily="34" charset="0"/>
                <a:cs typeface="Arial" panose="020B0604020202020204" pitchFamily="34" charset="0"/>
              </a:rPr>
              <a:t> is adding privacy protection to the account verification</a:t>
            </a:r>
            <a:br>
              <a:rPr lang="en-US" sz="1000"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hashes published in the </a:t>
            </a:r>
            <a:r>
              <a:rPr lang="en-US" sz="1000" b="1" dirty="0" err="1">
                <a:latin typeface="Courier New" panose="02070309020205020404" pitchFamily="49" charset="0"/>
                <a:cs typeface="Courier New" panose="02070309020205020404" pitchFamily="49" charset="0"/>
              </a:rPr>
              <a:t>accountVerifier</a:t>
            </a:r>
            <a:r>
              <a:rPr lang="en-US" sz="1000" dirty="0">
                <a:latin typeface="Arial" panose="020B0604020202020204" pitchFamily="34" charset="0"/>
                <a:cs typeface="Arial" panose="020B0604020202020204" pitchFamily="34" charset="0"/>
              </a:rPr>
              <a:t> object of </a:t>
            </a:r>
            <a:r>
              <a:rPr lang="en-US" sz="1000" dirty="0" err="1">
                <a:latin typeface="Arial" panose="020B0604020202020204" pitchFamily="34" charset="0"/>
                <a:cs typeface="Arial" panose="020B0604020202020204" pitchFamily="34" charset="0"/>
                <a:hlinkClick r:id="rId4" action="ppaction://hlinksldjump"/>
              </a:rPr>
              <a:t>PayeeAuthority</a:t>
            </a:r>
            <a:r>
              <a:rPr lang="en-US" sz="1000" dirty="0">
                <a:latin typeface="Arial" panose="020B0604020202020204" pitchFamily="34" charset="0"/>
                <a:cs typeface="Arial" panose="020B0604020202020204" pitchFamily="34" charset="0"/>
              </a:rPr>
              <a:t>.</a:t>
            </a:r>
          </a:p>
        </p:txBody>
      </p:sp>
      <p:cxnSp>
        <p:nvCxnSpPr>
          <p:cNvPr id="18" name="Straight Arrow Connector 17"/>
          <p:cNvCxnSpPr>
            <a:stCxn id="20" idx="1"/>
          </p:cNvCxnSpPr>
          <p:nvPr/>
        </p:nvCxnSpPr>
        <p:spPr>
          <a:xfrm flipH="1">
            <a:off x="922422" y="3085172"/>
            <a:ext cx="314552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21" idx="1"/>
          </p:cNvCxnSpPr>
          <p:nvPr/>
        </p:nvCxnSpPr>
        <p:spPr>
          <a:xfrm flipH="1">
            <a:off x="1866424" y="4450580"/>
            <a:ext cx="1826718"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93142" y="4337284"/>
            <a:ext cx="147109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Merchant signature key</a:t>
            </a:r>
            <a:endParaRPr lang="en-US" sz="1000" b="1" i="1" dirty="0">
              <a:latin typeface="Arial" panose="020B0604020202020204" pitchFamily="34" charset="0"/>
              <a:cs typeface="Arial" panose="020B0604020202020204" pitchFamily="34" charset="0"/>
            </a:endParaRPr>
          </a:p>
        </p:txBody>
      </p:sp>
      <p:sp>
        <p:nvSpPr>
          <p:cNvPr id="24" name="TextBox 23"/>
          <p:cNvSpPr txBox="1"/>
          <p:nvPr/>
        </p:nvSpPr>
        <p:spPr>
          <a:xfrm>
            <a:off x="3693142" y="4049252"/>
            <a:ext cx="200008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0">
            <a:spAutoFit/>
          </a:bodyPr>
          <a:lstStyle/>
          <a:p>
            <a:r>
              <a:rPr lang="en-US" sz="1000" dirty="0">
                <a:latin typeface="Arial" panose="020B0604020202020204" pitchFamily="34" charset="0"/>
                <a:cs typeface="Arial" panose="020B0604020202020204" pitchFamily="34" charset="0"/>
              </a:rPr>
              <a:t>Request signature based on </a:t>
            </a:r>
            <a:r>
              <a:rPr lang="en-US" sz="1000" dirty="0">
                <a:latin typeface="Arial" panose="020B0604020202020204" pitchFamily="34" charset="0"/>
                <a:cs typeface="Arial" panose="020B0604020202020204" pitchFamily="34" charset="0"/>
                <a:hlinkClick r:id="rId5"/>
              </a:rPr>
              <a:t>JSF</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5962</Words>
  <Application>Microsoft Office PowerPoint</Application>
  <PresentationFormat>On-screen Show (4:3)</PresentationFormat>
  <Paragraphs>291</Paragraphs>
  <Slides>20</Slides>
  <Notes>0</Notes>
  <HiddenSlides>0</HiddenSlides>
  <MMClips>0</MMClips>
  <ScaleCrop>false</ScaleCrop>
  <HeadingPairs>
    <vt:vector size="6" baseType="variant">
      <vt:variant>
        <vt:lpstr>Fonts Used</vt:lpstr>
      </vt:variant>
      <vt:variant>
        <vt:i4>7</vt:i4>
      </vt:variant>
      <vt:variant>
        <vt:lpstr>Theme</vt:lpstr>
      </vt:variant>
      <vt:variant>
        <vt:i4>8</vt:i4>
      </vt:variant>
      <vt:variant>
        <vt:lpstr>Slide Titles</vt:lpstr>
      </vt:variant>
      <vt:variant>
        <vt:i4>20</vt:i4>
      </vt:variant>
    </vt:vector>
  </HeadingPairs>
  <TitlesOfParts>
    <vt:vector size="35" baseType="lpstr">
      <vt:lpstr>Arial</vt:lpstr>
      <vt:lpstr>Calibri</vt:lpstr>
      <vt:lpstr>Cambria Math</vt:lpstr>
      <vt:lpstr>Courier New</vt:lpstr>
      <vt:lpstr>Impact</vt:lpstr>
      <vt:lpstr>Times New Roman</vt:lpstr>
      <vt:lpstr>Verdana</vt: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 Rundgren</dc:creator>
  <cp:lastModifiedBy>anders</cp:lastModifiedBy>
  <cp:revision>751</cp:revision>
  <dcterms:created xsi:type="dcterms:W3CDTF">2016-04-29T15:32:52Z</dcterms:created>
  <dcterms:modified xsi:type="dcterms:W3CDTF">2022-07-29T17:33:55Z</dcterms:modified>
</cp:coreProperties>
</file>