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8" autoAdjust="0"/>
    <p:restoredTop sz="99635" autoAdjust="0"/>
  </p:normalViewPr>
  <p:slideViewPr>
    <p:cSldViewPr>
      <p:cViewPr varScale="1">
        <p:scale>
          <a:sx n="97" d="100"/>
          <a:sy n="97" d="100"/>
        </p:scale>
        <p:origin x="1498" y="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080E38-6FF2-48B3-BDAB-4FA23B840E92}" type="datetimeFigureOut">
              <a:rPr lang="en-US" smtClean="0"/>
              <a:t>2022-11-26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40412" y="6654918"/>
            <a:ext cx="396262" cy="215444"/>
          </a:xfrm>
          <a:prstGeom prst="rect">
            <a:avLst/>
          </a:prstGeom>
          <a:noFill/>
        </p:spPr>
        <p:txBody>
          <a:bodyPr wrap="none" rtlCol="0">
            <a:spAutoFit/>
          </a:bodyPr>
          <a:lstStyle/>
          <a:p>
            <a:pPr algn="r"/>
            <a:fld id="{01917CBD-6E41-42B4-830E-950D0E1880E2}" type="slidenum">
              <a:rPr lang="en-US" sz="800" smtClean="0">
                <a:latin typeface="Arial" panose="020B0604020202020204" pitchFamily="34" charset="0"/>
                <a:cs typeface="Arial" panose="020B0604020202020204" pitchFamily="34" charset="0"/>
              </a:rPr>
              <a:pPr algn="r"/>
              <a:t>‹#›</a:t>
            </a:fld>
            <a:r>
              <a:rPr lang="en-US" sz="800" dirty="0">
                <a:latin typeface="Arial" panose="020B0604020202020204" pitchFamily="34" charset="0"/>
                <a:cs typeface="Arial" panose="020B0604020202020204" pitchFamily="34" charset="0"/>
              </a:rPr>
              <a:t>/2</a:t>
            </a:r>
          </a:p>
        </p:txBody>
      </p:sp>
      <p:sp>
        <p:nvSpPr>
          <p:cNvPr id="8" name="TextBox 7"/>
          <p:cNvSpPr txBox="1"/>
          <p:nvPr userDrawn="1"/>
        </p:nvSpPr>
        <p:spPr>
          <a:xfrm>
            <a:off x="-5832" y="6654442"/>
            <a:ext cx="4184159"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Presumed EPI architecture versus Saturn in a C2B scenario, A.Rundgren-2021-01-06:1</a:t>
            </a:r>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461592"/>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Acquirer</a:t>
              </a: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439992"/>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288876"/>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080669"/>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1991231"/>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5018" y="257251"/>
            <a:ext cx="864096" cy="297309"/>
          </a:xfrm>
          <a:prstGeom prst="rect">
            <a:avLst/>
          </a:prstGeom>
        </p:spPr>
      </p:pic>
      <p:grpSp>
        <p:nvGrpSpPr>
          <p:cNvPr id="163" name="Group 162"/>
          <p:cNvGrpSpPr/>
          <p:nvPr/>
        </p:nvGrpSpPr>
        <p:grpSpPr>
          <a:xfrm>
            <a:off x="7924364" y="2825507"/>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03694"/>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1989994"/>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981882"/>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25507"/>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03694"/>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981882"/>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291957"/>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847405"/>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273714"/>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853233"/>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1991923"/>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04480"/>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05985"/>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Presumed</a:t>
            </a:r>
            <a:r>
              <a:rPr lang="en-US" dirty="0">
                <a:latin typeface="Arial" panose="020B0604020202020204" pitchFamily="34" charset="0"/>
                <a:cs typeface="Arial" panose="020B0604020202020204" pitchFamily="34" charset="0"/>
              </a:rPr>
              <a:t> EPI Front-end</a:t>
            </a:r>
            <a:r>
              <a:rPr lang="en-US" sz="1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Architecture</a:t>
            </a:r>
          </a:p>
        </p:txBody>
      </p:sp>
      <p:sp>
        <p:nvSpPr>
          <p:cNvPr id="319" name="TextBox 318"/>
          <p:cNvSpPr txBox="1"/>
          <p:nvPr/>
        </p:nvSpPr>
        <p:spPr>
          <a:xfrm>
            <a:off x="570548" y="1708047"/>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320" name="TextBox 319"/>
          <p:cNvSpPr txBox="1"/>
          <p:nvPr/>
        </p:nvSpPr>
        <p:spPr>
          <a:xfrm>
            <a:off x="5368490" y="1708047"/>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321" name="TextBox 320"/>
          <p:cNvSpPr txBox="1"/>
          <p:nvPr/>
        </p:nvSpPr>
        <p:spPr>
          <a:xfrm>
            <a:off x="3540598" y="631721"/>
            <a:ext cx="107273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Issuer Banks</a:t>
            </a:r>
          </a:p>
        </p:txBody>
      </p:sp>
      <p:sp>
        <p:nvSpPr>
          <p:cNvPr id="322" name="TextBox 321"/>
          <p:cNvSpPr txBox="1"/>
          <p:nvPr/>
        </p:nvSpPr>
        <p:spPr>
          <a:xfrm>
            <a:off x="7819750" y="631721"/>
            <a:ext cx="107273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Issuer Banks</a:t>
            </a:r>
          </a:p>
        </p:txBody>
      </p:sp>
      <p:sp>
        <p:nvSpPr>
          <p:cNvPr id="323" name="TextBox 322"/>
          <p:cNvSpPr txBox="1"/>
          <p:nvPr/>
        </p:nvSpPr>
        <p:spPr>
          <a:xfrm>
            <a:off x="1664438" y="631721"/>
            <a:ext cx="1592103"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Acceptance Network</a:t>
            </a:r>
          </a:p>
        </p:txBody>
      </p:sp>
      <p:sp>
        <p:nvSpPr>
          <p:cNvPr id="96" name="TextBox 95"/>
          <p:cNvSpPr txBox="1"/>
          <p:nvPr/>
        </p:nvSpPr>
        <p:spPr>
          <a:xfrm>
            <a:off x="323528" y="3718792"/>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a:latin typeface="Arial" panose="020B0604020202020204" pitchFamily="34" charset="0"/>
                <a:cs typeface="Arial" panose="020B0604020202020204" pitchFamily="34" charset="0"/>
              </a:rPr>
              <a:t>The infrastructure needed to support card transactions depends on a </a:t>
            </a:r>
            <a:r>
              <a:rPr lang="en-US" sz="1000" i="1" dirty="0">
                <a:latin typeface="Arial" panose="020B0604020202020204" pitchFamily="34" charset="0"/>
                <a:cs typeface="Arial" panose="020B0604020202020204" pitchFamily="34" charset="0"/>
              </a:rPr>
              <a:t>huge number of statically configured security parameters and paths</a:t>
            </a:r>
            <a:r>
              <a:rPr lang="en-US" sz="1000" dirty="0">
                <a:latin typeface="Arial" panose="020B0604020202020204" pitchFamily="34" charset="0"/>
                <a:cs typeface="Arial" panose="020B0604020202020204" pitchFamily="34" charset="0"/>
              </a:rPr>
              <a:t>, illustrated by the arrows in the diagram.</a:t>
            </a:r>
          </a:p>
          <a:p>
            <a:pPr>
              <a:spcBef>
                <a:spcPts val="600"/>
              </a:spcBef>
            </a:pPr>
            <a:r>
              <a:rPr lang="en-US" sz="1000" dirty="0">
                <a:latin typeface="Arial" panose="020B0604020202020204" pitchFamily="34" charset="0"/>
                <a:cs typeface="Arial" panose="020B0604020202020204" pitchFamily="34" charset="0"/>
              </a:rPr>
              <a:t>This model also relies on </a:t>
            </a:r>
            <a:r>
              <a:rPr lang="en-US" sz="1000" i="1" dirty="0">
                <a:latin typeface="Arial" panose="020B0604020202020204" pitchFamily="34" charset="0"/>
                <a:cs typeface="Arial" panose="020B0604020202020204" pitchFamily="34" charset="0"/>
              </a:rPr>
              <a:t>databases</a:t>
            </a:r>
            <a:r>
              <a:rPr lang="en-US" sz="1000" dirty="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a:latin typeface="Arial" panose="020B0604020202020204" pitchFamily="34" charset="0"/>
              <a:cs typeface="Arial" panose="020B0604020202020204" pitchFamily="34" charset="0"/>
            </a:endParaRPr>
          </a:p>
          <a:p>
            <a:pPr>
              <a:spcBef>
                <a:spcPts val="600"/>
              </a:spcBef>
            </a:pPr>
            <a:r>
              <a:rPr lang="en-US" sz="1000" dirty="0">
                <a:solidFill>
                  <a:schemeClr val="accent5">
                    <a:lumMod val="75000"/>
                  </a:schemeClr>
                </a:solidFill>
                <a:latin typeface="Arial" panose="020B0604020202020204" pitchFamily="34" charset="0"/>
                <a:cs typeface="Arial" panose="020B0604020202020204" pitchFamily="34" charset="0"/>
              </a:rPr>
              <a:t>.</a:t>
            </a:r>
          </a:p>
        </p:txBody>
      </p:sp>
      <p:sp>
        <p:nvSpPr>
          <p:cNvPr id="324" name="TextBox 323"/>
          <p:cNvSpPr txBox="1"/>
          <p:nvPr/>
        </p:nvSpPr>
        <p:spPr>
          <a:xfrm>
            <a:off x="4803523" y="3717032"/>
            <a:ext cx="4006800"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a:latin typeface="Arial" panose="020B0604020202020204" pitchFamily="34" charset="0"/>
                <a:cs typeface="Arial" panose="020B0604020202020204" pitchFamily="34" charset="0"/>
              </a:rPr>
              <a:t>In the </a:t>
            </a:r>
            <a:r>
              <a:rPr lang="en-US" sz="1000" dirty="0">
                <a:latin typeface="Arial" panose="020B0604020202020204" pitchFamily="34" charset="0"/>
                <a:cs typeface="Arial" panose="020B0604020202020204" pitchFamily="34" charset="0"/>
                <a:hlinkClick r:id="rId2"/>
              </a:rPr>
              <a:t>Saturn</a:t>
            </a:r>
            <a:r>
              <a:rPr lang="en-US" sz="1000" dirty="0">
                <a:latin typeface="Arial" panose="020B0604020202020204" pitchFamily="34" charset="0"/>
                <a:cs typeface="Arial" panose="020B0604020202020204" pitchFamily="34" charset="0"/>
              </a:rPr>
              <a:t> architecture, Merchants are bound by business agreements with their </a:t>
            </a:r>
            <a:r>
              <a:rPr lang="en-US" sz="1000">
                <a:latin typeface="Arial" panose="020B0604020202020204" pitchFamily="34" charset="0"/>
                <a:cs typeface="Arial" panose="020B0604020202020204" pitchFamily="34" charset="0"/>
              </a:rPr>
              <a:t>account-holding Bank, who also provides a simple public trust service (TS), that vouches for the Merchant’s legitimacy including its claimed account number and signature key. </a:t>
            </a:r>
            <a:endParaRPr lang="en-US" sz="1000"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The data provided by a TS is </a:t>
            </a:r>
            <a:r>
              <a:rPr lang="en-US" sz="1000" i="1" dirty="0">
                <a:latin typeface="Arial" panose="020B0604020202020204" pitchFamily="34" charset="0"/>
                <a:cs typeface="Arial" panose="020B0604020202020204" pitchFamily="34" charset="0"/>
              </a:rPr>
              <a:t>digitally signed</a:t>
            </a:r>
            <a:r>
              <a:rPr lang="en-US" sz="1000" dirty="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payment requests [2] is maintained through </a:t>
            </a:r>
            <a:r>
              <a:rPr lang="en-US" sz="1000" i="1" dirty="0">
                <a:latin typeface="Arial" panose="020B0604020202020204" pitchFamily="34" charset="0"/>
                <a:cs typeface="Arial" panose="020B0604020202020204" pitchFamily="34" charset="0"/>
              </a:rPr>
              <a:t>mutually signed digital contracts</a:t>
            </a:r>
            <a:r>
              <a:rPr lang="en-US" sz="1000" dirty="0">
                <a:latin typeface="Arial" panose="020B0604020202020204" pitchFamily="34" charset="0"/>
                <a:cs typeface="Arial" panose="020B0604020202020204" pitchFamily="34" charset="0"/>
              </a:rPr>
              <a:t> resulting from the Merchant and User authorization step [1], combined with TS Merchant lookups [3].</a:t>
            </a:r>
          </a:p>
          <a:p>
            <a:pPr>
              <a:spcBef>
                <a:spcPts val="600"/>
              </a:spcBef>
            </a:pPr>
            <a:r>
              <a:rPr lang="en-US" sz="1000" dirty="0">
                <a:latin typeface="Arial" panose="020B0604020202020204" pitchFamily="34" charset="0"/>
                <a:cs typeface="Arial" panose="020B0604020202020204" pitchFamily="34" charset="0"/>
              </a:rPr>
              <a:t>The arrows in the diagram are </a:t>
            </a:r>
            <a:r>
              <a:rPr lang="en-US" sz="1000" i="1" dirty="0">
                <a:latin typeface="Arial" panose="020B0604020202020204" pitchFamily="34" charset="0"/>
                <a:cs typeface="Arial" panose="020B0604020202020204" pitchFamily="34" charset="0"/>
              </a:rPr>
              <a:t>transient</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there is no need for externally configured security, path, or routing information</a:t>
            </a:r>
            <a:r>
              <a:rPr lang="en-US" sz="1000" dirty="0">
                <a:latin typeface="Arial" panose="020B0604020202020204" pitchFamily="34" charset="0"/>
                <a:cs typeface="Arial" panose="020B0604020202020204" pitchFamily="34" charset="0"/>
              </a:rPr>
              <a:t>.</a:t>
            </a:r>
          </a:p>
        </p:txBody>
      </p:sp>
      <p:grpSp>
        <p:nvGrpSpPr>
          <p:cNvPr id="325" name="Group 324"/>
          <p:cNvGrpSpPr/>
          <p:nvPr/>
        </p:nvGrpSpPr>
        <p:grpSpPr>
          <a:xfrm>
            <a:off x="5347532" y="2825984"/>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575937"/>
            <a:ext cx="121700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 Bank</a:t>
            </a:r>
          </a:p>
        </p:txBody>
      </p:sp>
      <p:sp>
        <p:nvSpPr>
          <p:cNvPr id="337" name="Oval 336"/>
          <p:cNvSpPr/>
          <p:nvPr/>
        </p:nvSpPr>
        <p:spPr>
          <a:xfrm>
            <a:off x="6233519" y="2863182"/>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TS</a:t>
            </a:r>
          </a:p>
        </p:txBody>
      </p:sp>
      <p:sp>
        <p:nvSpPr>
          <p:cNvPr id="112" name="TextBox 111"/>
          <p:cNvSpPr txBox="1"/>
          <p:nvPr/>
        </p:nvSpPr>
        <p:spPr>
          <a:xfrm>
            <a:off x="6168086" y="1480020"/>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a:latin typeface="Arial" panose="020B0604020202020204" pitchFamily="34" charset="0"/>
                <a:cs typeface="Arial" panose="020B0604020202020204" pitchFamily="34" charset="0"/>
              </a:rPr>
              <a:t>Payment Request</a:t>
            </a:r>
          </a:p>
        </p:txBody>
      </p:sp>
      <p:sp>
        <p:nvSpPr>
          <p:cNvPr id="353" name="TextBox 352"/>
          <p:cNvSpPr txBox="1"/>
          <p:nvPr/>
        </p:nvSpPr>
        <p:spPr>
          <a:xfrm>
            <a:off x="6866728" y="2642867"/>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a:latin typeface="Arial" panose="020B0604020202020204" pitchFamily="34" charset="0"/>
                <a:cs typeface="Arial" panose="020B0604020202020204" pitchFamily="34" charset="0"/>
              </a:rPr>
              <a:t>Merchant Lookup</a:t>
            </a:r>
          </a:p>
        </p:txBody>
      </p:sp>
      <p:grpSp>
        <p:nvGrpSpPr>
          <p:cNvPr id="357" name="Group 356"/>
          <p:cNvGrpSpPr/>
          <p:nvPr/>
        </p:nvGrpSpPr>
        <p:grpSpPr>
          <a:xfrm>
            <a:off x="6448326" y="3113174"/>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942231"/>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16784"/>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€100</a:t>
              </a: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552214"/>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633584"/>
            <a:ext cx="105900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Wallet / User</a:t>
            </a: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929335"/>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03888"/>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€100</a:t>
              </a: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539318"/>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20688"/>
            <a:ext cx="105900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Wallet / User</a:t>
            </a: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08920"/>
            <a:ext cx="938404" cy="586970"/>
          </a:xfrm>
          <a:prstGeom prst="rect">
            <a:avLst/>
          </a:prstGeom>
        </p:spPr>
      </p:pic>
      <p:sp>
        <p:nvSpPr>
          <p:cNvPr id="206" name="Rectangle 11"/>
          <p:cNvSpPr/>
          <p:nvPr/>
        </p:nvSpPr>
        <p:spPr>
          <a:xfrm flipV="1">
            <a:off x="499701" y="2344301"/>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284984"/>
            <a:ext cx="95026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SEPA Card</a:t>
            </a:r>
          </a:p>
        </p:txBody>
      </p:sp>
      <p:sp>
        <p:nvSpPr>
          <p:cNvPr id="6" name="TextBox 5"/>
          <p:cNvSpPr txBox="1"/>
          <p:nvPr/>
        </p:nvSpPr>
        <p:spPr>
          <a:xfrm>
            <a:off x="446688" y="5384076"/>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Inst.</a:t>
            </a:r>
          </a:p>
          <a:p>
            <a:pPr>
              <a:spcBef>
                <a:spcPts val="600"/>
              </a:spcBef>
            </a:pPr>
            <a:r>
              <a:rPr lang="en-US" sz="1000" dirty="0">
                <a:latin typeface="Arial" panose="020B0604020202020204" pitchFamily="34" charset="0"/>
                <a:cs typeface="Arial" panose="020B0604020202020204" pitchFamily="34" charset="0"/>
              </a:rPr>
              <a:t>Due to </a:t>
            </a:r>
            <a:r>
              <a:rPr lang="en-US" sz="1000" i="1" dirty="0">
                <a:latin typeface="Arial" panose="020B0604020202020204" pitchFamily="34" charset="0"/>
                <a:cs typeface="Arial" panose="020B0604020202020204" pitchFamily="34" charset="0"/>
              </a:rPr>
              <a:t>technical and commercial challenges</a:t>
            </a:r>
            <a:r>
              <a:rPr lang="en-US" sz="1000" dirty="0">
                <a:latin typeface="Arial" panose="020B0604020202020204" pitchFamily="34" charset="0"/>
                <a:cs typeface="Arial" panose="020B0604020202020204" pitchFamily="34" charset="0"/>
              </a:rPr>
              <a:t>, the EPI acceptance network would most likely result in </a:t>
            </a:r>
            <a:r>
              <a:rPr lang="en-US" sz="1000" i="1" dirty="0">
                <a:latin typeface="Arial" panose="020B0604020202020204" pitchFamily="34" charset="0"/>
                <a:cs typeface="Arial" panose="020B0604020202020204" pitchFamily="34" charset="0"/>
              </a:rPr>
              <a:t>a copy of the VISA/MC duopoly</a:t>
            </a:r>
            <a:r>
              <a:rPr lang="en-US" sz="1000" dirty="0">
                <a:latin typeface="Arial" panose="020B0604020202020204" pitchFamily="34" charset="0"/>
                <a:cs typeface="Arial" panose="020B0604020202020204" pitchFamily="34" charset="0"/>
              </a:rPr>
              <a:t>. </a:t>
            </a:r>
          </a:p>
        </p:txBody>
      </p:sp>
      <p:sp>
        <p:nvSpPr>
          <p:cNvPr id="213" name="TextBox 212"/>
          <p:cNvSpPr txBox="1"/>
          <p:nvPr/>
        </p:nvSpPr>
        <p:spPr>
          <a:xfrm>
            <a:off x="4927125" y="5905089"/>
            <a:ext cx="37584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By </a:t>
            </a:r>
            <a:r>
              <a:rPr lang="en-US" sz="1000" i="1" dirty="0">
                <a:latin typeface="Arial" panose="020B0604020202020204" pitchFamily="34" charset="0"/>
                <a:cs typeface="Arial" panose="020B0604020202020204" pitchFamily="34" charset="0"/>
              </a:rPr>
              <a:t>eliminating front-end</a:t>
            </a:r>
            <a:r>
              <a:rPr lang="en-US" sz="500" i="1"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 intermediaries</a:t>
            </a:r>
            <a:r>
              <a:rPr lang="en-US" sz="1000" dirty="0">
                <a:latin typeface="Arial" panose="020B0604020202020204" pitchFamily="34" charset="0"/>
                <a:cs typeface="Arial" panose="020B0604020202020204" pitchFamily="34" charset="0"/>
              </a:rPr>
              <a:t>, the payment business remains in the hands of the </a:t>
            </a:r>
            <a:r>
              <a:rPr lang="en-US" sz="1000" i="1" dirty="0">
                <a:latin typeface="Arial" panose="020B0604020202020204" pitchFamily="34" charset="0"/>
                <a:cs typeface="Arial" panose="020B0604020202020204" pitchFamily="34" charset="0"/>
              </a:rPr>
              <a:t>fully decentralized network of Banks </a:t>
            </a:r>
            <a:r>
              <a:rPr lang="en-US" sz="1000" dirty="0">
                <a:latin typeface="Arial" panose="020B0604020202020204" pitchFamily="34" charset="0"/>
                <a:cs typeface="Arial" panose="020B0604020202020204" pitchFamily="34" charset="0"/>
              </a:rPr>
              <a:t>running a specific payment scheme.</a:t>
            </a:r>
          </a:p>
        </p:txBody>
      </p:sp>
      <p:sp>
        <p:nvSpPr>
          <p:cNvPr id="20" name="Oval 19"/>
          <p:cNvSpPr/>
          <p:nvPr/>
        </p:nvSpPr>
        <p:spPr>
          <a:xfrm>
            <a:off x="6209128" y="2206792"/>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365575"/>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67197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1</a:t>
            </a:r>
          </a:p>
        </p:txBody>
      </p:sp>
      <p:grpSp>
        <p:nvGrpSpPr>
          <p:cNvPr id="270" name="Group 269"/>
          <p:cNvGrpSpPr/>
          <p:nvPr/>
        </p:nvGrpSpPr>
        <p:grpSpPr>
          <a:xfrm>
            <a:off x="1908000" y="2440792"/>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Acquirer</a:t>
              </a: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
        <p:nvSpPr>
          <p:cNvPr id="219" name="TextBox 218"/>
          <p:cNvSpPr txBox="1"/>
          <p:nvPr/>
        </p:nvSpPr>
        <p:spPr>
          <a:xfrm>
            <a:off x="219644" y="6381328"/>
            <a:ext cx="1996059"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Payee and payer </a:t>
            </a:r>
            <a:r>
              <a:rPr lang="en-US" sz="1000" i="1" dirty="0">
                <a:latin typeface="Arial" panose="020B0604020202020204" pitchFamily="34" charset="0"/>
                <a:cs typeface="Arial" panose="020B0604020202020204" pitchFamily="34" charset="0"/>
              </a:rPr>
              <a:t>authorization</a:t>
            </a:r>
            <a:endParaRPr lang="en-US" sz="1000" dirty="0">
              <a:latin typeface="Arial" panose="020B0604020202020204" pitchFamily="34" charset="0"/>
              <a:cs typeface="Arial" panose="020B0604020202020204" pitchFamily="34" charset="0"/>
            </a:endParaRPr>
          </a:p>
        </p:txBody>
      </p:sp>
      <p:pic>
        <p:nvPicPr>
          <p:cNvPr id="8" name="Graphic 7">
            <a:extLst>
              <a:ext uri="{FF2B5EF4-FFF2-40B4-BE49-F238E27FC236}">
                <a16:creationId xmlns:a16="http://schemas.microsoft.com/office/drawing/2014/main" id="{7DE0EC43-A153-40E4-9735-DF39D703A8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1542" y="93395"/>
            <a:ext cx="1087985" cy="425733"/>
          </a:xfrm>
          <a:prstGeom prst="rect">
            <a:avLst/>
          </a:prstGeom>
        </p:spPr>
      </p:pic>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127039629"/>
              </p:ext>
            </p:extLst>
          </p:nvPr>
        </p:nvGraphicFramePr>
        <p:xfrm>
          <a:off x="49213" y="332656"/>
          <a:ext cx="9047162" cy="4359275"/>
        </p:xfrm>
        <a:graphic>
          <a:graphicData uri="http://schemas.openxmlformats.org/presentationml/2006/ole">
            <mc:AlternateContent xmlns:mc="http://schemas.openxmlformats.org/markup-compatibility/2006">
              <mc:Choice xmlns:v="urn:schemas-microsoft-com:vml" Requires="v">
                <p:oleObj name="Document" r:id="rId2" imgW="9047594" imgH="4359646" progId="Word.Document.12">
                  <p:embed/>
                </p:oleObj>
              </mc:Choice>
              <mc:Fallback>
                <p:oleObj name="Document" r:id="rId2" imgW="9047594" imgH="4359646" progId="Word.Document.12">
                  <p:embed/>
                  <p:pic>
                    <p:nvPicPr>
                      <p:cNvPr id="0" name=""/>
                      <p:cNvPicPr/>
                      <p:nvPr/>
                    </p:nvPicPr>
                    <p:blipFill>
                      <a:blip r:embed="rId3"/>
                      <a:stretch>
                        <a:fillRect/>
                      </a:stretch>
                    </p:blipFill>
                    <p:spPr>
                      <a:xfrm>
                        <a:off x="49213" y="332656"/>
                        <a:ext cx="9047162" cy="43592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47882080"/>
              </p:ext>
            </p:extLst>
          </p:nvPr>
        </p:nvGraphicFramePr>
        <p:xfrm>
          <a:off x="49213" y="4373066"/>
          <a:ext cx="9047162" cy="2800350"/>
        </p:xfrm>
        <a:graphic>
          <a:graphicData uri="http://schemas.openxmlformats.org/presentationml/2006/ole">
            <mc:AlternateContent xmlns:mc="http://schemas.openxmlformats.org/markup-compatibility/2006">
              <mc:Choice xmlns:v="urn:schemas-microsoft-com:vml" Requires="v">
                <p:oleObj name="Document" r:id="rId4" imgW="9047594" imgH="2799720" progId="Word.Document.12">
                  <p:embed/>
                </p:oleObj>
              </mc:Choice>
              <mc:Fallback>
                <p:oleObj name="Document" r:id="rId4" imgW="9047594" imgH="2799720" progId="Word.Document.12">
                  <p:embed/>
                  <p:pic>
                    <p:nvPicPr>
                      <p:cNvPr id="0" name=""/>
                      <p:cNvPicPr/>
                      <p:nvPr/>
                    </p:nvPicPr>
                    <p:blipFill>
                      <a:blip r:embed="rId5"/>
                      <a:stretch>
                        <a:fillRect/>
                      </a:stretch>
                    </p:blipFill>
                    <p:spPr>
                      <a:xfrm>
                        <a:off x="49213" y="4373066"/>
                        <a:ext cx="9047162" cy="2800350"/>
                      </a:xfrm>
                      <a:prstGeom prst="rect">
                        <a:avLst/>
                      </a:prstGeom>
                    </p:spPr>
                  </p:pic>
                </p:oleObj>
              </mc:Fallback>
            </mc:AlternateContent>
          </a:graphicData>
        </a:graphic>
      </p:graphicFrame>
      <p:sp>
        <p:nvSpPr>
          <p:cNvPr id="5" name="Rectangle 4"/>
          <p:cNvSpPr/>
          <p:nvPr/>
        </p:nvSpPr>
        <p:spPr>
          <a:xfrm>
            <a:off x="2304256" y="188640"/>
            <a:ext cx="4572000" cy="369332"/>
          </a:xfrm>
          <a:prstGeom prst="rect">
            <a:avLst/>
          </a:prstGeom>
        </p:spPr>
        <p:txBody>
          <a:bodyPr>
            <a:spAutoFit/>
          </a:bodyPr>
          <a:lstStyle/>
          <a:p>
            <a:pPr algn="ctr"/>
            <a:r>
              <a:rPr lang="en-US" dirty="0">
                <a:latin typeface="Arial" panose="020B0604020202020204" pitchFamily="34" charset="0"/>
                <a:cs typeface="Arial" panose="020B0604020202020204" pitchFamily="34" charset="0"/>
              </a:rPr>
              <a:t>Existing Features</a:t>
            </a:r>
          </a:p>
        </p:txBody>
      </p:sp>
      <p:sp>
        <p:nvSpPr>
          <p:cNvPr id="6" name="Rectangle 5"/>
          <p:cNvSpPr/>
          <p:nvPr/>
        </p:nvSpPr>
        <p:spPr>
          <a:xfrm>
            <a:off x="2304256" y="4211796"/>
            <a:ext cx="4572000" cy="369332"/>
          </a:xfrm>
          <a:prstGeom prst="rect">
            <a:avLst/>
          </a:prstGeom>
        </p:spPr>
        <p:txBody>
          <a:bodyPr>
            <a:spAutoFit/>
          </a:bodyPr>
          <a:lstStyle/>
          <a:p>
            <a:pPr algn="ctr"/>
            <a:r>
              <a:rPr lang="en-US" dirty="0">
                <a:latin typeface="Arial" panose="020B0604020202020204" pitchFamily="34" charset="0"/>
                <a:cs typeface="Arial" panose="020B0604020202020204" pitchFamily="34" charset="0"/>
              </a:rPr>
              <a:t>Planned Features</a:t>
            </a:r>
          </a:p>
        </p:txBody>
      </p:sp>
    </p:spTree>
    <p:extLst>
      <p:ext uri="{BB962C8B-B14F-4D97-AF65-F5344CB8AC3E}">
        <p14:creationId xmlns:p14="http://schemas.microsoft.com/office/powerpoint/2010/main" val="100857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341</Words>
  <Application>Microsoft Office PowerPoint</Application>
  <PresentationFormat>On-screen Show (4:3)</PresentationFormat>
  <Paragraphs>35</Paragraphs>
  <Slides>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Calibri</vt:lpstr>
      <vt:lpstr>Office Theme</vt:lpstr>
      <vt:lpstr>Document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305</cp:revision>
  <dcterms:created xsi:type="dcterms:W3CDTF">2018-11-18T09:32:02Z</dcterms:created>
  <dcterms:modified xsi:type="dcterms:W3CDTF">2022-11-26T10:18:01Z</dcterms:modified>
</cp:coreProperties>
</file>