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678" y="-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6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7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5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5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1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2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5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0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2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/>
          <p:cNvCxnSpPr/>
          <p:nvPr/>
        </p:nvCxnSpPr>
        <p:spPr>
          <a:xfrm>
            <a:off x="2270357" y="2341043"/>
            <a:ext cx="2268626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2270357" y="1800000"/>
            <a:ext cx="0" cy="4608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4556169" y="1800000"/>
            <a:ext cx="0" cy="4608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5772295" y="1800000"/>
            <a:ext cx="0" cy="4608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212700" y="1637508"/>
            <a:ext cx="3600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>
            <a:off x="5099901" y="1620555"/>
            <a:ext cx="3600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974036" y="1414920"/>
            <a:ext cx="557162" cy="447881"/>
            <a:chOff x="3321759" y="524071"/>
            <a:chExt cx="557162" cy="447881"/>
          </a:xfrm>
        </p:grpSpPr>
        <p:grpSp>
          <p:nvGrpSpPr>
            <p:cNvPr id="20" name="Group 19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 39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stCxn id="41" idx="3"/>
                <a:endCxn id="41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Oval 21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Triangle 30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Triangle 34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5323659" y="126876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10836" y="126876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3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169" y="137109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0412" y="1467779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313" y="147803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1583064" y="332656"/>
            <a:ext cx="59827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 </a:t>
            </a:r>
            <a:r>
              <a:rPr lang="en-US" sz="2200" dirty="0"/>
              <a:t>M</a:t>
            </a:r>
            <a:r>
              <a:rPr lang="en-US" sz="2200" dirty="0" smtClean="0"/>
              <a:t>issing Link: Strong MERCHANT Authorization</a:t>
            </a:r>
            <a:endParaRPr lang="en-US" sz="2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5255064" y="951504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 Bank</a:t>
            </a:r>
            <a:endParaRPr lang="en-US" sz="1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1753815" y="951504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Merchant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221040" y="951504"/>
            <a:ext cx="1454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Merchant Bank</a:t>
            </a:r>
            <a:endParaRPr lang="en-US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588224" y="6609878"/>
            <a:ext cx="2547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2020-04-08 anders.rundgren.net@gmail.com</a:t>
            </a:r>
            <a:endParaRPr lang="en-US" sz="1000" dirty="0"/>
          </a:p>
        </p:txBody>
      </p:sp>
      <p:sp>
        <p:nvSpPr>
          <p:cNvPr id="212" name="TextBox 211"/>
          <p:cNvSpPr txBox="1"/>
          <p:nvPr/>
        </p:nvSpPr>
        <p:spPr>
          <a:xfrm>
            <a:off x="4255968" y="95150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2722271" y="2079433"/>
            <a:ext cx="1368000" cy="523220"/>
          </a:xfrm>
          <a:prstGeom prst="rect">
            <a:avLst/>
          </a:prstGeom>
          <a:solidFill>
            <a:srgbClr val="FDF9C7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From: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Pay: € 100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22321" y="2104408"/>
            <a:ext cx="1692000" cy="486053"/>
          </a:xfrm>
          <a:prstGeom prst="roundRect">
            <a:avLst>
              <a:gd name="adj" fmla="val 12904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The Merchant sends a payment request.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7" name="Straight Arrow Connector 216"/>
          <p:cNvCxnSpPr/>
          <p:nvPr/>
        </p:nvCxnSpPr>
        <p:spPr>
          <a:xfrm flipH="1">
            <a:off x="2285462" y="3220742"/>
            <a:ext cx="2265683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2722271" y="2724453"/>
            <a:ext cx="1368000" cy="992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To: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Pay: € 100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Account: 46432</a:t>
            </a:r>
          </a:p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Segoe Script" panose="030B0504020000000003" pitchFamily="66" charset="0"/>
              </a:rPr>
              <a:t>Jane Smith</a:t>
            </a:r>
            <a:endParaRPr lang="en-US" sz="1400" b="1" dirty="0">
              <a:solidFill>
                <a:schemeClr val="tx1"/>
              </a:solidFill>
              <a:latin typeface="Segoe Script" panose="030B0504020000000003" pitchFamily="66" charset="0"/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4809744" y="2523744"/>
            <a:ext cx="4041766" cy="1312920"/>
          </a:xfrm>
          <a:prstGeom prst="roundRect">
            <a:avLst>
              <a:gd name="adj" fmla="val 6932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If accepted, the User returns a digitally signed authorization matching the request.</a:t>
            </a:r>
          </a:p>
          <a:p>
            <a:pPr>
              <a:spcBef>
                <a:spcPts val="600"/>
              </a:spcBef>
            </a:pPr>
            <a:r>
              <a:rPr lang="en-US" sz="1400" i="1" dirty="0" smtClean="0">
                <a:solidFill>
                  <a:schemeClr val="tx1"/>
                </a:solidFill>
              </a:rPr>
              <a:t>In a proper implementation the User authorization is also encrypted since Merchants do not need personal information like account numbers.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2269742" y="5190133"/>
            <a:ext cx="3484800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2542271" y="4137115"/>
            <a:ext cx="1728000" cy="21628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2722271" y="4303197"/>
            <a:ext cx="1368000" cy="523220"/>
          </a:xfrm>
          <a:prstGeom prst="rect">
            <a:avLst/>
          </a:prstGeom>
          <a:solidFill>
            <a:srgbClr val="FDF9C7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From: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Pay: € 100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722271" y="4956701"/>
            <a:ext cx="1368000" cy="992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To: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Pay: € </a:t>
            </a:r>
            <a:r>
              <a:rPr lang="en-US" sz="1400" dirty="0">
                <a:solidFill>
                  <a:schemeClr val="tx1"/>
                </a:solidFill>
              </a:rPr>
              <a:t>100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Account: </a:t>
            </a:r>
            <a:r>
              <a:rPr lang="en-US" sz="1400" dirty="0">
                <a:solidFill>
                  <a:schemeClr val="tx1"/>
                </a:solidFill>
              </a:rPr>
              <a:t>46432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Segoe Script" panose="030B0504020000000003" pitchFamily="66" charset="0"/>
              </a:rPr>
              <a:t>Jane Smith</a:t>
            </a:r>
            <a:endParaRPr lang="en-US" sz="1400" b="1" dirty="0">
              <a:solidFill>
                <a:schemeClr val="tx1"/>
              </a:solidFill>
              <a:latin typeface="Segoe Script" panose="030B0504020000000003" pitchFamily="66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2851472" y="5996781"/>
            <a:ext cx="1109599" cy="3077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Segoe Script" panose="030B0504020000000003" pitchFamily="66" charset="0"/>
              </a:rPr>
              <a:t>Merchant</a:t>
            </a:r>
            <a:endParaRPr lang="en-US" sz="1400" b="1" dirty="0">
              <a:solidFill>
                <a:schemeClr val="tx1"/>
              </a:solidFill>
              <a:latin typeface="Segoe Script" panose="030B0504020000000003" pitchFamily="66" charset="0"/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6043510" y="4154033"/>
            <a:ext cx="2808000" cy="2016223"/>
          </a:xfrm>
          <a:prstGeom prst="roundRect">
            <a:avLst>
              <a:gd name="adj" fmla="val 491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User Bank processing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• The Merchant’s signature must now be verified for belonging to a genuine Merchant having a valid account in the Merchant Bank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• The </a:t>
            </a:r>
            <a:r>
              <a:rPr lang="en-US" sz="1400" dirty="0" smtClean="0">
                <a:solidFill>
                  <a:schemeClr val="tx1"/>
                </a:solidFill>
              </a:rPr>
              <a:t>User’s signature should then be verified as coming from a known client </a:t>
            </a:r>
            <a:r>
              <a:rPr lang="en-US" sz="1400" dirty="0">
                <a:solidFill>
                  <a:schemeClr val="tx1"/>
                </a:solidFill>
              </a:rPr>
              <a:t>• </a:t>
            </a:r>
            <a:r>
              <a:rPr lang="en-US" sz="1400" dirty="0" smtClean="0">
                <a:solidFill>
                  <a:schemeClr val="tx1"/>
                </a:solidFill>
              </a:rPr>
              <a:t>Finally, the authorized data is compared with the request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6297167" y="908720"/>
            <a:ext cx="2554343" cy="1183209"/>
          </a:xfrm>
          <a:prstGeom prst="roundRect">
            <a:avLst>
              <a:gd name="adj" fmla="val 7138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>
            <a:noAutofit/>
          </a:bodyPr>
          <a:lstStyle/>
          <a:p>
            <a:r>
              <a:rPr lang="en-US" sz="1400" i="1" smtClean="0">
                <a:solidFill>
                  <a:schemeClr val="tx1"/>
                </a:solidFill>
              </a:rPr>
              <a:t>Preconditions</a:t>
            </a:r>
            <a:r>
              <a:rPr lang="en-US" sz="1400" smtClean="0">
                <a:solidFill>
                  <a:schemeClr val="tx1"/>
                </a:solidFill>
              </a:rPr>
              <a:t>: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The parties’ respectively Banks distribute signature keys making both parties “first-class citizens” for payment authorizations.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22321" y="3378688"/>
            <a:ext cx="1692000" cy="1634488"/>
          </a:xfrm>
          <a:prstGeom prst="roundRect">
            <a:avLst>
              <a:gd name="adj" fmla="val 491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The Merchant puts the two messages in a new document and digitall</a:t>
            </a:r>
            <a:r>
              <a:rPr lang="en-US" sz="1400" dirty="0">
                <a:solidFill>
                  <a:schemeClr val="tx1"/>
                </a:solidFill>
              </a:rPr>
              <a:t>y</a:t>
            </a:r>
            <a:r>
              <a:rPr lang="en-US" sz="1400" dirty="0" smtClean="0">
                <a:solidFill>
                  <a:schemeClr val="tx1"/>
                </a:solidFill>
              </a:rPr>
              <a:t> signs </a:t>
            </a:r>
            <a:r>
              <a:rPr lang="en-US" sz="1400" dirty="0" smtClean="0">
                <a:solidFill>
                  <a:schemeClr val="tx1"/>
                </a:solidFill>
              </a:rPr>
              <a:t>it.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Then the document is sent </a:t>
            </a:r>
            <a:r>
              <a:rPr lang="en-US" sz="1400" dirty="0" smtClean="0">
                <a:solidFill>
                  <a:schemeClr val="tx1"/>
                </a:solidFill>
              </a:rPr>
              <a:t>to the User Bank for fulfilment.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870690">
            <a:off x="5700078" y="2018500"/>
            <a:ext cx="144000" cy="36000"/>
            <a:chOff x="6835201" y="836712"/>
            <a:chExt cx="305277" cy="72008"/>
          </a:xfrm>
        </p:grpSpPr>
        <p:sp>
          <p:nvSpPr>
            <p:cNvPr id="5" name="Rectangle 4"/>
            <p:cNvSpPr/>
            <p:nvPr/>
          </p:nvSpPr>
          <p:spPr>
            <a:xfrm>
              <a:off x="6897685" y="836712"/>
              <a:ext cx="14401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835201" y="8367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852446" y="90872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 rot="870690">
            <a:off x="4484399" y="2018500"/>
            <a:ext cx="144000" cy="36000"/>
            <a:chOff x="6835201" y="836712"/>
            <a:chExt cx="305277" cy="72008"/>
          </a:xfrm>
        </p:grpSpPr>
        <p:sp>
          <p:nvSpPr>
            <p:cNvPr id="89" name="Rectangle 88"/>
            <p:cNvSpPr/>
            <p:nvPr/>
          </p:nvSpPr>
          <p:spPr>
            <a:xfrm>
              <a:off x="6897685" y="836712"/>
              <a:ext cx="14401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6835201" y="8367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852446" y="90872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 rot="870690">
            <a:off x="2195954" y="2018500"/>
            <a:ext cx="144000" cy="36000"/>
            <a:chOff x="6835201" y="836712"/>
            <a:chExt cx="305277" cy="72008"/>
          </a:xfrm>
        </p:grpSpPr>
        <p:sp>
          <p:nvSpPr>
            <p:cNvPr id="93" name="Rectangle 92"/>
            <p:cNvSpPr/>
            <p:nvPr/>
          </p:nvSpPr>
          <p:spPr>
            <a:xfrm>
              <a:off x="6897685" y="836712"/>
              <a:ext cx="14401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6835201" y="8367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852446" y="90872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2076104" y="2155705"/>
            <a:ext cx="389850" cy="369332"/>
            <a:chOff x="6653446" y="2335884"/>
            <a:chExt cx="389850" cy="369332"/>
          </a:xfrm>
        </p:grpSpPr>
        <p:sp>
          <p:nvSpPr>
            <p:cNvPr id="98" name="Oval 97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359780" y="3038011"/>
            <a:ext cx="389850" cy="369332"/>
            <a:chOff x="7617435" y="3266164"/>
            <a:chExt cx="389850" cy="369332"/>
          </a:xfrm>
        </p:grpSpPr>
        <p:sp>
          <p:nvSpPr>
            <p:cNvPr id="101" name="Oval 100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075007" y="5003884"/>
            <a:ext cx="389850" cy="369332"/>
            <a:chOff x="7769835" y="3418564"/>
            <a:chExt cx="389850" cy="369332"/>
          </a:xfrm>
        </p:grpSpPr>
        <p:sp>
          <p:nvSpPr>
            <p:cNvPr id="104" name="Oval 103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31945" y="5589240"/>
            <a:ext cx="1799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Simplified</a:t>
            </a:r>
            <a:br>
              <a:rPr lang="en-US" dirty="0" smtClean="0"/>
            </a:br>
            <a:r>
              <a:rPr lang="en-US" dirty="0" smtClean="0"/>
              <a:t>“Executive Level”</a:t>
            </a:r>
          </a:p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525296" y="6381328"/>
            <a:ext cx="3081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Subsequent steps excluded for brevity…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297699" y="3823015"/>
            <a:ext cx="2217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Mutually Signed </a:t>
            </a:r>
            <a:r>
              <a:rPr lang="en-US" sz="1400" i="1" dirty="0"/>
              <a:t>A</a:t>
            </a:r>
            <a:r>
              <a:rPr lang="en-US" sz="1400" i="1" dirty="0" smtClean="0"/>
              <a:t>greement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212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157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Merchant Authorization</dc:title>
  <dc:creator>Anders</dc:creator>
  <cp:lastModifiedBy>Anders</cp:lastModifiedBy>
  <cp:revision>84</cp:revision>
  <dcterms:created xsi:type="dcterms:W3CDTF">2020-04-04T04:57:28Z</dcterms:created>
  <dcterms:modified xsi:type="dcterms:W3CDTF">2020-04-08T05:49:12Z</dcterms:modified>
</cp:coreProperties>
</file>