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handoutMasterIdLst>
    <p:handoutMasterId r:id="rId25"/>
  </p:handoutMasterIdLst>
  <p:sldIdLst>
    <p:sldId id="258" r:id="rId9"/>
    <p:sldId id="256" r:id="rId10"/>
    <p:sldId id="257" r:id="rId11"/>
    <p:sldId id="261" r:id="rId12"/>
    <p:sldId id="260" r:id="rId13"/>
    <p:sldId id="264" r:id="rId14"/>
    <p:sldId id="263" r:id="rId15"/>
    <p:sldId id="259" r:id="rId16"/>
    <p:sldId id="267" r:id="rId17"/>
    <p:sldId id="272" r:id="rId18"/>
    <p:sldId id="265" r:id="rId19"/>
    <p:sldId id="269" r:id="rId20"/>
    <p:sldId id="266" r:id="rId21"/>
    <p:sldId id="270" r:id="rId22"/>
    <p:sldId id="271" r:id="rId23"/>
    <p:sldId id="26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AC7"/>
    <a:srgbClr val="EEE1FF"/>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3" autoAdjust="0"/>
    <p:restoredTop sz="99842" autoAdjust="0"/>
  </p:normalViewPr>
  <p:slideViewPr>
    <p:cSldViewPr>
      <p:cViewPr varScale="1">
        <p:scale>
          <a:sx n="83" d="100"/>
          <a:sy n="83" d="100"/>
        </p:scale>
        <p:origin x="-1110"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notesViewPr>
    <p:cSldViewPr>
      <p:cViewPr varScale="1">
        <p:scale>
          <a:sx n="62" d="100"/>
          <a:sy n="62" d="100"/>
        </p:scale>
        <p:origin x="-2220" y="-6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29AC45-7137-4194-BF3A-B57E28678F45}" type="datetimeFigureOut">
              <a:rPr lang="en-US" smtClean="0"/>
              <a:t>2020-02-09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A16D16-32FA-4F28-BAB8-B2F6A6EB8464}" type="slidenum">
              <a:rPr lang="en-US" smtClean="0"/>
              <a:t>‹#›</a:t>
            </a:fld>
            <a:endParaRPr lang="en-US"/>
          </a:p>
        </p:txBody>
      </p:sp>
    </p:spTree>
    <p:extLst>
      <p:ext uri="{BB962C8B-B14F-4D97-AF65-F5344CB8AC3E}">
        <p14:creationId xmlns:p14="http://schemas.microsoft.com/office/powerpoint/2010/main" val="81798154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2020-02-09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2020-02-09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2020-02-09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2020-02-09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2020-02-09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2020-02-09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2020-02-09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2020-02-09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2020-02-09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2020-02-09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2020-02-09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2020-02-09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2020-02-09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2020-02-09</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2020-02-09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2020-02-09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2020-02-09</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2020-02-09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2020-02-09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2020-02-09</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2020-02-09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2020-02-09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2020-02-09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2020-02-09</a:t>
            </a:fld>
            <a:endParaRPr lang="en-US"/>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2020-02-09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2020-02-09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2020-02-09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2020-02-09</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2020-02-09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2020-02-09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2020-02-09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2020-02-09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2020-02-09</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2020-02-10 V3, API V0.62</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a:t>
            </a:r>
            <a:r>
              <a:rPr lang="en-US" sz="600" dirty="0" smtClean="0">
                <a:latin typeface="Arial" panose="020B0604020202020204" pitchFamily="34" charset="0"/>
                <a:cs typeface="Arial" panose="020B0604020202020204" pitchFamily="34" charset="0"/>
              </a:rPr>
              <a:t>16</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2020-02-09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2020-02-09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2020-02-09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2020-02-09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2020-02-09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2020-02-09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2020-02-09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8.xml"/><Relationship Id="rId1" Type="http://schemas.openxmlformats.org/officeDocument/2006/relationships/slideLayout" Target="../slideLayouts/slideLayout7.xml"/><Relationship Id="rId6" Type="http://schemas.openxmlformats.org/officeDocument/2006/relationships/hyperlink" Target="https://cyberphone.github.io/doc/security/jcs.html" TargetMode="External"/><Relationship Id="rId5" Type="http://schemas.openxmlformats.org/officeDocument/2006/relationships/slide" Target="slide14.xml"/><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30.png"/><Relationship Id="rId12" Type="http://schemas.openxmlformats.org/officeDocument/2006/relationships/slide" Target="slide12.xml"/><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image" Target="../media/image14.png"/><Relationship Id="rId5" Type="http://schemas.microsoft.com/office/2007/relationships/hdphoto" Target="../media/hdphoto1.wdp"/><Relationship Id="rId15" Type="http://schemas.openxmlformats.org/officeDocument/2006/relationships/image" Target="../media/image12.emf"/><Relationship Id="rId10" Type="http://schemas.openxmlformats.org/officeDocument/2006/relationships/image" Target="../media/image1.emf"/><Relationship Id="rId4" Type="http://schemas.openxmlformats.org/officeDocument/2006/relationships/image" Target="../media/image4.png"/><Relationship Id="rId9" Type="http://schemas.openxmlformats.org/officeDocument/2006/relationships/image" Target="../media/image8.png"/><Relationship Id="rId1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7.png"/><Relationship Id="rId5" Type="http://schemas.microsoft.com/office/2007/relationships/hdphoto" Target="../media/hdphoto1.wdp"/><Relationship Id="rId10" Type="http://schemas.openxmlformats.org/officeDocument/2006/relationships/image" Target="../media/image12.emf"/><Relationship Id="rId4" Type="http://schemas.openxmlformats.org/officeDocument/2006/relationships/image" Target="../media/image4.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9.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yberphone.github.io/doc/security/jcs.html" TargetMode="External"/><Relationship Id="rId2" Type="http://schemas.openxmlformats.org/officeDocument/2006/relationships/slide" Target="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s://cyberphone.github.io/doc/security/keygen2.html" TargetMode="External"/><Relationship Id="rId3" Type="http://schemas.openxmlformats.org/officeDocument/2006/relationships/slide" Target="slide9.xml"/><Relationship Id="rId7" Type="http://schemas.openxmlformats.org/officeDocument/2006/relationships/hyperlink" Target="https://cyberphone.github.io/doc/defensive-publications/payment-authorization-scheme.pdf"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web/calling-apps-from-the-web.pdf" TargetMode="External"/><Relationship Id="rId5" Type="http://schemas.openxmlformats.org/officeDocument/2006/relationships/hyperlink" Target="https://cyberphone.github.io/doc/security/sks-api-arch.pdf" TargetMode="External"/><Relationship Id="rId4" Type="http://schemas.openxmlformats.org/officeDocument/2006/relationships/slide" Target="slide8.xml"/><Relationship Id="rId9" Type="http://schemas.openxmlformats.org/officeDocument/2006/relationships/hyperlink" Target="https://cyberphone.github.io/doc/web/yasmin.html"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slide" Target="slide7.xml"/><Relationship Id="rId12" Type="http://schemas.openxmlformats.org/officeDocument/2006/relationships/image" Target="../media/image8.png"/><Relationship Id="rId2" Type="http://schemas.openxmlformats.org/officeDocument/2006/relationships/image" Target="../media/image2.emf"/><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microsoft.com/office/2007/relationships/hdphoto" Target="../media/hdphoto1.wdp"/><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slide" Target="slide12.xml"/><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hyperlink" Target="https://cyberphone.github.io/doc/security/jcs.htm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cyberphone.github.io/doc/security/jcs.html" TargetMode="External"/><Relationship Id="rId2" Type="http://schemas.openxmlformats.org/officeDocument/2006/relationships/slide" Target="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4273" y="1124744"/>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438499"/>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reoccurring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1017597"/>
            <a:ext cx="8280920" cy="4139595"/>
          </a:xfrm>
          <a:prstGeom prst="rect">
            <a:avLst/>
          </a:prstGeom>
        </p:spPr>
        <p:txBody>
          <a:bodyPr wrap="square">
            <a:spAutoFit/>
          </a:bodyPr>
          <a:lstStyle/>
          <a:p>
            <a:pPr latinLnBrk="1">
              <a:spcBef>
                <a:spcPts val="300"/>
              </a:spcBef>
              <a:spcAft>
                <a:spcPts val="300"/>
              </a:spcAft>
            </a:pP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accountReference</a:t>
            </a:r>
            <a:r>
              <a:rPr lang="en-US" sz="1000" dirty="0">
                <a:solidFill>
                  <a:srgbClr val="000000"/>
                </a:solidFill>
                <a:latin typeface="Verdana"/>
              </a:rPr>
              <a:t>": "</a:t>
            </a:r>
            <a:r>
              <a:rPr lang="en-US" sz="1000" dirty="0">
                <a:solidFill>
                  <a:srgbClr val="0000C0"/>
                </a:solidFill>
                <a:latin typeface="Verdana"/>
              </a:rPr>
              <a:t>FR*0124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smtClean="0">
                <a:solidFill>
                  <a:srgbClr val="000000"/>
                </a:solidFill>
                <a:latin typeface="Verdana"/>
              </a:rPr>
              <a:t>{</a:t>
            </a:r>
          </a:p>
          <a:p>
            <a:pPr latinLnBrk="1">
              <a:spcBef>
                <a:spcPts val="300"/>
              </a:spcBef>
              <a:spcAft>
                <a:spcPts val="300"/>
              </a:spcAft>
            </a:pPr>
            <a:r>
              <a:rPr lang="en-US" sz="1000" dirty="0" smtClean="0">
                <a:solidFill>
                  <a:srgbClr val="000000"/>
                </a:solidFill>
                <a:latin typeface="Verdana"/>
              </a:rPr>
              <a:t>        </a:t>
            </a:r>
            <a:r>
              <a:rPr lang="en-US" sz="1000" i="1" dirty="0" smtClean="0">
                <a:solidFill>
                  <a:srgbClr val="000000"/>
                </a:solidFill>
                <a:latin typeface="Verdana"/>
              </a:rPr>
              <a:t>Parameters removed for brevity…</a:t>
            </a:r>
            <a:r>
              <a:rPr lang="en-US" sz="1000" i="1" dirty="0"/>
              <a:t/>
            </a:r>
            <a:br>
              <a:rPr lang="en-US" sz="1000" i="1" dirty="0"/>
            </a:br>
            <a:r>
              <a:rPr lang="en-US" sz="1000" i="1" dirty="0"/>
              <a:t/>
            </a:r>
            <a:br>
              <a:rPr lang="en-US" sz="1000" i="1"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okjRig8y97oHa0kw7buu17XcTZOZAtS1....XG4BoMqDwY0e2fxlGPSHzko5Hs_0UHXz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#0100345296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logData</a:t>
            </a:r>
            <a:r>
              <a:rPr lang="en-US" sz="1000" dirty="0">
                <a:solidFill>
                  <a:srgbClr val="000000"/>
                </a:solidFill>
                <a:latin typeface="Verdana"/>
              </a:rPr>
              <a:t>": "</a:t>
            </a:r>
            <a:r>
              <a:rPr lang="en-US" sz="1000" dirty="0">
                <a:solidFill>
                  <a:srgbClr val="0000C0"/>
                </a:solidFill>
                <a:latin typeface="Verdana"/>
              </a:rPr>
              <a:t>CT100002</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2020-01-31T13:06:10Z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Bank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authorizationRequest</a:t>
            </a:r>
            <a:r>
              <a:rPr lang="en-US" sz="1000" dirty="0">
                <a:solidFill>
                  <a:srgbClr val="000000"/>
                </a:solidFill>
                <a:latin typeface="Verdana"/>
              </a:rPr>
              <a:t>": </a:t>
            </a:r>
            <a:r>
              <a:rPr lang="en-US" sz="1000" dirty="0" smtClean="0">
                <a:solidFill>
                  <a:srgbClr val="000000"/>
                </a:solidFill>
                <a:latin typeface="Verdana"/>
              </a:rPr>
              <a:t>{</a:t>
            </a:r>
            <a:br>
              <a:rPr lang="en-US" sz="1000" dirty="0" smtClean="0">
                <a:solidFill>
                  <a:srgbClr val="000000"/>
                </a:solidFill>
                <a:latin typeface="Verdana"/>
              </a:rPr>
            </a:br>
            <a:r>
              <a:rPr lang="en-US" sz="1000" dirty="0" smtClean="0">
                <a:solidFill>
                  <a:srgbClr val="000000"/>
                </a:solidFill>
                <a:latin typeface="Verdana"/>
              </a:rPr>
              <a:t>       </a:t>
            </a:r>
            <a:r>
              <a:rPr lang="en-US" dirty="0" smtClean="0">
                <a:solidFill>
                  <a:srgbClr val="000000"/>
                </a:solidFill>
                <a:latin typeface="Verdana"/>
              </a:rPr>
              <a:t> </a:t>
            </a:r>
            <a:r>
              <a:rPr lang="en-US" sz="1000" i="1" dirty="0" smtClean="0">
                <a:solidFill>
                  <a:srgbClr val="000000"/>
                </a:solidFill>
                <a:latin typeface="Arial" panose="020B0604020202020204" pitchFamily="34" charset="0"/>
                <a:cs typeface="Arial" panose="020B0604020202020204" pitchFamily="34" charset="0"/>
              </a:rPr>
              <a:t>Copy of the original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i="1" dirty="0"/>
              <a:t/>
            </a:r>
            <a:br>
              <a:rPr lang="en-US" sz="1000" i="1"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certificatePath</a:t>
            </a:r>
            <a:r>
              <a:rPr lang="en-US" sz="1000" dirty="0">
                <a:solidFill>
                  <a:srgbClr val="000000"/>
                </a:solidFill>
                <a:latin typeface="Verdana"/>
              </a:rPr>
              <a:t>": ["</a:t>
            </a:r>
            <a:r>
              <a:rPr lang="en-US" sz="1000" dirty="0" err="1">
                <a:solidFill>
                  <a:srgbClr val="0000C0"/>
                </a:solidFill>
                <a:latin typeface="Verdana"/>
              </a:rPr>
              <a:t>MIIBtTCCAVmgAwIB</a:t>
            </a:r>
            <a:r>
              <a:rPr lang="en-US" sz="1000" dirty="0">
                <a:solidFill>
                  <a:srgbClr val="0000C0"/>
                </a:solidFill>
                <a:latin typeface="Verdana"/>
              </a:rPr>
              <a:t>....3FwxFeOawwmz1bM6</a:t>
            </a:r>
            <a:r>
              <a:rPr lang="en-US" sz="1000" dirty="0">
                <a:solidFill>
                  <a:srgbClr val="000000"/>
                </a:solidFill>
                <a:latin typeface="Verdana"/>
              </a:rPr>
              <a:t>", "</a:t>
            </a:r>
            <a:r>
              <a:rPr lang="en-US" sz="1000" dirty="0" err="1">
                <a:solidFill>
                  <a:srgbClr val="0000C0"/>
                </a:solidFill>
                <a:latin typeface="Verdana"/>
              </a:rPr>
              <a:t>MIIDcjCCAVqgAwIB</a:t>
            </a:r>
            <a:r>
              <a:rPr lang="en-US" sz="1000" dirty="0">
                <a:solidFill>
                  <a:srgbClr val="0000C0"/>
                </a:solidFill>
                <a:latin typeface="Verdana"/>
              </a:rPr>
              <a:t>....e_-5TddhlTUMNPvw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b03W5RPCmoA2ARILtbdvCrlrAj5i0Cr4....hib3XUqun9KxpbL6Ig7i4pA_ko7Gf4yA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75328" y="210126"/>
            <a:ext cx="6325064" cy="338554"/>
          </a:xfrm>
          <a:prstGeom prst="rect">
            <a:avLst/>
          </a:prstGeom>
          <a:noFill/>
        </p:spPr>
        <p:txBody>
          <a:bodyPr wrap="square" rtlCol="0">
            <a:spAutoFit/>
          </a:bodyPr>
          <a:lstStyle/>
          <a:p>
            <a:pPr algn="ctr"/>
            <a:r>
              <a:rPr lang="en-US" sz="1600" dirty="0" smtClean="0">
                <a:sym typeface="Wingdings"/>
              </a:rPr>
              <a:t>⑤</a:t>
            </a:r>
            <a:r>
              <a:rPr lang="en-US" sz="1600" dirty="0" smtClean="0">
                <a:latin typeface="Arial" panose="020B0604020202020204" pitchFamily="34" charset="0"/>
                <a:cs typeface="Arial" panose="020B0604020202020204" pitchFamily="34" charset="0"/>
                <a:sym typeface="Wingdings"/>
              </a:rPr>
              <a:t> User Bank Responds with</a:t>
            </a:r>
            <a:r>
              <a:rPr lang="en-US" sz="1600"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AuthorizationResponse</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835877"/>
            <a:ext cx="7704856"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After received the</a:t>
            </a:r>
            <a:r>
              <a:rPr lang="en-US" sz="1000" dirty="0" smtClean="0">
                <a:latin typeface="Arial" panose="020B0604020202020204" pitchFamily="34" charset="0"/>
                <a:cs typeface="Arial" panose="020B0604020202020204" pitchFamily="34" charset="0"/>
              </a:rPr>
              <a:t>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User Bank performs an extensive list of operations to verify the validity of the request, including fetching the Merchant’s </a:t>
            </a:r>
            <a:r>
              <a:rPr lang="en-US" sz="1000" dirty="0" smtClean="0">
                <a:latin typeface="Arial" panose="020B0604020202020204" pitchFamily="34" charset="0"/>
                <a:cs typeface="Arial" panose="020B0604020202020204" pitchFamily="34" charset="0"/>
              </a:rPr>
              <a:t>(Payee) </a:t>
            </a:r>
            <a:r>
              <a:rPr lang="en-US" sz="1000" dirty="0" err="1" smtClean="0">
                <a:latin typeface="Arial" panose="020B0604020202020204" pitchFamily="34" charset="0"/>
                <a:cs typeface="Arial" panose="020B0604020202020204" pitchFamily="34" charset="0"/>
                <a:hlinkClick r:id="rId2" action="ppaction://hlinksldjump"/>
              </a:rPr>
              <a:t>PayeeAuthority</a:t>
            </a:r>
            <a:r>
              <a:rPr lang="en-US" sz="1000" dirty="0" smtClean="0">
                <a:latin typeface="Arial" panose="020B0604020202020204" pitchFamily="34" charset="0"/>
                <a:cs typeface="Arial" panose="020B0604020202020204" pitchFamily="34" charset="0"/>
              </a:rPr>
              <a:t> and </a:t>
            </a:r>
            <a:r>
              <a:rPr lang="en-US" sz="1000" dirty="0" err="1" smtClean="0">
                <a:latin typeface="Arial" panose="020B0604020202020204" pitchFamily="34" charset="0"/>
                <a:cs typeface="Arial" panose="020B0604020202020204" pitchFamily="34" charset="0"/>
                <a:hlinkClick r:id="rId3" action="ppaction://hlinksldjump"/>
              </a:rPr>
              <a:t>ProviderAuthority</a:t>
            </a:r>
            <a:r>
              <a:rPr lang="en-US" sz="1000" dirty="0" smtClean="0">
                <a:latin typeface="Arial" panose="020B0604020202020204" pitchFamily="34" charset="0"/>
                <a:cs typeface="Arial" panose="020B0604020202020204" pitchFamily="34" charset="0"/>
              </a:rPr>
              <a:t> objects.  If the verification succeeds, User Bank responds with </a:t>
            </a:r>
            <a:r>
              <a:rPr lang="en-US" sz="1000" dirty="0">
                <a:latin typeface="Arial" panose="020B0604020202020204" pitchFamily="34" charset="0"/>
                <a:cs typeface="Arial" panose="020B0604020202020204" pitchFamily="34" charset="0"/>
              </a:rPr>
              <a:t>an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which in addition to the original </a:t>
            </a:r>
            <a:r>
              <a:rPr lang="en-US" sz="1000" b="1" dirty="0" err="1" smtClean="0">
                <a:solidFill>
                  <a:srgbClr val="4BACC6">
                    <a:lumMod val="75000"/>
                  </a:srgb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also holds </a:t>
            </a:r>
            <a:r>
              <a:rPr lang="en-US" sz="1000" dirty="0" smtClean="0">
                <a:latin typeface="Arial" panose="020B0604020202020204" pitchFamily="34" charset="0"/>
                <a:cs typeface="Arial" panose="020B0604020202020204" pitchFamily="34" charset="0"/>
              </a:rPr>
              <a:t>the user’s account ID encrypted by the Merchant provider’s encryption key.  This information is used for </a:t>
            </a:r>
            <a:r>
              <a:rPr lang="en-US" sz="1000" dirty="0" smtClean="0">
                <a:latin typeface="Arial" panose="020B0604020202020204" pitchFamily="34" charset="0"/>
                <a:cs typeface="Arial" panose="020B0604020202020204" pitchFamily="34" charset="0"/>
                <a:hlinkClick r:id="rId4" action="ppaction://hlinksldjump"/>
              </a:rPr>
              <a:t>Card Payments</a:t>
            </a:r>
            <a:r>
              <a:rPr lang="en-US" sz="1000" dirty="0" smtClean="0">
                <a:latin typeface="Arial" panose="020B0604020202020204" pitchFamily="34" charset="0"/>
                <a:cs typeface="Arial" panose="020B0604020202020204" pitchFamily="34" charset="0"/>
              </a:rPr>
              <a:t> and </a:t>
            </a:r>
            <a:r>
              <a:rPr lang="en-US" sz="1000" dirty="0" smtClean="0">
                <a:latin typeface="Arial" panose="020B0604020202020204" pitchFamily="34" charset="0"/>
                <a:cs typeface="Arial" panose="020B0604020202020204" pitchFamily="34" charset="0"/>
                <a:hlinkClick r:id="rId5" action="ppaction://hlinksldjump"/>
              </a:rPr>
              <a:t>Refunds</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3" name="TextBox 12"/>
          <p:cNvSpPr txBox="1"/>
          <p:nvPr/>
        </p:nvSpPr>
        <p:spPr>
          <a:xfrm>
            <a:off x="4027176" y="3628795"/>
            <a:ext cx="2904962"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6"/>
              </a:rPr>
              <a:t>https://</a:t>
            </a:r>
            <a:r>
              <a:rPr lang="en-US" sz="1000" dirty="0" smtClean="0">
                <a:latin typeface="Arial" panose="020B0604020202020204" pitchFamily="34" charset="0"/>
                <a:cs typeface="Arial" panose="020B0604020202020204" pitchFamily="34" charset="0"/>
                <a:hlinkClick r:id="rId6"/>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151976" y="2419568"/>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70566" y="2561128"/>
            <a:ext cx="17660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a:t>
            </a:r>
            <a:r>
              <a:rPr lang="en-US" sz="1000" dirty="0" smtClean="0">
                <a:latin typeface="Arial" panose="020B0604020202020204" pitchFamily="34" charset="0"/>
                <a:cs typeface="Arial" panose="020B0604020202020204" pitchFamily="34" charset="0"/>
              </a:rPr>
              <a:t>d user account data</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a:stCxn id="21" idx="1"/>
          </p:cNvCxnSpPr>
          <p:nvPr/>
        </p:nvCxnSpPr>
        <p:spPr>
          <a:xfrm flipH="1">
            <a:off x="3870566" y="4192416"/>
            <a:ext cx="665430" cy="217392"/>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35996" y="4079120"/>
            <a:ext cx="160574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certificate path</a:t>
            </a:r>
            <a:endParaRPr lang="en-US" sz="1000" b="1" i="1" dirty="0">
              <a:latin typeface="Arial" panose="020B0604020202020204" pitchFamily="34" charset="0"/>
              <a:cs typeface="Arial" panose="020B0604020202020204" pitchFamily="34" charset="0"/>
            </a:endParaRPr>
          </a:p>
        </p:txBody>
      </p:sp>
      <p:cxnSp>
        <p:nvCxnSpPr>
          <p:cNvPr id="10" name="Elbow Connector 9"/>
          <p:cNvCxnSpPr/>
          <p:nvPr/>
        </p:nvCxnSpPr>
        <p:spPr>
          <a:xfrm rot="10800000" flipV="1">
            <a:off x="2501240" y="3773616"/>
            <a:ext cx="1544031" cy="463986"/>
          </a:xfrm>
          <a:prstGeom prst="bentConnector3">
            <a:avLst>
              <a:gd name="adj1" fmla="val 30762"/>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7" idx="1"/>
          </p:cNvCxnSpPr>
          <p:nvPr/>
        </p:nvCxnSpPr>
        <p:spPr>
          <a:xfrm flipH="1">
            <a:off x="2884845" y="1590832"/>
            <a:ext cx="7530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37847" y="1477536"/>
            <a:ext cx="40246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 short form of the user account to be featured in receipts etc.</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6512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4375792" y="5654979"/>
            <a:ext cx="203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5074464"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4391198" y="2636992"/>
            <a:ext cx="2817415" cy="359078"/>
          </a:xfrm>
          <a:prstGeom prst="bentConnector3">
            <a:avLst>
              <a:gd name="adj1" fmla="val 13617"/>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47054" y="3458490"/>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375096"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531505" y="2354560"/>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36000"/>
            <a:ext cx="217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67417"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1694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63392"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712860"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40352" y="2708920"/>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765793" y="2509936"/>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6414398"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363589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mc:AlternateContent xmlns:mc="http://schemas.openxmlformats.org/markup-compatibility/2006" xmlns:a14="http://schemas.microsoft.com/office/drawing/2010/main">
        <mc:Choice Requires="a14">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r>
                      <a:rPr lang="en-US" sz="1000" i="1" dirty="0">
                        <a:solidFill>
                          <a:srgbClr val="C00000"/>
                        </a:solidFill>
                        <a:latin typeface="Cambria Math"/>
                        <a:cs typeface="Arial" panose="020B0604020202020204" pitchFamily="34" charset="0"/>
                        <a:sym typeface="Wingdings"/>
                      </a:rPr>
                      <m:t> </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6" action="ppaction://hlinksldjump"/>
                  </a:rPr>
                  <a:t>Authority Objects</a:t>
                </a:r>
                <a:r>
                  <a:rPr lang="en-US" sz="1000" dirty="0" smtClean="0">
                    <a:latin typeface="Arial" panose="020B0604020202020204" pitchFamily="34" charset="0"/>
                    <a:cs typeface="Arial" panose="020B0604020202020204" pitchFamily="34" charset="0"/>
                  </a:rPr>
                  <a:t>. 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another </a:t>
                </a:r>
                <a:r>
                  <a:rPr lang="en-US" sz="1000" i="1" dirty="0" smtClean="0">
                    <a:latin typeface="Arial" panose="020B0604020202020204" pitchFamily="34" charset="0"/>
                    <a:cs typeface="Arial" panose="020B0604020202020204" pitchFamily="34" charset="0"/>
                  </a:rPr>
                  <a:t>Request</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reoccurring payments.  The 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467544" y="6006136"/>
                <a:ext cx="8136904" cy="591216"/>
              </a:xfrm>
              <a:prstGeom prst="roundRect">
                <a:avLst/>
              </a:prstGeom>
              <a:blipFill rotWithShape="1">
                <a:blip r:embed="rId7"/>
                <a:stretch>
                  <a:fillRect/>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800000">
            <a:off x="6235715" y="51043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796763"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9"/>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4120877" y="1337884"/>
            <a:ext cx="3444817"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4558341"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932517"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9"/>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860032"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2089016" y="5130009"/>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9"/>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971600" y="4769837"/>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708531"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417547"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77029" y="3182825"/>
            <a:ext cx="165417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52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296864" y="4862721"/>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797916"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36282" y="4862721"/>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5163132" y="331992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9818"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See also </a:t>
            </a:r>
            <a:r>
              <a:rPr lang="en-US" sz="1000" dirty="0" smtClean="0">
                <a:latin typeface="Arial" panose="020B0604020202020204" pitchFamily="34" charset="0"/>
                <a:cs typeface="Arial" panose="020B0604020202020204" pitchFamily="34" charset="0"/>
                <a:hlinkClick r:id="rId12" action="ppaction://hlinksldjump"/>
              </a:rPr>
              <a:t>Hybrid Mode</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05" name="TextBox 104"/>
              <p:cNvSpPr txBox="1"/>
              <p:nvPr/>
            </p:nvSpPr>
            <p:spPr>
              <a:xfrm>
                <a:off x="7427273" y="1916674"/>
                <a:ext cx="1404904" cy="501662"/>
              </a:xfrm>
              <a:prstGeom prst="roundRect">
                <a:avLst>
                  <a:gd name="adj" fmla="val 15585"/>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dirty="0">
                  <a:latin typeface="Arial" panose="020B0604020202020204" pitchFamily="34" charset="0"/>
                  <a:cs typeface="Arial" panose="020B0604020202020204" pitchFamily="34" charset="0"/>
                </a:endParaRPr>
              </a:p>
              <a:p>
                <a:pPr>
                  <a:spcBef>
                    <a:spcPts val="600"/>
                  </a:spcBef>
                </a:pPr>
                <a:r>
                  <a:rPr lang="en-US" sz="1000" dirty="0">
                    <a:latin typeface="Arial" panose="020B0604020202020204" pitchFamily="34" charset="0"/>
                    <a:cs typeface="Arial" panose="020B0604020202020204" pitchFamily="34" charset="0"/>
                  </a:rPr>
                  <a:t>Card Data </a:t>
                </a:r>
                <a:r>
                  <a:rPr lang="en-US" sz="1000" i="1" dirty="0">
                    <a:latin typeface="Arial" panose="020B0604020202020204" pitchFamily="34" charset="0"/>
                    <a:cs typeface="Arial" panose="020B0604020202020204" pitchFamily="34" charset="0"/>
                  </a:rPr>
                  <a:t>Encryption</a:t>
                </a:r>
              </a:p>
            </p:txBody>
          </p:sp>
        </mc:Choice>
        <mc:Fallback>
          <p:sp>
            <p:nvSpPr>
              <p:cNvPr id="105" name="TextBox 104"/>
              <p:cNvSpPr txBox="1">
                <a:spLocks noRot="1" noChangeAspect="1" noMove="1" noResize="1" noEditPoints="1" noAdjustHandles="1" noChangeArrowheads="1" noChangeShapeType="1" noTextEdit="1"/>
              </p:cNvSpPr>
              <p:nvPr/>
            </p:nvSpPr>
            <p:spPr>
              <a:xfrm>
                <a:off x="7427273" y="1916674"/>
                <a:ext cx="1404904" cy="501662"/>
              </a:xfrm>
              <a:prstGeom prst="roundRect">
                <a:avLst>
                  <a:gd name="adj" fmla="val 15585"/>
                </a:avLst>
              </a:prstGeom>
              <a:blipFill rotWithShape="1">
                <a:blip r:embed="rId13"/>
                <a:stretch>
                  <a:fillRect b="-1176"/>
                </a:stretch>
              </a:blipFill>
              <a:ln>
                <a:solidFill>
                  <a:schemeClr val="tx1"/>
                </a:solidFill>
                <a:prstDash val="solid"/>
              </a:ln>
            </p:spPr>
            <p:txBody>
              <a:bodyPr/>
              <a:lstStyle/>
              <a:p>
                <a:r>
                  <a:rPr lang="en-US">
                    <a:noFill/>
                  </a:rPr>
                  <a:t> </a:t>
                </a:r>
              </a:p>
            </p:txBody>
          </p:sp>
        </mc:Fallback>
      </mc:AlternateContent>
      <p:pic>
        <p:nvPicPr>
          <p:cNvPr id="106" name="Picture 6" descr="C:\Users\Anders\AppData\Local\Microsoft\Windows\INetCache\IE\10FYNQXY\Crystal_Clear_kdm_user_female[1].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735852" y="510901"/>
            <a:ext cx="459335" cy="459335"/>
          </a:xfrm>
          <a:prstGeom prst="rect">
            <a:avLst/>
          </a:prstGeom>
          <a:noFill/>
          <a:extLst>
            <a:ext uri="{909E8E84-426E-40DD-AFC4-6F175D3DCCD1}">
              <a14:hiddenFill xmlns:a14="http://schemas.microsoft.com/office/drawing/2010/main">
                <a:solidFill>
                  <a:srgbClr val="FFFFFF"/>
                </a:solidFill>
              </a14:hiddenFill>
            </a:ext>
          </a:extLst>
        </p:spPr>
      </p:pic>
      <p:grpSp>
        <p:nvGrpSpPr>
          <p:cNvPr id="139" name="Group 138"/>
          <p:cNvGrpSpPr/>
          <p:nvPr/>
        </p:nvGrpSpPr>
        <p:grpSpPr>
          <a:xfrm>
            <a:off x="4092360" y="524071"/>
            <a:ext cx="557162" cy="447881"/>
            <a:chOff x="3321759" y="524071"/>
            <a:chExt cx="557162" cy="447881"/>
          </a:xfrm>
        </p:grpSpPr>
        <p:grpSp>
          <p:nvGrpSpPr>
            <p:cNvPr id="142" name="Group 141"/>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79" name="Rectangle 178"/>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a:stCxn id="180" idx="3"/>
                <a:endCxn id="180"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50" name="Oval 149"/>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ight Triangle 169"/>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ight Triangle 173"/>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84" name="Picture 18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967710" y="494258"/>
            <a:ext cx="744996" cy="552793"/>
          </a:xfrm>
          <a:prstGeom prst="rect">
            <a:avLst/>
          </a:prstGeom>
          <a:effectLst>
            <a:outerShdw blurRad="50800" dist="38100" dir="2700000" algn="tl" rotWithShape="0">
              <a:prstClr val="black">
                <a:alpha val="40000"/>
              </a:prstClr>
            </a:outerShdw>
          </a:effectLst>
        </p:spPr>
      </p:pic>
      <p:sp>
        <p:nvSpPr>
          <p:cNvPr id="107" name="TextBox 106"/>
          <p:cNvSpPr txBox="1"/>
          <p:nvPr/>
        </p:nvSpPr>
        <p:spPr>
          <a:xfrm>
            <a:off x="8078916" y="2668850"/>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8" name="TextBox 107"/>
          <p:cNvSpPr txBox="1"/>
          <p:nvPr/>
        </p:nvSpPr>
        <p:spPr>
          <a:xfrm>
            <a:off x="132620" y="4751258"/>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9" name="TextBox 108"/>
          <p:cNvSpPr txBox="1"/>
          <p:nvPr/>
        </p:nvSpPr>
        <p:spPr>
          <a:xfrm>
            <a:off x="4727152" y="5642699"/>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882541"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72000"/>
            <a:ext cx="217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3786"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20883"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15362"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20116"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54354" y="2060848"/>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201560" y="2242199"/>
            <a:ext cx="1457802"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68144"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70200"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1291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35715" y="498711"/>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769444" y="4775661"/>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58078"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635608"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213142" y="4709817"/>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2306849" y="2942416"/>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348000"/>
            <a:ext cx="0" cy="165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pic>
        <p:nvPicPr>
          <p:cNvPr id="99" name="Picture 6" descr="C:\Users\Anders\AppData\Local\Microsoft\Windows\INetCache\IE\10FYNQXY\Crystal_Clear_kdm_user_fema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xtLst>
            <a:ext uri="{909E8E84-426E-40DD-AFC4-6F175D3DCCD1}">
              <a14:hiddenFill xmlns:a14="http://schemas.microsoft.com/office/drawing/2010/main">
                <a:solidFill>
                  <a:srgbClr val="FFFFFF"/>
                </a:solidFill>
              </a14:hiddenFill>
            </a:ext>
          </a:extLst>
        </p:spPr>
      </p:pic>
      <p:grpSp>
        <p:nvGrpSpPr>
          <p:cNvPr id="105" name="Group 104"/>
          <p:cNvGrpSpPr/>
          <p:nvPr/>
        </p:nvGrpSpPr>
        <p:grpSpPr>
          <a:xfrm>
            <a:off x="3491880" y="524071"/>
            <a:ext cx="557162" cy="447881"/>
            <a:chOff x="3321759" y="524071"/>
            <a:chExt cx="557162" cy="447881"/>
          </a:xfrm>
        </p:grpSpPr>
        <p:grpSp>
          <p:nvGrpSpPr>
            <p:cNvPr id="119" name="Group 118"/>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53" name="Rectangle 152"/>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a:stCxn id="156" idx="3"/>
                <a:endCxn id="156"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21" name="Oval 120"/>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Triangle 135"/>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64" name="Picture 16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965850" y="494258"/>
            <a:ext cx="744996" cy="552793"/>
          </a:xfrm>
          <a:prstGeom prst="rect">
            <a:avLst/>
          </a:prstGeom>
          <a:effectLst>
            <a:outerShdw blurRad="50800" dist="38100" dir="2700000" algn="tl" rotWithShape="0">
              <a:prstClr val="black">
                <a:alpha val="40000"/>
              </a:prstClr>
            </a:outerShdw>
          </a:effectLst>
        </p:spPr>
      </p:pic>
      <p:pic>
        <p:nvPicPr>
          <p:cNvPr id="168" name="Picture 16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8956" y="2907358"/>
            <a:ext cx="744996" cy="552793"/>
          </a:xfrm>
          <a:prstGeom prst="rect">
            <a:avLst/>
          </a:prstGeom>
          <a:effectLst>
            <a:outerShdw blurRad="50800" dist="38100" dir="2700000" algn="tl" rotWithShape="0">
              <a:prstClr val="black">
                <a:alpha val="40000"/>
              </a:prstClr>
            </a:outerShdw>
          </a:effectLst>
        </p:spPr>
      </p:pic>
      <p:sp>
        <p:nvSpPr>
          <p:cNvPr id="111" name="TextBox 110"/>
          <p:cNvSpPr txBox="1"/>
          <p:nvPr/>
        </p:nvSpPr>
        <p:spPr>
          <a:xfrm>
            <a:off x="8100392" y="2013651"/>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2" name="TextBox 111"/>
          <p:cNvSpPr txBox="1"/>
          <p:nvPr/>
        </p:nvSpPr>
        <p:spPr>
          <a:xfrm>
            <a:off x="8102212" y="4733786"/>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3" name="TextBox 112"/>
          <p:cNvSpPr txBox="1"/>
          <p:nvPr/>
        </p:nvSpPr>
        <p:spPr>
          <a:xfrm>
            <a:off x="4450768" y="5643776"/>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encryptedMessage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_K4Sgt5y1uKhwiSi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Xmqyx5XZWmxSFfypag-y_A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qXIsLsZ-zIxVllV920dpxPmTOwGRghU_....fsxbw1LX61Tu6GbsSw1gXEcwkW8S4fOQ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RefundRequest</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4678204"/>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RefundRequest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recepientUrl</a:t>
            </a:r>
            <a:r>
              <a:rPr lang="en-US" sz="1000" dirty="0">
                <a:solidFill>
                  <a:srgbClr val="000000"/>
                </a:solidFill>
                <a:latin typeface="Verdana"/>
              </a:rPr>
              <a:t>": "</a:t>
            </a:r>
            <a:r>
              <a:rPr lang="en-US" sz="1000" dirty="0">
                <a:solidFill>
                  <a:srgbClr val="0000C0"/>
                </a:solidFill>
                <a:latin typeface="Verdana"/>
              </a:rPr>
              <a:t>https://payments.bigbank.com/refund</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amount</a:t>
            </a:r>
            <a:r>
              <a:rPr lang="en-US" sz="1000" dirty="0">
                <a:solidFill>
                  <a:srgbClr val="000000"/>
                </a:solidFill>
                <a:latin typeface="Verdana"/>
              </a:rPr>
              <a:t>": "</a:t>
            </a:r>
            <a:r>
              <a:rPr lang="en-US" sz="1000" dirty="0">
                <a:solidFill>
                  <a:srgbClr val="0000C0"/>
                </a:solidFill>
                <a:latin typeface="Verdana"/>
              </a:rPr>
              <a:t>550.00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payeeSourceAccount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https://sepa.payments.org/</a:t>
            </a:r>
            <a:r>
              <a:rPr lang="en-US" sz="1000" dirty="0" err="1">
                <a:solidFill>
                  <a:srgbClr val="0000C0"/>
                </a:solidFill>
                <a:latin typeface="Verdana"/>
              </a:rPr>
              <a:t>saturn</a:t>
            </a:r>
            <a:r>
              <a:rPr lang="en-US" sz="1000" dirty="0">
                <a:solidFill>
                  <a:srgbClr val="0000C0"/>
                </a:solidFill>
                <a:latin typeface="Verdana"/>
              </a:rPr>
              <a:t>/v3#account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iban</a:t>
            </a:r>
            <a:r>
              <a:rPr lang="en-US" sz="1000" dirty="0">
                <a:solidFill>
                  <a:srgbClr val="000000"/>
                </a:solidFill>
                <a:latin typeface="Verdana"/>
              </a:rPr>
              <a:t>": "</a:t>
            </a:r>
            <a:r>
              <a:rPr lang="en-US" sz="1000" dirty="0">
                <a:solidFill>
                  <a:srgbClr val="0000C0"/>
                </a:solidFill>
                <a:latin typeface="Verdana"/>
              </a:rPr>
              <a:t>FR7630004003200001019471656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2020-01-31T13:00:03Z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authorizationResponse</a:t>
            </a:r>
            <a:r>
              <a:rPr lang="en-US" sz="1000" dirty="0">
                <a:solidFill>
                  <a:srgbClr val="000000"/>
                </a:solidFill>
                <a:latin typeface="Verdana"/>
              </a:rPr>
              <a:t>": {</a:t>
            </a:r>
            <a:r>
              <a:rPr lang="en-US" sz="1000" dirty="0"/>
              <a:t/>
            </a:r>
            <a:br>
              <a:rPr lang="en-US" sz="1000" dirty="0"/>
            </a:br>
            <a:r>
              <a:rPr lang="en-US" sz="1000"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Cop</a:t>
            </a:r>
            <a:r>
              <a:rPr lang="en-US" sz="1000" i="1" dirty="0" smtClean="0">
                <a:latin typeface="Arial" panose="020B0604020202020204" pitchFamily="34" charset="0"/>
                <a:cs typeface="Arial" panose="020B0604020202020204" pitchFamily="34" charset="0"/>
              </a:rPr>
              <a:t>y of the original </a:t>
            </a:r>
            <a:r>
              <a:rPr lang="en-US" sz="1000" b="1" dirty="0" err="1" smtClean="0">
                <a:solidFill>
                  <a:srgbClr val="4BACC6">
                    <a:lumMod val="75000"/>
                  </a:srgbClr>
                </a:solidFill>
                <a:latin typeface="Arial" panose="020B0604020202020204" pitchFamily="34" charset="0"/>
                <a:cs typeface="Arial" panose="020B0604020202020204" pitchFamily="34" charset="0"/>
              </a:rPr>
              <a:t>AuthorizationResponse</a:t>
            </a:r>
            <a:r>
              <a:rPr lang="en-US" sz="1000" i="1" dirty="0"/>
              <a:t/>
            </a:r>
            <a:br>
              <a:rPr lang="en-US" sz="1000" i="1"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rZ344aiTaOATmLBOdfYThvnQu_zyB1aJZrbbbks2P9I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lKOvfJdgN8WqEbXMDYPRSMsPicm0Tk10pmer9LxvxLg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rrqbEkm7ZM6uGjnIWg-3c2YHPXsDhzVz....FsMSNotc7QvAsvn2sTFJ-GGdN5Fx6EfQ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p>
        </p:txBody>
      </p:sp>
      <p:sp>
        <p:nvSpPr>
          <p:cNvPr id="4" name="TextBox 3"/>
          <p:cNvSpPr txBox="1"/>
          <p:nvPr/>
        </p:nvSpPr>
        <p:spPr>
          <a:xfrm>
            <a:off x="683568" y="5835877"/>
            <a:ext cx="784887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a:t>
            </a:r>
            <a:r>
              <a:rPr lang="en-US" sz="1000" dirty="0" smtClean="0">
                <a:latin typeface="Arial" panose="020B0604020202020204" pitchFamily="34" charset="0"/>
                <a:cs typeface="Arial" panose="020B0604020202020204" pitchFamily="34" charset="0"/>
              </a:rPr>
              <a:t>account </a:t>
            </a:r>
            <a:r>
              <a:rPr lang="en-US" sz="1000" dirty="0" smtClean="0">
                <a:latin typeface="Arial" panose="020B0604020202020204" pitchFamily="34" charset="0"/>
                <a:cs typeface="Arial" panose="020B0604020202020204" pitchFamily="34" charset="0"/>
              </a:rPr>
              <a:t>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dirty="0" err="1" smtClean="0">
                <a:latin typeface="Arial" panose="020B0604020202020204" pitchFamily="34" charset="0"/>
                <a:cs typeface="Arial" panose="020B0604020202020204" pitchFamily="34" charset="0"/>
                <a:hlinkClick r:id="rId2" action="ppaction://hlinksldjump"/>
              </a:rPr>
              <a:t>AuthorizationResponse</a:t>
            </a:r>
            <a:r>
              <a:rPr lang="en-US" sz="1000" dirty="0" smtClean="0">
                <a:latin typeface="Arial" panose="020B0604020202020204" pitchFamily="34" charset="0"/>
                <a:cs typeface="Arial" panose="020B0604020202020204" pitchFamily="34" charset="0"/>
              </a:rPr>
              <a:t> object the Merchant can (</a:t>
            </a:r>
            <a:r>
              <a:rPr lang="en-US" sz="1000" i="1" dirty="0" smtClean="0">
                <a:latin typeface="Arial" panose="020B0604020202020204" pitchFamily="34" charset="0"/>
                <a:cs typeface="Arial" panose="020B0604020202020204" pitchFamily="34" charset="0"/>
              </a:rPr>
              <a:t>aided by their payment provider</a:t>
            </a:r>
            <a:r>
              <a:rPr lang="en-US" sz="1000" dirty="0" smtClean="0">
                <a:latin typeface="Arial" panose="020B0604020202020204" pitchFamily="34" charset="0"/>
                <a:cs typeface="Arial" panose="020B0604020202020204" pitchFamily="34" charset="0"/>
              </a:rPr>
              <a:t>), transfer money in the opposite direction.  A </a:t>
            </a:r>
            <a:r>
              <a:rPr lang="en-US" sz="1000" b="1" dirty="0" err="1">
                <a:solidFill>
                  <a:schemeClr val="accent5">
                    <a:lumMod val="75000"/>
                  </a:schemeClr>
                </a:solidFill>
                <a:latin typeface="Arial" panose="020B0604020202020204" pitchFamily="34" charset="0"/>
                <a:cs typeface="Arial" panose="020B0604020202020204" pitchFamily="34" charset="0"/>
              </a:rPr>
              <a:t>RefundRequest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a:t>
            </a:r>
            <a:r>
              <a:rPr lang="en-US" sz="1000" dirty="0" smtClean="0">
                <a:latin typeface="Arial" panose="020B0604020202020204" pitchFamily="34" charset="0"/>
                <a:cs typeface="Arial" panose="020B0604020202020204" pitchFamily="34" charset="0"/>
              </a:rPr>
              <a:t>consists </a:t>
            </a:r>
            <a:r>
              <a:rPr lang="en-US" sz="1000" dirty="0" smtClean="0">
                <a:latin typeface="Arial" panose="020B0604020202020204" pitchFamily="34" charset="0"/>
                <a:cs typeface="Arial" panose="020B0604020202020204" pitchFamily="34" charset="0"/>
              </a:rPr>
              <a:t>of an embedded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  Note that the Merchant must send the refund request to </a:t>
            </a:r>
            <a:r>
              <a:rPr lang="en-US" sz="1000" i="1" dirty="0" smtClean="0">
                <a:latin typeface="Arial" panose="020B0604020202020204" pitchFamily="34" charset="0"/>
                <a:cs typeface="Arial" panose="020B0604020202020204" pitchFamily="34" charset="0"/>
              </a:rPr>
              <a:t>its own bank</a:t>
            </a:r>
            <a:r>
              <a:rPr lang="en-US" sz="1000" dirty="0" smtClean="0">
                <a:latin typeface="Arial" panose="020B0604020202020204" pitchFamily="34" charset="0"/>
                <a:cs typeface="Arial" panose="020B0604020202020204" pitchFamily="34" charset="0"/>
              </a:rPr>
              <a:t>.  The Merchant’s Bank is supposed to respond with (a here not shown) </a:t>
            </a:r>
            <a:r>
              <a:rPr lang="en-US" sz="1000" b="1" dirty="0" err="1" smtClean="0">
                <a:solidFill>
                  <a:schemeClr val="accent5">
                    <a:lumMod val="75000"/>
                  </a:schemeClr>
                </a:solidFill>
                <a:latin typeface="Arial" panose="020B0604020202020204" pitchFamily="34" charset="0"/>
                <a:cs typeface="Arial" panose="020B0604020202020204" pitchFamily="34" charset="0"/>
              </a:rPr>
              <a:t>RefundResponse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object.</a:t>
            </a:r>
            <a:endParaRPr lang="en-US" sz="1000" i="1" dirty="0">
              <a:latin typeface="Arial" panose="020B0604020202020204" pitchFamily="34" charset="0"/>
              <a:cs typeface="Arial" panose="020B0604020202020204" pitchFamily="34" charset="0"/>
            </a:endParaRPr>
          </a:p>
        </p:txBody>
      </p:sp>
      <p:cxnSp>
        <p:nvCxnSpPr>
          <p:cNvPr id="5" name="Straight Arrow Connector 4"/>
          <p:cNvCxnSpPr/>
          <p:nvPr/>
        </p:nvCxnSpPr>
        <p:spPr>
          <a:xfrm flipH="1">
            <a:off x="2227599" y="370567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02480" y="3573016"/>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7" name="Straight Arrow Connector 6"/>
          <p:cNvCxnSpPr>
            <a:stCxn id="8" idx="1"/>
          </p:cNvCxnSpPr>
          <p:nvPr/>
        </p:nvCxnSpPr>
        <p:spPr>
          <a:xfrm flipH="1">
            <a:off x="1887088" y="4001279"/>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13806" y="3887983"/>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a:t>
            </a:r>
            <a:r>
              <a:rPr lang="en-US" sz="1000" dirty="0" smtClean="0">
                <a:latin typeface="Arial" panose="020B0604020202020204" pitchFamily="34" charset="0"/>
                <a:cs typeface="Arial" panose="020B0604020202020204" pitchFamily="34" charset="0"/>
              </a:rPr>
              <a:t>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1619672" y="6346655"/>
            <a:ext cx="5242788"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836712"/>
            <a:ext cx="7992888" cy="3323987"/>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PaymentClientRequest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paymentMethods</a:t>
            </a:r>
            <a:r>
              <a:rPr lang="en-US" sz="1000" dirty="0">
                <a:solidFill>
                  <a:srgbClr val="000000"/>
                </a:solidFill>
                <a:latin typeface="Verdana"/>
              </a:rPr>
              <a:t>": ["</a:t>
            </a:r>
            <a:r>
              <a:rPr lang="en-US" sz="1000" dirty="0">
                <a:solidFill>
                  <a:srgbClr val="0000C0"/>
                </a:solidFill>
                <a:latin typeface="Verdana"/>
              </a:rPr>
              <a:t>https://supercard.com</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paymentRequest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payee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commonName</a:t>
            </a:r>
            <a:r>
              <a:rPr lang="en-US" sz="1000" dirty="0">
                <a:solidFill>
                  <a:srgbClr val="000000"/>
                </a:solidFill>
                <a:latin typeface="Verdana"/>
              </a:rPr>
              <a:t>": "</a:t>
            </a:r>
            <a:r>
              <a:rPr lang="en-US" sz="1000" dirty="0">
                <a:solidFill>
                  <a:srgbClr val="0000C0"/>
                </a:solidFill>
                <a:latin typeface="Verdana"/>
              </a:rPr>
              <a:t>Planet Gas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homePage</a:t>
            </a:r>
            <a:r>
              <a:rPr lang="en-US" sz="1000" dirty="0">
                <a:solidFill>
                  <a:srgbClr val="000000"/>
                </a:solidFill>
                <a:latin typeface="Verdana"/>
              </a:rPr>
              <a:t>": "</a:t>
            </a:r>
            <a:r>
              <a:rPr lang="en-US" sz="1000" dirty="0">
                <a:solidFill>
                  <a:srgbClr val="0000C0"/>
                </a:solidFill>
                <a:latin typeface="Verdana"/>
              </a:rPr>
              <a:t>https://demomerchant.com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amount</a:t>
            </a:r>
            <a:r>
              <a:rPr lang="en-US" sz="1000" dirty="0">
                <a:solidFill>
                  <a:srgbClr val="000000"/>
                </a:solidFill>
                <a:latin typeface="Verdana"/>
              </a:rPr>
              <a:t>": "</a:t>
            </a:r>
            <a:r>
              <a:rPr lang="en-US" sz="1000" dirty="0">
                <a:solidFill>
                  <a:srgbClr val="0000C0"/>
                </a:solidFill>
                <a:latin typeface="Verdana"/>
              </a:rPr>
              <a:t>200.00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currency</a:t>
            </a:r>
            <a:r>
              <a:rPr lang="en-US" sz="1000" dirty="0">
                <a:solidFill>
                  <a:srgbClr val="000000"/>
                </a:solidFill>
                <a:latin typeface="Verdana"/>
              </a:rPr>
              <a:t>": "</a:t>
            </a:r>
            <a:r>
              <a:rPr lang="en-US" sz="1000" dirty="0">
                <a:solidFill>
                  <a:srgbClr val="0000C0"/>
                </a:solidFill>
                <a:latin typeface="Verdana"/>
              </a:rPr>
              <a:t>EUR</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nonDirectPayment</a:t>
            </a:r>
            <a:r>
              <a:rPr lang="en-US" sz="1000" dirty="0">
                <a:solidFill>
                  <a:srgbClr val="000000"/>
                </a:solidFill>
                <a:latin typeface="Verdana"/>
              </a:rPr>
              <a:t>": "</a:t>
            </a:r>
            <a:r>
              <a:rPr lang="en-US" sz="1000" dirty="0">
                <a:solidFill>
                  <a:srgbClr val="0000C0"/>
                </a:solidFill>
                <a:latin typeface="Verdana"/>
              </a:rPr>
              <a:t>GAS_STATION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2020-01-31T15:48:37Z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a:solidFill>
                  <a:srgbClr val="0000C0"/>
                </a:solidFill>
                <a:latin typeface="Verdana"/>
              </a:rPr>
              <a:t>2020-01-31T16:19:00Z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cxnSp>
        <p:nvCxnSpPr>
          <p:cNvPr id="6" name="Straight Arrow Connector 5"/>
          <p:cNvCxnSpPr>
            <a:stCxn id="7" idx="1"/>
          </p:cNvCxnSpPr>
          <p:nvPr/>
        </p:nvCxnSpPr>
        <p:spPr>
          <a:xfrm flipH="1">
            <a:off x="3673664" y="2655985"/>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22480" y="2542689"/>
            <a:ext cx="926069"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New element</a:t>
            </a:r>
            <a:endParaRPr lang="en-US" sz="1000" b="1" i="1" dirty="0">
              <a:latin typeface="Arial" panose="020B0604020202020204" pitchFamily="34" charset="0"/>
              <a:cs typeface="Arial" panose="020B0604020202020204" pitchFamily="34" charset="0"/>
            </a:endParaRPr>
          </a:p>
        </p:txBody>
      </p:sp>
      <p:sp>
        <p:nvSpPr>
          <p:cNvPr id="8" name="Rectangle 7"/>
          <p:cNvSpPr/>
          <p:nvPr/>
        </p:nvSpPr>
        <p:spPr>
          <a:xfrm>
            <a:off x="2223328" y="4437112"/>
            <a:ext cx="4162668" cy="1152128"/>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89913" y="4589476"/>
            <a:ext cx="619080"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Payee</a:t>
            </a:r>
            <a:endParaRPr lang="en-US" sz="1000" dirty="0" smtClean="0">
              <a:latin typeface="Arial" panose="020B0604020202020204" pitchFamily="34" charset="0"/>
              <a:cs typeface="Arial" panose="020B0604020202020204" pitchFamily="34" charset="0"/>
            </a:endParaRPr>
          </a:p>
        </p:txBody>
      </p:sp>
      <p:sp>
        <p:nvSpPr>
          <p:cNvPr id="10" name="Rectangle 9"/>
          <p:cNvSpPr/>
          <p:nvPr/>
        </p:nvSpPr>
        <p:spPr>
          <a:xfrm>
            <a:off x="3015416" y="4613811"/>
            <a:ext cx="1415826" cy="25266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Gas Unlimited</a:t>
            </a:r>
            <a:endParaRPr lang="en-US" sz="1200" dirty="0">
              <a:solidFill>
                <a:schemeClr val="tx1"/>
              </a:solidFill>
              <a:latin typeface="Arial" panose="020B0604020202020204" pitchFamily="34" charset="0"/>
              <a:cs typeface="Arial" panose="020B0604020202020204" pitchFamily="34" charset="0"/>
            </a:endParaRPr>
          </a:p>
        </p:txBody>
      </p:sp>
      <p:sp>
        <p:nvSpPr>
          <p:cNvPr id="12" name="TextBox 11"/>
          <p:cNvSpPr txBox="1"/>
          <p:nvPr/>
        </p:nvSpPr>
        <p:spPr>
          <a:xfrm>
            <a:off x="2295336" y="5005650"/>
            <a:ext cx="713657"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Amount</a:t>
            </a:r>
            <a:endParaRPr lang="en-US" sz="1000" dirty="0" smtClean="0">
              <a:latin typeface="Arial" panose="020B0604020202020204" pitchFamily="34" charset="0"/>
              <a:cs typeface="Arial" panose="020B0604020202020204" pitchFamily="34" charset="0"/>
            </a:endParaRPr>
          </a:p>
        </p:txBody>
      </p:sp>
      <p:sp>
        <p:nvSpPr>
          <p:cNvPr id="13" name="Rectangle 12"/>
          <p:cNvSpPr/>
          <p:nvPr/>
        </p:nvSpPr>
        <p:spPr>
          <a:xfrm>
            <a:off x="3015416" y="4941168"/>
            <a:ext cx="3010540" cy="41429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Arial" panose="020B0604020202020204" pitchFamily="34" charset="0"/>
                <a:cs typeface="Arial" panose="020B0604020202020204" pitchFamily="34" charset="0"/>
              </a:rPr>
              <a:t>€</a:t>
            </a:r>
            <a:r>
              <a:rPr lang="en-US" sz="6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200</a:t>
            </a:r>
            <a:endParaRPr lang="en-US" sz="1200" dirty="0">
              <a:solidFill>
                <a:schemeClr val="tx1"/>
              </a:solidFill>
              <a:latin typeface="Arial" panose="020B0604020202020204" pitchFamily="34" charset="0"/>
              <a:cs typeface="Arial" panose="020B0604020202020204" pitchFamily="34" charset="0"/>
            </a:endParaRPr>
          </a:p>
          <a:p>
            <a:r>
              <a:rPr lang="en-US" sz="1000" i="1" dirty="0">
                <a:solidFill>
                  <a:schemeClr val="tx1"/>
                </a:solidFill>
                <a:latin typeface="Arial" panose="020B0604020202020204" pitchFamily="34" charset="0"/>
                <a:cs typeface="Arial" panose="020B0604020202020204" pitchFamily="34" charset="0"/>
              </a:rPr>
              <a:t>Reserved</a:t>
            </a:r>
            <a:r>
              <a:rPr lang="en-US" sz="1000" dirty="0">
                <a:solidFill>
                  <a:schemeClr val="tx1"/>
                </a:solidFill>
                <a:latin typeface="Arial" panose="020B0604020202020204" pitchFamily="34" charset="0"/>
                <a:cs typeface="Arial" panose="020B0604020202020204" pitchFamily="34" charset="0"/>
              </a:rPr>
              <a:t>, actual payment will match fuel quantity</a:t>
            </a:r>
          </a:p>
        </p:txBody>
      </p:sp>
      <p:sp>
        <p:nvSpPr>
          <p:cNvPr id="14" name="TextBox 13"/>
          <p:cNvSpPr txBox="1"/>
          <p:nvPr/>
        </p:nvSpPr>
        <p:spPr>
          <a:xfrm>
            <a:off x="1345436" y="4160113"/>
            <a:ext cx="603487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 (Non-normative)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595129"/>
            <a:ext cx="8136904" cy="5940088"/>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requests </a:t>
            </a:r>
            <a:r>
              <a:rPr lang="en-US" sz="1000" dirty="0">
                <a:latin typeface="Arial" panose="020B0604020202020204" pitchFamily="34" charset="0"/>
                <a:cs typeface="Arial" panose="020B0604020202020204" pitchFamily="34" charset="0"/>
              </a:rPr>
              <a:t>from a </a:t>
            </a:r>
            <a:r>
              <a:rPr lang="en-US" sz="1000" dirty="0" smtClean="0">
                <a:latin typeface="Arial" panose="020B0604020202020204" pitchFamily="34" charset="0"/>
                <a:cs typeface="Arial" panose="020B0604020202020204" pitchFamily="34" charset="0"/>
              </a:rPr>
              <a:t>Wallet or Mobile banking App (since there's </a:t>
            </a:r>
            <a:r>
              <a:rPr lang="en-US" sz="1000" dirty="0">
                <a:latin typeface="Arial" panose="020B0604020202020204" pitchFamily="34" charset="0"/>
                <a:cs typeface="Arial" panose="020B0604020202020204" pitchFamily="34" charset="0"/>
              </a:rPr>
              <a:t>no way you can see </a:t>
            </a:r>
            <a:r>
              <a:rPr lang="en-US" sz="1000" dirty="0" smtClean="0">
                <a:latin typeface="Arial" panose="020B0604020202020204" pitchFamily="34" charset="0"/>
                <a:cs typeface="Arial" panose="020B0604020202020204" pitchFamily="34" charset="0"/>
              </a:rPr>
              <a:t>if an App is </a:t>
            </a:r>
            <a:r>
              <a:rPr lang="en-US" sz="1000" dirty="0">
                <a:latin typeface="Arial" panose="020B0604020202020204" pitchFamily="34" charset="0"/>
                <a:cs typeface="Arial" panose="020B0604020202020204" pitchFamily="34" charset="0"/>
              </a:rPr>
              <a:t>"hacked</a:t>
            </a:r>
            <a:r>
              <a:rPr lang="en-US" sz="1000" dirty="0" smtClean="0">
                <a:latin typeface="Arial" panose="020B0604020202020204" pitchFamily="34" charset="0"/>
                <a:cs typeface="Arial" panose="020B0604020202020204" pitchFamily="34" charset="0"/>
              </a:rPr>
              <a: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format</a:t>
            </a:r>
          </a:p>
          <a:p>
            <a:pPr marL="357188" indent="-180975">
              <a:buFont typeface="Arial" panose="020B0604020202020204" pitchFamily="34" charset="0"/>
              <a:buChar char="•"/>
            </a:pPr>
            <a:r>
              <a:rPr lang="en-US" sz="1000" dirty="0" err="1" smtClean="0">
                <a:latin typeface="Arial" panose="020B0604020202020204" pitchFamily="34" charset="0"/>
                <a:cs typeface="Arial" panose="020B0604020202020204" pitchFamily="34" charset="0"/>
                <a:hlinkClick r:id="rId3" action="ppaction://hlinksldjump"/>
              </a:rPr>
              <a:t>Authorization</a:t>
            </a:r>
            <a:r>
              <a:rPr lang="en-US" sz="1000" dirty="0" err="1" smtClean="0">
                <a:latin typeface="Arial" panose="020B0604020202020204" pitchFamily="34" charset="0"/>
                <a:cs typeface="Arial" panose="020B0604020202020204" pitchFamily="34" charset="0"/>
                <a:hlinkClick r:id="rId3" action="ppaction://hlinksldjump"/>
              </a:rPr>
              <a:t>Request</a:t>
            </a:r>
            <a:r>
              <a:rPr lang="en-US" sz="1000" dirty="0" smtClean="0">
                <a:latin typeface="Arial" panose="020B0604020202020204" pitchFamily="34" charset="0"/>
                <a:cs typeface="Arial" panose="020B0604020202020204" pitchFamily="34" charset="0"/>
              </a:rPr>
              <a:t> is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igned </a:t>
            </a:r>
            <a:r>
              <a:rPr lang="en-US" sz="1000" dirty="0">
                <a:latin typeface="Arial" panose="020B0604020202020204" pitchFamily="34" charset="0"/>
                <a:cs typeface="Arial" panose="020B0604020202020204" pitchFamily="34" charset="0"/>
              </a:rPr>
              <a:t>by the Merchant </a:t>
            </a:r>
            <a:r>
              <a:rPr lang="en-US" sz="1000" dirty="0" smtClean="0">
                <a:latin typeface="Arial" panose="020B0604020202020204" pitchFamily="34" charset="0"/>
                <a:cs typeface="Arial" panose="020B0604020202020204" pitchFamily="34" charset="0"/>
              </a:rPr>
              <a:t>and </a:t>
            </a:r>
            <a:r>
              <a:rPr lang="en-US" sz="1000" dirty="0">
                <a:latin typeface="Arial" panose="020B0604020202020204" pitchFamily="34" charset="0"/>
                <a:cs typeface="Arial" panose="020B0604020202020204" pitchFamily="34" charset="0"/>
              </a:rPr>
              <a:t>vouched for 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4" action="ppaction://hlinksldjump"/>
              </a:rPr>
              <a:t>PayeeAuthority</a:t>
            </a:r>
            <a:r>
              <a:rPr lang="en-US" sz="1000" dirty="0" smtClean="0">
                <a:latin typeface="Arial" panose="020B0604020202020204" pitchFamily="34" charset="0"/>
                <a:cs typeface="Arial" panose="020B0604020202020204" pitchFamily="34" charset="0"/>
              </a:rPr>
              <a:t> object</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signs a hash of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with </a:t>
            </a:r>
            <a:r>
              <a:rPr lang="en-US" sz="1000" dirty="0">
                <a:latin typeface="Arial" panose="020B0604020202020204" pitchFamily="34" charset="0"/>
                <a:cs typeface="Arial" panose="020B0604020202020204" pitchFamily="34" charset="0"/>
              </a:rPr>
              <a:t>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Time </a:t>
            </a:r>
            <a:r>
              <a:rPr lang="en-US" sz="1000" dirty="0">
                <a:latin typeface="Arial" panose="020B0604020202020204" pitchFamily="34" charset="0"/>
                <a:cs typeface="Arial" panose="020B0604020202020204" pitchFamily="34" charset="0"/>
              </a:rPr>
              <a:t>stamped by client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a:t>
            </a:r>
            <a:r>
              <a:rPr lang="en-US" sz="1000" dirty="0">
                <a:latin typeface="Arial" panose="020B0604020202020204" pitchFamily="34" charset="0"/>
                <a:cs typeface="Arial" panose="020B0604020202020204" pitchFamily="34" charset="0"/>
              </a:rPr>
              <a:t>trust the Wallet key storage?</a:t>
            </a: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	Apple </a:t>
            </a:r>
            <a:r>
              <a:rPr lang="en-US" sz="1000" dirty="0">
                <a:latin typeface="Arial" panose="020B0604020202020204" pitchFamily="34" charset="0"/>
                <a:cs typeface="Arial" panose="020B0604020202020204" pitchFamily="34" charset="0"/>
              </a:rPr>
              <a:t>Pay store keys in a "Secure Enclave</a:t>
            </a:r>
            <a:r>
              <a:rPr lang="en-US" sz="1000" dirty="0" smtClean="0">
                <a:latin typeface="Arial" panose="020B0604020202020204" pitchFamily="34" charset="0"/>
                <a:cs typeface="Arial" panose="020B0604020202020204" pitchFamily="34" charset="0"/>
              </a:rPr>
              <a:t>".  Saturn would need something similar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5"/>
              </a:rPr>
              <a:t>https://cyberphone.github.io/doc/security/sks-api-arch.pdf</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r>
              <a:rPr lang="en-US" sz="1000" dirty="0" smtClean="0">
                <a:latin typeface="Arial" panose="020B0604020202020204" pitchFamily="34" charset="0"/>
                <a:cs typeface="Arial" panose="020B0604020202020204" pitchFamily="34" charset="0"/>
              </a:rPr>
              <a:t>.  W3C’s </a:t>
            </a:r>
            <a:r>
              <a:rPr lang="en-US" sz="1000" dirty="0" err="1" smtClean="0">
                <a:latin typeface="Arial" panose="020B0604020202020204" pitchFamily="34" charset="0"/>
                <a:cs typeface="Arial" panose="020B0604020202020204" pitchFamily="34" charset="0"/>
                <a:hlinkClick r:id="rId6"/>
              </a:rPr>
              <a:t>PaymentRequest</a:t>
            </a:r>
            <a:r>
              <a:rPr lang="en-US" sz="1000" dirty="0" smtClean="0">
                <a:latin typeface="Arial" panose="020B0604020202020204" pitchFamily="34" charset="0"/>
                <a:cs typeface="Arial" panose="020B0604020202020204" pitchFamily="34" charset="0"/>
              </a:rPr>
              <a:t> is instrumental.</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Not really,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7"/>
              </a:rPr>
              <a:t>https://</a:t>
            </a:r>
            <a:r>
              <a:rPr lang="en-US" sz="1000" dirty="0" smtClean="0">
                <a:latin typeface="Arial" panose="020B0604020202020204" pitchFamily="34" charset="0"/>
                <a:cs typeface="Arial" panose="020B0604020202020204" pitchFamily="34" charset="0"/>
                <a:hlinkClick r:id="rId7"/>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 which also is a </a:t>
            </a:r>
            <a:r>
              <a:rPr lang="en-US" sz="1000" i="1" dirty="0" smtClean="0">
                <a:latin typeface="Arial" panose="020B0604020202020204" pitchFamily="34" charset="0"/>
                <a:cs typeface="Arial" panose="020B0604020202020204" pitchFamily="34" charset="0"/>
              </a:rPr>
              <a:t>prerequisite for Wallet payment method independence</a:t>
            </a:r>
            <a:r>
              <a:rPr lang="en-US" sz="1000" dirty="0" smtClean="0">
                <a:latin typeface="Arial" panose="020B0604020202020204" pitchFamily="34" charset="0"/>
                <a:cs typeface="Arial" panose="020B0604020202020204" pitchFamily="34" charset="0"/>
              </a:rPr>
              <a:t>.</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requests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a:t>
            </a:r>
            <a:r>
              <a:rPr lang="en-US" sz="1000" dirty="0">
                <a:latin typeface="Arial" panose="020B0604020202020204" pitchFamily="34" charset="0"/>
                <a:cs typeface="Arial" panose="020B0604020202020204" pitchFamily="34" charset="0"/>
              </a:rPr>
              <a:t>O</a:t>
            </a:r>
            <a:r>
              <a:rPr lang="en-US" sz="1000" dirty="0" smtClean="0">
                <a:latin typeface="Arial" panose="020B0604020202020204" pitchFamily="34" charset="0"/>
                <a:cs typeface="Arial" panose="020B0604020202020204" pitchFamily="34" charset="0"/>
              </a:rPr>
              <a:t>nly </a:t>
            </a:r>
            <a:r>
              <a:rPr lang="en-US" sz="1000" dirty="0">
                <a:latin typeface="Arial" panose="020B0604020202020204" pitchFamily="34" charset="0"/>
                <a:cs typeface="Arial" panose="020B0604020202020204" pitchFamily="34" charset="0"/>
              </a:rPr>
              <a:t>the actual payment </a:t>
            </a:r>
            <a:r>
              <a:rPr lang="en-US" sz="1000" dirty="0" smtClean="0">
                <a:latin typeface="Arial" panose="020B0604020202020204" pitchFamily="34" charset="0"/>
                <a:cs typeface="Arial" panose="020B0604020202020204" pitchFamily="34" charset="0"/>
              </a:rPr>
              <a:t>systems need payment-system specific </a:t>
            </a:r>
            <a:r>
              <a:rPr lang="en-US" sz="1000" dirty="0">
                <a:latin typeface="Arial" panose="020B0604020202020204" pitchFamily="34" charset="0"/>
                <a:cs typeface="Arial" panose="020B0604020202020204" pitchFamily="34" charset="0"/>
              </a:rPr>
              <a:t>security, format, names, conventions, and </a:t>
            </a:r>
            <a:r>
              <a:rPr lang="en-US" sz="1000" dirty="0" smtClean="0">
                <a:latin typeface="Arial" panose="020B0604020202020204" pitchFamily="34" charset="0"/>
                <a:cs typeface="Arial" panose="020B0604020202020204" pitchFamily="34" charset="0"/>
              </a:rPr>
              <a:t>processing.  The ability including payment-system specific data in </a:t>
            </a: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makes Saturn compatible with just about any payment system.</a:t>
            </a:r>
            <a:br>
              <a:rPr lang="en-US" sz="1000" dirty="0" smtClean="0">
                <a:latin typeface="Arial" panose="020B0604020202020204" pitchFamily="34" charset="0"/>
                <a:cs typeface="Arial" panose="020B0604020202020204" pitchFamily="34" charset="0"/>
              </a:rPr>
            </a:br>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8"/>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because in REST an operation is also defined by the HTTP verb (GET, POST, etc.) and URL which is in conflict with the message embedding concept featured in Saturn.  In Saturn, messages are uniquely defined by their JSON contents making </a:t>
            </a:r>
            <a:r>
              <a:rPr lang="en-US" sz="1000" i="1" dirty="0" smtClean="0">
                <a:latin typeface="Arial" panose="020B0604020202020204" pitchFamily="34" charset="0"/>
                <a:cs typeface="Arial" panose="020B0604020202020204" pitchFamily="34" charset="0"/>
              </a:rPr>
              <a:t>digitally</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signing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embedding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debugging</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documenting</a:t>
            </a:r>
            <a:r>
              <a:rPr lang="en-US" sz="1000" dirty="0" smtClean="0">
                <a:latin typeface="Arial" panose="020B0604020202020204" pitchFamily="34" charset="0"/>
                <a:cs typeface="Arial" panose="020B0604020202020204" pitchFamily="34" charset="0"/>
              </a:rPr>
              <a:t> straightforward.  Wallet communication is based on an </a:t>
            </a:r>
            <a:r>
              <a:rPr lang="en-US" sz="1000" i="1" dirty="0" smtClean="0">
                <a:latin typeface="Arial" panose="020B0604020202020204" pitchFamily="34" charset="0"/>
                <a:cs typeface="Arial" panose="020B0604020202020204" pitchFamily="34" charset="0"/>
              </a:rPr>
              <a:t>interactive</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scenario-dependent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asynchronous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bi-directional</a:t>
            </a:r>
            <a:r>
              <a:rPr lang="en-US" sz="1000" dirty="0" smtClean="0">
                <a:latin typeface="Arial" panose="020B0604020202020204" pitchFamily="34" charset="0"/>
                <a:cs typeface="Arial" panose="020B0604020202020204" pitchFamily="34" charset="0"/>
              </a:rPr>
              <a:t> message channel. See: </a:t>
            </a:r>
            <a:r>
              <a:rPr lang="en-US" sz="1000" dirty="0" smtClean="0">
                <a:latin typeface="Arial" panose="020B0604020202020204" pitchFamily="34" charset="0"/>
                <a:cs typeface="Arial" panose="020B0604020202020204" pitchFamily="34" charset="0"/>
                <a:hlinkClick r:id="rId9"/>
              </a:rPr>
              <a:t>https://cyberphone.github.io/doc/web/yasmin.html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188640"/>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453916"/>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reoccurring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Elbow Connector 128"/>
          <p:cNvCxnSpPr/>
          <p:nvPr/>
        </p:nvCxnSpPr>
        <p:spPr>
          <a:xfrm>
            <a:off x="1410270" y="3419516"/>
            <a:ext cx="1277874" cy="874128"/>
          </a:xfrm>
          <a:prstGeom prst="bentConnector3">
            <a:avLst>
              <a:gd name="adj1" fmla="val -10376"/>
            </a:avLst>
          </a:prstGeom>
          <a:ln w="3175">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rot="2212763">
            <a:off x="7972407" y="1109228"/>
            <a:ext cx="1382541" cy="1720873"/>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Lst>
            <a:ahLst/>
            <a:cxnLst>
              <a:cxn ang="0">
                <a:pos x="connsiteX0" y="connsiteY0"/>
              </a:cxn>
              <a:cxn ang="0">
                <a:pos x="connsiteX1" y="connsiteY1"/>
              </a:cxn>
              <a:cxn ang="0">
                <a:pos x="connsiteX2" y="connsiteY2"/>
              </a:cxn>
              <a:cxn ang="0">
                <a:pos x="connsiteX3" y="connsiteY3"/>
              </a:cxn>
            </a:cxnLst>
            <a:rect l="l" t="t" r="r" b="b"/>
            <a:pathLst>
              <a:path w="75321" h="1623783">
                <a:moveTo>
                  <a:pt x="0" y="190618"/>
                </a:moveTo>
                <a:cubicBezTo>
                  <a:pt x="4948" y="127902"/>
                  <a:pt x="10193" y="62716"/>
                  <a:pt x="15141" y="0"/>
                </a:cubicBezTo>
                <a:cubicBezTo>
                  <a:pt x="40772" y="581953"/>
                  <a:pt x="75385" y="1382113"/>
                  <a:pt x="75321" y="1385086"/>
                </a:cubicBezTo>
                <a:cubicBezTo>
                  <a:pt x="75281" y="1385266"/>
                  <a:pt x="66792" y="1498049"/>
                  <a:pt x="56841" y="1623783"/>
                </a:cubicBezTo>
              </a:path>
            </a:pathLst>
          </a:cu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72000"/>
            <a:ext cx="0" cy="507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48941" y="4942182"/>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AuthorizationRequest</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0" name="TextBox 49"/>
          <p:cNvSpPr txBox="1"/>
          <p:nvPr/>
        </p:nvSpPr>
        <p:spPr>
          <a:xfrm>
            <a:off x="3419872" y="3058638"/>
            <a:ext cx="1595309"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PayerAuthorization</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148" name="TextBox 147"/>
          <p:cNvSpPr txBox="1"/>
          <p:nvPr/>
        </p:nvSpPr>
        <p:spPr>
          <a:xfrm>
            <a:off x="2987824" y="3320102"/>
            <a:ext cx="2736647"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Payment Method and Bank </a:t>
            </a:r>
            <a:r>
              <a:rPr lang="en-US" sz="1000" dirty="0" smtClean="0">
                <a:latin typeface="Arial" panose="020B0604020202020204" pitchFamily="34" charset="0"/>
                <a:cs typeface="Arial" panose="020B0604020202020204" pitchFamily="34" charset="0"/>
              </a:rPr>
              <a:t>URLs)</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240000"/>
            <a:ext cx="0" cy="176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204000"/>
            <a:ext cx="0" cy="284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4232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4980600"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4948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67744"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Bank-to-Bank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8201"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grpSp>
        <p:nvGrpSpPr>
          <p:cNvPr id="143" name="Group 142"/>
          <p:cNvGrpSpPr/>
          <p:nvPr/>
        </p:nvGrpSpPr>
        <p:grpSpPr>
          <a:xfrm>
            <a:off x="7668344" y="5013176"/>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mc:Choice xmlns:a14="http://schemas.microsoft.com/office/drawing/2010/main" Requires="a14">
          <p:sp>
            <p:nvSpPr>
              <p:cNvPr id="152" name="TextBox 151"/>
              <p:cNvSpPr txBox="1"/>
              <p:nvPr/>
            </p:nvSpPr>
            <p:spPr>
              <a:xfrm>
                <a:off x="7380312" y="3455988"/>
                <a:ext cx="1558308" cy="1231702"/>
              </a:xfrm>
              <a:prstGeom prst="roundRect">
                <a:avLst>
                  <a:gd name="adj" fmla="val 7701"/>
                </a:avLst>
              </a:prstGeom>
              <a:noFill/>
              <a:ln w="9525">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2000" b="1" baseline="-16000" dirty="0" smtClean="0">
                  <a:solidFill>
                    <a:srgbClr val="C00000"/>
                  </a:solidFill>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&amp; Verification </a:t>
                </a:r>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endParaRPr lang="en-US" sz="1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mc:Choice>
        <mc:Fallback>
          <p:sp>
            <p:nvSpPr>
              <p:cNvPr id="152" name="TextBox 151"/>
              <p:cNvSpPr txBox="1">
                <a:spLocks noRot="1" noChangeAspect="1" noMove="1" noResize="1" noEditPoints="1" noAdjustHandles="1" noChangeArrowheads="1" noChangeShapeType="1" noTextEdit="1"/>
              </p:cNvSpPr>
              <p:nvPr/>
            </p:nvSpPr>
            <p:spPr>
              <a:xfrm>
                <a:off x="7380312" y="3455988"/>
                <a:ext cx="1558308" cy="1231702"/>
              </a:xfrm>
              <a:prstGeom prst="roundRect">
                <a:avLst>
                  <a:gd name="adj" fmla="val 7701"/>
                </a:avLst>
              </a:prstGeom>
              <a:blipFill rotWithShape="1">
                <a:blip r:embed="rId6"/>
                <a:stretch>
                  <a:fillRect/>
                </a:stretch>
              </a:blipFill>
              <a:ln w="9525">
                <a:solidFill>
                  <a:schemeClr val="tx1"/>
                </a:solidFill>
                <a:prstDash val="solid"/>
              </a:ln>
            </p:spPr>
            <p:txBody>
              <a:bodyPr/>
              <a:lstStyle/>
              <a:p>
                <a:r>
                  <a:rPr lang="en-US">
                    <a:noFill/>
                  </a:rPr>
                  <a:t> </a:t>
                </a:r>
              </a:p>
            </p:txBody>
          </p:sp>
        </mc:Fallback>
      </mc:AlternateContent>
      <p:sp>
        <p:nvSpPr>
          <p:cNvPr id="133" name="TextBox 132"/>
          <p:cNvSpPr txBox="1"/>
          <p:nvPr/>
        </p:nvSpPr>
        <p:spPr>
          <a:xfrm>
            <a:off x="1348213" y="5111159"/>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10280"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6" name="TextBox 165"/>
              <p:cNvSpPr txBox="1"/>
              <p:nvPr/>
            </p:nvSpPr>
            <p:spPr>
              <a:xfrm>
                <a:off x="544735" y="6176396"/>
                <a:ext cx="8118942"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7"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8"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9"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544735" y="6176396"/>
                <a:ext cx="8118942" cy="420956"/>
              </a:xfrm>
              <a:prstGeom prst="roundRect">
                <a:avLst/>
              </a:prstGeom>
              <a:blipFill rotWithShape="1">
                <a:blip r:embed="rId10"/>
                <a:stretch>
                  <a:fillRect r="-600" b="-1408"/>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0800000">
            <a:off x="5588458" y="500120"/>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120" name="Parallelogram 119"/>
          <p:cNvSpPr/>
          <p:nvPr/>
        </p:nvSpPr>
        <p:spPr>
          <a:xfrm>
            <a:off x="5568238" y="322518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279688" y="1947708"/>
            <a:ext cx="1008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66316"/>
            <a:ext cx="381891" cy="234000"/>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40917"/>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666433" y="2776379"/>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3547316" y="2571744"/>
            <a:ext cx="1888780" cy="400110"/>
          </a:xfrm>
          <a:prstGeom prst="rect">
            <a:avLst/>
          </a:prstGeom>
          <a:noFill/>
        </p:spPr>
        <p:txBody>
          <a:bodyPr wrap="square" rtlCol="0">
            <a:spAutoFit/>
          </a:bodyPr>
          <a:lstStyle/>
          <a:p>
            <a:r>
              <a:rPr lang="en-US" sz="1000" i="1" dirty="0" smtClean="0">
                <a:latin typeface="Arial" panose="020B0604020202020204" pitchFamily="34" charset="0"/>
                <a:cs typeface="Arial" panose="020B0604020202020204" pitchFamily="34" charset="0"/>
              </a:rPr>
              <a:t>User Authorization</a:t>
            </a:r>
            <a:r>
              <a:rPr lang="en-US" sz="1000" dirty="0" smtClean="0">
                <a:latin typeface="Arial" panose="020B0604020202020204" pitchFamily="34" charset="0"/>
                <a:cs typeface="Arial" panose="020B0604020202020204" pitchFamily="34" charset="0"/>
              </a:rPr>
              <a:t> using a PIN or Biometric operation</a:t>
            </a:r>
            <a:endParaRPr lang="en-US" sz="1000" dirty="0">
              <a:latin typeface="Arial" panose="020B0604020202020204" pitchFamily="34" charset="0"/>
              <a:cs typeface="Arial" panose="020B0604020202020204" pitchFamily="34" charset="0"/>
            </a:endParaRPr>
          </a:p>
        </p:txBody>
      </p:sp>
      <p:sp>
        <p:nvSpPr>
          <p:cNvPr id="134" name="TextBox 133"/>
          <p:cNvSpPr txBox="1"/>
          <p:nvPr/>
        </p:nvSpPr>
        <p:spPr>
          <a:xfrm>
            <a:off x="5334385" y="2721029"/>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141" name="Picture 8" descr="key"/>
          <p:cNvPicPr>
            <a:picLocks noChangeAspect="1" noChangeArrowheads="1"/>
          </p:cNvPicPr>
          <p:nvPr/>
        </p:nvPicPr>
        <p:blipFill>
          <a:blip r:embed="rId13">
            <a:duotone>
              <a:prstClr val="black"/>
              <a:srgbClr val="D9C3A5">
                <a:tint val="50000"/>
                <a:satMod val="180000"/>
              </a:srgb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577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132611" y="188640"/>
            <a:ext cx="147668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 Properties</a:t>
            </a:r>
            <a:endParaRPr lang="en-US" sz="10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547929"/>
            <a:ext cx="470296" cy="306940"/>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104087" y="434352"/>
            <a:ext cx="1596163" cy="1955440"/>
            <a:chOff x="7223039" y="1412863"/>
            <a:chExt cx="1596163" cy="1955440"/>
          </a:xfrm>
        </p:grpSpPr>
        <p:sp>
          <p:nvSpPr>
            <p:cNvPr id="184" name="Rectangle 183"/>
            <p:cNvSpPr>
              <a:spLocks noChangeAspect="1"/>
            </p:cNvSpPr>
            <p:nvPr/>
          </p:nvSpPr>
          <p:spPr>
            <a:xfrm>
              <a:off x="7223039" y="1412863"/>
              <a:ext cx="1596163" cy="1955439"/>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pic>
          <p:nvPicPr>
            <p:cNvPr id="18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43248" y="150268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44834" y="182889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TextBox 186"/>
            <p:cNvSpPr txBox="1"/>
            <p:nvPr/>
          </p:nvSpPr>
          <p:spPr>
            <a:xfrm>
              <a:off x="7659681"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76722" y="1821839"/>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254485" y="2198752"/>
              <a:ext cx="1539204" cy="1169551"/>
            </a:xfrm>
            <a:prstGeom prst="rect">
              <a:avLst/>
            </a:prstGeom>
            <a:noFill/>
          </p:spPr>
          <p:txBody>
            <a:bodyPr wrap="none" rtlCol="0">
              <a:spAutoFit/>
            </a:bodyPr>
            <a:lstStyle/>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a:t>
              </a:r>
              <a:r>
                <a:rPr lang="en-US" sz="1000" dirty="0" smtClean="0">
                  <a:latin typeface="Arial" panose="020B0604020202020204" pitchFamily="34" charset="0"/>
                  <a:cs typeface="Arial" panose="020B0604020202020204" pitchFamily="34" charset="0"/>
                </a:rPr>
                <a:t>Method URL</a:t>
              </a:r>
              <a:endParaRPr lang="en-US" sz="1000" dirty="0" smtClean="0">
                <a:latin typeface="Arial" panose="020B0604020202020204" pitchFamily="34" charset="0"/>
                <a:cs typeface="Arial" panose="020B0604020202020204" pitchFamily="34" charset="0"/>
              </a:endParaRP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Bank Authority</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Object URL</a:t>
              </a:r>
              <a:endParaRPr lang="en-US" sz="1000" dirty="0" smtClean="0">
                <a:latin typeface="Arial" panose="020B0604020202020204" pitchFamily="34" charset="0"/>
                <a:cs typeface="Arial" panose="020B0604020202020204" pitchFamily="34" charset="0"/>
              </a:endParaRP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a:t>
              </a:r>
              <a:r>
                <a:rPr lang="en-US" sz="1000" dirty="0" smtClean="0">
                  <a:latin typeface="Arial" panose="020B0604020202020204" pitchFamily="34" charset="0"/>
                  <a:cs typeface="Arial" panose="020B0604020202020204" pitchFamily="34" charset="0"/>
                </a:rPr>
                <a:t>ID</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PIN</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cxnSp>
        <p:nvCxnSpPr>
          <p:cNvPr id="126" name="Elbow Connector 125"/>
          <p:cNvCxnSpPr/>
          <p:nvPr/>
        </p:nvCxnSpPr>
        <p:spPr>
          <a:xfrm flipV="1">
            <a:off x="5878340" y="1173955"/>
            <a:ext cx="612000" cy="1098351"/>
          </a:xfrm>
          <a:prstGeom prst="bentConnector2">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2" name="TextBox 131"/>
              <p:cNvSpPr txBox="1"/>
              <p:nvPr/>
            </p:nvSpPr>
            <p:spPr>
              <a:xfrm>
                <a:off x="1410558" y="2197503"/>
                <a:ext cx="1424590" cy="1447521"/>
              </a:xfrm>
              <a:prstGeom prst="roundRect">
                <a:avLst>
                  <a:gd name="adj" fmla="val 8156"/>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i="1" baseline="-16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p>
              <a:p>
                <a:pPr>
                  <a:spcBef>
                    <a:spcPts val="600"/>
                  </a:spcBef>
                </a:pPr>
                <a:r>
                  <a:rPr lang="en-US" sz="1000" dirty="0" smtClean="0">
                    <a:latin typeface="Arial" panose="020B0604020202020204" pitchFamily="34" charset="0"/>
                    <a:cs typeface="Arial" panose="020B0604020202020204" pitchFamily="34" charset="0"/>
                  </a:rPr>
                  <a:t>Including URL to own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authority obj</a:t>
                </a:r>
                <a:r>
                  <a:rPr lang="en-US" sz="1000" dirty="0">
                    <a:latin typeface="Arial" panose="020B0604020202020204" pitchFamily="34" charset="0"/>
                    <a:cs typeface="Arial" panose="020B0604020202020204" pitchFamily="34" charset="0"/>
                  </a:rPr>
                  <a:t>e</a:t>
                </a:r>
                <a:r>
                  <a:rPr lang="en-US" sz="1000" dirty="0" smtClean="0">
                    <a:latin typeface="Arial" panose="020B0604020202020204" pitchFamily="34" charset="0"/>
                    <a:cs typeface="Arial" panose="020B0604020202020204" pitchFamily="34" charset="0"/>
                  </a:rPr>
                  <a:t>ct</a:t>
                </a:r>
                <a:r>
                  <a:rPr lang="en-US" sz="1000" i="1" dirty="0">
                    <a:latin typeface="Arial" panose="020B0604020202020204" pitchFamily="34" charset="0"/>
                    <a:cs typeface="Arial" panose="020B0604020202020204" pitchFamily="34" charset="0"/>
                  </a:rPr>
                  <a:t> </a:t>
                </a:r>
                <a14:m>
                  <m:oMath xmlns:m="http://schemas.openxmlformats.org/officeDocument/2006/math">
                    <m:r>
                      <a:rPr lang="en-US" sz="1000" dirty="0">
                        <a:solidFill>
                          <a:srgbClr val="00B050"/>
                        </a:solidFill>
                        <a:latin typeface="Cambria Math"/>
                        <a:cs typeface="Arial" panose="020B0604020202020204" pitchFamily="34" charset="0"/>
                        <a:sym typeface="Wingdings"/>
                      </a:rPr>
                      <m:t></m:t>
                    </m:r>
                  </m:oMath>
                </a14:m>
                <a:endParaRPr lang="en-US" sz="1000" dirty="0">
                  <a:latin typeface="Arial" panose="020B0604020202020204" pitchFamily="34" charset="0"/>
                  <a:cs typeface="Arial" panose="020B0604020202020204" pitchFamily="34" charset="0"/>
                </a:endParaRPr>
              </a:p>
            </p:txBody>
          </p:sp>
        </mc:Choice>
        <mc:Fallback>
          <p:sp>
            <p:nvSpPr>
              <p:cNvPr id="132" name="TextBox 131"/>
              <p:cNvSpPr txBox="1">
                <a:spLocks noRot="1" noChangeAspect="1" noMove="1" noResize="1" noEditPoints="1" noAdjustHandles="1" noChangeArrowheads="1" noChangeShapeType="1" noTextEdit="1"/>
              </p:cNvSpPr>
              <p:nvPr/>
            </p:nvSpPr>
            <p:spPr>
              <a:xfrm>
                <a:off x="1410558" y="2197503"/>
                <a:ext cx="1424590" cy="1447521"/>
              </a:xfrm>
              <a:prstGeom prst="roundRect">
                <a:avLst>
                  <a:gd name="adj" fmla="val 8156"/>
                </a:avLst>
              </a:prstGeom>
              <a:blipFill rotWithShape="1">
                <a:blip r:embed="rId14"/>
                <a:stretch>
                  <a:fillRect/>
                </a:stretch>
              </a:blipFill>
              <a:ln>
                <a:solidFill>
                  <a:schemeClr val="tx1"/>
                </a:solidFill>
                <a:prstDash val="solid"/>
              </a:ln>
            </p:spPr>
            <p:txBody>
              <a:bodyPr/>
              <a:lstStyle/>
              <a:p>
                <a:r>
                  <a:rPr lang="en-US">
                    <a:noFill/>
                  </a:rPr>
                  <a:t> </a:t>
                </a:r>
              </a:p>
            </p:txBody>
          </p:sp>
        </mc:Fallback>
      </mc:AlternateContent>
      <p:sp>
        <p:nvSpPr>
          <p:cNvPr id="136" name="TextBox 135"/>
          <p:cNvSpPr txBox="1"/>
          <p:nvPr/>
        </p:nvSpPr>
        <p:spPr>
          <a:xfrm>
            <a:off x="5257197" y="2492896"/>
            <a:ext cx="659155"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Amount:</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738346" y="2457724"/>
            <a:ext cx="545342" cy="292388"/>
          </a:xfrm>
          <a:prstGeom prst="rect">
            <a:avLst/>
          </a:prstGeom>
          <a:noFill/>
        </p:spPr>
        <p:txBody>
          <a:bodyPr wrap="none" rtlCol="0">
            <a:spAutoFit/>
          </a:bodyPr>
          <a:lstStyle/>
          <a:p>
            <a:r>
              <a:rPr lang="en-US" sz="1300" dirty="0">
                <a:latin typeface="Calibri" panose="020F0502020204030204" pitchFamily="34" charset="0"/>
                <a:cs typeface="Calibri" panose="020F050202020403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200</a:t>
            </a:r>
            <a:endParaRPr lang="en-US" sz="1200" dirty="0">
              <a:latin typeface="Arial" panose="020B0604020202020204" pitchFamily="34" charset="0"/>
              <a:cs typeface="Arial" panose="020B0604020202020204" pitchFamily="34" charset="0"/>
            </a:endParaRPr>
          </a:p>
        </p:txBody>
      </p:sp>
      <p:pic>
        <p:nvPicPr>
          <p:cNvPr id="2" name="Picture 6" descr="C:\Users\Anders\AppData\Local\Microsoft\Windows\INetCache\IE\10FYNQXY\Crystal_Clear_kdm_user_female[1].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087780" y="500586"/>
            <a:ext cx="459335" cy="459335"/>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14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917486" y="2780928"/>
            <a:ext cx="744996" cy="552793"/>
          </a:xfrm>
          <a:prstGeom prst="rect">
            <a:avLst/>
          </a:prstGeom>
          <a:effectLst>
            <a:outerShdw blurRad="50800" dist="38100" dir="2700000" algn="tl" rotWithShape="0">
              <a:prstClr val="black">
                <a:alpha val="40000"/>
              </a:prstClr>
            </a:outerShdw>
          </a:effectLst>
        </p:spPr>
      </p:pic>
      <p:pic>
        <p:nvPicPr>
          <p:cNvPr id="165" name="Picture 16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76482" y="2780928"/>
            <a:ext cx="744996" cy="552793"/>
          </a:xfrm>
          <a:prstGeom prst="rect">
            <a:avLst/>
          </a:prstGeom>
          <a:effectLst>
            <a:outerShdw blurRad="50800" dist="38100" dir="2700000" algn="tl" rotWithShape="0">
              <a:prstClr val="black">
                <a:alpha val="40000"/>
              </a:prstClr>
            </a:outerShdw>
          </a:effectLst>
        </p:spPr>
      </p:pic>
      <p:grpSp>
        <p:nvGrpSpPr>
          <p:cNvPr id="190" name="Group 189"/>
          <p:cNvGrpSpPr/>
          <p:nvPr/>
        </p:nvGrpSpPr>
        <p:grpSpPr>
          <a:xfrm>
            <a:off x="2651232" y="524071"/>
            <a:ext cx="557162" cy="447881"/>
            <a:chOff x="3321759" y="524071"/>
            <a:chExt cx="557162" cy="447881"/>
          </a:xfrm>
        </p:grpSpPr>
        <p:grpSp>
          <p:nvGrpSpPr>
            <p:cNvPr id="191" name="Group 190"/>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211" name="Rectangle 210"/>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p:cNvCxnSpPr>
                <a:stCxn id="212" idx="3"/>
                <a:endCxn id="212"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93" name="Oval 192"/>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ight Triangle 201"/>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ight Triangle 205"/>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6" name="TextBox 215"/>
          <p:cNvSpPr txBox="1"/>
          <p:nvPr/>
        </p:nvSpPr>
        <p:spPr>
          <a:xfrm>
            <a:off x="8012732" y="5007352"/>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217" name="TextBox 216"/>
          <p:cNvSpPr txBox="1"/>
          <p:nvPr/>
        </p:nvSpPr>
        <p:spPr>
          <a:xfrm>
            <a:off x="3713728" y="578779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3548" y="1627053"/>
            <a:ext cx="7992888" cy="3170099"/>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PaymentClientRequest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paymentMethods</a:t>
            </a:r>
            <a:r>
              <a:rPr lang="en-US" sz="1000" dirty="0">
                <a:solidFill>
                  <a:srgbClr val="000000"/>
                </a:solidFill>
                <a:latin typeface="Verdana"/>
              </a:rPr>
              <a:t>": ["</a:t>
            </a:r>
            <a:r>
              <a:rPr lang="en-US" sz="1000" dirty="0">
                <a:solidFill>
                  <a:srgbClr val="0000C0"/>
                </a:solidFill>
                <a:latin typeface="Verdana"/>
              </a:rPr>
              <a:t>https://supercard.com</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paymentRequest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payee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commonName</a:t>
            </a:r>
            <a:r>
              <a:rPr lang="en-US" sz="1000" dirty="0">
                <a:solidFill>
                  <a:srgbClr val="000000"/>
                </a:solidFill>
                <a:latin typeface="Verdana"/>
              </a:rPr>
              <a:t>": "</a:t>
            </a:r>
            <a:r>
              <a:rPr lang="en-US" sz="1000" dirty="0">
                <a:solidFill>
                  <a:srgbClr val="0000C0"/>
                </a:solidFill>
                <a:latin typeface="Verdana"/>
              </a:rPr>
              <a:t>Demo Merchant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homePage</a:t>
            </a:r>
            <a:r>
              <a:rPr lang="en-US" sz="1000" dirty="0">
                <a:solidFill>
                  <a:srgbClr val="000000"/>
                </a:solidFill>
                <a:latin typeface="Verdana"/>
              </a:rPr>
              <a:t>": "</a:t>
            </a:r>
            <a:r>
              <a:rPr lang="en-US" sz="1000" dirty="0">
                <a:solidFill>
                  <a:srgbClr val="0000C0"/>
                </a:solidFill>
                <a:latin typeface="Verdana"/>
              </a:rPr>
              <a:t>https://demomerchant.com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amount</a:t>
            </a:r>
            <a:r>
              <a:rPr lang="en-US" sz="1000" dirty="0">
                <a:solidFill>
                  <a:srgbClr val="000000"/>
                </a:solidFill>
                <a:latin typeface="Verdana"/>
              </a:rPr>
              <a:t>": "</a:t>
            </a:r>
            <a:r>
              <a:rPr lang="en-US" sz="1000" dirty="0">
                <a:solidFill>
                  <a:srgbClr val="0000C0"/>
                </a:solidFill>
                <a:latin typeface="Verdana"/>
              </a:rPr>
              <a:t>550.00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currency</a:t>
            </a:r>
            <a:r>
              <a:rPr lang="en-US" sz="1000" dirty="0">
                <a:solidFill>
                  <a:srgbClr val="000000"/>
                </a:solidFill>
                <a:latin typeface="Verdana"/>
              </a:rPr>
              <a:t>": "</a:t>
            </a:r>
            <a:r>
              <a:rPr lang="en-US" sz="1000" dirty="0">
                <a:solidFill>
                  <a:srgbClr val="0000C0"/>
                </a:solidFill>
                <a:latin typeface="Verdana"/>
              </a:rPr>
              <a:t>EUR</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#1000005</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2020-01-31T13:06:03Z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a:solidFill>
                  <a:srgbClr val="0000C0"/>
                </a:solidFill>
                <a:latin typeface="Verdana"/>
              </a:rPr>
              <a:t>2020-01-31T13:37:00Z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606952" y="210126"/>
            <a:ext cx="6925488"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Merchant </a:t>
            </a:r>
            <a:r>
              <a:rPr lang="en-US" sz="1600" dirty="0" smtClean="0">
                <a:latin typeface="Arial" panose="020B0604020202020204" pitchFamily="34" charset="0"/>
                <a:cs typeface="Arial" panose="020B0604020202020204" pitchFamily="34" charset="0"/>
                <a:sym typeface="Wingdings"/>
              </a:rPr>
              <a:t>Invokes the Wallet with a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6176396"/>
            <a:ext cx="7560839"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invokes the Wallet (after a user action) with a list of supported payment methods.  Those who are matching the user’s virtual cards will be shown in the Wallet UI to select from. </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5602434" y="1953919"/>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55976" y="1722599"/>
            <a:ext cx="365277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a:t>
            </a:r>
            <a:r>
              <a:rPr lang="en-US" sz="1000" dirty="0" smtClean="0">
                <a:latin typeface="Arial" panose="020B0604020202020204" pitchFamily="34" charset="0"/>
                <a:cs typeface="Arial" panose="020B0604020202020204" pitchFamily="34" charset="0"/>
              </a:rPr>
              <a:t>URLs </a:t>
            </a:r>
            <a:r>
              <a:rPr lang="en-US" sz="1000" dirty="0" smtClean="0">
                <a:latin typeface="Arial" panose="020B0604020202020204" pitchFamily="34" charset="0"/>
                <a:cs typeface="Arial" panose="020B0604020202020204" pitchFamily="34" charset="0"/>
              </a:rPr>
              <a:t>to be matched </a:t>
            </a:r>
            <a:r>
              <a:rPr lang="en-US" sz="1000" dirty="0" smtClean="0">
                <a:latin typeface="Arial" panose="020B0604020202020204" pitchFamily="34" charset="0"/>
                <a:cs typeface="Arial" panose="020B0604020202020204" pitchFamily="34" charset="0"/>
              </a:rPr>
              <a:t>against the </a:t>
            </a:r>
            <a:r>
              <a:rPr lang="en-US" sz="1000" dirty="0" smtClean="0">
                <a:latin typeface="Arial" panose="020B0604020202020204" pitchFamily="34" charset="0"/>
                <a:cs typeface="Arial" panose="020B0604020202020204" pitchFamily="34" charset="0"/>
              </a:rPr>
              <a:t>virtual cards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63688" y="210126"/>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Wallet Receives the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600" dirty="0">
              <a:latin typeface="Arial" panose="020B0604020202020204" pitchFamily="34" charset="0"/>
              <a:cs typeface="Arial" panose="020B0604020202020204" pitchFamily="34" charset="0"/>
            </a:endParaRPr>
          </a:p>
        </p:txBody>
      </p:sp>
      <p:sp>
        <p:nvSpPr>
          <p:cNvPr id="16" name="TextBox 1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a:t>
            </a:r>
            <a:r>
              <a:rPr lang="en-US" sz="1000" b="1" dirty="0" err="1" smtClean="0">
                <a:solidFill>
                  <a:schemeClr val="accent5">
                    <a:lumMod val="75000"/>
                  </a:schemeClr>
                </a:solidFill>
                <a:latin typeface="Arial" panose="020B0604020202020204" pitchFamily="34" charset="0"/>
                <a:cs typeface="Arial" panose="020B0604020202020204" pitchFamily="34" charset="0"/>
              </a:rPr>
              <a:t>P</a:t>
            </a:r>
            <a:r>
              <a:rPr lang="en-US" sz="1000" b="1" dirty="0" err="1">
                <a:solidFill>
                  <a:schemeClr val="accent5">
                    <a:lumMod val="75000"/>
                  </a:schemeClr>
                </a:solidFill>
                <a:latin typeface="Arial" panose="020B0604020202020204" pitchFamily="34" charset="0"/>
                <a:cs typeface="Arial" panose="020B0604020202020204" pitchFamily="34" charset="0"/>
              </a:rPr>
              <a:t>aymentClientRequest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5" name="Rounded Rectangle 4"/>
          <p:cNvSpPr/>
          <p:nvPr/>
        </p:nvSpPr>
        <p:spPr>
          <a:xfrm>
            <a:off x="3374086" y="675444"/>
            <a:ext cx="2511077" cy="4680520"/>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374885" y="832003"/>
            <a:ext cx="491321" cy="69859"/>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783562" y="818332"/>
            <a:ext cx="79200" cy="79200"/>
          </a:xfrm>
          <a:prstGeom prst="ellipse">
            <a:avLst/>
          </a:prstGeom>
          <a:gradFill flip="none" rotWithShape="1">
            <a:gsLst>
              <a:gs pos="100000">
                <a:schemeClr val="tx2">
                  <a:lumMod val="60000"/>
                  <a:lumOff val="40000"/>
                </a:schemeClr>
              </a:gs>
              <a:gs pos="1875">
                <a:schemeClr val="tx2">
                  <a:lumMod val="60000"/>
                  <a:lumOff val="40000"/>
                </a:schemeClr>
              </a:gs>
              <a:gs pos="50000">
                <a:schemeClr val="accent1">
                  <a:lumMod val="40000"/>
                  <a:lumOff val="60000"/>
                </a:schemeClr>
              </a:gs>
            </a:gsLst>
            <a:path path="circle">
              <a:fillToRect l="50000" t="50000" r="50000" b="50000"/>
            </a:path>
            <a:tileRect/>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8861" y="1031255"/>
            <a:ext cx="2312916" cy="4111851"/>
          </a:xfrm>
          <a:prstGeom prst="rect">
            <a:avLst/>
          </a:prstGeom>
          <a:ln>
            <a:solidFill>
              <a:schemeClr val="bg1">
                <a:lumMod val="65000"/>
              </a:schemeClr>
            </a:solidFill>
          </a:ln>
          <a:effectLst>
            <a:outerShdw blurRad="50800" dist="38100" dir="2700000" sx="1000" sy="1000" algn="tl" rotWithShape="0">
              <a:prstClr val="black">
                <a:alpha val="40000"/>
              </a:prstClr>
            </a:outerShdw>
          </a:effectLst>
        </p:spPr>
      </p:pic>
      <p:cxnSp>
        <p:nvCxnSpPr>
          <p:cNvPr id="10" name="Straight Arrow Connector 9"/>
          <p:cNvCxnSpPr/>
          <p:nvPr/>
        </p:nvCxnSpPr>
        <p:spPr>
          <a:xfrm flipH="1">
            <a:off x="5901455" y="4704269"/>
            <a:ext cx="547666"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11"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696505" y="4378688"/>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543112" y="455428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399095" y="474551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6010838" y="5035800"/>
            <a:ext cx="1798890" cy="307777"/>
          </a:xfrm>
          <a:prstGeom prst="rect">
            <a:avLst/>
          </a:prstGeom>
          <a:noFill/>
        </p:spPr>
        <p:txBody>
          <a:bodyPr wrap="none" rtlCol="0">
            <a:spAutoFit/>
          </a:bodyPr>
          <a:lstStyle/>
          <a:p>
            <a:pPr algn="ctr"/>
            <a:r>
              <a:rPr lang="en-US" sz="1400" dirty="0" smtClean="0">
                <a:latin typeface="Arial" panose="020B0604020202020204" pitchFamily="34" charset="0"/>
                <a:cs typeface="Arial" panose="020B0604020202020204" pitchFamily="34" charset="0"/>
              </a:rPr>
              <a:t>TEE Protected Keys</a:t>
            </a:r>
            <a:endParaRPr lang="en-US" sz="1400" dirty="0">
              <a:latin typeface="Arial" panose="020B0604020202020204" pitchFamily="34" charset="0"/>
              <a:cs typeface="Arial" panose="020B0604020202020204" pitchFamily="34" charset="0"/>
            </a:endParaRPr>
          </a:p>
        </p:txBody>
      </p:sp>
      <p:cxnSp>
        <p:nvCxnSpPr>
          <p:cNvPr id="15" name="Straight Arrow Connector 14"/>
          <p:cNvCxnSpPr/>
          <p:nvPr/>
        </p:nvCxnSpPr>
        <p:spPr>
          <a:xfrm flipH="1" flipV="1">
            <a:off x="5179759" y="2264040"/>
            <a:ext cx="836551" cy="5453"/>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010838" y="2115604"/>
            <a:ext cx="1624098" cy="307777"/>
          </a:xfrm>
          <a:prstGeom prst="rect">
            <a:avLst/>
          </a:prstGeom>
          <a:noFill/>
        </p:spPr>
        <p:txBody>
          <a:bodyPr wrap="none" rtlCol="0">
            <a:spAutoFit/>
          </a:bodyPr>
          <a:lstStyle/>
          <a:p>
            <a:pPr algn="ctr"/>
            <a:r>
              <a:rPr lang="en-US" sz="1400" dirty="0" smtClean="0">
                <a:latin typeface="Arial" panose="020B0604020202020204" pitchFamily="34" charset="0"/>
                <a:cs typeface="Arial" panose="020B0604020202020204" pitchFamily="34" charset="0"/>
              </a:rPr>
              <a:t>Virtual Card Logo</a:t>
            </a:r>
            <a:endParaRPr lang="en-US" sz="14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5179759" y="2760018"/>
            <a:ext cx="836551" cy="204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10838" y="2500448"/>
            <a:ext cx="1827744" cy="523220"/>
          </a:xfrm>
          <a:prstGeom prst="rect">
            <a:avLst/>
          </a:prstGeom>
          <a:noFill/>
        </p:spPr>
        <p:txBody>
          <a:bodyPr wrap="none" rtlCol="0">
            <a:spAutoFit/>
          </a:bodyPr>
          <a:lstStyle/>
          <a:p>
            <a:r>
              <a:rPr lang="en-US" sz="1400" i="1" dirty="0" smtClean="0">
                <a:latin typeface="Arial" panose="020B0604020202020204" pitchFamily="34" charset="0"/>
                <a:cs typeface="Arial" panose="020B0604020202020204" pitchFamily="34" charset="0"/>
              </a:rPr>
              <a:t>Optional</a:t>
            </a:r>
            <a:r>
              <a:rPr lang="en-US" sz="1400" dirty="0" smtClean="0">
                <a:latin typeface="Arial" panose="020B0604020202020204" pitchFamily="34" charset="0"/>
                <a:cs typeface="Arial" panose="020B0604020202020204" pitchFamily="34" charset="0"/>
              </a:rPr>
              <a:t>: Real-Time</a:t>
            </a:r>
            <a:br>
              <a:rPr lang="en-US" sz="1400" dirty="0" smtClean="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Account Balance</a:t>
            </a:r>
            <a:endParaRPr lang="en-US" sz="1400" dirty="0">
              <a:latin typeface="Arial" panose="020B0604020202020204" pitchFamily="34" charset="0"/>
              <a:cs typeface="Arial" panose="020B0604020202020204" pitchFamily="34" charset="0"/>
            </a:endParaRPr>
          </a:p>
        </p:txBody>
      </p:sp>
      <p:cxnSp>
        <p:nvCxnSpPr>
          <p:cNvPr id="20" name="Straight Arrow Connector 19"/>
          <p:cNvCxnSpPr/>
          <p:nvPr/>
        </p:nvCxnSpPr>
        <p:spPr>
          <a:xfrm flipH="1" flipV="1">
            <a:off x="5462318" y="1540875"/>
            <a:ext cx="553992" cy="4229"/>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10838" y="1173150"/>
            <a:ext cx="1543436" cy="738664"/>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Adapted to:</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 </a:t>
            </a:r>
            <a:r>
              <a:rPr lang="en-US" sz="1400" dirty="0" smtClean="0">
                <a:latin typeface="Arial" panose="020B0604020202020204" pitchFamily="34" charset="0"/>
                <a:cs typeface="Arial" panose="020B0604020202020204" pitchFamily="34" charset="0"/>
              </a:rPr>
              <a:t>Language</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a:t>
            </a:r>
            <a:r>
              <a:rPr lang="en-US" sz="1400" dirty="0" smtClean="0">
                <a:latin typeface="Arial" panose="020B0604020202020204" pitchFamily="34" charset="0"/>
                <a:cs typeface="Arial" panose="020B0604020202020204" pitchFamily="34" charset="0"/>
              </a:rPr>
              <a:t> Disability</a:t>
            </a:r>
            <a:endParaRPr lang="en-US" sz="1400"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5296310" y="3414257"/>
            <a:ext cx="720000"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10838" y="3044182"/>
            <a:ext cx="1588897" cy="1169551"/>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UI Showing:</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Direct Payment</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Booking</a:t>
            </a:r>
            <a:endParaRPr lang="en-US" sz="1400" dirty="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Gas Station</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Etc.</a:t>
            </a:r>
            <a:endParaRPr lang="en-US" sz="1400" dirty="0">
              <a:latin typeface="Arial" panose="020B0604020202020204" pitchFamily="34" charset="0"/>
              <a:cs typeface="Arial" panose="020B0604020202020204" pitchFamily="34" charset="0"/>
            </a:endParaRPr>
          </a:p>
        </p:txBody>
      </p:sp>
      <p:sp>
        <p:nvSpPr>
          <p:cNvPr id="24" name="TextBox 23"/>
          <p:cNvSpPr txBox="1"/>
          <p:nvPr/>
        </p:nvSpPr>
        <p:spPr>
          <a:xfrm>
            <a:off x="3621405" y="5415607"/>
            <a:ext cx="3857137" cy="461665"/>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PIN or Biometric</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for User Authorization</a:t>
            </a:r>
            <a:br>
              <a:rPr lang="en-US" sz="1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(as defined by the </a:t>
            </a:r>
            <a:r>
              <a:rPr lang="en-US" sz="1000" i="1" dirty="0" smtClean="0">
                <a:latin typeface="Arial" panose="020B0604020202020204" pitchFamily="34" charset="0"/>
                <a:cs typeface="Arial" panose="020B0604020202020204" pitchFamily="34" charset="0"/>
              </a:rPr>
              <a:t>virtual card issuer</a:t>
            </a:r>
            <a:r>
              <a:rPr lang="en-US" sz="1000" dirty="0" smtClean="0">
                <a:latin typeface="Arial" panose="020B0604020202020204" pitchFamily="34" charset="0"/>
                <a:cs typeface="Arial" panose="020B0604020202020204" pitchFamily="34" charset="0"/>
              </a:rPr>
              <a:t>, not the </a:t>
            </a:r>
            <a:r>
              <a:rPr lang="en-US" sz="1000" dirty="0">
                <a:latin typeface="Arial" panose="020B0604020202020204" pitchFamily="34" charset="0"/>
                <a:cs typeface="Arial" panose="020B0604020202020204" pitchFamily="34" charset="0"/>
              </a:rPr>
              <a:t>W</a:t>
            </a:r>
            <a:r>
              <a:rPr lang="en-US" sz="1000" dirty="0" smtClean="0">
                <a:latin typeface="Arial" panose="020B0604020202020204" pitchFamily="34" charset="0"/>
                <a:cs typeface="Arial" panose="020B0604020202020204" pitchFamily="34" charset="0"/>
              </a:rPr>
              <a:t>allet)</a:t>
            </a:r>
            <a:endParaRPr lang="en-US" sz="1000" dirty="0">
              <a:latin typeface="Arial" panose="020B0604020202020204" pitchFamily="34" charset="0"/>
              <a:cs typeface="Arial" panose="020B0604020202020204" pitchFamily="34" charset="0"/>
            </a:endParaRPr>
          </a:p>
        </p:txBody>
      </p:sp>
      <p:sp>
        <p:nvSpPr>
          <p:cNvPr id="25" name="Freeform 24"/>
          <p:cNvSpPr/>
          <p:nvPr/>
        </p:nvSpPr>
        <p:spPr>
          <a:xfrm>
            <a:off x="3059832" y="4491868"/>
            <a:ext cx="588099" cy="1081570"/>
          </a:xfrm>
          <a:custGeom>
            <a:avLst/>
            <a:gdLst>
              <a:gd name="connsiteX0" fmla="*/ 0 w 377851"/>
              <a:gd name="connsiteY0" fmla="*/ 128473 h 128473"/>
              <a:gd name="connsiteX1" fmla="*/ 83127 w 377851"/>
              <a:gd name="connsiteY1" fmla="*/ 83131 h 128473"/>
              <a:gd name="connsiteX2" fmla="*/ 173811 w 377851"/>
              <a:gd name="connsiteY2" fmla="*/ 60460 h 128473"/>
              <a:gd name="connsiteX3" fmla="*/ 309838 w 377851"/>
              <a:gd name="connsiteY3" fmla="*/ 15118 h 128473"/>
              <a:gd name="connsiteX4" fmla="*/ 377851 w 377851"/>
              <a:gd name="connsiteY4" fmla="*/ 3 h 128473"/>
              <a:gd name="connsiteX0" fmla="*/ 0 w 778373"/>
              <a:gd name="connsiteY0" fmla="*/ 816159 h 816159"/>
              <a:gd name="connsiteX1" fmla="*/ 83127 w 778373"/>
              <a:gd name="connsiteY1" fmla="*/ 770817 h 816159"/>
              <a:gd name="connsiteX2" fmla="*/ 173811 w 778373"/>
              <a:gd name="connsiteY2" fmla="*/ 748146 h 816159"/>
              <a:gd name="connsiteX3" fmla="*/ 309838 w 778373"/>
              <a:gd name="connsiteY3" fmla="*/ 702804 h 816159"/>
              <a:gd name="connsiteX4" fmla="*/ 778373 w 778373"/>
              <a:gd name="connsiteY4" fmla="*/ 0 h 816159"/>
              <a:gd name="connsiteX0" fmla="*/ 0 w 778373"/>
              <a:gd name="connsiteY0" fmla="*/ 820394 h 820394"/>
              <a:gd name="connsiteX1" fmla="*/ 83127 w 778373"/>
              <a:gd name="connsiteY1" fmla="*/ 775052 h 820394"/>
              <a:gd name="connsiteX2" fmla="*/ 173811 w 778373"/>
              <a:gd name="connsiteY2" fmla="*/ 752381 h 820394"/>
              <a:gd name="connsiteX3" fmla="*/ 302281 w 778373"/>
              <a:gd name="connsiteY3" fmla="*/ 94920 h 820394"/>
              <a:gd name="connsiteX4" fmla="*/ 778373 w 778373"/>
              <a:gd name="connsiteY4" fmla="*/ 4235 h 820394"/>
              <a:gd name="connsiteX0" fmla="*/ 656097 w 724109"/>
              <a:gd name="connsiteY0" fmla="*/ 752380 h 809393"/>
              <a:gd name="connsiteX1" fmla="*/ 28863 w 724109"/>
              <a:gd name="connsiteY1" fmla="*/ 775052 h 809393"/>
              <a:gd name="connsiteX2" fmla="*/ 119547 w 724109"/>
              <a:gd name="connsiteY2" fmla="*/ 752381 h 809393"/>
              <a:gd name="connsiteX3" fmla="*/ 248017 w 724109"/>
              <a:gd name="connsiteY3" fmla="*/ 94920 h 809393"/>
              <a:gd name="connsiteX4" fmla="*/ 724109 w 724109"/>
              <a:gd name="connsiteY4" fmla="*/ 4235 h 809393"/>
              <a:gd name="connsiteX0" fmla="*/ 642713 w 710725"/>
              <a:gd name="connsiteY0" fmla="*/ 753327 h 815624"/>
              <a:gd name="connsiteX1" fmla="*/ 15479 w 710725"/>
              <a:gd name="connsiteY1" fmla="*/ 775999 h 815624"/>
              <a:gd name="connsiteX2" fmla="*/ 234633 w 710725"/>
              <a:gd name="connsiteY2" fmla="*/ 95867 h 815624"/>
              <a:gd name="connsiteX3" fmla="*/ 710725 w 710725"/>
              <a:gd name="connsiteY3" fmla="*/ 5182 h 815624"/>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397 w 709409"/>
              <a:gd name="connsiteY0" fmla="*/ 748145 h 812322"/>
              <a:gd name="connsiteX1" fmla="*/ 14163 w 709409"/>
              <a:gd name="connsiteY1" fmla="*/ 770817 h 812322"/>
              <a:gd name="connsiteX2" fmla="*/ 180929 w 709409"/>
              <a:gd name="connsiteY2" fmla="*/ 64491 h 812322"/>
              <a:gd name="connsiteX3" fmla="*/ 709409 w 709409"/>
              <a:gd name="connsiteY3" fmla="*/ 0 h 812322"/>
              <a:gd name="connsiteX0" fmla="*/ 657796 w 725808"/>
              <a:gd name="connsiteY0" fmla="*/ 748145 h 773366"/>
              <a:gd name="connsiteX1" fmla="*/ 30562 w 725808"/>
              <a:gd name="connsiteY1" fmla="*/ 770817 h 773366"/>
              <a:gd name="connsiteX2" fmla="*/ 197328 w 725808"/>
              <a:gd name="connsiteY2" fmla="*/ 64491 h 773366"/>
              <a:gd name="connsiteX3" fmla="*/ 725808 w 725808"/>
              <a:gd name="connsiteY3" fmla="*/ 0 h 773366"/>
              <a:gd name="connsiteX0" fmla="*/ 627313 w 695325"/>
              <a:gd name="connsiteY0" fmla="*/ 748145 h 770867"/>
              <a:gd name="connsiteX1" fmla="*/ 79 w 695325"/>
              <a:gd name="connsiteY1" fmla="*/ 770817 h 770867"/>
              <a:gd name="connsiteX2" fmla="*/ 166845 w 695325"/>
              <a:gd name="connsiteY2" fmla="*/ 64491 h 770867"/>
              <a:gd name="connsiteX3" fmla="*/ 695325 w 695325"/>
              <a:gd name="connsiteY3" fmla="*/ 0 h 77086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987 w 709999"/>
              <a:gd name="connsiteY0" fmla="*/ 748145 h 812322"/>
              <a:gd name="connsiteX1" fmla="*/ 14753 w 709999"/>
              <a:gd name="connsiteY1" fmla="*/ 770817 h 812322"/>
              <a:gd name="connsiteX2" fmla="*/ 181519 w 709999"/>
              <a:gd name="connsiteY2" fmla="*/ 64491 h 812322"/>
              <a:gd name="connsiteX3" fmla="*/ 709999 w 709999"/>
              <a:gd name="connsiteY3" fmla="*/ 0 h 812322"/>
              <a:gd name="connsiteX0" fmla="*/ 641801 w 709813"/>
              <a:gd name="connsiteY0" fmla="*/ 748145 h 772383"/>
              <a:gd name="connsiteX1" fmla="*/ 14567 w 709813"/>
              <a:gd name="connsiteY1" fmla="*/ 770817 h 772383"/>
              <a:gd name="connsiteX2" fmla="*/ 181333 w 709813"/>
              <a:gd name="connsiteY2" fmla="*/ 64491 h 772383"/>
              <a:gd name="connsiteX3" fmla="*/ 709813 w 709813"/>
              <a:gd name="connsiteY3" fmla="*/ 0 h 772383"/>
              <a:gd name="connsiteX0" fmla="*/ 627328 w 695340"/>
              <a:gd name="connsiteY0" fmla="*/ 748145 h 771993"/>
              <a:gd name="connsiteX1" fmla="*/ 94 w 695340"/>
              <a:gd name="connsiteY1" fmla="*/ 770817 h 771993"/>
              <a:gd name="connsiteX2" fmla="*/ 166860 w 695340"/>
              <a:gd name="connsiteY2" fmla="*/ 64491 h 771993"/>
              <a:gd name="connsiteX3" fmla="*/ 695340 w 695340"/>
              <a:gd name="connsiteY3" fmla="*/ 0 h 771993"/>
              <a:gd name="connsiteX0" fmla="*/ 627277 w 695289"/>
              <a:gd name="connsiteY0" fmla="*/ 748145 h 770819"/>
              <a:gd name="connsiteX1" fmla="*/ 43 w 695289"/>
              <a:gd name="connsiteY1" fmla="*/ 770817 h 770819"/>
              <a:gd name="connsiteX2" fmla="*/ 166809 w 695289"/>
              <a:gd name="connsiteY2" fmla="*/ 64491 h 770819"/>
              <a:gd name="connsiteX3" fmla="*/ 695289 w 695289"/>
              <a:gd name="connsiteY3" fmla="*/ 0 h 770819"/>
              <a:gd name="connsiteX0" fmla="*/ 644267 w 712279"/>
              <a:gd name="connsiteY0" fmla="*/ 748145 h 816007"/>
              <a:gd name="connsiteX1" fmla="*/ 17033 w 712279"/>
              <a:gd name="connsiteY1" fmla="*/ 770817 h 816007"/>
              <a:gd name="connsiteX2" fmla="*/ 162367 w 712279"/>
              <a:gd name="connsiteY2" fmla="*/ 13294 h 816007"/>
              <a:gd name="connsiteX3" fmla="*/ 712279 w 712279"/>
              <a:gd name="connsiteY3" fmla="*/ 0 h 816007"/>
              <a:gd name="connsiteX0" fmla="*/ 630695 w 698707"/>
              <a:gd name="connsiteY0" fmla="*/ 748145 h 771675"/>
              <a:gd name="connsiteX1" fmla="*/ 3461 w 698707"/>
              <a:gd name="connsiteY1" fmla="*/ 770817 h 771675"/>
              <a:gd name="connsiteX2" fmla="*/ 148795 w 698707"/>
              <a:gd name="connsiteY2" fmla="*/ 13294 h 771675"/>
              <a:gd name="connsiteX3" fmla="*/ 698707 w 698707"/>
              <a:gd name="connsiteY3" fmla="*/ 0 h 771675"/>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486740 w 554752"/>
              <a:gd name="connsiteY0" fmla="*/ 748145 h 748195"/>
              <a:gd name="connsiteX1" fmla="*/ 0 w 554752"/>
              <a:gd name="connsiteY1" fmla="*/ 748195 h 748195"/>
              <a:gd name="connsiteX2" fmla="*/ 4840 w 554752"/>
              <a:gd name="connsiteY2" fmla="*/ 13294 h 748195"/>
              <a:gd name="connsiteX3" fmla="*/ 554752 w 554752"/>
              <a:gd name="connsiteY3" fmla="*/ 0 h 748195"/>
              <a:gd name="connsiteX0" fmla="*/ 484359 w 552371"/>
              <a:gd name="connsiteY0" fmla="*/ 748145 h 820823"/>
              <a:gd name="connsiteX1" fmla="*/ 0 w 552371"/>
              <a:gd name="connsiteY1" fmla="*/ 820823 h 820823"/>
              <a:gd name="connsiteX2" fmla="*/ 2459 w 552371"/>
              <a:gd name="connsiteY2" fmla="*/ 13294 h 820823"/>
              <a:gd name="connsiteX3" fmla="*/ 552371 w 552371"/>
              <a:gd name="connsiteY3" fmla="*/ 0 h 820823"/>
              <a:gd name="connsiteX0" fmla="*/ 484359 w 552371"/>
              <a:gd name="connsiteY0" fmla="*/ 748145 h 881293"/>
              <a:gd name="connsiteX1" fmla="*/ 486546 w 552371"/>
              <a:gd name="connsiteY1" fmla="*/ 831236 h 881293"/>
              <a:gd name="connsiteX2" fmla="*/ 0 w 552371"/>
              <a:gd name="connsiteY2" fmla="*/ 820823 h 881293"/>
              <a:gd name="connsiteX3" fmla="*/ 2459 w 552371"/>
              <a:gd name="connsiteY3" fmla="*/ 13294 h 881293"/>
              <a:gd name="connsiteX4" fmla="*/ 552371 w 552371"/>
              <a:gd name="connsiteY4" fmla="*/ 0 h 881293"/>
              <a:gd name="connsiteX0" fmla="*/ 486546 w 552371"/>
              <a:gd name="connsiteY0" fmla="*/ 831236 h 881293"/>
              <a:gd name="connsiteX1" fmla="*/ 0 w 552371"/>
              <a:gd name="connsiteY1" fmla="*/ 820823 h 881293"/>
              <a:gd name="connsiteX2" fmla="*/ 2459 w 552371"/>
              <a:gd name="connsiteY2" fmla="*/ 13294 h 881293"/>
              <a:gd name="connsiteX3" fmla="*/ 552371 w 552371"/>
              <a:gd name="connsiteY3" fmla="*/ 0 h 881293"/>
              <a:gd name="connsiteX0" fmla="*/ 505596 w 552371"/>
              <a:gd name="connsiteY0" fmla="*/ 866954 h 894719"/>
              <a:gd name="connsiteX1" fmla="*/ 0 w 552371"/>
              <a:gd name="connsiteY1" fmla="*/ 820823 h 894719"/>
              <a:gd name="connsiteX2" fmla="*/ 2459 w 552371"/>
              <a:gd name="connsiteY2" fmla="*/ 13294 h 894719"/>
              <a:gd name="connsiteX3" fmla="*/ 552371 w 552371"/>
              <a:gd name="connsiteY3" fmla="*/ 0 h 894719"/>
              <a:gd name="connsiteX0" fmla="*/ 594893 w 594893"/>
              <a:gd name="connsiteY0" fmla="*/ 1087220 h 1087885"/>
              <a:gd name="connsiteX1" fmla="*/ 0 w 594893"/>
              <a:gd name="connsiteY1" fmla="*/ 820823 h 1087885"/>
              <a:gd name="connsiteX2" fmla="*/ 2459 w 594893"/>
              <a:gd name="connsiteY2" fmla="*/ 13294 h 1087885"/>
              <a:gd name="connsiteX3" fmla="*/ 552371 w 594893"/>
              <a:gd name="connsiteY3" fmla="*/ 0 h 1087885"/>
              <a:gd name="connsiteX0" fmla="*/ 593694 w 593694"/>
              <a:gd name="connsiteY0" fmla="*/ 1087220 h 1139755"/>
              <a:gd name="connsiteX1" fmla="*/ 9517 w 593694"/>
              <a:gd name="connsiteY1" fmla="*/ 1080379 h 1139755"/>
              <a:gd name="connsiteX2" fmla="*/ 1260 w 593694"/>
              <a:gd name="connsiteY2" fmla="*/ 13294 h 1139755"/>
              <a:gd name="connsiteX3" fmla="*/ 551172 w 593694"/>
              <a:gd name="connsiteY3" fmla="*/ 0 h 1139755"/>
              <a:gd name="connsiteX0" fmla="*/ 593694 w 593694"/>
              <a:gd name="connsiteY0" fmla="*/ 1087220 h 1092028"/>
              <a:gd name="connsiteX1" fmla="*/ 9517 w 593694"/>
              <a:gd name="connsiteY1" fmla="*/ 1080379 h 1092028"/>
              <a:gd name="connsiteX2" fmla="*/ 1260 w 593694"/>
              <a:gd name="connsiteY2" fmla="*/ 13294 h 1092028"/>
              <a:gd name="connsiteX3" fmla="*/ 551172 w 593694"/>
              <a:gd name="connsiteY3" fmla="*/ 0 h 1092028"/>
              <a:gd name="connsiteX0" fmla="*/ 593694 w 593694"/>
              <a:gd name="connsiteY0" fmla="*/ 1087220 h 1099405"/>
              <a:gd name="connsiteX1" fmla="*/ 9517 w 593694"/>
              <a:gd name="connsiteY1" fmla="*/ 1097048 h 1099405"/>
              <a:gd name="connsiteX2" fmla="*/ 1260 w 593694"/>
              <a:gd name="connsiteY2" fmla="*/ 13294 h 1099405"/>
              <a:gd name="connsiteX3" fmla="*/ 551172 w 593694"/>
              <a:gd name="connsiteY3" fmla="*/ 0 h 1099405"/>
              <a:gd name="connsiteX0" fmla="*/ 593694 w 593694"/>
              <a:gd name="connsiteY0" fmla="*/ 1087220 h 1098408"/>
              <a:gd name="connsiteX1" fmla="*/ 9517 w 593694"/>
              <a:gd name="connsiteY1" fmla="*/ 1097048 h 1098408"/>
              <a:gd name="connsiteX2" fmla="*/ 1260 w 593694"/>
              <a:gd name="connsiteY2" fmla="*/ 13294 h 1098408"/>
              <a:gd name="connsiteX3" fmla="*/ 551172 w 593694"/>
              <a:gd name="connsiteY3" fmla="*/ 0 h 1098408"/>
              <a:gd name="connsiteX0" fmla="*/ 591313 w 591313"/>
              <a:gd name="connsiteY0" fmla="*/ 1095554 h 1100106"/>
              <a:gd name="connsiteX1" fmla="*/ 9517 w 591313"/>
              <a:gd name="connsiteY1" fmla="*/ 1097048 h 1100106"/>
              <a:gd name="connsiteX2" fmla="*/ 1260 w 591313"/>
              <a:gd name="connsiteY2" fmla="*/ 13294 h 1100106"/>
              <a:gd name="connsiteX3" fmla="*/ 551172 w 591313"/>
              <a:gd name="connsiteY3" fmla="*/ 0 h 1100106"/>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82260 h 1086459"/>
              <a:gd name="connsiteX1" fmla="*/ 9517 w 591313"/>
              <a:gd name="connsiteY1" fmla="*/ 1083754 h 1086459"/>
              <a:gd name="connsiteX2" fmla="*/ 1260 w 591313"/>
              <a:gd name="connsiteY2" fmla="*/ 0 h 1086459"/>
              <a:gd name="connsiteX3" fmla="*/ 551172 w 591313"/>
              <a:gd name="connsiteY3" fmla="*/ 994 h 1086459"/>
              <a:gd name="connsiteX0" fmla="*/ 586870 w 586870"/>
              <a:gd name="connsiteY0" fmla="*/ 1081266 h 1085465"/>
              <a:gd name="connsiteX1" fmla="*/ 5074 w 586870"/>
              <a:gd name="connsiteY1" fmla="*/ 1082760 h 1085465"/>
              <a:gd name="connsiteX2" fmla="*/ 1579 w 586870"/>
              <a:gd name="connsiteY2" fmla="*/ 15674 h 1085465"/>
              <a:gd name="connsiteX3" fmla="*/ 546729 w 586870"/>
              <a:gd name="connsiteY3" fmla="*/ 0 h 1085465"/>
              <a:gd name="connsiteX0" fmla="*/ 590188 w 590188"/>
              <a:gd name="connsiteY0" fmla="*/ 1081266 h 1085465"/>
              <a:gd name="connsiteX1" fmla="*/ 8392 w 590188"/>
              <a:gd name="connsiteY1" fmla="*/ 1082760 h 1085465"/>
              <a:gd name="connsiteX2" fmla="*/ 1326 w 590188"/>
              <a:gd name="connsiteY2" fmla="*/ 10911 h 1085465"/>
              <a:gd name="connsiteX3" fmla="*/ 550047 w 590188"/>
              <a:gd name="connsiteY3" fmla="*/ 0 h 1085465"/>
              <a:gd name="connsiteX0" fmla="*/ 592442 w 592442"/>
              <a:gd name="connsiteY0" fmla="*/ 1081266 h 1085465"/>
              <a:gd name="connsiteX1" fmla="*/ 10646 w 592442"/>
              <a:gd name="connsiteY1" fmla="*/ 1082760 h 1085465"/>
              <a:gd name="connsiteX2" fmla="*/ 1199 w 592442"/>
              <a:gd name="connsiteY2" fmla="*/ 2577 h 1085465"/>
              <a:gd name="connsiteX3" fmla="*/ 552301 w 592442"/>
              <a:gd name="connsiteY3" fmla="*/ 0 h 1085465"/>
              <a:gd name="connsiteX0" fmla="*/ 591351 w 591351"/>
              <a:gd name="connsiteY0" fmla="*/ 1081266 h 1085465"/>
              <a:gd name="connsiteX1" fmla="*/ 9555 w 591351"/>
              <a:gd name="connsiteY1" fmla="*/ 1082760 h 1085465"/>
              <a:gd name="connsiteX2" fmla="*/ 108 w 591351"/>
              <a:gd name="connsiteY2" fmla="*/ 2577 h 1085465"/>
              <a:gd name="connsiteX3" fmla="*/ 551210 w 591351"/>
              <a:gd name="connsiteY3" fmla="*/ 0 h 1085465"/>
              <a:gd name="connsiteX0" fmla="*/ 591405 w 591405"/>
              <a:gd name="connsiteY0" fmla="*/ 1081266 h 1085465"/>
              <a:gd name="connsiteX1" fmla="*/ 9609 w 591405"/>
              <a:gd name="connsiteY1" fmla="*/ 1082760 h 1085465"/>
              <a:gd name="connsiteX2" fmla="*/ 162 w 591405"/>
              <a:gd name="connsiteY2" fmla="*/ 2577 h 1085465"/>
              <a:gd name="connsiteX3" fmla="*/ 551264 w 591405"/>
              <a:gd name="connsiteY3" fmla="*/ 0 h 1085465"/>
              <a:gd name="connsiteX0" fmla="*/ 591405 w 591405"/>
              <a:gd name="connsiteY0" fmla="*/ 1081266 h 1084480"/>
              <a:gd name="connsiteX1" fmla="*/ 9609 w 591405"/>
              <a:gd name="connsiteY1" fmla="*/ 1082760 h 1084480"/>
              <a:gd name="connsiteX2" fmla="*/ 162 w 591405"/>
              <a:gd name="connsiteY2" fmla="*/ 2577 h 1084480"/>
              <a:gd name="connsiteX3" fmla="*/ 551264 w 591405"/>
              <a:gd name="connsiteY3" fmla="*/ 0 h 1084480"/>
              <a:gd name="connsiteX0" fmla="*/ 586642 w 586642"/>
              <a:gd name="connsiteY0" fmla="*/ 1081266 h 1084480"/>
              <a:gd name="connsiteX1" fmla="*/ 9609 w 586642"/>
              <a:gd name="connsiteY1" fmla="*/ 1082760 h 1084480"/>
              <a:gd name="connsiteX2" fmla="*/ 162 w 586642"/>
              <a:gd name="connsiteY2" fmla="*/ 2577 h 1084480"/>
              <a:gd name="connsiteX3" fmla="*/ 551264 w 586642"/>
              <a:gd name="connsiteY3" fmla="*/ 0 h 1084480"/>
              <a:gd name="connsiteX0" fmla="*/ 587818 w 587818"/>
              <a:gd name="connsiteY0" fmla="*/ 1089405 h 1092619"/>
              <a:gd name="connsiteX1" fmla="*/ 10785 w 587818"/>
              <a:gd name="connsiteY1" fmla="*/ 1090899 h 1092619"/>
              <a:gd name="connsiteX2" fmla="*/ 147 w 587818"/>
              <a:gd name="connsiteY2" fmla="*/ 0 h 1092619"/>
              <a:gd name="connsiteX3" fmla="*/ 552440 w 587818"/>
              <a:gd name="connsiteY3" fmla="*/ 8139 h 1092619"/>
              <a:gd name="connsiteX0" fmla="*/ 587818 w 587818"/>
              <a:gd name="connsiteY0" fmla="*/ 1081266 h 1084480"/>
              <a:gd name="connsiteX1" fmla="*/ 10785 w 587818"/>
              <a:gd name="connsiteY1" fmla="*/ 1082760 h 1084480"/>
              <a:gd name="connsiteX2" fmla="*/ 147 w 587818"/>
              <a:gd name="connsiteY2" fmla="*/ 196 h 1084480"/>
              <a:gd name="connsiteX3" fmla="*/ 552440 w 587818"/>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2760"/>
              <a:gd name="connsiteX1" fmla="*/ 96 w 591416"/>
              <a:gd name="connsiteY1" fmla="*/ 1082760 h 1082760"/>
              <a:gd name="connsiteX2" fmla="*/ 3745 w 591416"/>
              <a:gd name="connsiteY2" fmla="*/ 196 h 1082760"/>
              <a:gd name="connsiteX3" fmla="*/ 556038 w 591416"/>
              <a:gd name="connsiteY3" fmla="*/ 0 h 1082760"/>
              <a:gd name="connsiteX0" fmla="*/ 588565 w 588565"/>
              <a:gd name="connsiteY0" fmla="*/ 1081266 h 1081266"/>
              <a:gd name="connsiteX1" fmla="*/ 817 w 588565"/>
              <a:gd name="connsiteY1" fmla="*/ 1077998 h 1081266"/>
              <a:gd name="connsiteX2" fmla="*/ 894 w 588565"/>
              <a:gd name="connsiteY2" fmla="*/ 196 h 1081266"/>
              <a:gd name="connsiteX3" fmla="*/ 553187 w 588565"/>
              <a:gd name="connsiteY3" fmla="*/ 0 h 1081266"/>
              <a:gd name="connsiteX0" fmla="*/ 588099 w 588099"/>
              <a:gd name="connsiteY0" fmla="*/ 1081266 h 1081570"/>
              <a:gd name="connsiteX1" fmla="*/ 2732 w 588099"/>
              <a:gd name="connsiteY1" fmla="*/ 1081570 h 1081570"/>
              <a:gd name="connsiteX2" fmla="*/ 428 w 588099"/>
              <a:gd name="connsiteY2" fmla="*/ 196 h 1081570"/>
              <a:gd name="connsiteX3" fmla="*/ 552721 w 588099"/>
              <a:gd name="connsiteY3" fmla="*/ 0 h 1081570"/>
            </a:gdLst>
            <a:ahLst/>
            <a:cxnLst>
              <a:cxn ang="0">
                <a:pos x="connsiteX0" y="connsiteY0"/>
              </a:cxn>
              <a:cxn ang="0">
                <a:pos x="connsiteX1" y="connsiteY1"/>
              </a:cxn>
              <a:cxn ang="0">
                <a:pos x="connsiteX2" y="connsiteY2"/>
              </a:cxn>
              <a:cxn ang="0">
                <a:pos x="connsiteX3" y="connsiteY3"/>
              </a:cxn>
            </a:cxnLst>
            <a:rect l="l" t="t" r="r" b="b"/>
            <a:pathLst>
              <a:path w="588099" h="1081570">
                <a:moveTo>
                  <a:pt x="588099" y="1081266"/>
                </a:moveTo>
                <a:lnTo>
                  <a:pt x="2732" y="1081570"/>
                </a:lnTo>
                <a:cubicBezTo>
                  <a:pt x="2090" y="977592"/>
                  <a:pt x="-1146" y="267969"/>
                  <a:pt x="428" y="196"/>
                </a:cubicBezTo>
                <a:lnTo>
                  <a:pt x="552721" y="0"/>
                </a:lnTo>
              </a:path>
            </a:pathLst>
          </a:custGeom>
          <a:noFill/>
          <a:ln w="12700">
            <a:solidFill>
              <a:schemeClr val="accent6">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62139"/>
            <a:ext cx="7992888" cy="4555093"/>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DQDUHGcgrlCjONWP8K_pvoqjX5gSQz95mcWDEPeygpg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domainName</a:t>
            </a:r>
            <a:r>
              <a:rPr lang="en-US" sz="1000" dirty="0">
                <a:solidFill>
                  <a:srgbClr val="000000"/>
                </a:solidFill>
                <a:latin typeface="Verdana"/>
              </a:rPr>
              <a:t>": "</a:t>
            </a:r>
            <a:r>
              <a:rPr lang="en-US" sz="1000" dirty="0">
                <a:solidFill>
                  <a:srgbClr val="0000C0"/>
                </a:solidFill>
                <a:latin typeface="Verdana"/>
              </a:rPr>
              <a:t>demomerchant.com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credentialId</a:t>
            </a:r>
            <a:r>
              <a:rPr lang="en-US" sz="1000" dirty="0">
                <a:solidFill>
                  <a:srgbClr val="000000"/>
                </a:solidFill>
                <a:latin typeface="Verdana"/>
              </a:rPr>
              <a:t>": "</a:t>
            </a:r>
            <a:r>
              <a:rPr lang="en-US" sz="1000" dirty="0">
                <a:solidFill>
                  <a:srgbClr val="0000C0"/>
                </a:solidFill>
                <a:latin typeface="Verdana"/>
              </a:rPr>
              <a:t>54674448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accountId</a:t>
            </a:r>
            <a:r>
              <a:rPr lang="en-US" sz="1000" dirty="0">
                <a:solidFill>
                  <a:srgbClr val="000000"/>
                </a:solidFill>
                <a:latin typeface="Verdana"/>
              </a:rPr>
              <a:t>": "</a:t>
            </a:r>
            <a:r>
              <a:rPr lang="en-US" sz="1000" dirty="0">
                <a:solidFill>
                  <a:srgbClr val="0000C0"/>
                </a:solidFill>
                <a:latin typeface="Verdana"/>
              </a:rPr>
              <a:t>FR7630002111110020050012733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key</a:t>
            </a:r>
            <a:r>
              <a:rPr lang="en-US" sz="1000" dirty="0">
                <a:solidFill>
                  <a:srgbClr val="000000"/>
                </a:solidFill>
                <a:latin typeface="Verdana"/>
              </a:rPr>
              <a:t>": "</a:t>
            </a:r>
            <a:r>
              <a:rPr lang="en-US" sz="1000" dirty="0">
                <a:solidFill>
                  <a:srgbClr val="0000C0"/>
                </a:solidFill>
                <a:latin typeface="Verdana"/>
              </a:rPr>
              <a:t>9MdPM5jEnPRtk-yYGIMmYaQLrk0gTXVQNhQQIHQ0aQk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2020-01-20T11:46:17+01:00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Wallet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censDzcMEkgiePz6DXB7cDuwFemshAFR90UNVQFCg8Q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xq8rze6ewG0-eVcSF72J77gKiD0IHnzpwHaU7t6nVeY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azMeLgyOD7UgfFo822cuGaSIdzHN3hKr....LH6MAMdbdogAxpLIS3kdyWWX8mlc7YYA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633468" y="210126"/>
            <a:ext cx="6610940"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i="1" dirty="0" smtClean="0">
                <a:latin typeface="Arial" panose="020B0604020202020204" pitchFamily="34" charset="0"/>
                <a:cs typeface="Arial" panose="020B0604020202020204" pitchFamily="34" charset="0"/>
                <a:sym typeface="Wingdings"/>
              </a:rPr>
              <a:t>Internal</a:t>
            </a:r>
            <a:r>
              <a:rPr lang="en-US" sz="1600" dirty="0" smtClean="0">
                <a:latin typeface="Arial" panose="020B0604020202020204" pitchFamily="34" charset="0"/>
                <a:cs typeface="Arial" panose="020B0604020202020204" pitchFamily="34" charset="0"/>
                <a:sym typeface="Wingdings"/>
              </a:rPr>
              <a:t> 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539552" y="5835877"/>
            <a:ext cx="8136904" cy="761475"/>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t>
            </a:r>
            <a:r>
              <a:rPr lang="en-US" sz="1000" dirty="0" smtClean="0">
                <a:latin typeface="Arial" panose="020B0604020202020204" pitchFamily="34" charset="0"/>
                <a:cs typeface="Arial" panose="020B0604020202020204" pitchFamily="34" charset="0"/>
              </a:rPr>
              <a:t>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object (see </a:t>
            </a:r>
            <a:r>
              <a:rPr lang="en-US" sz="1000" dirty="0" err="1" smtClean="0">
                <a:latin typeface="Arial" panose="020B0604020202020204" pitchFamily="34" charset="0"/>
                <a:cs typeface="Arial" panose="020B0604020202020204" pitchFamily="34" charset="0"/>
                <a:hlinkClick r:id="rId2" action="ppaction://hlinksldjump"/>
              </a:rPr>
              <a:t>PaymentClientRequest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while </a:t>
            </a:r>
            <a:r>
              <a:rPr lang="en-US" sz="1000" b="1" dirty="0" err="1" smtClean="0">
                <a:latin typeface="Courier New" panose="02070309020205020404" pitchFamily="49" charset="0"/>
                <a:cs typeface="Courier New" panose="02070309020205020404" pitchFamily="49" charset="0"/>
              </a:rPr>
              <a:t>accountId</a:t>
            </a:r>
            <a:r>
              <a:rPr lang="en-US" sz="1000" dirty="0" smtClean="0">
                <a:latin typeface="Arial" panose="020B0604020202020204" pitchFamily="34" charset="0"/>
                <a:cs typeface="Arial" panose="020B0604020202020204" pitchFamily="34" charset="0"/>
              </a:rPr>
              <a:t> holds the actual Account ID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519928" y="3829808"/>
            <a:ext cx="154800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067944" y="3699560"/>
            <a:ext cx="2969083"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139952" y="2138680"/>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936386" y="1934304"/>
            <a:ext cx="144016" cy="442460"/>
          </a:xfrm>
          <a:prstGeom prst="rightBrace">
            <a:avLst>
              <a:gd name="adj1" fmla="val 8333"/>
              <a:gd name="adj2" fmla="val 71061"/>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1" idx="1"/>
          </p:cNvCxnSpPr>
          <p:nvPr/>
        </p:nvCxnSpPr>
        <p:spPr>
          <a:xfrm flipH="1">
            <a:off x="1871856" y="4149080"/>
            <a:ext cx="226809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1"/>
          </p:cNvCxnSpPr>
          <p:nvPr/>
        </p:nvCxnSpPr>
        <p:spPr>
          <a:xfrm flipH="1">
            <a:off x="1884386" y="1258723"/>
            <a:ext cx="225556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39952" y="1145427"/>
            <a:ext cx="266693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received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object</a:t>
            </a:r>
            <a:endParaRPr lang="en-US" sz="1000" b="1" i="1" dirty="0">
              <a:latin typeface="Arial" panose="020B0604020202020204" pitchFamily="34" charset="0"/>
              <a:cs typeface="Arial" panose="020B0604020202020204" pitchFamily="34" charset="0"/>
            </a:endParaRPr>
          </a:p>
        </p:txBody>
      </p:sp>
      <p:sp>
        <p:nvSpPr>
          <p:cNvPr id="11" name="TextBox 10"/>
          <p:cNvSpPr txBox="1"/>
          <p:nvPr/>
        </p:nvSpPr>
        <p:spPr>
          <a:xfrm>
            <a:off x="4139952" y="4035784"/>
            <a:ext cx="223572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Signature key of selected virtual card</a:t>
            </a:r>
            <a:endParaRPr lang="en-US" sz="1000" b="1" i="1" dirty="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a:off x="3308542" y="1863897"/>
            <a:ext cx="83141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39952" y="1750601"/>
            <a:ext cx="193916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Acquired</a:t>
            </a:r>
            <a:r>
              <a:rPr lang="en-US" sz="1000" dirty="0" smtClean="0">
                <a:latin typeface="Arial" panose="020B0604020202020204" pitchFamily="34" charset="0"/>
                <a:cs typeface="Arial" panose="020B0604020202020204" pitchFamily="34" charset="0"/>
              </a:rPr>
              <a:t> by the Wallet software</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81883"/>
            <a:ext cx="7992888" cy="4247317"/>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https://payments.mybank.com/authority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keyEncryption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80mByDxNt213LAKLjTC7VWLg0HwgZoyrxdf33Cvpk1c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73oDKxbAYxFVbWckvxHY8gO2NY_nK8nCVwWUoP8GBy0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9AXDHPcmNNn77jK8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qpUpZZRD0K1JRCyJui_9mw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yUrV2yfBwUoylw2GE-0dsbmT1wbrWhmn....F-7jHwRlVlt6Cvpj0Ok7FD2Kcon_TjiQ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10126"/>
            <a:ext cx="7416824"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Wallet Processing – </a:t>
            </a:r>
            <a:r>
              <a:rPr lang="en-US" sz="1600" dirty="0" smtClean="0">
                <a:latin typeface="Arial" panose="020B0604020202020204" pitchFamily="34" charset="0"/>
                <a:cs typeface="Arial" panose="020B0604020202020204" pitchFamily="34" charset="0"/>
                <a:sym typeface="Wingdings"/>
              </a:rPr>
              <a:t>Creation and Sending of </a:t>
            </a: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PayerAuthorization</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90051"/>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solidFill>
                  <a:schemeClr val="accent5">
                    <a:lumMod val="75000"/>
                  </a:schemeClr>
                </a:solidFill>
                <a:latin typeface="Arial" panose="020B0604020202020204" pitchFamily="34" charset="0"/>
                <a:cs typeface="Arial" panose="020B0604020202020204" pitchFamily="34" charset="0"/>
              </a:rPr>
              <a:t>PayerAuthorization</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(not User) 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530340"/>
            <a:ext cx="245052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“Non-secret”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591961" y="1860381"/>
            <a:ext cx="1620000"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917987"/>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859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7"/>
          <p:cNvCxnSpPr>
            <a:stCxn id="10" idx="1"/>
          </p:cNvCxnSpPr>
          <p:nvPr/>
        </p:nvCxnSpPr>
        <p:spPr>
          <a:xfrm flipH="1">
            <a:off x="2048594" y="2474808"/>
            <a:ext cx="172130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7156778" y="4763848"/>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51697" y="4968512"/>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
        <p:nvSpPr>
          <p:cNvPr id="10" name="TextBox 9"/>
          <p:cNvSpPr txBox="1"/>
          <p:nvPr/>
        </p:nvSpPr>
        <p:spPr>
          <a:xfrm>
            <a:off x="3769898" y="2361512"/>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52737"/>
            <a:ext cx="7992888" cy="5324535"/>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ProviderAuthority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httpVersion</a:t>
            </a:r>
            <a:r>
              <a:rPr lang="en-US" sz="1000" dirty="0">
                <a:solidFill>
                  <a:srgbClr val="000000"/>
                </a:solidFill>
                <a:latin typeface="Verdana"/>
              </a:rPr>
              <a:t>": "</a:t>
            </a:r>
            <a:r>
              <a:rPr lang="en-US" sz="1000" dirty="0">
                <a:solidFill>
                  <a:srgbClr val="0000C0"/>
                </a:solidFill>
                <a:latin typeface="Verdana"/>
              </a:rPr>
              <a:t>HTTP/1.1</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authorityUrl</a:t>
            </a:r>
            <a:r>
              <a:rPr lang="en-US" sz="1000" dirty="0">
                <a:solidFill>
                  <a:srgbClr val="000000"/>
                </a:solidFill>
                <a:latin typeface="Verdana"/>
              </a:rPr>
              <a:t>": "</a:t>
            </a:r>
            <a:r>
              <a:rPr lang="en-US" sz="1000" dirty="0">
                <a:solidFill>
                  <a:srgbClr val="0000C0"/>
                </a:solidFill>
                <a:latin typeface="Verdana"/>
              </a:rPr>
              <a:t>https://payments.mybank.com/authority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homePage</a:t>
            </a:r>
            <a:r>
              <a:rPr lang="en-US" sz="1000" dirty="0">
                <a:solidFill>
                  <a:srgbClr val="000000"/>
                </a:solidFill>
                <a:latin typeface="Verdana"/>
              </a:rPr>
              <a:t>": "</a:t>
            </a:r>
            <a:r>
              <a:rPr lang="en-US" sz="1000" dirty="0">
                <a:solidFill>
                  <a:srgbClr val="0000C0"/>
                </a:solidFill>
                <a:latin typeface="Verdana"/>
              </a:rPr>
              <a:t>https://mybank.com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serviceUrl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https://bankdirect.net</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sepa.payments.org/</a:t>
            </a:r>
            <a:r>
              <a:rPr lang="en-US" sz="1000" dirty="0" err="1" smtClean="0">
                <a:solidFill>
                  <a:srgbClr val="0000C0"/>
                </a:solidFill>
                <a:latin typeface="Verdana"/>
              </a:rPr>
              <a:t>saturn</a:t>
            </a:r>
            <a:r>
              <a:rPr lang="en-US" sz="1000" dirty="0" smtClean="0">
                <a:solidFill>
                  <a:srgbClr val="0000C0"/>
                </a:solidFill>
                <a:latin typeface="Verdana"/>
              </a:rPr>
              <a:t>/v3#account</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https://supercard.com</a:t>
            </a:r>
            <a:r>
              <a:rPr lang="en-US" sz="1000" dirty="0">
                <a:solidFill>
                  <a:srgbClr val="000000"/>
                </a:solidFill>
                <a:latin typeface="Verdana"/>
              </a:rPr>
              <a:t>": ["</a:t>
            </a:r>
            <a:r>
              <a:rPr lang="en-US" sz="1000" dirty="0">
                <a:solidFill>
                  <a:srgbClr val="0000C0"/>
                </a:solidFill>
                <a:latin typeface="Verdana"/>
              </a:rPr>
              <a:t>https://sepa.payments.org/</a:t>
            </a:r>
            <a:r>
              <a:rPr lang="en-US" sz="1000" dirty="0" err="1">
                <a:solidFill>
                  <a:srgbClr val="0000C0"/>
                </a:solidFill>
                <a:latin typeface="Verdana"/>
              </a:rPr>
              <a:t>saturn</a:t>
            </a:r>
            <a:r>
              <a:rPr lang="en-US" sz="1000" dirty="0">
                <a:solidFill>
                  <a:srgbClr val="0000C0"/>
                </a:solidFill>
                <a:latin typeface="Verdana"/>
              </a:rPr>
              <a:t>/v3#account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extensions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https://webpki.github.io/</a:t>
            </a:r>
            <a:r>
              <a:rPr lang="en-US" sz="1000" dirty="0" err="1">
                <a:solidFill>
                  <a:srgbClr val="C00000"/>
                </a:solidFill>
                <a:latin typeface="Verdana"/>
              </a:rPr>
              <a:t>saturn</a:t>
            </a:r>
            <a:r>
              <a:rPr lang="en-US" sz="1000" dirty="0">
                <a:solidFill>
                  <a:srgbClr val="C00000"/>
                </a:solidFill>
                <a:latin typeface="Verdana"/>
              </a:rPr>
              <a:t>/v3/</a:t>
            </a:r>
            <a:r>
              <a:rPr lang="en-US" sz="1000" dirty="0" err="1">
                <a:solidFill>
                  <a:srgbClr val="C00000"/>
                </a:solidFill>
                <a:latin typeface="Verdana"/>
              </a:rPr>
              <a:t>extensions#hybrid</a:t>
            </a:r>
            <a:r>
              <a:rPr lang="en-US" sz="1000" dirty="0">
                <a:solidFill>
                  <a:srgbClr val="000000"/>
                </a:solidFill>
                <a:latin typeface="Verdana"/>
              </a:rPr>
              <a:t>": "</a:t>
            </a:r>
            <a:r>
              <a:rPr lang="en-US" sz="1000" dirty="0">
                <a:solidFill>
                  <a:srgbClr val="0000C0"/>
                </a:solidFill>
                <a:latin typeface="Verdana"/>
              </a:rPr>
              <a:t>https://payments.mybank.com/</a:t>
            </a:r>
            <a:r>
              <a:rPr lang="en-US" sz="1000" dirty="0" err="1">
                <a:solidFill>
                  <a:srgbClr val="0000C0"/>
                </a:solidFill>
                <a:latin typeface="Verdana"/>
              </a:rPr>
              <a:t>hybridpay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/v3/signatures#P-256.ES256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dataEncryptionAlgorithm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keyEncryptionAlgorithm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2020-01-31T12:34:39Z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a:solidFill>
                  <a:srgbClr val="0000C0"/>
                </a:solidFill>
                <a:latin typeface="Verdana"/>
              </a:rPr>
              <a:t>2020-01-31T13:34:40Z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issuerSignature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certificatePath</a:t>
            </a:r>
            <a:r>
              <a:rPr lang="en-US" sz="1000" dirty="0">
                <a:solidFill>
                  <a:srgbClr val="000000"/>
                </a:solidFill>
                <a:latin typeface="Verdana"/>
              </a:rPr>
              <a:t>": ["</a:t>
            </a:r>
            <a:r>
              <a:rPr lang="en-US" sz="1000" dirty="0" err="1">
                <a:solidFill>
                  <a:srgbClr val="0000C0"/>
                </a:solidFill>
                <a:latin typeface="Verdana"/>
              </a:rPr>
              <a:t>MIIBtTCCAVmgAwIB</a:t>
            </a:r>
            <a:r>
              <a:rPr lang="en-US" sz="1000" dirty="0">
                <a:solidFill>
                  <a:srgbClr val="0000C0"/>
                </a:solidFill>
                <a:latin typeface="Verdana"/>
              </a:rPr>
              <a:t>....3FwxFeOawwmz1bM6</a:t>
            </a:r>
            <a:r>
              <a:rPr lang="en-US" sz="1000" dirty="0">
                <a:solidFill>
                  <a:srgbClr val="000000"/>
                </a:solidFill>
                <a:latin typeface="Verdana"/>
              </a:rPr>
              <a:t>", "</a:t>
            </a:r>
            <a:r>
              <a:rPr lang="en-US" sz="1000" dirty="0" err="1">
                <a:solidFill>
                  <a:srgbClr val="0000C0"/>
                </a:solidFill>
                <a:latin typeface="Verdana"/>
              </a:rPr>
              <a:t>MIIDcjCCAVqgAwIB</a:t>
            </a:r>
            <a:r>
              <a:rPr lang="en-US" sz="1000" dirty="0">
                <a:solidFill>
                  <a:srgbClr val="0000C0"/>
                </a:solidFill>
                <a:latin typeface="Verdana"/>
              </a:rPr>
              <a:t>....e_-5TddhlTUMNPvw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ZoeXuaOcM_r31oFKdyy0o7Ad5bl1WUC-....QqCS23ihlzQBy-5l7RyEO_HuZiuWmZRw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61091" y="210126"/>
            <a:ext cx="3890809"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t>
            </a:r>
            <a:r>
              <a:rPr lang="en-US" sz="1600" dirty="0" err="1" smtClean="0">
                <a:solidFill>
                  <a:schemeClr val="accent5">
                    <a:lumMod val="75000"/>
                  </a:schemeClr>
                </a:solidFill>
                <a:latin typeface="Arial" panose="020B0604020202020204" pitchFamily="34" charset="0"/>
                <a:cs typeface="Arial" panose="020B0604020202020204" pitchFamily="34" charset="0"/>
              </a:rPr>
              <a:t>ProviderAuthority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flipV="1">
            <a:off x="4572000" y="1283385"/>
            <a:ext cx="432048" cy="1247"/>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04048" y="1171336"/>
            <a:ext cx="382962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URL of a virtual payment card issued by this bank</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4788549"/>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4653136"/>
            <a:ext cx="2969083"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23528" y="5835877"/>
            <a:ext cx="8449861"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t>
            </a:r>
            <a:r>
              <a:rPr lang="en-US" sz="1000" dirty="0" smtClean="0">
                <a:latin typeface="Arial" panose="020B0604020202020204" pitchFamily="34" charset="0"/>
                <a:cs typeface="Arial" panose="020B0604020202020204" pitchFamily="34" charset="0"/>
              </a:rPr>
              <a:t>Payment methods, </a:t>
            </a:r>
            <a:r>
              <a:rPr lang="en-US" sz="1000" dirty="0">
                <a:latin typeface="Arial" panose="020B0604020202020204" pitchFamily="34" charset="0"/>
                <a:cs typeface="Arial" panose="020B0604020202020204" pitchFamily="34" charset="0"/>
              </a:rPr>
              <a:t>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3"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by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HTTP </a:t>
            </a:r>
            <a:r>
              <a:rPr lang="en-US" sz="1000" dirty="0">
                <a:latin typeface="Arial" panose="020B0604020202020204" pitchFamily="34" charset="0"/>
                <a:cs typeface="Arial" panose="020B0604020202020204" pitchFamily="34" charset="0"/>
              </a:rPr>
              <a:t>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b="1" dirty="0" err="1" smtClean="0">
                <a:latin typeface="Courier New" panose="02070309020205020404" pitchFamily="49" charset="0"/>
                <a:cs typeface="Courier New" panose="02070309020205020404" pitchFamily="49" charset="0"/>
              </a:rPr>
              <a:t>paymentMethods</a:t>
            </a:r>
            <a:r>
              <a:rPr lang="en-US" sz="1000" dirty="0" smtClean="0">
                <a:latin typeface="Arial" panose="020B0604020202020204" pitchFamily="34" charset="0"/>
                <a:cs typeface="Arial" panose="020B0604020202020204" pitchFamily="34" charset="0"/>
              </a:rPr>
              <a:t> object declares</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the payment methods understood by the Bank. The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user account data.</a:t>
            </a:r>
            <a:endParaRPr lang="en-US" sz="1000" dirty="0">
              <a:latin typeface="Arial" panose="020B0604020202020204" pitchFamily="34" charset="0"/>
              <a:cs typeface="Arial" panose="020B0604020202020204" pitchFamily="34" charset="0"/>
            </a:endParaRPr>
          </a:p>
        </p:txBody>
      </p:sp>
      <p:cxnSp>
        <p:nvCxnSpPr>
          <p:cNvPr id="9" name="Straight Arrow Connector 17"/>
          <p:cNvCxnSpPr/>
          <p:nvPr/>
        </p:nvCxnSpPr>
        <p:spPr>
          <a:xfrm rot="10800000">
            <a:off x="2560245" y="2959888"/>
            <a:ext cx="2700000" cy="288032"/>
          </a:xfrm>
          <a:prstGeom prst="bentConnector3">
            <a:avLst>
              <a:gd name="adj1" fmla="val 3551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3122985"/>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a:off x="6263866" y="2805825"/>
            <a:ext cx="469321"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33187" y="2692529"/>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476672"/>
            <a:ext cx="8280920" cy="5478423"/>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https://webpki.github.io/</a:t>
            </a:r>
            <a:r>
              <a:rPr lang="en-US" sz="1000" dirty="0" err="1">
                <a:solidFill>
                  <a:srgbClr val="0000C0"/>
                </a:solidFill>
                <a:latin typeface="Verdana" panose="020B0604030504040204" pitchFamily="34" charset="0"/>
                <a:ea typeface="Verdana" panose="020B0604030504040204" pitchFamily="34" charset="0"/>
              </a:rPr>
              <a:t>saturn</a:t>
            </a:r>
            <a:r>
              <a:rPr lang="en-US" sz="1000" dirty="0">
                <a:solidFill>
                  <a:srgbClr val="0000C0"/>
                </a:solidFill>
                <a:latin typeface="Verdana" panose="020B0604030504040204" pitchFamily="34" charset="0"/>
                <a:ea typeface="Verdana" panose="020B0604030504040204" pitchFamily="34" charset="0"/>
              </a:rPr>
              <a:t>/v3</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https://payments.bigbank.com/payees/86344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https://payments.bigbank.com/authority</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localPayeeId</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homePage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https://demomerchant.com</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accountVerifier</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hashedPayeeAccounts</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kUwpqk-cbkDaBjwDD_etPSh_FtC-Ap2K_A2MQzXNy_U</a:t>
            </a:r>
            <a:r>
              <a:rPr lang="en-US" sz="1000" dirty="0" smtClean="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signatureParameters</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kty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crv</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2020-01-31T12:34:38Z</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2020-01-31T13:34:39Z</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issuerSignature</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kty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crv</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-Vr8Wk3ygt5J2_J3R8TrRaa-AWW7ZiXa6q1P7ELs6gc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Vuc6z3WiZ3tgXTXvU6F5qdiiYePWeUI1q9Tx83ySDcM</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Xb_yLOpGbmboDjufFnCDdRfyAJiNm1-U....8ou__kr_izI05kOnJshpd-JkpcWcP4kw</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49070" y="210126"/>
            <a:ext cx="3914853"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t>
            </a:r>
            <a:r>
              <a:rPr lang="en-US" sz="1600" dirty="0" err="1" smtClean="0">
                <a:solidFill>
                  <a:schemeClr val="accent5">
                    <a:lumMod val="75000"/>
                  </a:schemeClr>
                </a:solidFill>
                <a:latin typeface="Arial" panose="020B0604020202020204" pitchFamily="34" charset="0"/>
                <a:cs typeface="Arial" panose="020B0604020202020204" pitchFamily="34" charset="0"/>
              </a:rPr>
              <a:t>PayeeAuthority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107759"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2083583" y="410040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58464" y="396499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099531" y="1442958"/>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3859698" y="1338690"/>
            <a:ext cx="177227" cy="434126"/>
          </a:xfrm>
          <a:prstGeom prst="rightBrace">
            <a:avLst>
              <a:gd name="adj1" fmla="val 9535"/>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6" idx="1"/>
          </p:cNvCxnSpPr>
          <p:nvPr/>
        </p:nvCxnSpPr>
        <p:spPr>
          <a:xfrm flipH="1">
            <a:off x="4968212" y="878000"/>
            <a:ext cx="611900" cy="151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80112" y="764704"/>
            <a:ext cx="232228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 “Authority”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a:stCxn id="19" idx="1"/>
          </p:cNvCxnSpPr>
          <p:nvPr/>
        </p:nvCxnSpPr>
        <p:spPr>
          <a:xfrm flipH="1" flipV="1">
            <a:off x="1883569" y="4426744"/>
            <a:ext cx="1641671" cy="136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525240" y="4314817"/>
            <a:ext cx="481014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same public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cxnSp>
        <p:nvCxnSpPr>
          <p:cNvPr id="20" name="Straight Arrow Connector 19"/>
          <p:cNvCxnSpPr>
            <a:stCxn id="21" idx="1"/>
          </p:cNvCxnSpPr>
          <p:nvPr/>
        </p:nvCxnSpPr>
        <p:spPr>
          <a:xfrm flipH="1" flipV="1">
            <a:off x="5089474" y="1211788"/>
            <a:ext cx="490638"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580112" y="1153883"/>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23" name="Straight Arrow Connector 22"/>
          <p:cNvCxnSpPr>
            <a:stCxn id="24" idx="1"/>
          </p:cNvCxnSpPr>
          <p:nvPr/>
        </p:nvCxnSpPr>
        <p:spPr>
          <a:xfrm flipH="1">
            <a:off x="1907705" y="2739641"/>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34423" y="2626345"/>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a:t>
            </a:r>
            <a:r>
              <a:rPr lang="en-US" sz="1000" dirty="0" smtClean="0">
                <a:latin typeface="Arial" panose="020B0604020202020204" pitchFamily="34" charset="0"/>
                <a:cs typeface="Arial" panose="020B0604020202020204" pitchFamily="34" charset="0"/>
              </a:rPr>
              <a:t>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73643"/>
            <a:ext cx="8280920" cy="5447645"/>
          </a:xfrm>
          <a:prstGeom prst="rect">
            <a:avLst/>
          </a:prstGeom>
        </p:spPr>
        <p:txBody>
          <a:bodyPr wrap="square">
            <a:spAutoFit/>
          </a:bodyPr>
          <a:lstStyle/>
          <a:p>
            <a:pPr latinLnBrk="1">
              <a:spcBef>
                <a:spcPts val="300"/>
              </a:spcBef>
              <a:spcAft>
                <a:spcPts val="300"/>
              </a:spcAft>
            </a:pP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recepientUrl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authorityUrl</a:t>
            </a:r>
            <a:r>
              <a:rPr lang="en-US" sz="1000" dirty="0">
                <a:solidFill>
                  <a:srgbClr val="000000"/>
                </a:solidFill>
                <a:latin typeface="Verdana"/>
              </a:rPr>
              <a:t>": "</a:t>
            </a:r>
            <a:r>
              <a:rPr lang="en-US" sz="1000" dirty="0">
                <a:solidFill>
                  <a:srgbClr val="0000C0"/>
                </a:solidFill>
                <a:latin typeface="Verdana"/>
              </a:rPr>
              <a:t>https://payments.bigbank.com/payees/86344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paymentRequest</a:t>
            </a:r>
            <a:r>
              <a:rPr lang="en-US" sz="1000" dirty="0">
                <a:solidFill>
                  <a:srgbClr val="000000"/>
                </a:solidFill>
                <a:latin typeface="Verdana"/>
              </a:rPr>
              <a:t>": {</a:t>
            </a:r>
            <a:r>
              <a:rPr lang="en-US" sz="1000" dirty="0"/>
              <a:t/>
            </a:r>
            <a:br>
              <a:rPr lang="en-US" sz="1000" dirty="0"/>
            </a:br>
            <a:r>
              <a:rPr lang="en-US" sz="1000" i="1"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 Copy of the original </a:t>
            </a:r>
            <a:r>
              <a:rPr lang="en-US" sz="1000" b="1" dirty="0" err="1">
                <a:latin typeface="Courier New" panose="02070309020205020404" pitchFamily="49" charset="0"/>
                <a:cs typeface="Courier New" panose="02070309020205020404" pitchFamily="49" charset="0"/>
              </a:rPr>
              <a:t>p</a:t>
            </a:r>
            <a:r>
              <a:rPr lang="en-US" sz="1000" b="1" dirty="0" err="1">
                <a:latin typeface="Courier New" panose="02070309020205020404" pitchFamily="49" charset="0"/>
                <a:cs typeface="Courier New" panose="02070309020205020404" pitchFamily="49" charset="0"/>
              </a:rPr>
              <a:t>aymentRequest</a:t>
            </a:r>
            <a:r>
              <a:rPr lang="en-US" sz="1000" i="1" dirty="0">
                <a:latin typeface="Arial" panose="020B0604020202020204" pitchFamily="34" charset="0"/>
                <a:cs typeface="Arial" panose="020B0604020202020204" pitchFamily="34" charset="0"/>
              </a:rPr>
              <a:t/>
            </a:r>
            <a:br>
              <a:rPr lang="en-US" sz="1000" i="1" dirty="0">
                <a:latin typeface="Arial" panose="020B0604020202020204" pitchFamily="34" charset="0"/>
                <a:cs typeface="Arial" panose="020B0604020202020204" pitchFamily="34" charset="0"/>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i="1"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Copy </a:t>
            </a:r>
            <a:r>
              <a:rPr lang="en-US" sz="1000" i="1" dirty="0">
                <a:latin typeface="Arial" panose="020B0604020202020204" pitchFamily="34" charset="0"/>
                <a:cs typeface="Arial" panose="020B0604020202020204" pitchFamily="34" charset="0"/>
              </a:rPr>
              <a:t>of </a:t>
            </a:r>
            <a:r>
              <a:rPr lang="en-US" sz="1000" i="1" dirty="0" smtClean="0">
                <a:latin typeface="Arial" panose="020B0604020202020204" pitchFamily="34" charset="0"/>
                <a:cs typeface="Arial" panose="020B0604020202020204" pitchFamily="34" charset="0"/>
              </a:rPr>
              <a:t>the original </a:t>
            </a:r>
            <a:r>
              <a:rPr lang="en-US" sz="1000" b="1" dirty="0" err="1">
                <a:latin typeface="Courier New" panose="02070309020205020404" pitchFamily="49" charset="0"/>
                <a:cs typeface="Courier New" panose="02070309020205020404" pitchFamily="49" charset="0"/>
              </a:rPr>
              <a:t>encryptedAuthorization</a:t>
            </a:r>
            <a:r>
              <a:rPr lang="en-US" sz="1000" i="1" dirty="0">
                <a:latin typeface="Arial" panose="020B0604020202020204" pitchFamily="34" charset="0"/>
                <a:cs typeface="Arial" panose="020B0604020202020204" pitchFamily="34" charset="0"/>
              </a:rPr>
              <a:t/>
            </a:r>
            <a:br>
              <a:rPr lang="en-US" sz="1000" i="1" dirty="0">
                <a:latin typeface="Arial" panose="020B0604020202020204" pitchFamily="34" charset="0"/>
                <a:cs typeface="Arial" panose="020B0604020202020204" pitchFamily="34" charset="0"/>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payeeReceiveAccount</a:t>
            </a:r>
            <a:r>
              <a:rPr lang="en-US" sz="1000" dirty="0">
                <a:solidFill>
                  <a:srgbClr val="000000"/>
                </a:solidFill>
                <a:latin typeface="Verdana"/>
              </a:rPr>
              <a:t>": {</a:t>
            </a:r>
            <a:r>
              <a:rPr lang="en-US" sz="1000" dirty="0"/>
              <a:t/>
            </a:r>
            <a:br>
              <a:rPr lang="en-US" sz="1000" dirty="0"/>
            </a:b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clientIpAddress</a:t>
            </a:r>
            <a:r>
              <a:rPr lang="en-US" sz="1000" dirty="0">
                <a:solidFill>
                  <a:srgbClr val="000000"/>
                </a:solidFill>
                <a:latin typeface="Verdana"/>
              </a:rPr>
              <a:t>": "</a:t>
            </a:r>
            <a:r>
              <a:rPr lang="en-US" sz="1000" dirty="0">
                <a:solidFill>
                  <a:srgbClr val="0000C0"/>
                </a:solidFill>
                <a:latin typeface="Verdana"/>
              </a:rPr>
              <a:t>220.13.198.144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2020-01-31T13:06:10Z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rZ344aiTaOATmLBOdfYThvnQu_zyB1aJZrbbbks2P9I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lKOvfJdgN8WqEbXMDYPRSMsPicm0Tk10pmer9LxvxLg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91wNxmoZt-TKUGD1R7prluueL2DSv9iZ....TqYipTRDXSewSlfWgnoxsTkjkw07pJog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45580" y="210126"/>
            <a:ext cx="6275949" cy="338554"/>
          </a:xfrm>
          <a:prstGeom prst="rect">
            <a:avLst/>
          </a:prstGeom>
          <a:noFill/>
        </p:spPr>
        <p:txBody>
          <a:bodyPr wrap="none" rtlCol="0">
            <a:spAutoFit/>
          </a:bodyPr>
          <a:lstStyle/>
          <a:p>
            <a:pPr algn="ctr"/>
            <a:r>
              <a:rPr lang="en-US" sz="1600" b="1" dirty="0" smtClean="0">
                <a:latin typeface="Arial" panose="020B0604020202020204" pitchFamily="34" charset="0"/>
                <a:cs typeface="Arial" panose="020B0604020202020204" pitchFamily="34" charset="0"/>
                <a:sym typeface="Wingdings"/>
              </a:rPr>
              <a:t>④</a:t>
            </a:r>
            <a:r>
              <a:rPr lang="en-US" sz="1600" dirty="0" smtClean="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Merchant</a:t>
            </a:r>
            <a:r>
              <a:rPr lang="en-US" sz="1600" dirty="0" smtClean="0">
                <a:latin typeface="Arial" panose="020B0604020202020204" pitchFamily="34" charset="0"/>
                <a:cs typeface="Arial" panose="020B0604020202020204" pitchFamily="34" charset="0"/>
              </a:rPr>
              <a:t> Creates and Sends </a:t>
            </a:r>
            <a:r>
              <a:rPr lang="en-US" sz="1600" dirty="0" smtClean="0">
                <a:latin typeface="Arial" panose="020B0604020202020204" pitchFamily="34" charset="0"/>
                <a:cs typeface="Arial" panose="020B0604020202020204" pitchFamily="34" charset="0"/>
              </a:rPr>
              <a:t>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928669" y="1306789"/>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77485" y="1193493"/>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2227599" y="4281736"/>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302480" y="4149080"/>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613067" y="1454627"/>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31657" y="1596187"/>
            <a:ext cx="30099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(must </a:t>
            </a:r>
            <a:r>
              <a:rPr lang="en-US" sz="1000" dirty="0" smtClean="0">
                <a:latin typeface="Arial" panose="020B0604020202020204" pitchFamily="34" charset="0"/>
                <a:cs typeface="Arial" panose="020B0604020202020204" pitchFamily="34" charset="0"/>
              </a:rPr>
              <a:t>match user </a:t>
            </a:r>
            <a:r>
              <a:rPr lang="en-US" sz="1000" dirty="0" smtClean="0">
                <a:latin typeface="Arial" panose="020B0604020202020204" pitchFamily="34" charset="0"/>
                <a:cs typeface="Arial" panose="020B0604020202020204" pitchFamily="34" charset="0"/>
              </a:rPr>
              <a:t>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a:stCxn id="23" idx="1"/>
          </p:cNvCxnSpPr>
          <p:nvPr/>
        </p:nvCxnSpPr>
        <p:spPr>
          <a:xfrm flipH="1">
            <a:off x="4420683" y="876778"/>
            <a:ext cx="799389" cy="246043"/>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20072" y="763482"/>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067944" y="2564904"/>
            <a:ext cx="4239476" cy="765200"/>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Sample data for a SEPA payment method:</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/v3#account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00"/>
                </a:solidFill>
                <a:latin typeface="Verdana"/>
              </a:rPr>
              <a:t>,</a:t>
            </a:r>
            <a:r>
              <a:rPr lang="en-US" sz="1000" dirty="0">
                <a:solidFill>
                  <a:prstClr val="black"/>
                </a:solidFill>
              </a:rPr>
              <a:t/>
            </a:r>
            <a:br>
              <a:rPr lang="en-US" sz="1000" dirty="0">
                <a:solidFill>
                  <a:prstClr val="black"/>
                </a:solidFill>
              </a:rPr>
            </a:br>
            <a:r>
              <a:rPr lang="en-US" sz="1000" dirty="0" smtClean="0">
                <a:solidFill>
                  <a:srgbClr val="000000"/>
                </a:solidFill>
                <a:latin typeface="Verdana"/>
              </a:rPr>
              <a:t>"</a:t>
            </a:r>
            <a:r>
              <a:rPr lang="en-US" sz="1000" dirty="0">
                <a:solidFill>
                  <a:srgbClr val="C00000"/>
                </a:solidFill>
                <a:latin typeface="Verdana"/>
              </a:rPr>
              <a:t>nonce</a:t>
            </a:r>
            <a:r>
              <a:rPr lang="en-US" sz="1000" dirty="0">
                <a:solidFill>
                  <a:srgbClr val="000000"/>
                </a:solidFill>
                <a:latin typeface="Verdana"/>
              </a:rPr>
              <a:t>": "</a:t>
            </a:r>
            <a:r>
              <a:rPr lang="en-US" sz="1000" dirty="0" smtClean="0">
                <a:solidFill>
                  <a:srgbClr val="0000C0"/>
                </a:solidFill>
                <a:latin typeface="Verdana"/>
              </a:rPr>
              <a:t>nZFwxLP0TvFXD2xPKzRTIGevgLjpiMw2BP86hszj5x4</a:t>
            </a:r>
            <a:r>
              <a:rPr lang="en-US" sz="1000" dirty="0" smtClean="0">
                <a:latin typeface="Verdana"/>
              </a:rPr>
              <a: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a:stCxn id="20" idx="1"/>
          </p:cNvCxnSpPr>
          <p:nvPr/>
        </p:nvCxnSpPr>
        <p:spPr>
          <a:xfrm flipH="1">
            <a:off x="922422" y="2947504"/>
            <a:ext cx="3145522"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1" idx="1"/>
          </p:cNvCxnSpPr>
          <p:nvPr/>
        </p:nvCxnSpPr>
        <p:spPr>
          <a:xfrm flipH="1">
            <a:off x="1887088" y="4591176"/>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13806" y="4477880"/>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a:t>
            </a:r>
            <a:r>
              <a:rPr lang="en-US" sz="1000" dirty="0" smtClean="0">
                <a:latin typeface="Arial" panose="020B0604020202020204" pitchFamily="34" charset="0"/>
                <a:cs typeface="Arial" panose="020B0604020202020204" pitchFamily="34" charset="0"/>
              </a:rPr>
              <a:t>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14533</TotalTime>
  <Words>1666</Words>
  <Application>Microsoft Office PowerPoint</Application>
  <PresentationFormat>On-screen Show (4:3)</PresentationFormat>
  <Paragraphs>250</Paragraphs>
  <Slides>16</Slides>
  <Notes>0</Notes>
  <HiddenSlides>0</HiddenSlides>
  <MMClips>0</MMClips>
  <ScaleCrop>false</ScaleCrop>
  <HeadingPairs>
    <vt:vector size="4" baseType="variant">
      <vt:variant>
        <vt:lpstr>Theme</vt:lpstr>
      </vt:variant>
      <vt:variant>
        <vt:i4>8</vt:i4>
      </vt:variant>
      <vt:variant>
        <vt:lpstr>Slide Titles</vt:lpstr>
      </vt:variant>
      <vt:variant>
        <vt:i4>16</vt:i4>
      </vt:variant>
    </vt:vector>
  </HeadingPairs>
  <TitlesOfParts>
    <vt:vector size="24"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 Rundgren</dc:creator>
  <cp:lastModifiedBy>Anders</cp:lastModifiedBy>
  <cp:revision>572</cp:revision>
  <dcterms:created xsi:type="dcterms:W3CDTF">2016-04-29T15:32:52Z</dcterms:created>
  <dcterms:modified xsi:type="dcterms:W3CDTF">2020-02-09T09:13:17Z</dcterms:modified>
</cp:coreProperties>
</file>