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ED2"/>
    <a:srgbClr val="F4F7ED"/>
    <a:srgbClr val="FBF7C9"/>
    <a:srgbClr val="EDE437"/>
    <a:srgbClr val="E1EBF7"/>
    <a:srgbClr val="FFFFFF"/>
    <a:srgbClr val="F2E648"/>
    <a:srgbClr val="FAFA72"/>
    <a:srgbClr val="F8F8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593" autoAdjust="0"/>
    <p:restoredTop sz="94641" autoAdjust="0"/>
  </p:normalViewPr>
  <p:slideViewPr>
    <p:cSldViewPr>
      <p:cViewPr varScale="1">
        <p:scale>
          <a:sx n="83" d="100"/>
          <a:sy n="83" d="100"/>
        </p:scale>
        <p:origin x="-1143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2020-12-02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531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2020-12-02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002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2020-12-02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928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2020-12-02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34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2020-12-02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266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2020-12-02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440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2020-12-02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37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2020-12-02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030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2020-12-02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963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2020-12-02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816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2020-12-02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524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80E38-6FF2-48B3-BDAB-4FA23B840E92}" type="datetimeFigureOut">
              <a:rPr lang="en-US" smtClean="0"/>
              <a:t>2020-12-02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4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5.jpeg"/><Relationship Id="rId2" Type="http://schemas.openxmlformats.org/officeDocument/2006/relationships/hyperlink" Target="https://cyberphone.github.io/doc/saturn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4" name="Straight Arrow Connector 22"/>
          <p:cNvCxnSpPr/>
          <p:nvPr/>
        </p:nvCxnSpPr>
        <p:spPr>
          <a:xfrm flipV="1">
            <a:off x="6690249" y="1512000"/>
            <a:ext cx="1224000" cy="1548000"/>
          </a:xfrm>
          <a:prstGeom prst="bentConnector3">
            <a:avLst>
              <a:gd name="adj1" fmla="val 61818"/>
            </a:avLst>
          </a:prstGeom>
          <a:ln w="9525">
            <a:solidFill>
              <a:schemeClr val="bg1">
                <a:lumMod val="50000"/>
              </a:schemeClr>
            </a:solidFill>
            <a:prstDash val="sysDash"/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6095999" y="1360884"/>
            <a:ext cx="1836000" cy="985502"/>
          </a:xfrm>
          <a:prstGeom prst="bentConnector3">
            <a:avLst>
              <a:gd name="adj1" fmla="val 36945"/>
            </a:avLst>
          </a:prstGeom>
          <a:ln w="9525">
            <a:solidFill>
              <a:schemeClr val="bg1">
                <a:lumMod val="50000"/>
              </a:schemeClr>
            </a:solidFill>
            <a:prstDash val="sys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Rounded Rectangle 317"/>
          <p:cNvSpPr/>
          <p:nvPr/>
        </p:nvSpPr>
        <p:spPr>
          <a:xfrm>
            <a:off x="1547664" y="837865"/>
            <a:ext cx="1826674" cy="3167199"/>
          </a:xfrm>
          <a:prstGeom prst="roundRect">
            <a:avLst>
              <a:gd name="adj" fmla="val 11338"/>
            </a:avLst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5507340" y="2063239"/>
            <a:ext cx="557162" cy="447881"/>
            <a:chOff x="3321759" y="524071"/>
            <a:chExt cx="557162" cy="447881"/>
          </a:xfrm>
        </p:grpSpPr>
        <p:grpSp>
          <p:nvGrpSpPr>
            <p:cNvPr id="37" name="Group 36"/>
            <p:cNvGrpSpPr/>
            <p:nvPr/>
          </p:nvGrpSpPr>
          <p:grpSpPr>
            <a:xfrm>
              <a:off x="3351221" y="692783"/>
              <a:ext cx="510782" cy="279169"/>
              <a:chOff x="1397693" y="2654334"/>
              <a:chExt cx="510782" cy="27916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57" name="Rectangle 56"/>
              <p:cNvSpPr/>
              <p:nvPr/>
            </p:nvSpPr>
            <p:spPr>
              <a:xfrm>
                <a:off x="1441019" y="2654334"/>
                <a:ext cx="426379" cy="261961"/>
              </a:xfrm>
              <a:prstGeom prst="rect">
                <a:avLst/>
              </a:prstGeom>
              <a:gradFill>
                <a:gsLst>
                  <a:gs pos="625">
                    <a:srgbClr val="E6E6E6"/>
                  </a:gs>
                  <a:gs pos="4900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  <a:gs pos="100000">
                    <a:srgbClr val="E6E6E6"/>
                  </a:gs>
                </a:gsLst>
                <a:lin ang="2700000" scaled="0"/>
              </a:gradFill>
              <a:ln w="6350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1475921" y="2730705"/>
                <a:ext cx="92836" cy="195722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 rot="5400000" flipH="1">
                <a:off x="1651193" y="2695673"/>
                <a:ext cx="136911" cy="20697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58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0" name="Straight Connector 59"/>
              <p:cNvCxnSpPr>
                <a:stCxn id="58" idx="3"/>
                <a:endCxn id="58" idx="3"/>
              </p:cNvCxnSpPr>
              <p:nvPr/>
            </p:nvCxnSpPr>
            <p:spPr>
              <a:xfrm>
                <a:off x="1568757" y="2828566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Rectangle 86"/>
              <p:cNvSpPr/>
              <p:nvPr/>
            </p:nvSpPr>
            <p:spPr>
              <a:xfrm>
                <a:off x="1397693" y="2915503"/>
                <a:ext cx="510782" cy="18000"/>
              </a:xfrm>
              <a:prstGeom prst="rect">
                <a:avLst/>
              </a:prstGeom>
              <a:solidFill>
                <a:srgbClr val="FDFAC7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3321759" y="524071"/>
              <a:ext cx="557162" cy="182081"/>
              <a:chOff x="1727752" y="1773016"/>
              <a:chExt cx="5562290" cy="201602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9" name="Oval 38"/>
              <p:cNvSpPr/>
              <p:nvPr/>
            </p:nvSpPr>
            <p:spPr>
              <a:xfrm>
                <a:off x="172775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2965324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4202896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5440468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667804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2346538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3584110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4821682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6059254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ight Triangle 47"/>
              <p:cNvSpPr/>
              <p:nvPr/>
            </p:nvSpPr>
            <p:spPr>
              <a:xfrm flipH="1">
                <a:off x="172775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2965324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4202896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5440464" y="1773016"/>
                <a:ext cx="612003" cy="1799996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ight Triangle 51"/>
              <p:cNvSpPr/>
              <p:nvPr/>
            </p:nvSpPr>
            <p:spPr>
              <a:xfrm>
                <a:off x="667804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2346538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3584110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4821682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6059254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121" name="Picture 120">
            <a:hlinkClick r:id="rId2" tooltip="Saturn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188" y="195235"/>
            <a:ext cx="1027250" cy="353445"/>
          </a:xfrm>
          <a:prstGeom prst="rect">
            <a:avLst/>
          </a:prstGeom>
        </p:spPr>
      </p:pic>
      <p:grpSp>
        <p:nvGrpSpPr>
          <p:cNvPr id="163" name="Group 162"/>
          <p:cNvGrpSpPr/>
          <p:nvPr/>
        </p:nvGrpSpPr>
        <p:grpSpPr>
          <a:xfrm>
            <a:off x="7924364" y="2897515"/>
            <a:ext cx="927282" cy="687559"/>
            <a:chOff x="4013200" y="3014663"/>
            <a:chExt cx="1117600" cy="8286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71" name="AutoShape 3"/>
            <p:cNvSpPr>
              <a:spLocks noChangeAspect="1" noChangeArrowheads="1" noTextEdit="1"/>
            </p:cNvSpPr>
            <p:nvPr/>
          </p:nvSpPr>
          <p:spPr bwMode="auto">
            <a:xfrm>
              <a:off x="4013200" y="3014663"/>
              <a:ext cx="1117600" cy="828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4382104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4588637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4795170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4175571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Freeform 10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solidFill>
              <a:srgbClr val="E0E0E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11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noFill/>
            <a:ln w="9525" cap="rnd">
              <a:solidFill>
                <a:srgbClr val="40404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Rectangle 12"/>
            <p:cNvSpPr>
              <a:spLocks noChangeArrowheads="1"/>
            </p:cNvSpPr>
            <p:nvPr/>
          </p:nvSpPr>
          <p:spPr bwMode="auto">
            <a:xfrm>
              <a:off x="4108450" y="3209926"/>
              <a:ext cx="858838" cy="952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Rectangle 13"/>
            <p:cNvSpPr>
              <a:spLocks noChangeArrowheads="1"/>
            </p:cNvSpPr>
            <p:nvPr/>
          </p:nvSpPr>
          <p:spPr bwMode="auto">
            <a:xfrm>
              <a:off x="4060825" y="3673476"/>
              <a:ext cx="95408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Rectangle 14"/>
            <p:cNvSpPr>
              <a:spLocks noChangeArrowheads="1"/>
            </p:cNvSpPr>
            <p:nvPr/>
          </p:nvSpPr>
          <p:spPr bwMode="auto">
            <a:xfrm>
              <a:off x="4108450" y="3616326"/>
              <a:ext cx="85883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11" name="Group 210"/>
          <p:cNvGrpSpPr/>
          <p:nvPr/>
        </p:nvGrpSpPr>
        <p:grpSpPr>
          <a:xfrm>
            <a:off x="7924364" y="1975702"/>
            <a:ext cx="927282" cy="687559"/>
            <a:chOff x="4013200" y="3014663"/>
            <a:chExt cx="1117600" cy="8286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20" name="AutoShape 3"/>
            <p:cNvSpPr>
              <a:spLocks noChangeAspect="1" noChangeArrowheads="1" noTextEdit="1"/>
            </p:cNvSpPr>
            <p:nvPr/>
          </p:nvSpPr>
          <p:spPr bwMode="auto">
            <a:xfrm>
              <a:off x="4013200" y="3014663"/>
              <a:ext cx="1117600" cy="828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4382104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4588637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ectangle 222"/>
            <p:cNvSpPr/>
            <p:nvPr/>
          </p:nvSpPr>
          <p:spPr>
            <a:xfrm>
              <a:off x="4795170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ectangle 227"/>
            <p:cNvSpPr/>
            <p:nvPr/>
          </p:nvSpPr>
          <p:spPr>
            <a:xfrm>
              <a:off x="4175571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Freeform 10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solidFill>
              <a:srgbClr val="E0E0E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11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noFill/>
            <a:ln w="9525" cap="rnd">
              <a:solidFill>
                <a:srgbClr val="40404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Rectangle 12"/>
            <p:cNvSpPr>
              <a:spLocks noChangeArrowheads="1"/>
            </p:cNvSpPr>
            <p:nvPr/>
          </p:nvSpPr>
          <p:spPr bwMode="auto">
            <a:xfrm>
              <a:off x="4108450" y="3209926"/>
              <a:ext cx="858838" cy="952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Rectangle 13"/>
            <p:cNvSpPr>
              <a:spLocks noChangeArrowheads="1"/>
            </p:cNvSpPr>
            <p:nvPr/>
          </p:nvSpPr>
          <p:spPr bwMode="auto">
            <a:xfrm>
              <a:off x="4060825" y="3673476"/>
              <a:ext cx="95408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Rectangle 14"/>
            <p:cNvSpPr>
              <a:spLocks noChangeArrowheads="1"/>
            </p:cNvSpPr>
            <p:nvPr/>
          </p:nvSpPr>
          <p:spPr bwMode="auto">
            <a:xfrm>
              <a:off x="4108450" y="3616326"/>
              <a:ext cx="85883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34" name="Group 233"/>
          <p:cNvGrpSpPr/>
          <p:nvPr/>
        </p:nvGrpSpPr>
        <p:grpSpPr>
          <a:xfrm>
            <a:off x="700172" y="2062002"/>
            <a:ext cx="557162" cy="447881"/>
            <a:chOff x="3321759" y="524071"/>
            <a:chExt cx="557162" cy="447881"/>
          </a:xfrm>
        </p:grpSpPr>
        <p:grpSp>
          <p:nvGrpSpPr>
            <p:cNvPr id="235" name="Group 234"/>
            <p:cNvGrpSpPr/>
            <p:nvPr/>
          </p:nvGrpSpPr>
          <p:grpSpPr>
            <a:xfrm>
              <a:off x="3351221" y="692783"/>
              <a:ext cx="510782" cy="279169"/>
              <a:chOff x="1397693" y="2654334"/>
              <a:chExt cx="510782" cy="27916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56" name="Rectangle 255"/>
              <p:cNvSpPr/>
              <p:nvPr/>
            </p:nvSpPr>
            <p:spPr>
              <a:xfrm>
                <a:off x="1441019" y="2654334"/>
                <a:ext cx="426379" cy="261961"/>
              </a:xfrm>
              <a:prstGeom prst="rect">
                <a:avLst/>
              </a:prstGeom>
              <a:gradFill>
                <a:gsLst>
                  <a:gs pos="625">
                    <a:srgbClr val="E6E6E6"/>
                  </a:gs>
                  <a:gs pos="4900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  <a:gs pos="100000">
                    <a:srgbClr val="E6E6E6"/>
                  </a:gs>
                </a:gsLst>
                <a:lin ang="2700000" scaled="0"/>
              </a:gradFill>
              <a:ln w="6350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Rectangle 256"/>
              <p:cNvSpPr/>
              <p:nvPr/>
            </p:nvSpPr>
            <p:spPr>
              <a:xfrm>
                <a:off x="1475921" y="2730705"/>
                <a:ext cx="92836" cy="195722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Rectangle 257"/>
              <p:cNvSpPr/>
              <p:nvPr/>
            </p:nvSpPr>
            <p:spPr>
              <a:xfrm rot="5400000" flipH="1">
                <a:off x="1651193" y="2695673"/>
                <a:ext cx="136911" cy="20697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58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9" name="Straight Connector 258"/>
              <p:cNvCxnSpPr>
                <a:stCxn id="257" idx="3"/>
                <a:endCxn id="257" idx="3"/>
              </p:cNvCxnSpPr>
              <p:nvPr/>
            </p:nvCxnSpPr>
            <p:spPr>
              <a:xfrm>
                <a:off x="1568757" y="2828566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0" name="Rectangle 259"/>
              <p:cNvSpPr/>
              <p:nvPr/>
            </p:nvSpPr>
            <p:spPr>
              <a:xfrm>
                <a:off x="1397693" y="2915503"/>
                <a:ext cx="510782" cy="18000"/>
              </a:xfrm>
              <a:prstGeom prst="rect">
                <a:avLst/>
              </a:prstGeom>
              <a:solidFill>
                <a:srgbClr val="FDFAC7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6" name="Group 235"/>
            <p:cNvGrpSpPr/>
            <p:nvPr/>
          </p:nvGrpSpPr>
          <p:grpSpPr>
            <a:xfrm>
              <a:off x="3321759" y="524071"/>
              <a:ext cx="557162" cy="182081"/>
              <a:chOff x="1727752" y="1773016"/>
              <a:chExt cx="5562290" cy="201602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37" name="Oval 236"/>
              <p:cNvSpPr/>
              <p:nvPr/>
            </p:nvSpPr>
            <p:spPr>
              <a:xfrm>
                <a:off x="172775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Oval 237"/>
              <p:cNvSpPr/>
              <p:nvPr/>
            </p:nvSpPr>
            <p:spPr>
              <a:xfrm>
                <a:off x="2965324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Oval 238"/>
              <p:cNvSpPr/>
              <p:nvPr/>
            </p:nvSpPr>
            <p:spPr>
              <a:xfrm>
                <a:off x="4202896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Oval 239"/>
              <p:cNvSpPr/>
              <p:nvPr/>
            </p:nvSpPr>
            <p:spPr>
              <a:xfrm>
                <a:off x="5440468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Oval 240"/>
              <p:cNvSpPr/>
              <p:nvPr/>
            </p:nvSpPr>
            <p:spPr>
              <a:xfrm>
                <a:off x="667804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Oval 241"/>
              <p:cNvSpPr/>
              <p:nvPr/>
            </p:nvSpPr>
            <p:spPr>
              <a:xfrm>
                <a:off x="2346538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Oval 242"/>
              <p:cNvSpPr/>
              <p:nvPr/>
            </p:nvSpPr>
            <p:spPr>
              <a:xfrm>
                <a:off x="3584110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" name="Oval 243"/>
              <p:cNvSpPr/>
              <p:nvPr/>
            </p:nvSpPr>
            <p:spPr>
              <a:xfrm>
                <a:off x="4821682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5" name="Oval 244"/>
              <p:cNvSpPr/>
              <p:nvPr/>
            </p:nvSpPr>
            <p:spPr>
              <a:xfrm>
                <a:off x="6059254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" name="Right Triangle 245"/>
              <p:cNvSpPr/>
              <p:nvPr/>
            </p:nvSpPr>
            <p:spPr>
              <a:xfrm flipH="1">
                <a:off x="172775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Rectangle 246"/>
              <p:cNvSpPr/>
              <p:nvPr/>
            </p:nvSpPr>
            <p:spPr>
              <a:xfrm>
                <a:off x="2965324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" name="Rectangle 247"/>
              <p:cNvSpPr/>
              <p:nvPr/>
            </p:nvSpPr>
            <p:spPr>
              <a:xfrm>
                <a:off x="4202896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Rectangle 248"/>
              <p:cNvSpPr/>
              <p:nvPr/>
            </p:nvSpPr>
            <p:spPr>
              <a:xfrm>
                <a:off x="5440468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0" name="Right Triangle 249"/>
              <p:cNvSpPr/>
              <p:nvPr/>
            </p:nvSpPr>
            <p:spPr>
              <a:xfrm>
                <a:off x="667804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Rectangle 250"/>
              <p:cNvSpPr/>
              <p:nvPr/>
            </p:nvSpPr>
            <p:spPr>
              <a:xfrm>
                <a:off x="2346538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" name="Rectangle 251"/>
              <p:cNvSpPr/>
              <p:nvPr/>
            </p:nvSpPr>
            <p:spPr>
              <a:xfrm>
                <a:off x="3584110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" name="Rectangle 253"/>
              <p:cNvSpPr/>
              <p:nvPr/>
            </p:nvSpPr>
            <p:spPr>
              <a:xfrm>
                <a:off x="4821682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5" name="Rectangle 254"/>
              <p:cNvSpPr/>
              <p:nvPr/>
            </p:nvSpPr>
            <p:spPr>
              <a:xfrm>
                <a:off x="6059254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61" name="Oval 260"/>
          <p:cNvSpPr/>
          <p:nvPr/>
        </p:nvSpPr>
        <p:spPr>
          <a:xfrm>
            <a:off x="1907824" y="2945403"/>
            <a:ext cx="1080000" cy="591783"/>
          </a:xfrm>
          <a:prstGeom prst="ellipse">
            <a:avLst/>
          </a:prstGeom>
          <a:gradFill flip="none" rotWithShape="1">
            <a:gsLst>
              <a:gs pos="1000">
                <a:srgbClr val="BBCFE7"/>
              </a:gs>
              <a:gs pos="52000">
                <a:srgbClr val="E1EBF7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3500000" scaled="1"/>
            <a:tileRect/>
          </a:gradFill>
          <a:ln w="952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Acquirer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2" name="Oval 261"/>
          <p:cNvSpPr/>
          <p:nvPr/>
        </p:nvSpPr>
        <p:spPr>
          <a:xfrm>
            <a:off x="1907824" y="2023590"/>
            <a:ext cx="1080000" cy="591783"/>
          </a:xfrm>
          <a:prstGeom prst="ellipse">
            <a:avLst/>
          </a:prstGeom>
          <a:gradFill flip="none" rotWithShape="1">
            <a:gsLst>
              <a:gs pos="1000">
                <a:srgbClr val="BBCFE7"/>
              </a:gs>
              <a:gs pos="52000">
                <a:srgbClr val="E1EBF7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3500000" scaled="1"/>
            <a:tileRect/>
          </a:gradFill>
          <a:ln w="952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Acquirer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99" name="Group 198"/>
          <p:cNvGrpSpPr/>
          <p:nvPr/>
        </p:nvGrpSpPr>
        <p:grpSpPr>
          <a:xfrm>
            <a:off x="7924364" y="1053890"/>
            <a:ext cx="927282" cy="687559"/>
            <a:chOff x="4013200" y="3014663"/>
            <a:chExt cx="1117600" cy="8286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0" name="AutoShape 3"/>
            <p:cNvSpPr>
              <a:spLocks noChangeAspect="1" noChangeArrowheads="1" noTextEdit="1"/>
            </p:cNvSpPr>
            <p:nvPr/>
          </p:nvSpPr>
          <p:spPr bwMode="auto">
            <a:xfrm>
              <a:off x="4013200" y="3014663"/>
              <a:ext cx="1117600" cy="828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4382104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ectangle 201"/>
            <p:cNvSpPr/>
            <p:nvPr/>
          </p:nvSpPr>
          <p:spPr>
            <a:xfrm>
              <a:off x="4588637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4795170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Rectangle 203"/>
            <p:cNvSpPr/>
            <p:nvPr/>
          </p:nvSpPr>
          <p:spPr>
            <a:xfrm>
              <a:off x="4175571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Freeform 10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solidFill>
              <a:srgbClr val="E0E0E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11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noFill/>
            <a:ln w="9525" cap="rnd">
              <a:solidFill>
                <a:srgbClr val="40404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Rectangle 12"/>
            <p:cNvSpPr>
              <a:spLocks noChangeArrowheads="1"/>
            </p:cNvSpPr>
            <p:nvPr/>
          </p:nvSpPr>
          <p:spPr bwMode="auto">
            <a:xfrm>
              <a:off x="4108450" y="3209926"/>
              <a:ext cx="858838" cy="952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Rectangle 13"/>
            <p:cNvSpPr>
              <a:spLocks noChangeArrowheads="1"/>
            </p:cNvSpPr>
            <p:nvPr/>
          </p:nvSpPr>
          <p:spPr bwMode="auto">
            <a:xfrm>
              <a:off x="4060825" y="3673476"/>
              <a:ext cx="95408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Rectangle 14"/>
            <p:cNvSpPr>
              <a:spLocks noChangeArrowheads="1"/>
            </p:cNvSpPr>
            <p:nvPr/>
          </p:nvSpPr>
          <p:spPr bwMode="auto">
            <a:xfrm>
              <a:off x="4108450" y="3616326"/>
              <a:ext cx="85883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63" name="Oval 262"/>
          <p:cNvSpPr/>
          <p:nvPr/>
        </p:nvSpPr>
        <p:spPr>
          <a:xfrm>
            <a:off x="1907824" y="1101778"/>
            <a:ext cx="1080000" cy="591783"/>
          </a:xfrm>
          <a:prstGeom prst="ellipse">
            <a:avLst/>
          </a:prstGeom>
          <a:gradFill flip="none" rotWithShape="1">
            <a:gsLst>
              <a:gs pos="1000">
                <a:srgbClr val="BBCFE7"/>
              </a:gs>
              <a:gs pos="52000">
                <a:srgbClr val="E1EBF7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3500000" scaled="1"/>
            <a:tileRect/>
          </a:gradFill>
          <a:ln w="952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Acquirer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64" name="Group 263"/>
          <p:cNvGrpSpPr/>
          <p:nvPr/>
        </p:nvGrpSpPr>
        <p:grpSpPr>
          <a:xfrm>
            <a:off x="3716726" y="2897515"/>
            <a:ext cx="927282" cy="687559"/>
            <a:chOff x="4013200" y="3014663"/>
            <a:chExt cx="1117600" cy="8286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65" name="AutoShape 3"/>
            <p:cNvSpPr>
              <a:spLocks noChangeAspect="1" noChangeArrowheads="1" noTextEdit="1"/>
            </p:cNvSpPr>
            <p:nvPr/>
          </p:nvSpPr>
          <p:spPr bwMode="auto">
            <a:xfrm>
              <a:off x="4013200" y="3014663"/>
              <a:ext cx="1117600" cy="828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4382104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Rectangle 266"/>
            <p:cNvSpPr/>
            <p:nvPr/>
          </p:nvSpPr>
          <p:spPr>
            <a:xfrm>
              <a:off x="4588637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Rectangle 267"/>
            <p:cNvSpPr/>
            <p:nvPr/>
          </p:nvSpPr>
          <p:spPr>
            <a:xfrm>
              <a:off x="4795170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Rectangle 268"/>
            <p:cNvSpPr/>
            <p:nvPr/>
          </p:nvSpPr>
          <p:spPr>
            <a:xfrm>
              <a:off x="4175571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Freeform 10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solidFill>
              <a:srgbClr val="E0E0E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Freeform 11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noFill/>
            <a:ln w="9525" cap="rnd">
              <a:solidFill>
                <a:srgbClr val="40404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Rectangle 12"/>
            <p:cNvSpPr>
              <a:spLocks noChangeArrowheads="1"/>
            </p:cNvSpPr>
            <p:nvPr/>
          </p:nvSpPr>
          <p:spPr bwMode="auto">
            <a:xfrm>
              <a:off x="4108450" y="3209926"/>
              <a:ext cx="858838" cy="952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" name="Rectangle 13"/>
            <p:cNvSpPr>
              <a:spLocks noChangeArrowheads="1"/>
            </p:cNvSpPr>
            <p:nvPr/>
          </p:nvSpPr>
          <p:spPr bwMode="auto">
            <a:xfrm>
              <a:off x="4060825" y="3673476"/>
              <a:ext cx="95408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" name="Rectangle 14"/>
            <p:cNvSpPr>
              <a:spLocks noChangeArrowheads="1"/>
            </p:cNvSpPr>
            <p:nvPr/>
          </p:nvSpPr>
          <p:spPr bwMode="auto">
            <a:xfrm>
              <a:off x="4108450" y="3616326"/>
              <a:ext cx="85883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81" name="Group 280"/>
          <p:cNvGrpSpPr/>
          <p:nvPr/>
        </p:nvGrpSpPr>
        <p:grpSpPr>
          <a:xfrm>
            <a:off x="3716726" y="1975702"/>
            <a:ext cx="927282" cy="687559"/>
            <a:chOff x="4013200" y="3014663"/>
            <a:chExt cx="1117600" cy="8286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82" name="AutoShape 3"/>
            <p:cNvSpPr>
              <a:spLocks noChangeAspect="1" noChangeArrowheads="1" noTextEdit="1"/>
            </p:cNvSpPr>
            <p:nvPr/>
          </p:nvSpPr>
          <p:spPr bwMode="auto">
            <a:xfrm>
              <a:off x="4013200" y="3014663"/>
              <a:ext cx="1117600" cy="828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" name="Rectangle 282"/>
            <p:cNvSpPr/>
            <p:nvPr/>
          </p:nvSpPr>
          <p:spPr>
            <a:xfrm>
              <a:off x="4382104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Rectangle 283"/>
            <p:cNvSpPr/>
            <p:nvPr/>
          </p:nvSpPr>
          <p:spPr>
            <a:xfrm>
              <a:off x="4588637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Rectangle 284"/>
            <p:cNvSpPr/>
            <p:nvPr/>
          </p:nvSpPr>
          <p:spPr>
            <a:xfrm>
              <a:off x="4795170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Rectangle 285"/>
            <p:cNvSpPr/>
            <p:nvPr/>
          </p:nvSpPr>
          <p:spPr>
            <a:xfrm>
              <a:off x="4175571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Freeform 10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solidFill>
              <a:srgbClr val="E0E0E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8" name="Freeform 11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noFill/>
            <a:ln w="9525" cap="rnd">
              <a:solidFill>
                <a:srgbClr val="40404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9" name="Rectangle 12"/>
            <p:cNvSpPr>
              <a:spLocks noChangeArrowheads="1"/>
            </p:cNvSpPr>
            <p:nvPr/>
          </p:nvSpPr>
          <p:spPr bwMode="auto">
            <a:xfrm>
              <a:off x="4108450" y="3209926"/>
              <a:ext cx="858838" cy="952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0" name="Rectangle 13"/>
            <p:cNvSpPr>
              <a:spLocks noChangeArrowheads="1"/>
            </p:cNvSpPr>
            <p:nvPr/>
          </p:nvSpPr>
          <p:spPr bwMode="auto">
            <a:xfrm>
              <a:off x="4060825" y="3673476"/>
              <a:ext cx="95408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1" name="Rectangle 14"/>
            <p:cNvSpPr>
              <a:spLocks noChangeArrowheads="1"/>
            </p:cNvSpPr>
            <p:nvPr/>
          </p:nvSpPr>
          <p:spPr bwMode="auto">
            <a:xfrm>
              <a:off x="4108450" y="3616326"/>
              <a:ext cx="85883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92" name="Group 291"/>
          <p:cNvGrpSpPr/>
          <p:nvPr/>
        </p:nvGrpSpPr>
        <p:grpSpPr>
          <a:xfrm>
            <a:off x="3716726" y="1053890"/>
            <a:ext cx="927282" cy="687559"/>
            <a:chOff x="4013200" y="3014663"/>
            <a:chExt cx="1117600" cy="8286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93" name="AutoShape 3"/>
            <p:cNvSpPr>
              <a:spLocks noChangeAspect="1" noChangeArrowheads="1" noTextEdit="1"/>
            </p:cNvSpPr>
            <p:nvPr/>
          </p:nvSpPr>
          <p:spPr bwMode="auto">
            <a:xfrm>
              <a:off x="4013200" y="3014663"/>
              <a:ext cx="1117600" cy="828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4" name="Rectangle 293"/>
            <p:cNvSpPr/>
            <p:nvPr/>
          </p:nvSpPr>
          <p:spPr>
            <a:xfrm>
              <a:off x="4382104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Rectangle 294"/>
            <p:cNvSpPr/>
            <p:nvPr/>
          </p:nvSpPr>
          <p:spPr>
            <a:xfrm>
              <a:off x="4588637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Rectangle 295"/>
            <p:cNvSpPr/>
            <p:nvPr/>
          </p:nvSpPr>
          <p:spPr>
            <a:xfrm>
              <a:off x="4795170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Rectangle 296"/>
            <p:cNvSpPr/>
            <p:nvPr/>
          </p:nvSpPr>
          <p:spPr>
            <a:xfrm>
              <a:off x="4175571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Freeform 10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solidFill>
              <a:srgbClr val="E0E0E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" name="Freeform 11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noFill/>
            <a:ln w="9525" cap="rnd">
              <a:solidFill>
                <a:srgbClr val="40404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0" name="Rectangle 12"/>
            <p:cNvSpPr>
              <a:spLocks noChangeArrowheads="1"/>
            </p:cNvSpPr>
            <p:nvPr/>
          </p:nvSpPr>
          <p:spPr bwMode="auto">
            <a:xfrm>
              <a:off x="4108450" y="3209926"/>
              <a:ext cx="858838" cy="952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1" name="Rectangle 13"/>
            <p:cNvSpPr>
              <a:spLocks noChangeArrowheads="1"/>
            </p:cNvSpPr>
            <p:nvPr/>
          </p:nvSpPr>
          <p:spPr bwMode="auto">
            <a:xfrm>
              <a:off x="4060825" y="3673476"/>
              <a:ext cx="95408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2" name="Rectangle 14"/>
            <p:cNvSpPr>
              <a:spLocks noChangeArrowheads="1"/>
            </p:cNvSpPr>
            <p:nvPr/>
          </p:nvSpPr>
          <p:spPr bwMode="auto">
            <a:xfrm>
              <a:off x="4108450" y="3616326"/>
              <a:ext cx="85883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305" name="Straight Arrow Connector 304"/>
          <p:cNvCxnSpPr/>
          <p:nvPr/>
        </p:nvCxnSpPr>
        <p:spPr>
          <a:xfrm>
            <a:off x="1305810" y="2363965"/>
            <a:ext cx="626507" cy="715544"/>
          </a:xfrm>
          <a:prstGeom prst="straightConnector1">
            <a:avLst/>
          </a:prstGeom>
          <a:ln w="9525">
            <a:solidFill>
              <a:srgbClr val="C0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Arrow Connector 305"/>
          <p:cNvCxnSpPr>
            <a:endCxn id="265" idx="1"/>
          </p:cNvCxnSpPr>
          <p:nvPr/>
        </p:nvCxnSpPr>
        <p:spPr>
          <a:xfrm>
            <a:off x="3059832" y="3241294"/>
            <a:ext cx="656894" cy="1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Arrow Connector 306"/>
          <p:cNvCxnSpPr/>
          <p:nvPr/>
        </p:nvCxnSpPr>
        <p:spPr>
          <a:xfrm flipV="1">
            <a:off x="3059832" y="2350034"/>
            <a:ext cx="656894" cy="11660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Arrow Connector 307"/>
          <p:cNvCxnSpPr/>
          <p:nvPr/>
        </p:nvCxnSpPr>
        <p:spPr>
          <a:xfrm flipV="1">
            <a:off x="3059832" y="1413931"/>
            <a:ext cx="656894" cy="4957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Arrow Connector 308"/>
          <p:cNvCxnSpPr/>
          <p:nvPr/>
        </p:nvCxnSpPr>
        <p:spPr>
          <a:xfrm>
            <a:off x="3027759" y="1532334"/>
            <a:ext cx="665305" cy="669933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Arrow Connector 309"/>
          <p:cNvCxnSpPr/>
          <p:nvPr/>
        </p:nvCxnSpPr>
        <p:spPr>
          <a:xfrm>
            <a:off x="3059832" y="2474907"/>
            <a:ext cx="629013" cy="663649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Arrow Connector 310"/>
          <p:cNvCxnSpPr/>
          <p:nvPr/>
        </p:nvCxnSpPr>
        <p:spPr>
          <a:xfrm flipV="1">
            <a:off x="3052763" y="1535374"/>
            <a:ext cx="623504" cy="699429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Arrow Connector 311"/>
          <p:cNvCxnSpPr/>
          <p:nvPr/>
        </p:nvCxnSpPr>
        <p:spPr>
          <a:xfrm>
            <a:off x="2927318" y="1640302"/>
            <a:ext cx="735947" cy="1350000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Arrow Connector 312"/>
          <p:cNvCxnSpPr/>
          <p:nvPr/>
        </p:nvCxnSpPr>
        <p:spPr>
          <a:xfrm flipV="1">
            <a:off x="3047491" y="2473716"/>
            <a:ext cx="648500" cy="638242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Arrow Connector 313"/>
          <p:cNvCxnSpPr/>
          <p:nvPr/>
        </p:nvCxnSpPr>
        <p:spPr>
          <a:xfrm flipV="1">
            <a:off x="2939512" y="1679825"/>
            <a:ext cx="729374" cy="1350000"/>
          </a:xfrm>
          <a:prstGeom prst="straightConnector1">
            <a:avLst/>
          </a:prstGeom>
          <a:ln w="9525">
            <a:solidFill>
              <a:srgbClr val="C0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TextBox 316"/>
          <p:cNvSpPr txBox="1"/>
          <p:nvPr/>
        </p:nvSpPr>
        <p:spPr>
          <a:xfrm>
            <a:off x="539552" y="159073"/>
            <a:ext cx="4173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Presumed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EPI “Front-end” Architecture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9" name="TextBox 318"/>
          <p:cNvSpPr txBox="1"/>
          <p:nvPr/>
        </p:nvSpPr>
        <p:spPr>
          <a:xfrm>
            <a:off x="570548" y="1780055"/>
            <a:ext cx="824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Merchant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0" name="TextBox 319"/>
          <p:cNvSpPr txBox="1"/>
          <p:nvPr/>
        </p:nvSpPr>
        <p:spPr>
          <a:xfrm>
            <a:off x="5368490" y="1780055"/>
            <a:ext cx="824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Merchant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1" name="TextBox 320"/>
          <p:cNvSpPr txBox="1"/>
          <p:nvPr/>
        </p:nvSpPr>
        <p:spPr>
          <a:xfrm>
            <a:off x="3540598" y="703729"/>
            <a:ext cx="1072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Issuer Banks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2" name="TextBox 321"/>
          <p:cNvSpPr txBox="1"/>
          <p:nvPr/>
        </p:nvSpPr>
        <p:spPr>
          <a:xfrm>
            <a:off x="7819750" y="703729"/>
            <a:ext cx="1072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Issuer Banks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3" name="TextBox 322"/>
          <p:cNvSpPr txBox="1"/>
          <p:nvPr/>
        </p:nvSpPr>
        <p:spPr>
          <a:xfrm>
            <a:off x="1664438" y="3701850"/>
            <a:ext cx="1592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Acceptance Network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323528" y="4293096"/>
            <a:ext cx="4152320" cy="2160240"/>
          </a:xfrm>
          <a:prstGeom prst="rect">
            <a:avLst/>
          </a:prstGeom>
          <a:solidFill>
            <a:srgbClr val="FEFED2"/>
          </a:solidFill>
          <a:ln w="6350"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In the traditional architecture for card-based authorizations, Merchants are connected to Acquirers who handle the communication with the Issuer Banks (or card networks).  An Acquirer is usually the entity that has the business agreement with a Merchant as well. </a:t>
            </a:r>
          </a:p>
          <a:p>
            <a:pPr>
              <a:spcBef>
                <a:spcPts val="600"/>
              </a:spcBef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The infrastructure needed to support card transactions depends on a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huge number of statically configured security parameters and paths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, illustrated by the arrows in the diagram.</a:t>
            </a:r>
          </a:p>
          <a:p>
            <a:pPr>
              <a:spcBef>
                <a:spcPts val="600"/>
              </a:spcBef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model also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relies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databases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holding card-number to Issuer Bank “routing” tables.</a:t>
            </a:r>
          </a:p>
          <a:p>
            <a:pPr>
              <a:spcBef>
                <a:spcPts val="600"/>
              </a:spcBef>
            </a:pPr>
            <a:endParaRPr lang="en-US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US" sz="10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0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4" name="TextBox 323"/>
          <p:cNvSpPr txBox="1"/>
          <p:nvPr/>
        </p:nvSpPr>
        <p:spPr>
          <a:xfrm>
            <a:off x="4788024" y="3789040"/>
            <a:ext cx="4032448" cy="2854648"/>
          </a:xfrm>
          <a:prstGeom prst="rect">
            <a:avLst/>
          </a:prstGeom>
          <a:solidFill>
            <a:srgbClr val="FEFED2"/>
          </a:solidFill>
          <a:ln w="6350"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In the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Saturn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architecture a Merchant has a business agreement with their account-holding Bank which also provides a simple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public trust service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(TS), that vouches for the Merchant’s validity </a:t>
            </a:r>
            <a:r>
              <a:rPr lang="en-US" sz="1000" smtClean="0">
                <a:latin typeface="Arial" panose="020B0604020202020204" pitchFamily="34" charset="0"/>
                <a:cs typeface="Arial" panose="020B0604020202020204" pitchFamily="34" charset="0"/>
              </a:rPr>
              <a:t>including its claimed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account number. </a:t>
            </a:r>
          </a:p>
          <a:p>
            <a:pPr>
              <a:spcBef>
                <a:spcPts val="600"/>
              </a:spcBef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The data provided by a TS is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digitally signed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 by the Merchant Bank and is thus to be trusted by all Banks sharing a specific payment schema like SEPA Inst.</a:t>
            </a:r>
          </a:p>
          <a:p>
            <a:pPr>
              <a:spcBef>
                <a:spcPts val="600"/>
              </a:spcBef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Security with respect to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payment requests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(1) is maintained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through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mutually </a:t>
            </a: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signed digital contracts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resulting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from the Merchant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and User authorization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step, combined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with TS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Merchant lookups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(2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>
              <a:spcBef>
                <a:spcPts val="600"/>
              </a:spcBef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The arrows in the diagram are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transient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there is no need for externally configured security, path, or routing information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grpSp>
        <p:nvGrpSpPr>
          <p:cNvPr id="325" name="Group 324"/>
          <p:cNvGrpSpPr/>
          <p:nvPr/>
        </p:nvGrpSpPr>
        <p:grpSpPr>
          <a:xfrm>
            <a:off x="5347532" y="2897992"/>
            <a:ext cx="927282" cy="687559"/>
            <a:chOff x="4013200" y="3014663"/>
            <a:chExt cx="1117600" cy="8286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26" name="AutoShape 3"/>
            <p:cNvSpPr>
              <a:spLocks noChangeAspect="1" noChangeArrowheads="1" noTextEdit="1"/>
            </p:cNvSpPr>
            <p:nvPr/>
          </p:nvSpPr>
          <p:spPr bwMode="auto">
            <a:xfrm>
              <a:off x="4013200" y="3014663"/>
              <a:ext cx="1117600" cy="828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" name="Rectangle 326"/>
            <p:cNvSpPr/>
            <p:nvPr/>
          </p:nvSpPr>
          <p:spPr>
            <a:xfrm>
              <a:off x="4382104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Rectangle 327"/>
            <p:cNvSpPr/>
            <p:nvPr/>
          </p:nvSpPr>
          <p:spPr>
            <a:xfrm>
              <a:off x="4588637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Rectangle 328"/>
            <p:cNvSpPr/>
            <p:nvPr/>
          </p:nvSpPr>
          <p:spPr>
            <a:xfrm>
              <a:off x="4795170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Rectangle 329"/>
            <p:cNvSpPr/>
            <p:nvPr/>
          </p:nvSpPr>
          <p:spPr>
            <a:xfrm>
              <a:off x="4175571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Freeform 10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solidFill>
              <a:srgbClr val="E0E0E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2" name="Freeform 11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noFill/>
            <a:ln w="9525" cap="rnd">
              <a:solidFill>
                <a:srgbClr val="40404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3" name="Rectangle 12"/>
            <p:cNvSpPr>
              <a:spLocks noChangeArrowheads="1"/>
            </p:cNvSpPr>
            <p:nvPr/>
          </p:nvSpPr>
          <p:spPr bwMode="auto">
            <a:xfrm>
              <a:off x="4108450" y="3209926"/>
              <a:ext cx="858838" cy="952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4" name="Rectangle 13"/>
            <p:cNvSpPr>
              <a:spLocks noChangeArrowheads="1"/>
            </p:cNvSpPr>
            <p:nvPr/>
          </p:nvSpPr>
          <p:spPr bwMode="auto">
            <a:xfrm>
              <a:off x="4060825" y="3673476"/>
              <a:ext cx="95408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5" name="Rectangle 14"/>
            <p:cNvSpPr>
              <a:spLocks noChangeArrowheads="1"/>
            </p:cNvSpPr>
            <p:nvPr/>
          </p:nvSpPr>
          <p:spPr bwMode="auto">
            <a:xfrm>
              <a:off x="4108450" y="3616326"/>
              <a:ext cx="85883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36" name="TextBox 335"/>
          <p:cNvSpPr txBox="1"/>
          <p:nvPr/>
        </p:nvSpPr>
        <p:spPr>
          <a:xfrm>
            <a:off x="5167964" y="2647945"/>
            <a:ext cx="1217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Merchant Bank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" name="Oval 336"/>
          <p:cNvSpPr/>
          <p:nvPr/>
        </p:nvSpPr>
        <p:spPr>
          <a:xfrm>
            <a:off x="6233519" y="2935190"/>
            <a:ext cx="396000" cy="288000"/>
          </a:xfrm>
          <a:prstGeom prst="ellipse">
            <a:avLst/>
          </a:prstGeom>
          <a:gradFill flip="none" rotWithShape="1">
            <a:gsLst>
              <a:gs pos="0">
                <a:srgbClr val="DDEBCF"/>
              </a:gs>
              <a:gs pos="5000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3500000" scaled="0"/>
            <a:tileRect/>
          </a:gradFill>
          <a:ln w="952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TS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-5832" y="6654442"/>
            <a:ext cx="28408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EPI (Presumed) versus Saturn</a:t>
            </a:r>
            <a:r>
              <a:rPr lang="en-US" sz="800" smtClean="0">
                <a:latin typeface="Arial" panose="020B0604020202020204" pitchFamily="34" charset="0"/>
                <a:cs typeface="Arial" panose="020B0604020202020204" pitchFamily="34" charset="0"/>
              </a:rPr>
              <a:t>, A.Rundgren-2020-12-02:2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6226500" y="1628800"/>
            <a:ext cx="1096302" cy="182325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0" rIns="36000" bIns="10800" rtlCol="0" anchor="ctr" anchorCtr="1">
            <a:spAutoFit/>
          </a:bodyPr>
          <a:lstStyle/>
          <a:p>
            <a:pPr algn="ct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Payment Request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3" name="TextBox 352"/>
          <p:cNvSpPr txBox="1"/>
          <p:nvPr/>
        </p:nvSpPr>
        <p:spPr>
          <a:xfrm>
            <a:off x="6914014" y="2680165"/>
            <a:ext cx="1067169" cy="182325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0" rIns="36000" bIns="10800" rtlCol="0" anchor="ctr" anchorCtr="1">
            <a:spAutoFit/>
          </a:bodyPr>
          <a:lstStyle/>
          <a:p>
            <a:pPr algn="ct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Merchant Lookup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57" name="Group 356"/>
          <p:cNvGrpSpPr/>
          <p:nvPr/>
        </p:nvGrpSpPr>
        <p:grpSpPr>
          <a:xfrm>
            <a:off x="6448326" y="3185182"/>
            <a:ext cx="288000" cy="315826"/>
            <a:chOff x="7439528" y="2941466"/>
            <a:chExt cx="216024" cy="26299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58" name="Rectangle 357"/>
            <p:cNvSpPr/>
            <p:nvPr/>
          </p:nvSpPr>
          <p:spPr>
            <a:xfrm>
              <a:off x="7468660" y="2947270"/>
              <a:ext cx="148780" cy="79280"/>
            </a:xfrm>
            <a:prstGeom prst="rect">
              <a:avLst/>
            </a:prstGeom>
            <a:solidFill>
              <a:schemeClr val="bg1"/>
            </a:solidFill>
            <a:ln w="38100">
              <a:noFill/>
              <a:head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59" name="Picture 358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9528" y="2941466"/>
              <a:ext cx="216024" cy="2629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70" name="Picture 6" descr="C:\Users\Anders\AppData\Local\Microsoft\Windows\INetCache\IE\10FYNQXY\Crystal_Clear_kdm_user_female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3056" y="1014239"/>
            <a:ext cx="540000" cy="54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9" name="Group 178"/>
          <p:cNvGrpSpPr/>
          <p:nvPr/>
        </p:nvGrpSpPr>
        <p:grpSpPr>
          <a:xfrm>
            <a:off x="5142358" y="1088792"/>
            <a:ext cx="359900" cy="468000"/>
            <a:chOff x="5523510" y="2050055"/>
            <a:chExt cx="359900" cy="502719"/>
          </a:xfrm>
        </p:grpSpPr>
        <p:pic>
          <p:nvPicPr>
            <p:cNvPr id="180" name="Picture 4" descr="C:\Users\Anders\AppData\Local\Microsoft\Windows\INetCache\IE\YM8GPEOA\mobile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5527737" y="2050055"/>
              <a:ext cx="355673" cy="50271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1" name="Rectangle 180"/>
            <p:cNvSpPr/>
            <p:nvPr/>
          </p:nvSpPr>
          <p:spPr>
            <a:xfrm>
              <a:off x="5591696" y="2129999"/>
              <a:ext cx="219600" cy="345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5523510" y="2114240"/>
              <a:ext cx="35779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€100</a:t>
              </a:r>
              <a:endParaRPr lang="en-US" sz="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84" name="Group 183"/>
            <p:cNvGrpSpPr/>
            <p:nvPr/>
          </p:nvGrpSpPr>
          <p:grpSpPr>
            <a:xfrm>
              <a:off x="5659747" y="2347454"/>
              <a:ext cx="72000" cy="72000"/>
              <a:chOff x="7812386" y="2253126"/>
              <a:chExt cx="144016" cy="144016"/>
            </a:xfrm>
          </p:grpSpPr>
          <p:sp>
            <p:nvSpPr>
              <p:cNvPr id="185" name="Rectangle 184"/>
              <p:cNvSpPr/>
              <p:nvPr/>
            </p:nvSpPr>
            <p:spPr>
              <a:xfrm>
                <a:off x="7812386" y="2253126"/>
                <a:ext cx="144016" cy="144016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Rectangle 185"/>
              <p:cNvSpPr/>
              <p:nvPr/>
            </p:nvSpPr>
            <p:spPr>
              <a:xfrm>
                <a:off x="7855725" y="2293359"/>
                <a:ext cx="61201" cy="61201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2" name="Rectangle 11"/>
          <p:cNvSpPr/>
          <p:nvPr/>
        </p:nvSpPr>
        <p:spPr>
          <a:xfrm>
            <a:off x="5327161" y="1624222"/>
            <a:ext cx="183867" cy="724658"/>
          </a:xfrm>
          <a:custGeom>
            <a:avLst/>
            <a:gdLst>
              <a:gd name="connsiteX0" fmla="*/ 0 w 288032"/>
              <a:gd name="connsiteY0" fmla="*/ 0 h 307740"/>
              <a:gd name="connsiteX1" fmla="*/ 288032 w 288032"/>
              <a:gd name="connsiteY1" fmla="*/ 0 h 307740"/>
              <a:gd name="connsiteX2" fmla="*/ 288032 w 288032"/>
              <a:gd name="connsiteY2" fmla="*/ 307740 h 307740"/>
              <a:gd name="connsiteX3" fmla="*/ 0 w 288032"/>
              <a:gd name="connsiteY3" fmla="*/ 307740 h 307740"/>
              <a:gd name="connsiteX4" fmla="*/ 0 w 288032"/>
              <a:gd name="connsiteY4" fmla="*/ 0 h 307740"/>
              <a:gd name="connsiteX0" fmla="*/ 288032 w 379472"/>
              <a:gd name="connsiteY0" fmla="*/ 0 h 307740"/>
              <a:gd name="connsiteX1" fmla="*/ 288032 w 379472"/>
              <a:gd name="connsiteY1" fmla="*/ 307740 h 307740"/>
              <a:gd name="connsiteX2" fmla="*/ 0 w 379472"/>
              <a:gd name="connsiteY2" fmla="*/ 307740 h 307740"/>
              <a:gd name="connsiteX3" fmla="*/ 0 w 379472"/>
              <a:gd name="connsiteY3" fmla="*/ 0 h 307740"/>
              <a:gd name="connsiteX4" fmla="*/ 379472 w 379472"/>
              <a:gd name="connsiteY4" fmla="*/ 91440 h 307740"/>
              <a:gd name="connsiteX0" fmla="*/ 288032 w 288032"/>
              <a:gd name="connsiteY0" fmla="*/ 0 h 307740"/>
              <a:gd name="connsiteX1" fmla="*/ 288032 w 288032"/>
              <a:gd name="connsiteY1" fmla="*/ 307740 h 307740"/>
              <a:gd name="connsiteX2" fmla="*/ 0 w 288032"/>
              <a:gd name="connsiteY2" fmla="*/ 307740 h 307740"/>
              <a:gd name="connsiteX3" fmla="*/ 0 w 288032"/>
              <a:gd name="connsiteY3" fmla="*/ 0 h 307740"/>
              <a:gd name="connsiteX0" fmla="*/ 288032 w 288032"/>
              <a:gd name="connsiteY0" fmla="*/ 307740 h 307740"/>
              <a:gd name="connsiteX1" fmla="*/ 0 w 288032"/>
              <a:gd name="connsiteY1" fmla="*/ 307740 h 307740"/>
              <a:gd name="connsiteX2" fmla="*/ 0 w 288032"/>
              <a:gd name="connsiteY2" fmla="*/ 0 h 307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8032" h="307740">
                <a:moveTo>
                  <a:pt x="288032" y="307740"/>
                </a:moveTo>
                <a:lnTo>
                  <a:pt x="0" y="307740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chemeClr val="bg1">
                <a:lumMod val="50000"/>
              </a:schemeClr>
            </a:solidFill>
            <a:prstDash val="sysDash"/>
            <a:head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TextBox 187"/>
          <p:cNvSpPr txBox="1"/>
          <p:nvPr/>
        </p:nvSpPr>
        <p:spPr>
          <a:xfrm>
            <a:off x="5004048" y="705592"/>
            <a:ext cx="1059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Wallet / User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9" name="Picture 6" descr="C:\Users\Anders\AppData\Local\Microsoft\Windows\INetCache\IE\10FYNQXY\Crystal_Clear_kdm_user_female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20" y="1001343"/>
            <a:ext cx="540000" cy="54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0" name="Group 189"/>
          <p:cNvGrpSpPr/>
          <p:nvPr/>
        </p:nvGrpSpPr>
        <p:grpSpPr>
          <a:xfrm>
            <a:off x="317822" y="1075896"/>
            <a:ext cx="359900" cy="468000"/>
            <a:chOff x="5523510" y="2050055"/>
            <a:chExt cx="359900" cy="502719"/>
          </a:xfrm>
        </p:grpSpPr>
        <p:pic>
          <p:nvPicPr>
            <p:cNvPr id="191" name="Picture 4" descr="C:\Users\Anders\AppData\Local\Microsoft\Windows\INetCache\IE\YM8GPEOA\mobile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5527737" y="2050055"/>
              <a:ext cx="355673" cy="50271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2" name="Rectangle 191"/>
            <p:cNvSpPr/>
            <p:nvPr/>
          </p:nvSpPr>
          <p:spPr>
            <a:xfrm>
              <a:off x="5591696" y="2129999"/>
              <a:ext cx="219600" cy="345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5523510" y="2114240"/>
              <a:ext cx="35779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€100</a:t>
              </a:r>
              <a:endParaRPr lang="en-US" sz="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94" name="Group 193"/>
            <p:cNvGrpSpPr/>
            <p:nvPr/>
          </p:nvGrpSpPr>
          <p:grpSpPr>
            <a:xfrm>
              <a:off x="5659747" y="2347454"/>
              <a:ext cx="72000" cy="72000"/>
              <a:chOff x="7812386" y="2253126"/>
              <a:chExt cx="144016" cy="144016"/>
            </a:xfrm>
          </p:grpSpPr>
          <p:sp>
            <p:nvSpPr>
              <p:cNvPr id="195" name="Rectangle 194"/>
              <p:cNvSpPr/>
              <p:nvPr/>
            </p:nvSpPr>
            <p:spPr>
              <a:xfrm>
                <a:off x="7812386" y="2253126"/>
                <a:ext cx="144016" cy="144016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Rectangle 195"/>
              <p:cNvSpPr/>
              <p:nvPr/>
            </p:nvSpPr>
            <p:spPr>
              <a:xfrm>
                <a:off x="7855725" y="2293359"/>
                <a:ext cx="61201" cy="61201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97" name="Rectangle 11"/>
          <p:cNvSpPr/>
          <p:nvPr/>
        </p:nvSpPr>
        <p:spPr>
          <a:xfrm>
            <a:off x="502625" y="1611326"/>
            <a:ext cx="183867" cy="724658"/>
          </a:xfrm>
          <a:custGeom>
            <a:avLst/>
            <a:gdLst>
              <a:gd name="connsiteX0" fmla="*/ 0 w 288032"/>
              <a:gd name="connsiteY0" fmla="*/ 0 h 307740"/>
              <a:gd name="connsiteX1" fmla="*/ 288032 w 288032"/>
              <a:gd name="connsiteY1" fmla="*/ 0 h 307740"/>
              <a:gd name="connsiteX2" fmla="*/ 288032 w 288032"/>
              <a:gd name="connsiteY2" fmla="*/ 307740 h 307740"/>
              <a:gd name="connsiteX3" fmla="*/ 0 w 288032"/>
              <a:gd name="connsiteY3" fmla="*/ 307740 h 307740"/>
              <a:gd name="connsiteX4" fmla="*/ 0 w 288032"/>
              <a:gd name="connsiteY4" fmla="*/ 0 h 307740"/>
              <a:gd name="connsiteX0" fmla="*/ 288032 w 379472"/>
              <a:gd name="connsiteY0" fmla="*/ 0 h 307740"/>
              <a:gd name="connsiteX1" fmla="*/ 288032 w 379472"/>
              <a:gd name="connsiteY1" fmla="*/ 307740 h 307740"/>
              <a:gd name="connsiteX2" fmla="*/ 0 w 379472"/>
              <a:gd name="connsiteY2" fmla="*/ 307740 h 307740"/>
              <a:gd name="connsiteX3" fmla="*/ 0 w 379472"/>
              <a:gd name="connsiteY3" fmla="*/ 0 h 307740"/>
              <a:gd name="connsiteX4" fmla="*/ 379472 w 379472"/>
              <a:gd name="connsiteY4" fmla="*/ 91440 h 307740"/>
              <a:gd name="connsiteX0" fmla="*/ 288032 w 288032"/>
              <a:gd name="connsiteY0" fmla="*/ 0 h 307740"/>
              <a:gd name="connsiteX1" fmla="*/ 288032 w 288032"/>
              <a:gd name="connsiteY1" fmla="*/ 307740 h 307740"/>
              <a:gd name="connsiteX2" fmla="*/ 0 w 288032"/>
              <a:gd name="connsiteY2" fmla="*/ 307740 h 307740"/>
              <a:gd name="connsiteX3" fmla="*/ 0 w 288032"/>
              <a:gd name="connsiteY3" fmla="*/ 0 h 307740"/>
              <a:gd name="connsiteX0" fmla="*/ 288032 w 288032"/>
              <a:gd name="connsiteY0" fmla="*/ 307740 h 307740"/>
              <a:gd name="connsiteX1" fmla="*/ 0 w 288032"/>
              <a:gd name="connsiteY1" fmla="*/ 307740 h 307740"/>
              <a:gd name="connsiteX2" fmla="*/ 0 w 288032"/>
              <a:gd name="connsiteY2" fmla="*/ 0 h 307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8032" h="307740">
                <a:moveTo>
                  <a:pt x="288032" y="307740"/>
                </a:moveTo>
                <a:lnTo>
                  <a:pt x="0" y="307740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chemeClr val="bg1">
                <a:lumMod val="50000"/>
              </a:schemeClr>
            </a:solidFill>
            <a:prstDash val="sysDash"/>
            <a:head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TextBox 197"/>
          <p:cNvSpPr txBox="1"/>
          <p:nvPr/>
        </p:nvSpPr>
        <p:spPr>
          <a:xfrm>
            <a:off x="179512" y="692696"/>
            <a:ext cx="1059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Wallet / User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60" y="2895327"/>
            <a:ext cx="938404" cy="586970"/>
          </a:xfrm>
          <a:prstGeom prst="rect">
            <a:avLst/>
          </a:prstGeom>
        </p:spPr>
      </p:pic>
      <p:sp>
        <p:nvSpPr>
          <p:cNvPr id="206" name="Rectangle 11"/>
          <p:cNvSpPr/>
          <p:nvPr/>
        </p:nvSpPr>
        <p:spPr>
          <a:xfrm flipV="1">
            <a:off x="499701" y="2416309"/>
            <a:ext cx="183867" cy="390421"/>
          </a:xfrm>
          <a:custGeom>
            <a:avLst/>
            <a:gdLst>
              <a:gd name="connsiteX0" fmla="*/ 0 w 288032"/>
              <a:gd name="connsiteY0" fmla="*/ 0 h 307740"/>
              <a:gd name="connsiteX1" fmla="*/ 288032 w 288032"/>
              <a:gd name="connsiteY1" fmla="*/ 0 h 307740"/>
              <a:gd name="connsiteX2" fmla="*/ 288032 w 288032"/>
              <a:gd name="connsiteY2" fmla="*/ 307740 h 307740"/>
              <a:gd name="connsiteX3" fmla="*/ 0 w 288032"/>
              <a:gd name="connsiteY3" fmla="*/ 307740 h 307740"/>
              <a:gd name="connsiteX4" fmla="*/ 0 w 288032"/>
              <a:gd name="connsiteY4" fmla="*/ 0 h 307740"/>
              <a:gd name="connsiteX0" fmla="*/ 288032 w 379472"/>
              <a:gd name="connsiteY0" fmla="*/ 0 h 307740"/>
              <a:gd name="connsiteX1" fmla="*/ 288032 w 379472"/>
              <a:gd name="connsiteY1" fmla="*/ 307740 h 307740"/>
              <a:gd name="connsiteX2" fmla="*/ 0 w 379472"/>
              <a:gd name="connsiteY2" fmla="*/ 307740 h 307740"/>
              <a:gd name="connsiteX3" fmla="*/ 0 w 379472"/>
              <a:gd name="connsiteY3" fmla="*/ 0 h 307740"/>
              <a:gd name="connsiteX4" fmla="*/ 379472 w 379472"/>
              <a:gd name="connsiteY4" fmla="*/ 91440 h 307740"/>
              <a:gd name="connsiteX0" fmla="*/ 288032 w 288032"/>
              <a:gd name="connsiteY0" fmla="*/ 0 h 307740"/>
              <a:gd name="connsiteX1" fmla="*/ 288032 w 288032"/>
              <a:gd name="connsiteY1" fmla="*/ 307740 h 307740"/>
              <a:gd name="connsiteX2" fmla="*/ 0 w 288032"/>
              <a:gd name="connsiteY2" fmla="*/ 307740 h 307740"/>
              <a:gd name="connsiteX3" fmla="*/ 0 w 288032"/>
              <a:gd name="connsiteY3" fmla="*/ 0 h 307740"/>
              <a:gd name="connsiteX0" fmla="*/ 288032 w 288032"/>
              <a:gd name="connsiteY0" fmla="*/ 307740 h 307740"/>
              <a:gd name="connsiteX1" fmla="*/ 0 w 288032"/>
              <a:gd name="connsiteY1" fmla="*/ 307740 h 307740"/>
              <a:gd name="connsiteX2" fmla="*/ 0 w 288032"/>
              <a:gd name="connsiteY2" fmla="*/ 0 h 307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8032" h="307740">
                <a:moveTo>
                  <a:pt x="288032" y="307740"/>
                </a:moveTo>
                <a:lnTo>
                  <a:pt x="0" y="307740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chemeClr val="bg1">
                <a:lumMod val="50000"/>
              </a:schemeClr>
            </a:solidFill>
            <a:prstDash val="sysDash"/>
            <a:head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TextBox 211"/>
          <p:cNvSpPr txBox="1"/>
          <p:nvPr/>
        </p:nvSpPr>
        <p:spPr>
          <a:xfrm>
            <a:off x="322409" y="3471391"/>
            <a:ext cx="952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Alternative:</a:t>
            </a:r>
          </a:p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SEPA Card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6688" y="5948089"/>
            <a:ext cx="3906000" cy="40011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txBody>
          <a:bodyPr wrap="square" rIns="0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Acquirer services are covered by </a:t>
            </a: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additional fees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on top of the fees required by the Banks running the payment scheme like SEPA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Inst.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3" name="TextBox 212"/>
          <p:cNvSpPr txBox="1"/>
          <p:nvPr/>
        </p:nvSpPr>
        <p:spPr>
          <a:xfrm>
            <a:off x="5119448" y="5977097"/>
            <a:ext cx="3369600" cy="553998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txBody>
          <a:bodyPr wrap="square" rIns="36000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The actual payment business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remains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in the hands of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fully </a:t>
            </a: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decentralized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network of Banks running a specific payment scheme.</a:t>
            </a:r>
          </a:p>
        </p:txBody>
      </p:sp>
      <p:sp>
        <p:nvSpPr>
          <p:cNvPr id="20" name="Oval 19"/>
          <p:cNvSpPr/>
          <p:nvPr/>
        </p:nvSpPr>
        <p:spPr>
          <a:xfrm>
            <a:off x="6228184" y="2258428"/>
            <a:ext cx="180000" cy="180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10800" rtlCol="0" anchor="ctr" anchorCtr="1"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15" name="Oval 214"/>
          <p:cNvSpPr/>
          <p:nvPr/>
        </p:nvSpPr>
        <p:spPr>
          <a:xfrm>
            <a:off x="7601100" y="1420909"/>
            <a:ext cx="180000" cy="180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10800" rtlCol="0" anchor="ctr" anchorCtr="1"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987740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6350">
          <a:solidFill>
            <a:schemeClr val="bg1">
              <a:lumMod val="50000"/>
            </a:schemeClr>
          </a:solidFill>
          <a:tailEnd type="triangle" w="sm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4471</TotalTime>
  <Words>305</Words>
  <Application>Microsoft Office PowerPoint</Application>
  <PresentationFormat>On-screen Show (4:3)</PresentationFormat>
  <Paragraphs>33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EPI versus Saturn</dc:title>
  <dc:creator>Anders Rundgren</dc:creator>
  <cp:lastModifiedBy>Anders</cp:lastModifiedBy>
  <cp:revision>264</cp:revision>
  <dcterms:created xsi:type="dcterms:W3CDTF">2018-11-18T09:32:02Z</dcterms:created>
  <dcterms:modified xsi:type="dcterms:W3CDTF">2020-12-02T07:46:35Z</dcterms:modified>
</cp:coreProperties>
</file>