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D2"/>
    <a:srgbClr val="F4F7ED"/>
    <a:srgbClr val="FBF7C9"/>
    <a:srgbClr val="EDE437"/>
    <a:srgbClr val="E1EBF7"/>
    <a:srgbClr val="FFFFFF"/>
    <a:srgbClr val="F2E648"/>
    <a:srgbClr val="FAFA72"/>
    <a:srgbClr val="F8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78" autoAdjust="0"/>
    <p:restoredTop sz="99635" autoAdjust="0"/>
  </p:normalViewPr>
  <p:slideViewPr>
    <p:cSldViewPr>
      <p:cViewPr varScale="1">
        <p:scale>
          <a:sx n="90" d="100"/>
          <a:sy n="90" d="100"/>
        </p:scale>
        <p:origin x="-1284"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C080E38-6FF2-48B3-BDAB-4FA23B840E92}" type="datetimeFigureOut">
              <a:rPr lang="en-US" smtClean="0"/>
              <a:t>2021-01-06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8995311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8740412" y="6654918"/>
            <a:ext cx="396262" cy="215444"/>
          </a:xfrm>
          <a:prstGeom prst="rect">
            <a:avLst/>
          </a:prstGeom>
          <a:noFill/>
        </p:spPr>
        <p:txBody>
          <a:bodyPr wrap="none" rtlCol="0">
            <a:spAutoFit/>
          </a:bodyPr>
          <a:lstStyle/>
          <a:p>
            <a:pPr algn="r"/>
            <a:fld id="{01917CBD-6E41-42B4-830E-950D0E1880E2}" type="slidenum">
              <a:rPr lang="en-US" sz="800" smtClean="0">
                <a:latin typeface="Arial" panose="020B0604020202020204" pitchFamily="34" charset="0"/>
                <a:cs typeface="Arial" panose="020B0604020202020204" pitchFamily="34" charset="0"/>
              </a:rPr>
              <a:pPr algn="r"/>
              <a:t>‹#›</a:t>
            </a:fld>
            <a:r>
              <a:rPr lang="en-US" sz="800" dirty="0" smtClean="0">
                <a:latin typeface="Arial" panose="020B0604020202020204" pitchFamily="34" charset="0"/>
                <a:cs typeface="Arial" panose="020B0604020202020204" pitchFamily="34" charset="0"/>
              </a:rPr>
              <a:t>/2</a:t>
            </a:r>
            <a:endParaRPr lang="en-US" sz="800" dirty="0">
              <a:latin typeface="Arial" panose="020B0604020202020204" pitchFamily="34" charset="0"/>
              <a:cs typeface="Arial" panose="020B0604020202020204" pitchFamily="34" charset="0"/>
            </a:endParaRPr>
          </a:p>
        </p:txBody>
      </p:sp>
      <p:sp>
        <p:nvSpPr>
          <p:cNvPr id="8" name="TextBox 7"/>
          <p:cNvSpPr txBox="1"/>
          <p:nvPr userDrawn="1"/>
        </p:nvSpPr>
        <p:spPr>
          <a:xfrm>
            <a:off x="-5832" y="6654442"/>
            <a:ext cx="4184159"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Presumed EPI architecture versus Saturn in a C2B scenario, </a:t>
            </a:r>
            <a:r>
              <a:rPr lang="en-US" sz="800" dirty="0" smtClean="0">
                <a:latin typeface="Arial" panose="020B0604020202020204" pitchFamily="34" charset="0"/>
                <a:cs typeface="Arial" panose="020B0604020202020204" pitchFamily="34" charset="0"/>
              </a:rPr>
              <a:t>A.Rundgren-2021-01-06:1</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34885"/>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hyperlink" Target="https://cyberphone.github.io/doc/saturn/"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package" Target="../embeddings/Microsoft_Word_Document2.docx"/><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07824" y="1461592"/>
            <a:ext cx="1080000" cy="593437"/>
            <a:chOff x="1907824" y="1101740"/>
            <a:chExt cx="1080000" cy="593437"/>
          </a:xfrm>
        </p:grpSpPr>
        <p:sp>
          <p:nvSpPr>
            <p:cNvPr id="218" name="Oval 217"/>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17" name="Flowchart: Magnetic Disk 216"/>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cxnSp>
        <p:nvCxnSpPr>
          <p:cNvPr id="214" name="Straight Arrow Connector 22"/>
          <p:cNvCxnSpPr/>
          <p:nvPr/>
        </p:nvCxnSpPr>
        <p:spPr>
          <a:xfrm flipV="1">
            <a:off x="6690249" y="1439992"/>
            <a:ext cx="1231200" cy="1573200"/>
          </a:xfrm>
          <a:prstGeom prst="bentConnector3">
            <a:avLst>
              <a:gd name="adj1" fmla="val 57614"/>
            </a:avLst>
          </a:prstGeom>
          <a:ln w="9525">
            <a:solidFill>
              <a:schemeClr val="bg1">
                <a:lumMod val="50000"/>
              </a:schemeClr>
            </a:solidFill>
            <a:prstDash val="sys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095999" y="1288876"/>
            <a:ext cx="1836000" cy="990000"/>
          </a:xfrm>
          <a:prstGeom prst="bentConnector3">
            <a:avLst>
              <a:gd name="adj1" fmla="val 33813"/>
            </a:avLst>
          </a:prstGeom>
          <a:ln w="9525">
            <a:solidFill>
              <a:schemeClr val="bg1">
                <a:lumMod val="5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318" name="Rounded Rectangle 317"/>
          <p:cNvSpPr/>
          <p:nvPr/>
        </p:nvSpPr>
        <p:spPr>
          <a:xfrm>
            <a:off x="1547664" y="1080669"/>
            <a:ext cx="1826674" cy="2338879"/>
          </a:xfrm>
          <a:prstGeom prst="roundRect">
            <a:avLst>
              <a:gd name="adj" fmla="val 11338"/>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5507340" y="1991231"/>
            <a:ext cx="557162" cy="447881"/>
            <a:chOff x="3321759" y="524071"/>
            <a:chExt cx="557162" cy="447881"/>
          </a:xfrm>
        </p:grpSpPr>
        <p:grpSp>
          <p:nvGrpSpPr>
            <p:cNvPr id="37" name="Group 36"/>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57" name="Rectangle 56"/>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8" idx="3"/>
                <a:endCxn id="58"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39" name="Oval 38"/>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440464" y="1773016"/>
                <a:ext cx="612003" cy="1799996"/>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1" name="Picture 120">
            <a:hlinkClick r:id="rId2" tooltip="Saturn"/>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195235"/>
            <a:ext cx="1027250" cy="353445"/>
          </a:xfrm>
          <a:prstGeom prst="rect">
            <a:avLst/>
          </a:prstGeom>
        </p:spPr>
      </p:pic>
      <p:grpSp>
        <p:nvGrpSpPr>
          <p:cNvPr id="163" name="Group 162"/>
          <p:cNvGrpSpPr/>
          <p:nvPr/>
        </p:nvGrpSpPr>
        <p:grpSpPr>
          <a:xfrm>
            <a:off x="7924364" y="2825507"/>
            <a:ext cx="927282" cy="687559"/>
            <a:chOff x="4013200" y="3014663"/>
            <a:chExt cx="1117600" cy="828675"/>
          </a:xfrm>
          <a:effectLst>
            <a:outerShdw blurRad="50800" dist="38100" dir="2700000" algn="tl" rotWithShape="0">
              <a:prstClr val="black">
                <a:alpha val="40000"/>
              </a:prstClr>
            </a:outerShdw>
          </a:effectLst>
        </p:grpSpPr>
        <p:sp>
          <p:nvSpPr>
            <p:cNvPr id="171"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1" name="Group 210"/>
          <p:cNvGrpSpPr/>
          <p:nvPr/>
        </p:nvGrpSpPr>
        <p:grpSpPr>
          <a:xfrm>
            <a:off x="7924364" y="1903694"/>
            <a:ext cx="927282" cy="687559"/>
            <a:chOff x="4013200" y="3014663"/>
            <a:chExt cx="1117600" cy="828675"/>
          </a:xfrm>
          <a:effectLst>
            <a:outerShdw blurRad="50800" dist="38100" dir="2700000" algn="tl" rotWithShape="0">
              <a:prstClr val="black">
                <a:alpha val="40000"/>
              </a:prstClr>
            </a:outerShdw>
          </a:effectLst>
        </p:grpSpPr>
        <p:sp>
          <p:nvSpPr>
            <p:cNvPr id="22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2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4" name="Group 233"/>
          <p:cNvGrpSpPr/>
          <p:nvPr/>
        </p:nvGrpSpPr>
        <p:grpSpPr>
          <a:xfrm>
            <a:off x="700172" y="1989994"/>
            <a:ext cx="557162" cy="447881"/>
            <a:chOff x="3321759" y="524071"/>
            <a:chExt cx="557162" cy="447881"/>
          </a:xfrm>
        </p:grpSpPr>
        <p:grpSp>
          <p:nvGrpSpPr>
            <p:cNvPr id="235" name="Group 234"/>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56" name="Rectangle 255"/>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a:stCxn id="257" idx="3"/>
                <a:endCxn id="257"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237" name="Oval 236"/>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ight Triangle 24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Triangle 249"/>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p:cNvGrpSpPr/>
          <p:nvPr/>
        </p:nvGrpSpPr>
        <p:grpSpPr>
          <a:xfrm>
            <a:off x="7924364" y="981882"/>
            <a:ext cx="927282" cy="687559"/>
            <a:chOff x="4013200" y="3014663"/>
            <a:chExt cx="1117600" cy="828675"/>
          </a:xfrm>
          <a:effectLst>
            <a:outerShdw blurRad="50800" dist="38100" dir="2700000" algn="tl" rotWithShape="0">
              <a:prstClr val="black">
                <a:alpha val="40000"/>
              </a:prstClr>
            </a:outerShdw>
          </a:effectLst>
        </p:grpSpPr>
        <p:sp>
          <p:nvSpPr>
            <p:cNvPr id="20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0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4" name="Group 263"/>
          <p:cNvGrpSpPr/>
          <p:nvPr/>
        </p:nvGrpSpPr>
        <p:grpSpPr>
          <a:xfrm>
            <a:off x="3716726" y="2825507"/>
            <a:ext cx="927282" cy="687559"/>
            <a:chOff x="4013200" y="3014663"/>
            <a:chExt cx="1117600" cy="828675"/>
          </a:xfrm>
          <a:effectLst>
            <a:outerShdw blurRad="50800" dist="38100" dir="2700000" algn="tl" rotWithShape="0">
              <a:prstClr val="black">
                <a:alpha val="40000"/>
              </a:prstClr>
            </a:outerShdw>
          </a:effectLst>
        </p:grpSpPr>
        <p:sp>
          <p:nvSpPr>
            <p:cNvPr id="265"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65"/>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p:nvGrpSpPr>
        <p:grpSpPr>
          <a:xfrm>
            <a:off x="3716726" y="1903694"/>
            <a:ext cx="927282" cy="687559"/>
            <a:chOff x="4013200" y="3014663"/>
            <a:chExt cx="1117600" cy="828675"/>
          </a:xfrm>
          <a:effectLst>
            <a:outerShdw blurRad="50800" dist="38100" dir="2700000" algn="tl" rotWithShape="0">
              <a:prstClr val="black">
                <a:alpha val="40000"/>
              </a:prstClr>
            </a:outerShdw>
          </a:effectLst>
        </p:grpSpPr>
        <p:sp>
          <p:nvSpPr>
            <p:cNvPr id="282"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282"/>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2" name="Group 291"/>
          <p:cNvGrpSpPr/>
          <p:nvPr/>
        </p:nvGrpSpPr>
        <p:grpSpPr>
          <a:xfrm>
            <a:off x="3716726" y="981882"/>
            <a:ext cx="927282" cy="687559"/>
            <a:chOff x="4013200" y="3014663"/>
            <a:chExt cx="1117600" cy="828675"/>
          </a:xfrm>
          <a:effectLst>
            <a:outerShdw blurRad="50800" dist="38100" dir="2700000" algn="tl" rotWithShape="0">
              <a:prstClr val="black">
                <a:alpha val="40000"/>
              </a:prstClr>
            </a:outerShdw>
          </a:effectLst>
        </p:grpSpPr>
        <p:sp>
          <p:nvSpPr>
            <p:cNvPr id="293"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93"/>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05" name="Straight Arrow Connector 304"/>
          <p:cNvCxnSpPr/>
          <p:nvPr/>
        </p:nvCxnSpPr>
        <p:spPr>
          <a:xfrm>
            <a:off x="1305810" y="2291957"/>
            <a:ext cx="586250" cy="315975"/>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p:nvPr/>
        </p:nvCxnSpPr>
        <p:spPr>
          <a:xfrm>
            <a:off x="3020616" y="2847405"/>
            <a:ext cx="682228" cy="42148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V="1">
            <a:off x="3025378" y="1273714"/>
            <a:ext cx="695482" cy="3914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3034903" y="1853233"/>
            <a:ext cx="670322" cy="3429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2936530" y="1991923"/>
            <a:ext cx="760361" cy="1126944"/>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V="1">
            <a:off x="3036498" y="2304480"/>
            <a:ext cx="666346" cy="34946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939653" y="1405985"/>
            <a:ext cx="763955" cy="1103282"/>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17" name="TextBox 316"/>
          <p:cNvSpPr txBox="1"/>
          <p:nvPr/>
        </p:nvSpPr>
        <p:spPr>
          <a:xfrm>
            <a:off x="395536" y="169210"/>
            <a:ext cx="4173002" cy="369332"/>
          </a:xfrm>
          <a:prstGeom prst="rect">
            <a:avLst/>
          </a:prstGeom>
          <a:noFill/>
        </p:spPr>
        <p:txBody>
          <a:bodyPr wrap="none" rtlCol="0">
            <a:spAutoFit/>
          </a:bodyPr>
          <a:lstStyle/>
          <a:p>
            <a:r>
              <a:rPr lang="en-US" i="1" dirty="0" smtClean="0">
                <a:latin typeface="Arial" panose="020B0604020202020204" pitchFamily="34" charset="0"/>
                <a:cs typeface="Arial" panose="020B0604020202020204" pitchFamily="34" charset="0"/>
              </a:rPr>
              <a:t>Presumed</a:t>
            </a:r>
            <a:r>
              <a:rPr lang="en-US" dirty="0" smtClean="0">
                <a:latin typeface="Arial" panose="020B0604020202020204" pitchFamily="34" charset="0"/>
                <a:cs typeface="Arial" panose="020B0604020202020204" pitchFamily="34" charset="0"/>
              </a:rPr>
              <a:t> EPI Front-end</a:t>
            </a: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Architecture</a:t>
            </a:r>
            <a:endParaRPr lang="en-US" dirty="0">
              <a:latin typeface="Arial" panose="020B0604020202020204" pitchFamily="34" charset="0"/>
              <a:cs typeface="Arial" panose="020B0604020202020204" pitchFamily="34" charset="0"/>
            </a:endParaRPr>
          </a:p>
        </p:txBody>
      </p:sp>
      <p:sp>
        <p:nvSpPr>
          <p:cNvPr id="319" name="TextBox 318"/>
          <p:cNvSpPr txBox="1"/>
          <p:nvPr/>
        </p:nvSpPr>
        <p:spPr>
          <a:xfrm>
            <a:off x="570548" y="1708047"/>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0" name="TextBox 319"/>
          <p:cNvSpPr txBox="1"/>
          <p:nvPr/>
        </p:nvSpPr>
        <p:spPr>
          <a:xfrm>
            <a:off x="5368490" y="1708047"/>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1" name="TextBox 320"/>
          <p:cNvSpPr txBox="1"/>
          <p:nvPr/>
        </p:nvSpPr>
        <p:spPr>
          <a:xfrm>
            <a:off x="3540598" y="631721"/>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2" name="TextBox 321"/>
          <p:cNvSpPr txBox="1"/>
          <p:nvPr/>
        </p:nvSpPr>
        <p:spPr>
          <a:xfrm>
            <a:off x="7819750" y="631721"/>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3" name="TextBox 322"/>
          <p:cNvSpPr txBox="1"/>
          <p:nvPr/>
        </p:nvSpPr>
        <p:spPr>
          <a:xfrm>
            <a:off x="1664438" y="631721"/>
            <a:ext cx="1592103"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Acceptance Network</a:t>
            </a:r>
            <a:endParaRPr lang="en-US" sz="1200" dirty="0">
              <a:latin typeface="Arial" panose="020B0604020202020204" pitchFamily="34" charset="0"/>
              <a:cs typeface="Arial" panose="020B0604020202020204" pitchFamily="34" charset="0"/>
            </a:endParaRPr>
          </a:p>
        </p:txBody>
      </p:sp>
      <p:sp>
        <p:nvSpPr>
          <p:cNvPr id="96" name="TextBox 95"/>
          <p:cNvSpPr txBox="1"/>
          <p:nvPr/>
        </p:nvSpPr>
        <p:spPr>
          <a:xfrm>
            <a:off x="323528" y="3718792"/>
            <a:ext cx="4152320" cy="2558803"/>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traditional architecture for card-based payment authorizations, Merchants are connected to Acquirers who handle the communication with the Issuer Banks (or card networks).  An Acquirer is usually the entity that has the business agreement with a Merchant as well. </a:t>
            </a:r>
          </a:p>
          <a:p>
            <a:pPr>
              <a:spcBef>
                <a:spcPts val="600"/>
              </a:spcBef>
            </a:pPr>
            <a:r>
              <a:rPr lang="en-US" sz="1000" dirty="0" smtClean="0">
                <a:latin typeface="Arial" panose="020B0604020202020204" pitchFamily="34" charset="0"/>
                <a:cs typeface="Arial" panose="020B0604020202020204" pitchFamily="34" charset="0"/>
              </a:rPr>
              <a:t>The infrastructure needed to support card transactions depends on a </a:t>
            </a:r>
            <a:r>
              <a:rPr lang="en-US" sz="1000" i="1" dirty="0" smtClean="0">
                <a:latin typeface="Arial" panose="020B0604020202020204" pitchFamily="34" charset="0"/>
                <a:cs typeface="Arial" panose="020B0604020202020204" pitchFamily="34" charset="0"/>
              </a:rPr>
              <a:t>huge number of statically configured security parameters and paths</a:t>
            </a:r>
            <a:r>
              <a:rPr lang="en-US" sz="1000" dirty="0" smtClean="0">
                <a:latin typeface="Arial" panose="020B0604020202020204" pitchFamily="34" charset="0"/>
                <a:cs typeface="Arial" panose="020B0604020202020204" pitchFamily="34" charset="0"/>
              </a:rPr>
              <a:t>, illustrated by the arrows in the diagram.</a:t>
            </a:r>
          </a:p>
          <a:p>
            <a:pPr>
              <a:spcBef>
                <a:spcPts val="600"/>
              </a:spcBef>
            </a:pPr>
            <a:r>
              <a:rPr lang="en-US" sz="1000" dirty="0" smtClean="0">
                <a:latin typeface="Arial" panose="020B0604020202020204" pitchFamily="34" charset="0"/>
                <a:cs typeface="Arial" panose="020B0604020202020204" pitchFamily="34" charset="0"/>
              </a:rPr>
              <a:t>This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model also relies on </a:t>
            </a:r>
            <a:r>
              <a:rPr lang="en-US" sz="1000" i="1" dirty="0" smtClean="0">
                <a:latin typeface="Arial" panose="020B0604020202020204" pitchFamily="34" charset="0"/>
                <a:cs typeface="Arial" panose="020B0604020202020204" pitchFamily="34" charset="0"/>
              </a:rPr>
              <a:t>databases</a:t>
            </a:r>
            <a:r>
              <a:rPr lang="en-US" sz="1000" dirty="0" smtClean="0">
                <a:latin typeface="Arial" panose="020B0604020202020204" pitchFamily="34" charset="0"/>
                <a:cs typeface="Arial" panose="020B0604020202020204" pitchFamily="34" charset="0"/>
              </a:rPr>
              <a:t> holding card-number to Issuer Bank “routing” tables.</a:t>
            </a:r>
          </a:p>
          <a:p>
            <a:pPr>
              <a:spcBef>
                <a:spcPts val="600"/>
              </a:spcBef>
            </a:pPr>
            <a:endParaRPr lang="en-US" sz="1000" dirty="0" smtClean="0">
              <a:latin typeface="Arial" panose="020B0604020202020204" pitchFamily="34" charset="0"/>
              <a:cs typeface="Arial" panose="020B0604020202020204" pitchFamily="34" charset="0"/>
            </a:endParaRPr>
          </a:p>
          <a:p>
            <a:pPr>
              <a:spcBef>
                <a:spcPts val="600"/>
              </a:spcBef>
            </a:pPr>
            <a:r>
              <a:rPr lang="en-US" sz="1000" dirty="0" smtClean="0">
                <a:solidFill>
                  <a:schemeClr val="accent5">
                    <a:lumMod val="75000"/>
                  </a:schemeClr>
                </a:solidFill>
                <a:latin typeface="Arial" panose="020B0604020202020204" pitchFamily="34" charset="0"/>
                <a:cs typeface="Arial" panose="020B0604020202020204" pitchFamily="34" charset="0"/>
              </a:rPr>
              <a:t>.</a:t>
            </a:r>
            <a:endParaRPr lang="en-US" sz="1000" dirty="0">
              <a:solidFill>
                <a:schemeClr val="accent5">
                  <a:lumMod val="75000"/>
                </a:schemeClr>
              </a:solidFill>
              <a:latin typeface="Arial" panose="020B0604020202020204" pitchFamily="34" charset="0"/>
              <a:cs typeface="Arial" panose="020B0604020202020204" pitchFamily="34" charset="0"/>
            </a:endParaRPr>
          </a:p>
        </p:txBody>
      </p:sp>
      <p:sp>
        <p:nvSpPr>
          <p:cNvPr id="324" name="TextBox 323"/>
          <p:cNvSpPr txBox="1"/>
          <p:nvPr/>
        </p:nvSpPr>
        <p:spPr>
          <a:xfrm>
            <a:off x="4803523" y="3717032"/>
            <a:ext cx="4006800" cy="2854648"/>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a:t>
            </a:r>
            <a:r>
              <a:rPr lang="en-US" sz="1000" dirty="0" smtClean="0">
                <a:latin typeface="Arial" panose="020B0604020202020204" pitchFamily="34" charset="0"/>
                <a:cs typeface="Arial" panose="020B0604020202020204" pitchFamily="34" charset="0"/>
                <a:hlinkClick r:id="rId2"/>
              </a:rPr>
              <a:t>Saturn</a:t>
            </a:r>
            <a:r>
              <a:rPr lang="en-US" sz="1000" dirty="0" smtClean="0">
                <a:latin typeface="Arial" panose="020B0604020202020204" pitchFamily="34" charset="0"/>
                <a:cs typeface="Arial" panose="020B0604020202020204" pitchFamily="34" charset="0"/>
              </a:rPr>
              <a:t> architecture a Merchant has a business agreement with their account-holding Bank which also provides a simple </a:t>
            </a:r>
            <a:r>
              <a:rPr lang="en-US" sz="1000" i="1" dirty="0" smtClean="0">
                <a:latin typeface="Arial" panose="020B0604020202020204" pitchFamily="34" charset="0"/>
                <a:cs typeface="Arial" panose="020B0604020202020204" pitchFamily="34" charset="0"/>
              </a:rPr>
              <a:t>public trust service</a:t>
            </a:r>
            <a:r>
              <a:rPr lang="en-US" sz="1000" dirty="0" smtClean="0">
                <a:latin typeface="Arial" panose="020B0604020202020204" pitchFamily="34" charset="0"/>
                <a:cs typeface="Arial" panose="020B0604020202020204" pitchFamily="34" charset="0"/>
              </a:rPr>
              <a:t> (TS), that vouches for the Merchant’s validity including its claimed account number. </a:t>
            </a:r>
          </a:p>
          <a:p>
            <a:pPr>
              <a:spcBef>
                <a:spcPts val="600"/>
              </a:spcBef>
            </a:pPr>
            <a:r>
              <a:rPr lang="en-US" sz="1000" dirty="0" smtClean="0">
                <a:latin typeface="Arial" panose="020B0604020202020204" pitchFamily="34" charset="0"/>
                <a:cs typeface="Arial" panose="020B0604020202020204" pitchFamily="34" charset="0"/>
              </a:rPr>
              <a:t>The data provided by a TS is </a:t>
            </a:r>
            <a:r>
              <a:rPr lang="en-US" sz="1000" i="1" dirty="0" smtClean="0">
                <a:latin typeface="Arial" panose="020B0604020202020204" pitchFamily="34" charset="0"/>
                <a:cs typeface="Arial" panose="020B0604020202020204" pitchFamily="34" charset="0"/>
              </a:rPr>
              <a:t>digitally signed</a:t>
            </a:r>
            <a:r>
              <a:rPr lang="en-US" sz="1000" dirty="0" smtClean="0">
                <a:latin typeface="Arial" panose="020B0604020202020204" pitchFamily="34" charset="0"/>
                <a:cs typeface="Arial" panose="020B0604020202020204" pitchFamily="34" charset="0"/>
              </a:rPr>
              <a:t>  by the Merchant Bank and is thus to be trusted by all Banks sharing a specific payment schema like SEPA Inst.</a:t>
            </a:r>
          </a:p>
          <a:p>
            <a:pPr>
              <a:spcBef>
                <a:spcPts val="600"/>
              </a:spcBef>
            </a:pPr>
            <a:r>
              <a:rPr lang="en-US" sz="1000" dirty="0">
                <a:latin typeface="Arial" panose="020B0604020202020204" pitchFamily="34" charset="0"/>
                <a:cs typeface="Arial" panose="020B0604020202020204" pitchFamily="34" charset="0"/>
              </a:rPr>
              <a:t>Security with respect to </a:t>
            </a:r>
            <a:r>
              <a:rPr lang="en-US" sz="1000" dirty="0" smtClean="0">
                <a:latin typeface="Arial" panose="020B0604020202020204" pitchFamily="34" charset="0"/>
                <a:cs typeface="Arial" panose="020B0604020202020204" pitchFamily="34" charset="0"/>
              </a:rPr>
              <a:t>payment requests [</a:t>
            </a:r>
            <a:r>
              <a:rPr lang="en-US" sz="1000" dirty="0">
                <a:latin typeface="Arial" panose="020B0604020202020204" pitchFamily="34" charset="0"/>
                <a:cs typeface="Arial" panose="020B0604020202020204" pitchFamily="34" charset="0"/>
              </a:rPr>
              <a:t>2</a:t>
            </a:r>
            <a:r>
              <a:rPr lang="en-US" sz="1000" dirty="0" smtClean="0">
                <a:latin typeface="Arial" panose="020B0604020202020204" pitchFamily="34" charset="0"/>
                <a:cs typeface="Arial" panose="020B0604020202020204" pitchFamily="34" charset="0"/>
              </a:rPr>
              <a:t>] is </a:t>
            </a:r>
            <a:r>
              <a:rPr lang="en-US" sz="1000" dirty="0">
                <a:latin typeface="Arial" panose="020B0604020202020204" pitchFamily="34" charset="0"/>
                <a:cs typeface="Arial" panose="020B0604020202020204" pitchFamily="34" charset="0"/>
              </a:rPr>
              <a:t>maintained </a:t>
            </a:r>
            <a:r>
              <a:rPr lang="en-US" sz="1000" dirty="0" smtClean="0">
                <a:latin typeface="Arial" panose="020B0604020202020204" pitchFamily="34" charset="0"/>
                <a:cs typeface="Arial" panose="020B0604020202020204" pitchFamily="34" charset="0"/>
              </a:rPr>
              <a:t>through </a:t>
            </a:r>
            <a:r>
              <a:rPr lang="en-US" sz="1000" i="1" dirty="0" smtClean="0">
                <a:latin typeface="Arial" panose="020B0604020202020204" pitchFamily="34" charset="0"/>
                <a:cs typeface="Arial" panose="020B0604020202020204" pitchFamily="34" charset="0"/>
              </a:rPr>
              <a:t>mutually </a:t>
            </a:r>
            <a:r>
              <a:rPr lang="en-US" sz="1000" i="1" dirty="0">
                <a:latin typeface="Arial" panose="020B0604020202020204" pitchFamily="34" charset="0"/>
                <a:cs typeface="Arial" panose="020B0604020202020204" pitchFamily="34" charset="0"/>
              </a:rPr>
              <a:t>signed digital contracts</a:t>
            </a:r>
            <a:r>
              <a:rPr lang="en-US" sz="1000" dirty="0">
                <a:latin typeface="Arial" panose="020B0604020202020204" pitchFamily="34" charset="0"/>
                <a:cs typeface="Arial" panose="020B0604020202020204" pitchFamily="34" charset="0"/>
              </a:rPr>
              <a:t> resulting </a:t>
            </a:r>
            <a:r>
              <a:rPr lang="en-US" sz="1000" dirty="0" smtClean="0">
                <a:latin typeface="Arial" panose="020B0604020202020204" pitchFamily="34" charset="0"/>
                <a:cs typeface="Arial" panose="020B0604020202020204" pitchFamily="34" charset="0"/>
              </a:rPr>
              <a:t>from the Merchant </a:t>
            </a:r>
            <a:r>
              <a:rPr lang="en-US" sz="1000" dirty="0">
                <a:latin typeface="Arial" panose="020B0604020202020204" pitchFamily="34" charset="0"/>
                <a:cs typeface="Arial" panose="020B0604020202020204" pitchFamily="34" charset="0"/>
              </a:rPr>
              <a:t>and User authorization </a:t>
            </a:r>
            <a:r>
              <a:rPr lang="en-US" sz="1000" dirty="0" smtClean="0">
                <a:latin typeface="Arial" panose="020B0604020202020204" pitchFamily="34" charset="0"/>
                <a:cs typeface="Arial" panose="020B0604020202020204" pitchFamily="34" charset="0"/>
              </a:rPr>
              <a:t>step [1], combined </a:t>
            </a:r>
            <a:r>
              <a:rPr lang="en-US" sz="1000" dirty="0">
                <a:latin typeface="Arial" panose="020B0604020202020204" pitchFamily="34" charset="0"/>
                <a:cs typeface="Arial" panose="020B0604020202020204" pitchFamily="34" charset="0"/>
              </a:rPr>
              <a:t>with TS </a:t>
            </a:r>
            <a:r>
              <a:rPr lang="en-US" sz="1000" dirty="0" smtClean="0">
                <a:latin typeface="Arial" panose="020B0604020202020204" pitchFamily="34" charset="0"/>
                <a:cs typeface="Arial" panose="020B0604020202020204" pitchFamily="34" charset="0"/>
              </a:rPr>
              <a:t>Merchant lookups [</a:t>
            </a:r>
            <a:r>
              <a:rPr lang="en-US" sz="1000" dirty="0">
                <a:latin typeface="Arial" panose="020B0604020202020204" pitchFamily="34" charset="0"/>
                <a:cs typeface="Arial" panose="020B0604020202020204" pitchFamily="34" charset="0"/>
              </a:rPr>
              <a:t>3</a:t>
            </a:r>
            <a:r>
              <a:rPr lang="en-US" sz="1000" dirty="0" smtClean="0">
                <a:latin typeface="Arial" panose="020B0604020202020204" pitchFamily="34" charset="0"/>
                <a:cs typeface="Arial" panose="020B0604020202020204" pitchFamily="34" charset="0"/>
              </a:rPr>
              <a:t>].</a:t>
            </a:r>
          </a:p>
          <a:p>
            <a:pPr>
              <a:spcBef>
                <a:spcPts val="600"/>
              </a:spcBef>
            </a:pPr>
            <a:r>
              <a:rPr lang="en-US" sz="1000" dirty="0" smtClean="0">
                <a:latin typeface="Arial" panose="020B0604020202020204" pitchFamily="34" charset="0"/>
                <a:cs typeface="Arial" panose="020B0604020202020204" pitchFamily="34" charset="0"/>
              </a:rPr>
              <a:t>The arrows in the diagram are </a:t>
            </a:r>
            <a:r>
              <a:rPr lang="en-US" sz="1000" i="1" dirty="0" smtClean="0">
                <a:latin typeface="Arial" panose="020B0604020202020204" pitchFamily="34" charset="0"/>
                <a:cs typeface="Arial" panose="020B0604020202020204" pitchFamily="34" charset="0"/>
              </a:rPr>
              <a:t>transient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there is no need for externally configured security, path, or routing information</a:t>
            </a:r>
            <a:r>
              <a:rPr lang="en-US" sz="1000" dirty="0" smtClean="0">
                <a:latin typeface="Arial" panose="020B0604020202020204" pitchFamily="34" charset="0"/>
                <a:cs typeface="Arial" panose="020B0604020202020204" pitchFamily="34" charset="0"/>
              </a:rPr>
              <a:t>.</a:t>
            </a:r>
          </a:p>
        </p:txBody>
      </p:sp>
      <p:grpSp>
        <p:nvGrpSpPr>
          <p:cNvPr id="325" name="Group 324"/>
          <p:cNvGrpSpPr/>
          <p:nvPr/>
        </p:nvGrpSpPr>
        <p:grpSpPr>
          <a:xfrm>
            <a:off x="5347532" y="2825984"/>
            <a:ext cx="927282" cy="687559"/>
            <a:chOff x="4013200" y="3014663"/>
            <a:chExt cx="1117600" cy="828675"/>
          </a:xfrm>
          <a:effectLst>
            <a:outerShdw blurRad="50800" dist="38100" dir="2700000" algn="tl" rotWithShape="0">
              <a:prstClr val="black">
                <a:alpha val="40000"/>
              </a:prstClr>
            </a:outerShdw>
          </a:effectLst>
        </p:grpSpPr>
        <p:sp>
          <p:nvSpPr>
            <p:cNvPr id="326"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326"/>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36" name="TextBox 335"/>
          <p:cNvSpPr txBox="1"/>
          <p:nvPr/>
        </p:nvSpPr>
        <p:spPr>
          <a:xfrm>
            <a:off x="5167964" y="2575937"/>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sp>
        <p:nvSpPr>
          <p:cNvPr id="337" name="Oval 336"/>
          <p:cNvSpPr/>
          <p:nvPr/>
        </p:nvSpPr>
        <p:spPr>
          <a:xfrm>
            <a:off x="6233519" y="2863182"/>
            <a:ext cx="396000" cy="288000"/>
          </a:xfrm>
          <a:prstGeom prst="ellipse">
            <a:avLst/>
          </a:prstGeom>
          <a:gradFill flip="none" rotWithShape="1">
            <a:gsLst>
              <a:gs pos="0">
                <a:schemeClr val="accent3">
                  <a:lumMod val="60000"/>
                  <a:lumOff val="40000"/>
                </a:schemeClr>
              </a:gs>
              <a:gs pos="50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TS</a:t>
            </a:r>
            <a:endParaRPr lang="en-US" sz="1200" dirty="0">
              <a:solidFill>
                <a:schemeClr val="tx1"/>
              </a:solidFill>
              <a:latin typeface="Arial" panose="020B0604020202020204" pitchFamily="34" charset="0"/>
              <a:cs typeface="Arial" panose="020B0604020202020204" pitchFamily="34" charset="0"/>
            </a:endParaRPr>
          </a:p>
        </p:txBody>
      </p:sp>
      <p:sp>
        <p:nvSpPr>
          <p:cNvPr id="112" name="TextBox 111"/>
          <p:cNvSpPr txBox="1"/>
          <p:nvPr/>
        </p:nvSpPr>
        <p:spPr>
          <a:xfrm>
            <a:off x="6168086" y="1480020"/>
            <a:ext cx="1096302"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Payment Request</a:t>
            </a:r>
            <a:endParaRPr lang="en-US" sz="1000" dirty="0">
              <a:latin typeface="Arial" panose="020B0604020202020204" pitchFamily="34" charset="0"/>
              <a:cs typeface="Arial" panose="020B0604020202020204" pitchFamily="34" charset="0"/>
            </a:endParaRPr>
          </a:p>
        </p:txBody>
      </p:sp>
      <p:sp>
        <p:nvSpPr>
          <p:cNvPr id="353" name="TextBox 352"/>
          <p:cNvSpPr txBox="1"/>
          <p:nvPr/>
        </p:nvSpPr>
        <p:spPr>
          <a:xfrm>
            <a:off x="6866728" y="2642867"/>
            <a:ext cx="1067169"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Merchant Lookup</a:t>
            </a:r>
            <a:endParaRPr lang="en-US" sz="1000" dirty="0">
              <a:latin typeface="Arial" panose="020B0604020202020204" pitchFamily="34" charset="0"/>
              <a:cs typeface="Arial" panose="020B0604020202020204" pitchFamily="34" charset="0"/>
            </a:endParaRPr>
          </a:p>
        </p:txBody>
      </p:sp>
      <p:grpSp>
        <p:nvGrpSpPr>
          <p:cNvPr id="357" name="Group 356"/>
          <p:cNvGrpSpPr/>
          <p:nvPr/>
        </p:nvGrpSpPr>
        <p:grpSpPr>
          <a:xfrm>
            <a:off x="6448326" y="3113174"/>
            <a:ext cx="288000" cy="315826"/>
            <a:chOff x="7439528" y="2941466"/>
            <a:chExt cx="216024" cy="262996"/>
          </a:xfrm>
          <a:effectLst>
            <a:outerShdw blurRad="50800" dist="38100" dir="2700000" algn="tl" rotWithShape="0">
              <a:prstClr val="black">
                <a:alpha val="40000"/>
              </a:prstClr>
            </a:outerShdw>
          </a:effectLst>
        </p:grpSpPr>
        <p:sp>
          <p:nvSpPr>
            <p:cNvPr id="358" name="Rectangle 357"/>
            <p:cNvSpPr/>
            <p:nvPr/>
          </p:nvSpPr>
          <p:spPr>
            <a:xfrm>
              <a:off x="7468660" y="2947270"/>
              <a:ext cx="148780" cy="79280"/>
            </a:xfrm>
            <a:prstGeom prst="rect">
              <a:avLst/>
            </a:prstGeom>
            <a:solidFill>
              <a:schemeClr val="bg1"/>
            </a:solidFill>
            <a:ln w="3810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9" name="Picture 3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28" y="2941466"/>
              <a:ext cx="216024" cy="262996"/>
            </a:xfrm>
            <a:prstGeom prst="rect">
              <a:avLst/>
            </a:prstGeom>
            <a:noFill/>
            <a:extLst>
              <a:ext uri="{909E8E84-426E-40DD-AFC4-6F175D3DCCD1}">
                <a14:hiddenFill xmlns:a14="http://schemas.microsoft.com/office/drawing/2010/main">
                  <a:solidFill>
                    <a:srgbClr val="FFFFFF"/>
                  </a:solidFill>
                </a14:hiddenFill>
              </a:ext>
            </a:extLst>
          </p:spPr>
        </p:pic>
      </p:grpSp>
      <p:pic>
        <p:nvPicPr>
          <p:cNvPr id="170"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23056" y="942231"/>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9" name="Group 178"/>
          <p:cNvGrpSpPr/>
          <p:nvPr/>
        </p:nvGrpSpPr>
        <p:grpSpPr>
          <a:xfrm>
            <a:off x="5142358" y="1016784"/>
            <a:ext cx="359900" cy="468000"/>
            <a:chOff x="5523510" y="2050055"/>
            <a:chExt cx="359900" cy="502719"/>
          </a:xfrm>
        </p:grpSpPr>
        <p:pic>
          <p:nvPicPr>
            <p:cNvPr id="180"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84" name="Group 183"/>
            <p:cNvGrpSpPr/>
            <p:nvPr/>
          </p:nvGrpSpPr>
          <p:grpSpPr>
            <a:xfrm>
              <a:off x="5659747" y="2347454"/>
              <a:ext cx="72000" cy="72000"/>
              <a:chOff x="7812386" y="2253126"/>
              <a:chExt cx="144016" cy="144016"/>
            </a:xfrm>
          </p:grpSpPr>
          <p:sp>
            <p:nvSpPr>
              <p:cNvPr id="185" name="Rectangle 18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p:cNvSpPr/>
          <p:nvPr/>
        </p:nvSpPr>
        <p:spPr>
          <a:xfrm>
            <a:off x="5327161" y="1552214"/>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004048" y="633584"/>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189"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20" y="929335"/>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90" name="Group 189"/>
          <p:cNvGrpSpPr/>
          <p:nvPr/>
        </p:nvGrpSpPr>
        <p:grpSpPr>
          <a:xfrm>
            <a:off x="317822" y="1003888"/>
            <a:ext cx="359900" cy="468000"/>
            <a:chOff x="5523510" y="2050055"/>
            <a:chExt cx="359900" cy="502719"/>
          </a:xfrm>
        </p:grpSpPr>
        <p:pic>
          <p:nvPicPr>
            <p:cNvPr id="191"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94" name="Group 193"/>
            <p:cNvGrpSpPr/>
            <p:nvPr/>
          </p:nvGrpSpPr>
          <p:grpSpPr>
            <a:xfrm>
              <a:off x="5659747" y="2347454"/>
              <a:ext cx="72000" cy="72000"/>
              <a:chOff x="7812386" y="2253126"/>
              <a:chExt cx="144016" cy="144016"/>
            </a:xfrm>
          </p:grpSpPr>
          <p:sp>
            <p:nvSpPr>
              <p:cNvPr id="195" name="Rectangle 19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7" name="Rectangle 11"/>
          <p:cNvSpPr/>
          <p:nvPr/>
        </p:nvSpPr>
        <p:spPr>
          <a:xfrm>
            <a:off x="502625" y="1539318"/>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179512" y="620688"/>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660" y="2708920"/>
            <a:ext cx="938404" cy="586970"/>
          </a:xfrm>
          <a:prstGeom prst="rect">
            <a:avLst/>
          </a:prstGeom>
        </p:spPr>
      </p:pic>
      <p:sp>
        <p:nvSpPr>
          <p:cNvPr id="206" name="Rectangle 11"/>
          <p:cNvSpPr/>
          <p:nvPr/>
        </p:nvSpPr>
        <p:spPr>
          <a:xfrm flipV="1">
            <a:off x="499701" y="2344301"/>
            <a:ext cx="183867" cy="324000"/>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323531" y="3284984"/>
            <a:ext cx="95026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SEPA Card</a:t>
            </a:r>
            <a:endParaRPr lang="en-US" sz="1200" dirty="0">
              <a:latin typeface="Arial" panose="020B0604020202020204" pitchFamily="34" charset="0"/>
              <a:cs typeface="Arial" panose="020B0604020202020204" pitchFamily="34" charset="0"/>
            </a:endParaRPr>
          </a:p>
        </p:txBody>
      </p:sp>
      <p:sp>
        <p:nvSpPr>
          <p:cNvPr id="6" name="TextBox 5"/>
          <p:cNvSpPr txBox="1"/>
          <p:nvPr/>
        </p:nvSpPr>
        <p:spPr>
          <a:xfrm>
            <a:off x="446688" y="5384076"/>
            <a:ext cx="3906000" cy="784830"/>
          </a:xfrm>
          <a:prstGeom prst="rect">
            <a:avLst/>
          </a:prstGeom>
          <a:noFill/>
          <a:ln w="9525">
            <a:solidFill>
              <a:srgbClr val="FF0000"/>
            </a:solidFill>
          </a:ln>
        </p:spPr>
        <p:txBody>
          <a:bodyPr wrap="square" rIns="0" rtlCol="0">
            <a:spAutoFit/>
          </a:bodyPr>
          <a:lstStyle/>
          <a:p>
            <a:r>
              <a:rPr lang="en-US" sz="1000" dirty="0">
                <a:latin typeface="Arial" panose="020B0604020202020204" pitchFamily="34" charset="0"/>
                <a:cs typeface="Arial" panose="020B0604020202020204" pitchFamily="34" charset="0"/>
              </a:rPr>
              <a:t>Acquirer services are covered by </a:t>
            </a:r>
            <a:r>
              <a:rPr lang="en-US" sz="1000" i="1" dirty="0">
                <a:latin typeface="Arial" panose="020B0604020202020204" pitchFamily="34" charset="0"/>
                <a:cs typeface="Arial" panose="020B0604020202020204" pitchFamily="34" charset="0"/>
              </a:rPr>
              <a:t>additional fees</a:t>
            </a:r>
            <a:r>
              <a:rPr lang="en-US" sz="1000" dirty="0">
                <a:latin typeface="Arial" panose="020B0604020202020204" pitchFamily="34" charset="0"/>
                <a:cs typeface="Arial" panose="020B0604020202020204" pitchFamily="34" charset="0"/>
              </a:rPr>
              <a:t> on top of the fees required by the Banks running the payment scheme like SEPA </a:t>
            </a:r>
            <a:r>
              <a:rPr lang="en-US" sz="1000" dirty="0" smtClean="0">
                <a:latin typeface="Arial" panose="020B0604020202020204" pitchFamily="34" charset="0"/>
                <a:cs typeface="Arial" panose="020B0604020202020204" pitchFamily="34" charset="0"/>
              </a:rPr>
              <a:t>Inst.</a:t>
            </a:r>
          </a:p>
          <a:p>
            <a:pPr>
              <a:spcBef>
                <a:spcPts val="600"/>
              </a:spcBef>
            </a:pPr>
            <a:r>
              <a:rPr lang="en-US" sz="1000" dirty="0" smtClean="0">
                <a:latin typeface="Arial" panose="020B0604020202020204" pitchFamily="34" charset="0"/>
                <a:cs typeface="Arial" panose="020B0604020202020204" pitchFamily="34" charset="0"/>
              </a:rPr>
              <a:t>Due to </a:t>
            </a:r>
            <a:r>
              <a:rPr lang="en-US" sz="1000" i="1" dirty="0" smtClean="0">
                <a:latin typeface="Arial" panose="020B0604020202020204" pitchFamily="34" charset="0"/>
                <a:cs typeface="Arial" panose="020B0604020202020204" pitchFamily="34" charset="0"/>
              </a:rPr>
              <a:t>technical and commercial challenges</a:t>
            </a:r>
            <a:r>
              <a:rPr lang="en-US" sz="1000" dirty="0" smtClean="0">
                <a:latin typeface="Arial" panose="020B0604020202020204" pitchFamily="34" charset="0"/>
                <a:cs typeface="Arial" panose="020B0604020202020204" pitchFamily="34" charset="0"/>
              </a:rPr>
              <a:t>, the EPI acceptance network would most likely result in </a:t>
            </a:r>
            <a:r>
              <a:rPr lang="en-US" sz="1000" i="1" dirty="0" smtClean="0">
                <a:latin typeface="Arial" panose="020B0604020202020204" pitchFamily="34" charset="0"/>
                <a:cs typeface="Arial" panose="020B0604020202020204" pitchFamily="34" charset="0"/>
              </a:rPr>
              <a:t>a copy of the VISA/MC duopoly</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213" name="TextBox 212"/>
          <p:cNvSpPr txBox="1"/>
          <p:nvPr/>
        </p:nvSpPr>
        <p:spPr>
          <a:xfrm>
            <a:off x="4927125" y="5905089"/>
            <a:ext cx="3758400" cy="553998"/>
          </a:xfrm>
          <a:prstGeom prst="rect">
            <a:avLst/>
          </a:prstGeom>
          <a:noFill/>
          <a:ln w="9525">
            <a:solidFill>
              <a:srgbClr val="FF0000"/>
            </a:solidFill>
          </a:ln>
        </p:spPr>
        <p:txBody>
          <a:bodyPr wrap="square" rIns="36000" rtlCol="0">
            <a:spAutoFit/>
          </a:bodyPr>
          <a:lstStyle/>
          <a:p>
            <a:r>
              <a:rPr lang="en-US" sz="1000" dirty="0" smtClean="0">
                <a:latin typeface="Arial" panose="020B0604020202020204" pitchFamily="34" charset="0"/>
                <a:cs typeface="Arial" panose="020B0604020202020204" pitchFamily="34" charset="0"/>
              </a:rPr>
              <a:t>By </a:t>
            </a:r>
            <a:r>
              <a:rPr lang="en-US" sz="1000" i="1" dirty="0" smtClean="0">
                <a:latin typeface="Arial" panose="020B0604020202020204" pitchFamily="34" charset="0"/>
                <a:cs typeface="Arial" panose="020B0604020202020204" pitchFamily="34" charset="0"/>
              </a:rPr>
              <a:t>eliminating front-end</a:t>
            </a:r>
            <a:r>
              <a:rPr lang="en-US" sz="500"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intermediaries</a:t>
            </a:r>
            <a:r>
              <a:rPr lang="en-US" sz="1000" dirty="0" smtClean="0">
                <a:latin typeface="Arial" panose="020B0604020202020204" pitchFamily="34" charset="0"/>
                <a:cs typeface="Arial" panose="020B0604020202020204" pitchFamily="34" charset="0"/>
              </a:rPr>
              <a:t>, the payment business remains in </a:t>
            </a:r>
            <a:r>
              <a:rPr lang="en-US" sz="1000" dirty="0">
                <a:latin typeface="Arial" panose="020B0604020202020204" pitchFamily="34" charset="0"/>
                <a:cs typeface="Arial" panose="020B0604020202020204" pitchFamily="34" charset="0"/>
              </a:rPr>
              <a:t>the hands of </a:t>
            </a:r>
            <a:r>
              <a:rPr lang="en-US" sz="1000" dirty="0" smtClean="0">
                <a:latin typeface="Arial" panose="020B0604020202020204" pitchFamily="34" charset="0"/>
                <a:cs typeface="Arial" panose="020B0604020202020204" pitchFamily="34" charset="0"/>
              </a:rPr>
              <a:t>the </a:t>
            </a:r>
            <a:r>
              <a:rPr lang="en-US" sz="1000" i="1" dirty="0" smtClean="0">
                <a:latin typeface="Arial" panose="020B0604020202020204" pitchFamily="34" charset="0"/>
                <a:cs typeface="Arial" panose="020B0604020202020204" pitchFamily="34" charset="0"/>
              </a:rPr>
              <a:t>fully </a:t>
            </a:r>
            <a:r>
              <a:rPr lang="en-US" sz="1000" i="1" dirty="0">
                <a:latin typeface="Arial" panose="020B0604020202020204" pitchFamily="34" charset="0"/>
                <a:cs typeface="Arial" panose="020B0604020202020204" pitchFamily="34" charset="0"/>
              </a:rPr>
              <a:t>decentralized network of Banks </a:t>
            </a:r>
            <a:r>
              <a:rPr lang="en-US" sz="1000" dirty="0" smtClean="0">
                <a:latin typeface="Arial" panose="020B0604020202020204" pitchFamily="34" charset="0"/>
                <a:cs typeface="Arial" panose="020B0604020202020204" pitchFamily="34" charset="0"/>
              </a:rPr>
              <a:t>running a </a:t>
            </a:r>
            <a:r>
              <a:rPr lang="en-US" sz="1000" dirty="0">
                <a:latin typeface="Arial" panose="020B0604020202020204" pitchFamily="34" charset="0"/>
                <a:cs typeface="Arial" panose="020B0604020202020204" pitchFamily="34" charset="0"/>
              </a:rPr>
              <a:t>specific payment scheme.</a:t>
            </a:r>
          </a:p>
        </p:txBody>
      </p:sp>
      <p:sp>
        <p:nvSpPr>
          <p:cNvPr id="20" name="Oval 19"/>
          <p:cNvSpPr/>
          <p:nvPr/>
        </p:nvSpPr>
        <p:spPr>
          <a:xfrm>
            <a:off x="6209128" y="2206792"/>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2</a:t>
            </a:r>
          </a:p>
        </p:txBody>
      </p:sp>
      <p:sp>
        <p:nvSpPr>
          <p:cNvPr id="215" name="Oval 214"/>
          <p:cNvSpPr/>
          <p:nvPr/>
        </p:nvSpPr>
        <p:spPr>
          <a:xfrm>
            <a:off x="7665414" y="1365575"/>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3</a:t>
            </a:r>
          </a:p>
        </p:txBody>
      </p:sp>
      <p:sp>
        <p:nvSpPr>
          <p:cNvPr id="216" name="Oval 215"/>
          <p:cNvSpPr/>
          <p:nvPr/>
        </p:nvSpPr>
        <p:spPr>
          <a:xfrm>
            <a:off x="5254492" y="1671970"/>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smtClean="0">
                <a:solidFill>
                  <a:schemeClr val="tx1"/>
                </a:solidFill>
                <a:latin typeface="Arial" panose="020B0604020202020204" pitchFamily="34" charset="0"/>
                <a:cs typeface="Arial" panose="020B0604020202020204" pitchFamily="34" charset="0"/>
              </a:rPr>
              <a:t>1</a:t>
            </a:r>
            <a:endParaRPr lang="en-US" sz="1000" dirty="0">
              <a:solidFill>
                <a:schemeClr val="tx1"/>
              </a:solidFill>
              <a:latin typeface="Arial" panose="020B0604020202020204" pitchFamily="34" charset="0"/>
              <a:cs typeface="Arial" panose="020B0604020202020204" pitchFamily="34" charset="0"/>
            </a:endParaRPr>
          </a:p>
        </p:txBody>
      </p:sp>
      <p:grpSp>
        <p:nvGrpSpPr>
          <p:cNvPr id="270" name="Group 269"/>
          <p:cNvGrpSpPr/>
          <p:nvPr/>
        </p:nvGrpSpPr>
        <p:grpSpPr>
          <a:xfrm>
            <a:off x="1908000" y="2440792"/>
            <a:ext cx="1080000" cy="593437"/>
            <a:chOff x="1907824" y="1101740"/>
            <a:chExt cx="1080000" cy="593437"/>
          </a:xfrm>
        </p:grpSpPr>
        <p:sp>
          <p:nvSpPr>
            <p:cNvPr id="271" name="Oval 270"/>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72" name="Flowchart: Magnetic Disk 271"/>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sp>
        <p:nvSpPr>
          <p:cNvPr id="219" name="TextBox 218"/>
          <p:cNvSpPr txBox="1"/>
          <p:nvPr/>
        </p:nvSpPr>
        <p:spPr>
          <a:xfrm>
            <a:off x="219644" y="6381328"/>
            <a:ext cx="1996059"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Payee and payer </a:t>
            </a:r>
            <a:r>
              <a:rPr lang="en-US" sz="1000" i="1" dirty="0" smtClean="0">
                <a:latin typeface="Arial" panose="020B0604020202020204" pitchFamily="34" charset="0"/>
                <a:cs typeface="Arial" panose="020B0604020202020204" pitchFamily="34" charset="0"/>
              </a:rPr>
              <a:t>authorization</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774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4127039629"/>
              </p:ext>
            </p:extLst>
          </p:nvPr>
        </p:nvGraphicFramePr>
        <p:xfrm>
          <a:off x="49213" y="332656"/>
          <a:ext cx="9047162" cy="4359275"/>
        </p:xfrm>
        <a:graphic>
          <a:graphicData uri="http://schemas.openxmlformats.org/presentationml/2006/ole">
            <mc:AlternateContent xmlns:mc="http://schemas.openxmlformats.org/markup-compatibility/2006">
              <mc:Choice xmlns:v="urn:schemas-microsoft-com:vml" Requires="v">
                <p:oleObj spid="_x0000_s1029" name="Document" r:id="rId3" imgW="9047594" imgH="4359646" progId="Word.Document.12">
                  <p:embed/>
                </p:oleObj>
              </mc:Choice>
              <mc:Fallback>
                <p:oleObj name="Document" r:id="rId3" imgW="9047594" imgH="4359646" progId="Word.Document.12">
                  <p:embed/>
                  <p:pic>
                    <p:nvPicPr>
                      <p:cNvPr id="0" name=""/>
                      <p:cNvPicPr/>
                      <p:nvPr/>
                    </p:nvPicPr>
                    <p:blipFill>
                      <a:blip r:embed="rId4"/>
                      <a:stretch>
                        <a:fillRect/>
                      </a:stretch>
                    </p:blipFill>
                    <p:spPr>
                      <a:xfrm>
                        <a:off x="49213" y="332656"/>
                        <a:ext cx="9047162" cy="43592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947882080"/>
              </p:ext>
            </p:extLst>
          </p:nvPr>
        </p:nvGraphicFramePr>
        <p:xfrm>
          <a:off x="49213" y="4373066"/>
          <a:ext cx="9047162" cy="2800350"/>
        </p:xfrm>
        <a:graphic>
          <a:graphicData uri="http://schemas.openxmlformats.org/presentationml/2006/ole">
            <mc:AlternateContent xmlns:mc="http://schemas.openxmlformats.org/markup-compatibility/2006">
              <mc:Choice xmlns:v="urn:schemas-microsoft-com:vml" Requires="v">
                <p:oleObj spid="_x0000_s1030" name="Document" r:id="rId5" imgW="9047594" imgH="2799720" progId="Word.Document.12">
                  <p:embed/>
                </p:oleObj>
              </mc:Choice>
              <mc:Fallback>
                <p:oleObj name="Document" r:id="rId5" imgW="9047594" imgH="2799720" progId="Word.Document.12">
                  <p:embed/>
                  <p:pic>
                    <p:nvPicPr>
                      <p:cNvPr id="0" name=""/>
                      <p:cNvPicPr/>
                      <p:nvPr/>
                    </p:nvPicPr>
                    <p:blipFill>
                      <a:blip r:embed="rId6"/>
                      <a:stretch>
                        <a:fillRect/>
                      </a:stretch>
                    </p:blipFill>
                    <p:spPr>
                      <a:xfrm>
                        <a:off x="49213" y="4373066"/>
                        <a:ext cx="9047162" cy="2800350"/>
                      </a:xfrm>
                      <a:prstGeom prst="rect">
                        <a:avLst/>
                      </a:prstGeom>
                    </p:spPr>
                  </p:pic>
                </p:oleObj>
              </mc:Fallback>
            </mc:AlternateContent>
          </a:graphicData>
        </a:graphic>
      </p:graphicFrame>
      <p:sp>
        <p:nvSpPr>
          <p:cNvPr id="5" name="Rectangle 4"/>
          <p:cNvSpPr/>
          <p:nvPr/>
        </p:nvSpPr>
        <p:spPr>
          <a:xfrm>
            <a:off x="2304256" y="188640"/>
            <a:ext cx="4572000" cy="369332"/>
          </a:xfrm>
          <a:prstGeom prst="rect">
            <a:avLst/>
          </a:prstGeom>
        </p:spPr>
        <p:txBody>
          <a:bodyPr>
            <a:spAutoFit/>
          </a:bodyPr>
          <a:lstStyle/>
          <a:p>
            <a:pPr algn="ctr"/>
            <a:r>
              <a:rPr lang="en-US" dirty="0" smtClean="0">
                <a:latin typeface="Arial" panose="020B0604020202020204" pitchFamily="34" charset="0"/>
                <a:cs typeface="Arial" panose="020B0604020202020204" pitchFamily="34" charset="0"/>
              </a:rPr>
              <a:t>Existing Features</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2304256" y="4211796"/>
            <a:ext cx="4572000" cy="369332"/>
          </a:xfrm>
          <a:prstGeom prst="rect">
            <a:avLst/>
          </a:prstGeom>
        </p:spPr>
        <p:txBody>
          <a:bodyPr>
            <a:spAutoFit/>
          </a:bodyPr>
          <a:lstStyle/>
          <a:p>
            <a:pPr algn="ctr"/>
            <a:r>
              <a:rPr lang="en-US" dirty="0" smtClean="0">
                <a:latin typeface="Arial" panose="020B0604020202020204" pitchFamily="34" charset="0"/>
                <a:cs typeface="Arial" panose="020B0604020202020204" pitchFamily="34" charset="0"/>
              </a:rPr>
              <a:t>Planned Features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8576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50000"/>
            </a:schemeClr>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5592</TotalTime>
  <Words>334</Words>
  <Application>Microsoft Office PowerPoint</Application>
  <PresentationFormat>On-screen Show (4:3)</PresentationFormat>
  <Paragraphs>35</Paragraphs>
  <Slides>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4" baseType="lpstr">
      <vt:lpstr>Office Theme</vt:lpstr>
      <vt:lpstr>Microsoft Word Document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 versus Saturn</dc:title>
  <dc:creator>Anders Rundgren</dc:creator>
  <cp:lastModifiedBy>Anders</cp:lastModifiedBy>
  <cp:revision>303</cp:revision>
  <dcterms:created xsi:type="dcterms:W3CDTF">2018-11-18T09:32:02Z</dcterms:created>
  <dcterms:modified xsi:type="dcterms:W3CDTF">2021-01-06T15:50:28Z</dcterms:modified>
</cp:coreProperties>
</file>