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D2"/>
    <a:srgbClr val="F4F7ED"/>
    <a:srgbClr val="FBF7C9"/>
    <a:srgbClr val="EDE437"/>
    <a:srgbClr val="E1EBF7"/>
    <a:srgbClr val="FFFFFF"/>
    <a:srgbClr val="F2E648"/>
    <a:srgbClr val="FAFA72"/>
    <a:srgbClr val="F8F8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78" autoAdjust="0"/>
    <p:restoredTop sz="99635" autoAdjust="0"/>
  </p:normalViewPr>
  <p:slideViewPr>
    <p:cSldViewPr>
      <p:cViewPr varScale="1">
        <p:scale>
          <a:sx n="87" d="100"/>
          <a:sy n="87" d="100"/>
        </p:scale>
        <p:origin x="689" y="3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C080E38-6FF2-48B3-BDAB-4FA23B840E92}" type="datetimeFigureOut">
              <a:rPr lang="en-US" smtClean="0"/>
              <a:t>2021-07-02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289953117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a:off x="8740412" y="6654918"/>
            <a:ext cx="396262" cy="215444"/>
          </a:xfrm>
          <a:prstGeom prst="rect">
            <a:avLst/>
          </a:prstGeom>
          <a:noFill/>
        </p:spPr>
        <p:txBody>
          <a:bodyPr wrap="none" rtlCol="0">
            <a:spAutoFit/>
          </a:bodyPr>
          <a:lstStyle/>
          <a:p>
            <a:pPr algn="r"/>
            <a:fld id="{01917CBD-6E41-42B4-830E-950D0E1880E2}" type="slidenum">
              <a:rPr lang="en-US" sz="800" smtClean="0">
                <a:latin typeface="Arial" panose="020B0604020202020204" pitchFamily="34" charset="0"/>
                <a:cs typeface="Arial" panose="020B0604020202020204" pitchFamily="34" charset="0"/>
              </a:rPr>
              <a:pPr algn="r"/>
              <a:t>‹#›</a:t>
            </a:fld>
            <a:r>
              <a:rPr lang="en-US" sz="800" dirty="0">
                <a:latin typeface="Arial" panose="020B0604020202020204" pitchFamily="34" charset="0"/>
                <a:cs typeface="Arial" panose="020B0604020202020204" pitchFamily="34" charset="0"/>
              </a:rPr>
              <a:t>/2</a:t>
            </a:r>
          </a:p>
        </p:txBody>
      </p:sp>
      <p:sp>
        <p:nvSpPr>
          <p:cNvPr id="8" name="TextBox 7"/>
          <p:cNvSpPr txBox="1"/>
          <p:nvPr userDrawn="1"/>
        </p:nvSpPr>
        <p:spPr>
          <a:xfrm>
            <a:off x="-5832" y="6654442"/>
            <a:ext cx="4184159"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Presumed EPI architecture versus Saturn in a C2B scenario, A.Rundgren-2021-01-06:1</a:t>
            </a:r>
          </a:p>
        </p:txBody>
      </p:sp>
    </p:spTree>
    <p:extLst>
      <p:ext uri="{BB962C8B-B14F-4D97-AF65-F5344CB8AC3E}">
        <p14:creationId xmlns:p14="http://schemas.microsoft.com/office/powerpoint/2010/main" val="15534885"/>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jpeg"/><Relationship Id="rId2" Type="http://schemas.openxmlformats.org/officeDocument/2006/relationships/hyperlink" Target="https://cyberphone.github.io/doc/saturn/"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emf"/><Relationship Id="rId9"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package" Target="../embeddings/Microsoft_Word_Document.docx"/><Relationship Id="rId1" Type="http://schemas.openxmlformats.org/officeDocument/2006/relationships/slideLayout" Target="../slideLayouts/slideLayout1.xml"/><Relationship Id="rId5" Type="http://schemas.openxmlformats.org/officeDocument/2006/relationships/image" Target="../media/image9.emf"/><Relationship Id="rId4" Type="http://schemas.openxmlformats.org/officeDocument/2006/relationships/package" Target="../embeddings/Microsoft_Word_Document1.doc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907824" y="1461592"/>
            <a:ext cx="1080000" cy="593437"/>
            <a:chOff x="1907824" y="1101740"/>
            <a:chExt cx="1080000" cy="593437"/>
          </a:xfrm>
        </p:grpSpPr>
        <p:sp>
          <p:nvSpPr>
            <p:cNvPr id="218" name="Oval 217"/>
            <p:cNvSpPr/>
            <p:nvPr/>
          </p:nvSpPr>
          <p:spPr>
            <a:xfrm>
              <a:off x="1907824" y="1101740"/>
              <a:ext cx="1080000" cy="590400"/>
            </a:xfrm>
            <a:prstGeom prst="ellipse">
              <a:avLst/>
            </a:prstGeom>
            <a:gradFill flip="none" rotWithShape="1">
              <a:gsLst>
                <a:gs pos="0">
                  <a:schemeClr val="accent3">
                    <a:lumMod val="60000"/>
                    <a:lumOff val="40000"/>
                  </a:schemeClr>
                </a:gs>
                <a:gs pos="60000">
                  <a:schemeClr val="accent3">
                    <a:lumMod val="20000"/>
                    <a:lumOff val="80000"/>
                  </a:schemeClr>
                </a:gs>
                <a:gs pos="36000">
                  <a:schemeClr val="accent3">
                    <a:lumMod val="20000"/>
                    <a:lumOff val="80000"/>
                  </a:schemeClr>
                </a:gs>
                <a:gs pos="100000">
                  <a:schemeClr val="accent3">
                    <a:lumMod val="60000"/>
                    <a:lumOff val="40000"/>
                  </a:schemeClr>
                </a:gs>
              </a:gsLst>
              <a:lin ang="13500000" scaled="0"/>
              <a:tileRect/>
            </a:gra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Arial" panose="020B0604020202020204" pitchFamily="34" charset="0"/>
                  <a:cs typeface="Arial" panose="020B0604020202020204" pitchFamily="34" charset="0"/>
                </a:rPr>
                <a:t>Acquirer</a:t>
              </a:r>
            </a:p>
          </p:txBody>
        </p:sp>
        <p:sp>
          <p:nvSpPr>
            <p:cNvPr id="217" name="Flowchart: Magnetic Disk 216"/>
            <p:cNvSpPr/>
            <p:nvPr/>
          </p:nvSpPr>
          <p:spPr>
            <a:xfrm>
              <a:off x="1951140" y="1515177"/>
              <a:ext cx="324000" cy="180000"/>
            </a:xfrm>
            <a:prstGeom prst="flowChartMagneticDisk">
              <a:avLst/>
            </a:prstGeom>
            <a:gradFill flip="none" rotWithShape="1">
              <a:gsLst>
                <a:gs pos="1000">
                  <a:srgbClr val="BBCFE7"/>
                </a:gs>
                <a:gs pos="52000">
                  <a:srgbClr val="E1EBF7"/>
                </a:gs>
                <a:gs pos="100000">
                  <a:schemeClr val="accent1">
                    <a:lumMod val="60000"/>
                    <a:lumOff val="40000"/>
                  </a:schemeClr>
                </a:gs>
              </a:gsLst>
              <a:lin ang="0" scaled="1"/>
              <a:tileRect/>
            </a:gradFill>
            <a:ln w="63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US" sz="1200" dirty="0">
                <a:solidFill>
                  <a:schemeClr val="tx1"/>
                </a:solidFill>
                <a:latin typeface="Arial" panose="020B0604020202020204" pitchFamily="34" charset="0"/>
                <a:cs typeface="Arial" panose="020B0604020202020204" pitchFamily="34" charset="0"/>
              </a:endParaRPr>
            </a:p>
          </p:txBody>
        </p:sp>
      </p:grpSp>
      <p:cxnSp>
        <p:nvCxnSpPr>
          <p:cNvPr id="214" name="Straight Arrow Connector 22"/>
          <p:cNvCxnSpPr/>
          <p:nvPr/>
        </p:nvCxnSpPr>
        <p:spPr>
          <a:xfrm flipV="1">
            <a:off x="6690249" y="1439992"/>
            <a:ext cx="1231200" cy="1573200"/>
          </a:xfrm>
          <a:prstGeom prst="bentConnector3">
            <a:avLst>
              <a:gd name="adj1" fmla="val 57614"/>
            </a:avLst>
          </a:prstGeom>
          <a:ln w="9525">
            <a:solidFill>
              <a:schemeClr val="bg1">
                <a:lumMod val="50000"/>
              </a:schemeClr>
            </a:solidFill>
            <a:prstDash val="sysDash"/>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6095999" y="1288876"/>
            <a:ext cx="1836000" cy="990000"/>
          </a:xfrm>
          <a:prstGeom prst="bentConnector3">
            <a:avLst>
              <a:gd name="adj1" fmla="val 33813"/>
            </a:avLst>
          </a:prstGeom>
          <a:ln w="9525">
            <a:solidFill>
              <a:schemeClr val="bg1">
                <a:lumMod val="50000"/>
              </a:schemeClr>
            </a:solidFill>
            <a:prstDash val="sysDash"/>
            <a:tailEnd type="triangle" w="sm" len="sm"/>
          </a:ln>
        </p:spPr>
        <p:style>
          <a:lnRef idx="1">
            <a:schemeClr val="accent1"/>
          </a:lnRef>
          <a:fillRef idx="0">
            <a:schemeClr val="accent1"/>
          </a:fillRef>
          <a:effectRef idx="0">
            <a:schemeClr val="accent1"/>
          </a:effectRef>
          <a:fontRef idx="minor">
            <a:schemeClr val="tx1"/>
          </a:fontRef>
        </p:style>
      </p:cxnSp>
      <p:sp>
        <p:nvSpPr>
          <p:cNvPr id="318" name="Rounded Rectangle 317"/>
          <p:cNvSpPr/>
          <p:nvPr/>
        </p:nvSpPr>
        <p:spPr>
          <a:xfrm>
            <a:off x="1547664" y="1080669"/>
            <a:ext cx="1826674" cy="2338879"/>
          </a:xfrm>
          <a:prstGeom prst="roundRect">
            <a:avLst>
              <a:gd name="adj" fmla="val 11338"/>
            </a:avLst>
          </a:prstGeom>
          <a:noFill/>
          <a:ln w="95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p:cNvGrpSpPr/>
          <p:nvPr/>
        </p:nvGrpSpPr>
        <p:grpSpPr>
          <a:xfrm>
            <a:off x="5507340" y="1991231"/>
            <a:ext cx="557162" cy="447881"/>
            <a:chOff x="3321759" y="524071"/>
            <a:chExt cx="557162" cy="447881"/>
          </a:xfrm>
        </p:grpSpPr>
        <p:grpSp>
          <p:nvGrpSpPr>
            <p:cNvPr id="37" name="Group 36"/>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57" name="Rectangle 56"/>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p:cNvCxnSpPr>
                <a:stCxn id="58" idx="3"/>
                <a:endCxn id="58"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39" name="Oval 38"/>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Triangle 47"/>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5440464" y="1773016"/>
                <a:ext cx="612003" cy="1799996"/>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Triangle 51"/>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21" name="Picture 120">
            <a:hlinkClick r:id="rId2" tooltip="Saturn"/>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65018" y="257251"/>
            <a:ext cx="864096" cy="297309"/>
          </a:xfrm>
          <a:prstGeom prst="rect">
            <a:avLst/>
          </a:prstGeom>
        </p:spPr>
      </p:pic>
      <p:grpSp>
        <p:nvGrpSpPr>
          <p:cNvPr id="163" name="Group 162"/>
          <p:cNvGrpSpPr/>
          <p:nvPr/>
        </p:nvGrpSpPr>
        <p:grpSpPr>
          <a:xfrm>
            <a:off x="7924364" y="2825507"/>
            <a:ext cx="927282" cy="687559"/>
            <a:chOff x="4013200" y="3014663"/>
            <a:chExt cx="1117600" cy="828675"/>
          </a:xfrm>
          <a:effectLst>
            <a:outerShdw blurRad="50800" dist="38100" dir="2700000" algn="tl" rotWithShape="0">
              <a:prstClr val="black">
                <a:alpha val="40000"/>
              </a:prstClr>
            </a:outerShdw>
          </a:effectLst>
        </p:grpSpPr>
        <p:sp>
          <p:nvSpPr>
            <p:cNvPr id="171"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71"/>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3"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7"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11" name="Group 210"/>
          <p:cNvGrpSpPr/>
          <p:nvPr/>
        </p:nvGrpSpPr>
        <p:grpSpPr>
          <a:xfrm>
            <a:off x="7924364" y="1903694"/>
            <a:ext cx="927282" cy="687559"/>
            <a:chOff x="4013200" y="3014663"/>
            <a:chExt cx="1117600" cy="828675"/>
          </a:xfrm>
          <a:effectLst>
            <a:outerShdw blurRad="50800" dist="38100" dir="2700000" algn="tl" rotWithShape="0">
              <a:prstClr val="black">
                <a:alpha val="40000"/>
              </a:prstClr>
            </a:outerShdw>
          </a:effectLst>
        </p:grpSpPr>
        <p:sp>
          <p:nvSpPr>
            <p:cNvPr id="220"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Rectangle 220"/>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2"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3"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34" name="Group 233"/>
          <p:cNvGrpSpPr/>
          <p:nvPr/>
        </p:nvGrpSpPr>
        <p:grpSpPr>
          <a:xfrm>
            <a:off x="700172" y="1989994"/>
            <a:ext cx="557162" cy="447881"/>
            <a:chOff x="3321759" y="524071"/>
            <a:chExt cx="557162" cy="447881"/>
          </a:xfrm>
        </p:grpSpPr>
        <p:grpSp>
          <p:nvGrpSpPr>
            <p:cNvPr id="235" name="Group 234"/>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256" name="Rectangle 255"/>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Rectangle 256"/>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9" name="Straight Connector 258"/>
              <p:cNvCxnSpPr>
                <a:stCxn id="257" idx="3"/>
                <a:endCxn id="257"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60" name="Rectangle 259"/>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6" name="Group 235"/>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237" name="Oval 236"/>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ight Triangle 245"/>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246"/>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248"/>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ight Triangle 249"/>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Rectangle 254"/>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9" name="Group 198"/>
          <p:cNvGrpSpPr/>
          <p:nvPr/>
        </p:nvGrpSpPr>
        <p:grpSpPr>
          <a:xfrm>
            <a:off x="7924364" y="981882"/>
            <a:ext cx="927282" cy="687559"/>
            <a:chOff x="4013200" y="3014663"/>
            <a:chExt cx="1117600" cy="828675"/>
          </a:xfrm>
          <a:effectLst>
            <a:outerShdw blurRad="50800" dist="38100" dir="2700000" algn="tl" rotWithShape="0">
              <a:prstClr val="black">
                <a:alpha val="40000"/>
              </a:prstClr>
            </a:outerShdw>
          </a:effectLst>
        </p:grpSpPr>
        <p:sp>
          <p:nvSpPr>
            <p:cNvPr id="200"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Rectangle 200"/>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9"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0"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64" name="Group 263"/>
          <p:cNvGrpSpPr/>
          <p:nvPr/>
        </p:nvGrpSpPr>
        <p:grpSpPr>
          <a:xfrm>
            <a:off x="3716726" y="2825507"/>
            <a:ext cx="927282" cy="687559"/>
            <a:chOff x="4013200" y="3014663"/>
            <a:chExt cx="1117600" cy="828675"/>
          </a:xfrm>
          <a:effectLst>
            <a:outerShdw blurRad="50800" dist="38100" dir="2700000" algn="tl" rotWithShape="0">
              <a:prstClr val="black">
                <a:alpha val="40000"/>
              </a:prstClr>
            </a:outerShdw>
          </a:effectLst>
        </p:grpSpPr>
        <p:sp>
          <p:nvSpPr>
            <p:cNvPr id="265"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Rectangle 265"/>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66"/>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8"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9"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81" name="Group 280"/>
          <p:cNvGrpSpPr/>
          <p:nvPr/>
        </p:nvGrpSpPr>
        <p:grpSpPr>
          <a:xfrm>
            <a:off x="3716726" y="1903694"/>
            <a:ext cx="927282" cy="687559"/>
            <a:chOff x="4013200" y="3014663"/>
            <a:chExt cx="1117600" cy="828675"/>
          </a:xfrm>
          <a:effectLst>
            <a:outerShdw blurRad="50800" dist="38100" dir="2700000" algn="tl" rotWithShape="0">
              <a:prstClr val="black">
                <a:alpha val="40000"/>
              </a:prstClr>
            </a:outerShdw>
          </a:effectLst>
        </p:grpSpPr>
        <p:sp>
          <p:nvSpPr>
            <p:cNvPr id="282"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Rectangle 282"/>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Rectangle 283"/>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Rectangle 284"/>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0"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1"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92" name="Group 291"/>
          <p:cNvGrpSpPr/>
          <p:nvPr/>
        </p:nvGrpSpPr>
        <p:grpSpPr>
          <a:xfrm>
            <a:off x="3716726" y="981882"/>
            <a:ext cx="927282" cy="687559"/>
            <a:chOff x="4013200" y="3014663"/>
            <a:chExt cx="1117600" cy="828675"/>
          </a:xfrm>
          <a:effectLst>
            <a:outerShdw blurRad="50800" dist="38100" dir="2700000" algn="tl" rotWithShape="0">
              <a:prstClr val="black">
                <a:alpha val="40000"/>
              </a:prstClr>
            </a:outerShdw>
          </a:effectLst>
        </p:grpSpPr>
        <p:sp>
          <p:nvSpPr>
            <p:cNvPr id="293"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Rectangle 293"/>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Rectangle 295"/>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Rectangle 296"/>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1"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2"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cxnSp>
        <p:nvCxnSpPr>
          <p:cNvPr id="305" name="Straight Arrow Connector 304"/>
          <p:cNvCxnSpPr/>
          <p:nvPr/>
        </p:nvCxnSpPr>
        <p:spPr>
          <a:xfrm>
            <a:off x="1305810" y="2291957"/>
            <a:ext cx="586250" cy="315975"/>
          </a:xfrm>
          <a:prstGeom prst="straightConnector1">
            <a:avLst/>
          </a:prstGeom>
          <a:ln w="9525">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06" name="Straight Arrow Connector 305"/>
          <p:cNvCxnSpPr/>
          <p:nvPr/>
        </p:nvCxnSpPr>
        <p:spPr>
          <a:xfrm>
            <a:off x="3020616" y="2847405"/>
            <a:ext cx="682228" cy="421481"/>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08" name="Straight Arrow Connector 307"/>
          <p:cNvCxnSpPr/>
          <p:nvPr/>
        </p:nvCxnSpPr>
        <p:spPr>
          <a:xfrm flipV="1">
            <a:off x="3025378" y="1273714"/>
            <a:ext cx="695482" cy="391400"/>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09" name="Straight Arrow Connector 308"/>
          <p:cNvCxnSpPr/>
          <p:nvPr/>
        </p:nvCxnSpPr>
        <p:spPr>
          <a:xfrm>
            <a:off x="3034903" y="1853233"/>
            <a:ext cx="670322" cy="342900"/>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2936530" y="1991923"/>
            <a:ext cx="760361" cy="1126944"/>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flipV="1">
            <a:off x="3036498" y="2304480"/>
            <a:ext cx="666346" cy="349461"/>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14" name="Straight Arrow Connector 313"/>
          <p:cNvCxnSpPr/>
          <p:nvPr/>
        </p:nvCxnSpPr>
        <p:spPr>
          <a:xfrm flipV="1">
            <a:off x="2939653" y="1405985"/>
            <a:ext cx="763955" cy="1103282"/>
          </a:xfrm>
          <a:prstGeom prst="straightConnector1">
            <a:avLst/>
          </a:prstGeom>
          <a:ln w="9525">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sp>
        <p:nvSpPr>
          <p:cNvPr id="317" name="TextBox 316"/>
          <p:cNvSpPr txBox="1"/>
          <p:nvPr/>
        </p:nvSpPr>
        <p:spPr>
          <a:xfrm>
            <a:off x="395536" y="169210"/>
            <a:ext cx="4173002" cy="369332"/>
          </a:xfrm>
          <a:prstGeom prst="rect">
            <a:avLst/>
          </a:prstGeom>
          <a:noFill/>
        </p:spPr>
        <p:txBody>
          <a:bodyPr wrap="none" rtlCol="0">
            <a:spAutoFit/>
          </a:bodyPr>
          <a:lstStyle/>
          <a:p>
            <a:r>
              <a:rPr lang="en-US" i="1" dirty="0">
                <a:latin typeface="Arial" panose="020B0604020202020204" pitchFamily="34" charset="0"/>
                <a:cs typeface="Arial" panose="020B0604020202020204" pitchFamily="34" charset="0"/>
              </a:rPr>
              <a:t>Presumed</a:t>
            </a:r>
            <a:r>
              <a:rPr lang="en-US" dirty="0">
                <a:latin typeface="Arial" panose="020B0604020202020204" pitchFamily="34" charset="0"/>
                <a:cs typeface="Arial" panose="020B0604020202020204" pitchFamily="34" charset="0"/>
              </a:rPr>
              <a:t> EPI Front-end</a:t>
            </a:r>
            <a:r>
              <a:rPr lang="en-US" sz="1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Architecture</a:t>
            </a:r>
          </a:p>
        </p:txBody>
      </p:sp>
      <p:sp>
        <p:nvSpPr>
          <p:cNvPr id="319" name="TextBox 318"/>
          <p:cNvSpPr txBox="1"/>
          <p:nvPr/>
        </p:nvSpPr>
        <p:spPr>
          <a:xfrm>
            <a:off x="570548" y="1708047"/>
            <a:ext cx="824265"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Merchant</a:t>
            </a:r>
          </a:p>
        </p:txBody>
      </p:sp>
      <p:sp>
        <p:nvSpPr>
          <p:cNvPr id="320" name="TextBox 319"/>
          <p:cNvSpPr txBox="1"/>
          <p:nvPr/>
        </p:nvSpPr>
        <p:spPr>
          <a:xfrm>
            <a:off x="5368490" y="1708047"/>
            <a:ext cx="824265"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Merchant</a:t>
            </a:r>
          </a:p>
        </p:txBody>
      </p:sp>
      <p:sp>
        <p:nvSpPr>
          <p:cNvPr id="321" name="TextBox 320"/>
          <p:cNvSpPr txBox="1"/>
          <p:nvPr/>
        </p:nvSpPr>
        <p:spPr>
          <a:xfrm>
            <a:off x="3540598" y="631721"/>
            <a:ext cx="1072730"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Issuer Banks</a:t>
            </a:r>
          </a:p>
        </p:txBody>
      </p:sp>
      <p:sp>
        <p:nvSpPr>
          <p:cNvPr id="322" name="TextBox 321"/>
          <p:cNvSpPr txBox="1"/>
          <p:nvPr/>
        </p:nvSpPr>
        <p:spPr>
          <a:xfrm>
            <a:off x="7819750" y="631721"/>
            <a:ext cx="1072730"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Issuer Banks</a:t>
            </a:r>
          </a:p>
        </p:txBody>
      </p:sp>
      <p:sp>
        <p:nvSpPr>
          <p:cNvPr id="323" name="TextBox 322"/>
          <p:cNvSpPr txBox="1"/>
          <p:nvPr/>
        </p:nvSpPr>
        <p:spPr>
          <a:xfrm>
            <a:off x="1664438" y="631721"/>
            <a:ext cx="1592103"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Acceptance Network</a:t>
            </a:r>
          </a:p>
        </p:txBody>
      </p:sp>
      <p:sp>
        <p:nvSpPr>
          <p:cNvPr id="96" name="TextBox 95"/>
          <p:cNvSpPr txBox="1"/>
          <p:nvPr/>
        </p:nvSpPr>
        <p:spPr>
          <a:xfrm>
            <a:off x="323528" y="3718792"/>
            <a:ext cx="4152320" cy="2558803"/>
          </a:xfrm>
          <a:prstGeom prst="rect">
            <a:avLst/>
          </a:prstGeom>
          <a:solidFill>
            <a:srgbClr val="FEFED2"/>
          </a:solidFill>
          <a:ln w="6350">
            <a:solidFill>
              <a:schemeClr val="accent1">
                <a:shade val="50000"/>
              </a:schemeClr>
            </a:solidFill>
          </a:ln>
          <a:effectLst>
            <a:outerShdw blurRad="50800" dist="38100" dir="2700000" algn="tl" rotWithShape="0">
              <a:prstClr val="black">
                <a:alpha val="40000"/>
              </a:prstClr>
            </a:outerShdw>
          </a:effectLst>
        </p:spPr>
        <p:txBody>
          <a:bodyPr wrap="square" rtlCol="0">
            <a:noAutofit/>
          </a:bodyPr>
          <a:lstStyle/>
          <a:p>
            <a:r>
              <a:rPr lang="en-US" sz="1000" dirty="0">
                <a:latin typeface="Arial" panose="020B0604020202020204" pitchFamily="34" charset="0"/>
                <a:cs typeface="Arial" panose="020B0604020202020204" pitchFamily="34" charset="0"/>
              </a:rPr>
              <a:t>In the traditional architecture for card-based payment authorizations, Merchants are connected to Acquirers who handle the communication with the Issuer Banks (or card networks).  An Acquirer is usually the entity that has the business agreement with a Merchant as well. </a:t>
            </a:r>
          </a:p>
          <a:p>
            <a:pPr>
              <a:spcBef>
                <a:spcPts val="600"/>
              </a:spcBef>
            </a:pPr>
            <a:r>
              <a:rPr lang="en-US" sz="1000" dirty="0">
                <a:latin typeface="Arial" panose="020B0604020202020204" pitchFamily="34" charset="0"/>
                <a:cs typeface="Arial" panose="020B0604020202020204" pitchFamily="34" charset="0"/>
              </a:rPr>
              <a:t>The infrastructure needed to support card transactions depends on a </a:t>
            </a:r>
            <a:r>
              <a:rPr lang="en-US" sz="1000" i="1" dirty="0">
                <a:latin typeface="Arial" panose="020B0604020202020204" pitchFamily="34" charset="0"/>
                <a:cs typeface="Arial" panose="020B0604020202020204" pitchFamily="34" charset="0"/>
              </a:rPr>
              <a:t>huge number of statically configured security parameters and paths</a:t>
            </a:r>
            <a:r>
              <a:rPr lang="en-US" sz="1000" dirty="0">
                <a:latin typeface="Arial" panose="020B0604020202020204" pitchFamily="34" charset="0"/>
                <a:cs typeface="Arial" panose="020B0604020202020204" pitchFamily="34" charset="0"/>
              </a:rPr>
              <a:t>, illustrated by the arrows in the diagram.</a:t>
            </a:r>
          </a:p>
          <a:p>
            <a:pPr>
              <a:spcBef>
                <a:spcPts val="600"/>
              </a:spcBef>
            </a:pPr>
            <a:r>
              <a:rPr lang="en-US" sz="1000" dirty="0">
                <a:latin typeface="Arial" panose="020B0604020202020204" pitchFamily="34" charset="0"/>
                <a:cs typeface="Arial" panose="020B0604020202020204" pitchFamily="34" charset="0"/>
              </a:rPr>
              <a:t>This model also relies on </a:t>
            </a:r>
            <a:r>
              <a:rPr lang="en-US" sz="1000" i="1" dirty="0">
                <a:latin typeface="Arial" panose="020B0604020202020204" pitchFamily="34" charset="0"/>
                <a:cs typeface="Arial" panose="020B0604020202020204" pitchFamily="34" charset="0"/>
              </a:rPr>
              <a:t>databases</a:t>
            </a:r>
            <a:r>
              <a:rPr lang="en-US" sz="1000" dirty="0">
                <a:latin typeface="Arial" panose="020B0604020202020204" pitchFamily="34" charset="0"/>
                <a:cs typeface="Arial" panose="020B0604020202020204" pitchFamily="34" charset="0"/>
              </a:rPr>
              <a:t> holding card-number to Issuer Bank “routing” tables.</a:t>
            </a:r>
          </a:p>
          <a:p>
            <a:pPr>
              <a:spcBef>
                <a:spcPts val="600"/>
              </a:spcBef>
            </a:pPr>
            <a:endParaRPr lang="en-US" sz="1000" dirty="0">
              <a:latin typeface="Arial" panose="020B0604020202020204" pitchFamily="34" charset="0"/>
              <a:cs typeface="Arial" panose="020B0604020202020204" pitchFamily="34" charset="0"/>
            </a:endParaRPr>
          </a:p>
          <a:p>
            <a:pPr>
              <a:spcBef>
                <a:spcPts val="600"/>
              </a:spcBef>
            </a:pPr>
            <a:r>
              <a:rPr lang="en-US" sz="1000" dirty="0">
                <a:solidFill>
                  <a:schemeClr val="accent5">
                    <a:lumMod val="75000"/>
                  </a:schemeClr>
                </a:solidFill>
                <a:latin typeface="Arial" panose="020B0604020202020204" pitchFamily="34" charset="0"/>
                <a:cs typeface="Arial" panose="020B0604020202020204" pitchFamily="34" charset="0"/>
              </a:rPr>
              <a:t>.</a:t>
            </a:r>
          </a:p>
        </p:txBody>
      </p:sp>
      <p:sp>
        <p:nvSpPr>
          <p:cNvPr id="324" name="TextBox 323"/>
          <p:cNvSpPr txBox="1"/>
          <p:nvPr/>
        </p:nvSpPr>
        <p:spPr>
          <a:xfrm>
            <a:off x="4803523" y="3717032"/>
            <a:ext cx="4006800" cy="2854648"/>
          </a:xfrm>
          <a:prstGeom prst="rect">
            <a:avLst/>
          </a:prstGeom>
          <a:solidFill>
            <a:srgbClr val="FEFED2"/>
          </a:solidFill>
          <a:ln w="6350">
            <a:solidFill>
              <a:schemeClr val="accent1">
                <a:shade val="50000"/>
              </a:schemeClr>
            </a:solidFill>
          </a:ln>
          <a:effectLst>
            <a:outerShdw blurRad="50800" dist="38100" dir="2700000" algn="tl" rotWithShape="0">
              <a:prstClr val="black">
                <a:alpha val="40000"/>
              </a:prstClr>
            </a:outerShdw>
          </a:effectLst>
        </p:spPr>
        <p:txBody>
          <a:bodyPr wrap="square" rtlCol="0">
            <a:noAutofit/>
          </a:bodyPr>
          <a:lstStyle/>
          <a:p>
            <a:r>
              <a:rPr lang="en-US" sz="1000" dirty="0">
                <a:latin typeface="Arial" panose="020B0604020202020204" pitchFamily="34" charset="0"/>
                <a:cs typeface="Arial" panose="020B0604020202020204" pitchFamily="34" charset="0"/>
              </a:rPr>
              <a:t>In the </a:t>
            </a:r>
            <a:r>
              <a:rPr lang="en-US" sz="1000" dirty="0">
                <a:latin typeface="Arial" panose="020B0604020202020204" pitchFamily="34" charset="0"/>
                <a:cs typeface="Arial" panose="020B0604020202020204" pitchFamily="34" charset="0"/>
                <a:hlinkClick r:id="rId2"/>
              </a:rPr>
              <a:t>Saturn</a:t>
            </a:r>
            <a:r>
              <a:rPr lang="en-US" sz="1000" dirty="0">
                <a:latin typeface="Arial" panose="020B0604020202020204" pitchFamily="34" charset="0"/>
                <a:cs typeface="Arial" panose="020B0604020202020204" pitchFamily="34" charset="0"/>
              </a:rPr>
              <a:t> architecture a Merchant has a business agreement with their account-holding Bank which also provides a simple </a:t>
            </a:r>
            <a:r>
              <a:rPr lang="en-US" sz="1000" i="1" dirty="0">
                <a:latin typeface="Arial" panose="020B0604020202020204" pitchFamily="34" charset="0"/>
                <a:cs typeface="Arial" panose="020B0604020202020204" pitchFamily="34" charset="0"/>
              </a:rPr>
              <a:t>public trust service</a:t>
            </a:r>
            <a:r>
              <a:rPr lang="en-US" sz="1000" dirty="0">
                <a:latin typeface="Arial" panose="020B0604020202020204" pitchFamily="34" charset="0"/>
                <a:cs typeface="Arial" panose="020B0604020202020204" pitchFamily="34" charset="0"/>
              </a:rPr>
              <a:t> (TS), that vouches for the Merchant’s validity including its claimed account number. </a:t>
            </a:r>
          </a:p>
          <a:p>
            <a:pPr>
              <a:spcBef>
                <a:spcPts val="600"/>
              </a:spcBef>
            </a:pPr>
            <a:r>
              <a:rPr lang="en-US" sz="1000" dirty="0">
                <a:latin typeface="Arial" panose="020B0604020202020204" pitchFamily="34" charset="0"/>
                <a:cs typeface="Arial" panose="020B0604020202020204" pitchFamily="34" charset="0"/>
              </a:rPr>
              <a:t>The data provided by a TS is </a:t>
            </a:r>
            <a:r>
              <a:rPr lang="en-US" sz="1000" i="1" dirty="0">
                <a:latin typeface="Arial" panose="020B0604020202020204" pitchFamily="34" charset="0"/>
                <a:cs typeface="Arial" panose="020B0604020202020204" pitchFamily="34" charset="0"/>
              </a:rPr>
              <a:t>digitally signed</a:t>
            </a:r>
            <a:r>
              <a:rPr lang="en-US" sz="1000" dirty="0">
                <a:latin typeface="Arial" panose="020B0604020202020204" pitchFamily="34" charset="0"/>
                <a:cs typeface="Arial" panose="020B0604020202020204" pitchFamily="34" charset="0"/>
              </a:rPr>
              <a:t>  by the Merchant Bank and is thus to be trusted by all Banks sharing a specific payment schema like SEPA Inst.</a:t>
            </a:r>
          </a:p>
          <a:p>
            <a:pPr>
              <a:spcBef>
                <a:spcPts val="600"/>
              </a:spcBef>
            </a:pPr>
            <a:r>
              <a:rPr lang="en-US" sz="1000" dirty="0">
                <a:latin typeface="Arial" panose="020B0604020202020204" pitchFamily="34" charset="0"/>
                <a:cs typeface="Arial" panose="020B0604020202020204" pitchFamily="34" charset="0"/>
              </a:rPr>
              <a:t>Security with respect to payment requests [2] is maintained through </a:t>
            </a:r>
            <a:r>
              <a:rPr lang="en-US" sz="1000" i="1" dirty="0">
                <a:latin typeface="Arial" panose="020B0604020202020204" pitchFamily="34" charset="0"/>
                <a:cs typeface="Arial" panose="020B0604020202020204" pitchFamily="34" charset="0"/>
              </a:rPr>
              <a:t>mutually signed digital contracts</a:t>
            </a:r>
            <a:r>
              <a:rPr lang="en-US" sz="1000" dirty="0">
                <a:latin typeface="Arial" panose="020B0604020202020204" pitchFamily="34" charset="0"/>
                <a:cs typeface="Arial" panose="020B0604020202020204" pitchFamily="34" charset="0"/>
              </a:rPr>
              <a:t> resulting from the Merchant and User authorization step [1], combined with TS Merchant lookups [3].</a:t>
            </a:r>
          </a:p>
          <a:p>
            <a:pPr>
              <a:spcBef>
                <a:spcPts val="600"/>
              </a:spcBef>
            </a:pPr>
            <a:r>
              <a:rPr lang="en-US" sz="1000" dirty="0">
                <a:latin typeface="Arial" panose="020B0604020202020204" pitchFamily="34" charset="0"/>
                <a:cs typeface="Arial" panose="020B0604020202020204" pitchFamily="34" charset="0"/>
              </a:rPr>
              <a:t>The arrows in the diagram are </a:t>
            </a:r>
            <a:r>
              <a:rPr lang="en-US" sz="1000" i="1" dirty="0">
                <a:latin typeface="Arial" panose="020B0604020202020204" pitchFamily="34" charset="0"/>
                <a:cs typeface="Arial" panose="020B0604020202020204" pitchFamily="34" charset="0"/>
              </a:rPr>
              <a:t>transient</a:t>
            </a:r>
            <a:r>
              <a:rPr lang="en-US" sz="1000" dirty="0">
                <a:latin typeface="Arial" panose="020B0604020202020204" pitchFamily="34" charset="0"/>
                <a:cs typeface="Arial" panose="020B0604020202020204" pitchFamily="34" charset="0"/>
              </a:rPr>
              <a:t>; </a:t>
            </a:r>
            <a:r>
              <a:rPr lang="en-US" sz="1000" i="1" dirty="0">
                <a:latin typeface="Arial" panose="020B0604020202020204" pitchFamily="34" charset="0"/>
                <a:cs typeface="Arial" panose="020B0604020202020204" pitchFamily="34" charset="0"/>
              </a:rPr>
              <a:t>there is no need for externally configured security, path, or routing information</a:t>
            </a:r>
            <a:r>
              <a:rPr lang="en-US" sz="1000" dirty="0">
                <a:latin typeface="Arial" panose="020B0604020202020204" pitchFamily="34" charset="0"/>
                <a:cs typeface="Arial" panose="020B0604020202020204" pitchFamily="34" charset="0"/>
              </a:rPr>
              <a:t>.</a:t>
            </a:r>
          </a:p>
        </p:txBody>
      </p:sp>
      <p:grpSp>
        <p:nvGrpSpPr>
          <p:cNvPr id="325" name="Group 324"/>
          <p:cNvGrpSpPr/>
          <p:nvPr/>
        </p:nvGrpSpPr>
        <p:grpSpPr>
          <a:xfrm>
            <a:off x="5347532" y="2825984"/>
            <a:ext cx="927282" cy="687559"/>
            <a:chOff x="4013200" y="3014663"/>
            <a:chExt cx="1117600" cy="828675"/>
          </a:xfrm>
          <a:effectLst>
            <a:outerShdw blurRad="50800" dist="38100" dir="2700000" algn="tl" rotWithShape="0">
              <a:prstClr val="black">
                <a:alpha val="40000"/>
              </a:prstClr>
            </a:outerShdw>
          </a:effectLst>
        </p:grpSpPr>
        <p:sp>
          <p:nvSpPr>
            <p:cNvPr id="326"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Rectangle 326"/>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Rectangle 327"/>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Rectangle 328"/>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Rectangle 329"/>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4"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5"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36" name="TextBox 335"/>
          <p:cNvSpPr txBox="1"/>
          <p:nvPr/>
        </p:nvSpPr>
        <p:spPr>
          <a:xfrm>
            <a:off x="5167964" y="2575937"/>
            <a:ext cx="1217000"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Merchant Bank</a:t>
            </a:r>
          </a:p>
        </p:txBody>
      </p:sp>
      <p:sp>
        <p:nvSpPr>
          <p:cNvPr id="337" name="Oval 336"/>
          <p:cNvSpPr/>
          <p:nvPr/>
        </p:nvSpPr>
        <p:spPr>
          <a:xfrm>
            <a:off x="6233519" y="2863182"/>
            <a:ext cx="396000" cy="288000"/>
          </a:xfrm>
          <a:prstGeom prst="ellipse">
            <a:avLst/>
          </a:prstGeom>
          <a:gradFill flip="none" rotWithShape="1">
            <a:gsLst>
              <a:gs pos="0">
                <a:schemeClr val="accent3">
                  <a:lumMod val="60000"/>
                  <a:lumOff val="40000"/>
                </a:schemeClr>
              </a:gs>
              <a:gs pos="50000">
                <a:schemeClr val="accent3">
                  <a:lumMod val="20000"/>
                  <a:lumOff val="80000"/>
                </a:schemeClr>
              </a:gs>
              <a:gs pos="100000">
                <a:schemeClr val="accent3">
                  <a:lumMod val="60000"/>
                  <a:lumOff val="40000"/>
                </a:schemeClr>
              </a:gs>
            </a:gsLst>
            <a:lin ang="13500000" scaled="0"/>
            <a:tileRect/>
          </a:gra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Arial" panose="020B0604020202020204" pitchFamily="34" charset="0"/>
                <a:cs typeface="Arial" panose="020B0604020202020204" pitchFamily="34" charset="0"/>
              </a:rPr>
              <a:t>TS</a:t>
            </a:r>
          </a:p>
        </p:txBody>
      </p:sp>
      <p:sp>
        <p:nvSpPr>
          <p:cNvPr id="112" name="TextBox 111"/>
          <p:cNvSpPr txBox="1"/>
          <p:nvPr/>
        </p:nvSpPr>
        <p:spPr>
          <a:xfrm>
            <a:off x="6168086" y="1480020"/>
            <a:ext cx="1096302" cy="182325"/>
          </a:xfrm>
          <a:prstGeom prst="roundRect">
            <a:avLst/>
          </a:prstGeom>
          <a:solidFill>
            <a:schemeClr val="bg1"/>
          </a:solidFill>
          <a:ln w="6350">
            <a:solidFill>
              <a:schemeClr val="bg1">
                <a:lumMod val="50000"/>
              </a:schemeClr>
            </a:solidFill>
          </a:ln>
          <a:effectLst>
            <a:outerShdw blurRad="50800" dist="38100" dir="2700000" algn="tl" rotWithShape="0">
              <a:prstClr val="black">
                <a:alpha val="40000"/>
              </a:prstClr>
            </a:outerShdw>
          </a:effectLst>
        </p:spPr>
        <p:txBody>
          <a:bodyPr wrap="none" lIns="36000" tIns="0" rIns="36000" bIns="10800" rtlCol="0" anchor="ctr" anchorCtr="1">
            <a:spAutoFit/>
          </a:bodyPr>
          <a:lstStyle/>
          <a:p>
            <a:pPr algn="ctr"/>
            <a:r>
              <a:rPr lang="en-US" sz="1000" dirty="0">
                <a:latin typeface="Arial" panose="020B0604020202020204" pitchFamily="34" charset="0"/>
                <a:cs typeface="Arial" panose="020B0604020202020204" pitchFamily="34" charset="0"/>
              </a:rPr>
              <a:t>Payment Request</a:t>
            </a:r>
          </a:p>
        </p:txBody>
      </p:sp>
      <p:sp>
        <p:nvSpPr>
          <p:cNvPr id="353" name="TextBox 352"/>
          <p:cNvSpPr txBox="1"/>
          <p:nvPr/>
        </p:nvSpPr>
        <p:spPr>
          <a:xfrm>
            <a:off x="6866728" y="2642867"/>
            <a:ext cx="1067169" cy="182325"/>
          </a:xfrm>
          <a:prstGeom prst="roundRect">
            <a:avLst/>
          </a:prstGeom>
          <a:solidFill>
            <a:schemeClr val="bg1"/>
          </a:solidFill>
          <a:ln w="6350">
            <a:solidFill>
              <a:schemeClr val="bg1">
                <a:lumMod val="50000"/>
              </a:schemeClr>
            </a:solidFill>
          </a:ln>
          <a:effectLst>
            <a:outerShdw blurRad="50800" dist="38100" dir="2700000" algn="tl" rotWithShape="0">
              <a:prstClr val="black">
                <a:alpha val="40000"/>
              </a:prstClr>
            </a:outerShdw>
          </a:effectLst>
        </p:spPr>
        <p:txBody>
          <a:bodyPr wrap="none" lIns="36000" tIns="0" rIns="36000" bIns="10800" rtlCol="0" anchor="ctr" anchorCtr="1">
            <a:spAutoFit/>
          </a:bodyPr>
          <a:lstStyle/>
          <a:p>
            <a:pPr algn="ctr"/>
            <a:r>
              <a:rPr lang="en-US" sz="1000" dirty="0">
                <a:latin typeface="Arial" panose="020B0604020202020204" pitchFamily="34" charset="0"/>
                <a:cs typeface="Arial" panose="020B0604020202020204" pitchFamily="34" charset="0"/>
              </a:rPr>
              <a:t>Merchant Lookup</a:t>
            </a:r>
          </a:p>
        </p:txBody>
      </p:sp>
      <p:grpSp>
        <p:nvGrpSpPr>
          <p:cNvPr id="357" name="Group 356"/>
          <p:cNvGrpSpPr/>
          <p:nvPr/>
        </p:nvGrpSpPr>
        <p:grpSpPr>
          <a:xfrm>
            <a:off x="6448326" y="3113174"/>
            <a:ext cx="288000" cy="315826"/>
            <a:chOff x="7439528" y="2941466"/>
            <a:chExt cx="216024" cy="262996"/>
          </a:xfrm>
          <a:effectLst>
            <a:outerShdw blurRad="50800" dist="38100" dir="2700000" algn="tl" rotWithShape="0">
              <a:prstClr val="black">
                <a:alpha val="40000"/>
              </a:prstClr>
            </a:outerShdw>
          </a:effectLst>
        </p:grpSpPr>
        <p:sp>
          <p:nvSpPr>
            <p:cNvPr id="358" name="Rectangle 357"/>
            <p:cNvSpPr/>
            <p:nvPr/>
          </p:nvSpPr>
          <p:spPr>
            <a:xfrm>
              <a:off x="7468660" y="2947270"/>
              <a:ext cx="148780" cy="79280"/>
            </a:xfrm>
            <a:prstGeom prst="rect">
              <a:avLst/>
            </a:prstGeom>
            <a:solidFill>
              <a:schemeClr val="bg1"/>
            </a:solidFill>
            <a:ln w="38100">
              <a:no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9" name="Picture 35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39528" y="2941466"/>
              <a:ext cx="216024" cy="262996"/>
            </a:xfrm>
            <a:prstGeom prst="rect">
              <a:avLst/>
            </a:prstGeom>
            <a:noFill/>
            <a:extLst>
              <a:ext uri="{909E8E84-426E-40DD-AFC4-6F175D3DCCD1}">
                <a14:hiddenFill xmlns:a14="http://schemas.microsoft.com/office/drawing/2010/main">
                  <a:solidFill>
                    <a:srgbClr val="FFFFFF"/>
                  </a:solidFill>
                </a14:hiddenFill>
              </a:ext>
            </a:extLst>
          </p:spPr>
        </p:pic>
      </p:grpSp>
      <p:pic>
        <p:nvPicPr>
          <p:cNvPr id="170" name="Picture 6" descr="C:\Users\Anders\AppData\Local\Microsoft\Windows\INetCache\IE\10FYNQXY\Crystal_Clear_kdm_user_female[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23056" y="942231"/>
            <a:ext cx="540000" cy="54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79" name="Group 178"/>
          <p:cNvGrpSpPr/>
          <p:nvPr/>
        </p:nvGrpSpPr>
        <p:grpSpPr>
          <a:xfrm>
            <a:off x="5142358" y="1016784"/>
            <a:ext cx="359900" cy="468000"/>
            <a:chOff x="5523510" y="2050055"/>
            <a:chExt cx="359900" cy="502719"/>
          </a:xfrm>
        </p:grpSpPr>
        <p:pic>
          <p:nvPicPr>
            <p:cNvPr id="180" name="Picture 4" descr="C:\Users\Anders\AppData\Local\Microsoft\Windows\INetCache\IE\YM8GPEOA\mobil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5527737" y="205005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81" name="Rectangle 180"/>
            <p:cNvSpPr/>
            <p:nvPr/>
          </p:nvSpPr>
          <p:spPr>
            <a:xfrm>
              <a:off x="5591696" y="2129999"/>
              <a:ext cx="219600" cy="34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TextBox 181"/>
            <p:cNvSpPr txBox="1"/>
            <p:nvPr/>
          </p:nvSpPr>
          <p:spPr>
            <a:xfrm>
              <a:off x="5523510" y="2114240"/>
              <a:ext cx="357790"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€100</a:t>
              </a:r>
            </a:p>
          </p:txBody>
        </p:sp>
        <p:grpSp>
          <p:nvGrpSpPr>
            <p:cNvPr id="184" name="Group 183"/>
            <p:cNvGrpSpPr/>
            <p:nvPr/>
          </p:nvGrpSpPr>
          <p:grpSpPr>
            <a:xfrm>
              <a:off x="5659747" y="2347454"/>
              <a:ext cx="72000" cy="72000"/>
              <a:chOff x="7812386" y="2253126"/>
              <a:chExt cx="144016" cy="144016"/>
            </a:xfrm>
          </p:grpSpPr>
          <p:sp>
            <p:nvSpPr>
              <p:cNvPr id="185" name="Rectangle 184"/>
              <p:cNvSpPr/>
              <p:nvPr/>
            </p:nvSpPr>
            <p:spPr>
              <a:xfrm>
                <a:off x="7812386" y="2253126"/>
                <a:ext cx="144016" cy="144016"/>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a:off x="7855725" y="2293359"/>
                <a:ext cx="61201" cy="61201"/>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 name="Rectangle 11"/>
          <p:cNvSpPr/>
          <p:nvPr/>
        </p:nvSpPr>
        <p:spPr>
          <a:xfrm>
            <a:off x="5327161" y="1552214"/>
            <a:ext cx="183867" cy="724658"/>
          </a:xfrm>
          <a:custGeom>
            <a:avLst/>
            <a:gdLst>
              <a:gd name="connsiteX0" fmla="*/ 0 w 288032"/>
              <a:gd name="connsiteY0" fmla="*/ 0 h 307740"/>
              <a:gd name="connsiteX1" fmla="*/ 288032 w 288032"/>
              <a:gd name="connsiteY1" fmla="*/ 0 h 307740"/>
              <a:gd name="connsiteX2" fmla="*/ 288032 w 288032"/>
              <a:gd name="connsiteY2" fmla="*/ 307740 h 307740"/>
              <a:gd name="connsiteX3" fmla="*/ 0 w 288032"/>
              <a:gd name="connsiteY3" fmla="*/ 307740 h 307740"/>
              <a:gd name="connsiteX4" fmla="*/ 0 w 288032"/>
              <a:gd name="connsiteY4" fmla="*/ 0 h 307740"/>
              <a:gd name="connsiteX0" fmla="*/ 288032 w 379472"/>
              <a:gd name="connsiteY0" fmla="*/ 0 h 307740"/>
              <a:gd name="connsiteX1" fmla="*/ 288032 w 379472"/>
              <a:gd name="connsiteY1" fmla="*/ 307740 h 307740"/>
              <a:gd name="connsiteX2" fmla="*/ 0 w 379472"/>
              <a:gd name="connsiteY2" fmla="*/ 307740 h 307740"/>
              <a:gd name="connsiteX3" fmla="*/ 0 w 379472"/>
              <a:gd name="connsiteY3" fmla="*/ 0 h 307740"/>
              <a:gd name="connsiteX4" fmla="*/ 379472 w 379472"/>
              <a:gd name="connsiteY4" fmla="*/ 91440 h 307740"/>
              <a:gd name="connsiteX0" fmla="*/ 288032 w 288032"/>
              <a:gd name="connsiteY0" fmla="*/ 0 h 307740"/>
              <a:gd name="connsiteX1" fmla="*/ 288032 w 288032"/>
              <a:gd name="connsiteY1" fmla="*/ 307740 h 307740"/>
              <a:gd name="connsiteX2" fmla="*/ 0 w 288032"/>
              <a:gd name="connsiteY2" fmla="*/ 307740 h 307740"/>
              <a:gd name="connsiteX3" fmla="*/ 0 w 288032"/>
              <a:gd name="connsiteY3" fmla="*/ 0 h 307740"/>
              <a:gd name="connsiteX0" fmla="*/ 288032 w 288032"/>
              <a:gd name="connsiteY0" fmla="*/ 307740 h 307740"/>
              <a:gd name="connsiteX1" fmla="*/ 0 w 288032"/>
              <a:gd name="connsiteY1" fmla="*/ 307740 h 307740"/>
              <a:gd name="connsiteX2" fmla="*/ 0 w 288032"/>
              <a:gd name="connsiteY2" fmla="*/ 0 h 307740"/>
            </a:gdLst>
            <a:ahLst/>
            <a:cxnLst>
              <a:cxn ang="0">
                <a:pos x="connsiteX0" y="connsiteY0"/>
              </a:cxn>
              <a:cxn ang="0">
                <a:pos x="connsiteX1" y="connsiteY1"/>
              </a:cxn>
              <a:cxn ang="0">
                <a:pos x="connsiteX2" y="connsiteY2"/>
              </a:cxn>
            </a:cxnLst>
            <a:rect l="l" t="t" r="r" b="b"/>
            <a:pathLst>
              <a:path w="288032" h="307740">
                <a:moveTo>
                  <a:pt x="288032" y="307740"/>
                </a:moveTo>
                <a:lnTo>
                  <a:pt x="0" y="307740"/>
                </a:lnTo>
                <a:lnTo>
                  <a:pt x="0" y="0"/>
                </a:lnTo>
              </a:path>
            </a:pathLst>
          </a:custGeom>
          <a:noFill/>
          <a:ln w="9525">
            <a:solidFill>
              <a:schemeClr val="bg1">
                <a:lumMod val="50000"/>
              </a:schemeClr>
            </a:solidFill>
            <a:prstDash val="sysDash"/>
            <a:head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5004048" y="633584"/>
            <a:ext cx="1059008"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Wallet / User</a:t>
            </a:r>
          </a:p>
        </p:txBody>
      </p:sp>
      <p:pic>
        <p:nvPicPr>
          <p:cNvPr id="189" name="Picture 6" descr="C:\Users\Anders\AppData\Local\Microsoft\Windows\INetCache\IE\10FYNQXY\Crystal_Clear_kdm_user_female[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8520" y="929335"/>
            <a:ext cx="540000" cy="54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90" name="Group 189"/>
          <p:cNvGrpSpPr/>
          <p:nvPr/>
        </p:nvGrpSpPr>
        <p:grpSpPr>
          <a:xfrm>
            <a:off x="317822" y="1003888"/>
            <a:ext cx="359900" cy="468000"/>
            <a:chOff x="5523510" y="2050055"/>
            <a:chExt cx="359900" cy="502719"/>
          </a:xfrm>
        </p:grpSpPr>
        <p:pic>
          <p:nvPicPr>
            <p:cNvPr id="191" name="Picture 4" descr="C:\Users\Anders\AppData\Local\Microsoft\Windows\INetCache\IE\YM8GPEOA\mobil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5527737" y="205005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2" name="Rectangle 191"/>
            <p:cNvSpPr/>
            <p:nvPr/>
          </p:nvSpPr>
          <p:spPr>
            <a:xfrm>
              <a:off x="5591696" y="2129999"/>
              <a:ext cx="219600" cy="34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TextBox 192"/>
            <p:cNvSpPr txBox="1"/>
            <p:nvPr/>
          </p:nvSpPr>
          <p:spPr>
            <a:xfrm>
              <a:off x="5523510" y="2114240"/>
              <a:ext cx="357790"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€100</a:t>
              </a:r>
            </a:p>
          </p:txBody>
        </p:sp>
        <p:grpSp>
          <p:nvGrpSpPr>
            <p:cNvPr id="194" name="Group 193"/>
            <p:cNvGrpSpPr/>
            <p:nvPr/>
          </p:nvGrpSpPr>
          <p:grpSpPr>
            <a:xfrm>
              <a:off x="5659747" y="2347454"/>
              <a:ext cx="72000" cy="72000"/>
              <a:chOff x="7812386" y="2253126"/>
              <a:chExt cx="144016" cy="144016"/>
            </a:xfrm>
          </p:grpSpPr>
          <p:sp>
            <p:nvSpPr>
              <p:cNvPr id="195" name="Rectangle 194"/>
              <p:cNvSpPr/>
              <p:nvPr/>
            </p:nvSpPr>
            <p:spPr>
              <a:xfrm>
                <a:off x="7812386" y="2253126"/>
                <a:ext cx="144016" cy="144016"/>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p:cNvSpPr/>
              <p:nvPr/>
            </p:nvSpPr>
            <p:spPr>
              <a:xfrm>
                <a:off x="7855725" y="2293359"/>
                <a:ext cx="61201" cy="61201"/>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7" name="Rectangle 11"/>
          <p:cNvSpPr/>
          <p:nvPr/>
        </p:nvSpPr>
        <p:spPr>
          <a:xfrm>
            <a:off x="502625" y="1539318"/>
            <a:ext cx="183867" cy="724658"/>
          </a:xfrm>
          <a:custGeom>
            <a:avLst/>
            <a:gdLst>
              <a:gd name="connsiteX0" fmla="*/ 0 w 288032"/>
              <a:gd name="connsiteY0" fmla="*/ 0 h 307740"/>
              <a:gd name="connsiteX1" fmla="*/ 288032 w 288032"/>
              <a:gd name="connsiteY1" fmla="*/ 0 h 307740"/>
              <a:gd name="connsiteX2" fmla="*/ 288032 w 288032"/>
              <a:gd name="connsiteY2" fmla="*/ 307740 h 307740"/>
              <a:gd name="connsiteX3" fmla="*/ 0 w 288032"/>
              <a:gd name="connsiteY3" fmla="*/ 307740 h 307740"/>
              <a:gd name="connsiteX4" fmla="*/ 0 w 288032"/>
              <a:gd name="connsiteY4" fmla="*/ 0 h 307740"/>
              <a:gd name="connsiteX0" fmla="*/ 288032 w 379472"/>
              <a:gd name="connsiteY0" fmla="*/ 0 h 307740"/>
              <a:gd name="connsiteX1" fmla="*/ 288032 w 379472"/>
              <a:gd name="connsiteY1" fmla="*/ 307740 h 307740"/>
              <a:gd name="connsiteX2" fmla="*/ 0 w 379472"/>
              <a:gd name="connsiteY2" fmla="*/ 307740 h 307740"/>
              <a:gd name="connsiteX3" fmla="*/ 0 w 379472"/>
              <a:gd name="connsiteY3" fmla="*/ 0 h 307740"/>
              <a:gd name="connsiteX4" fmla="*/ 379472 w 379472"/>
              <a:gd name="connsiteY4" fmla="*/ 91440 h 307740"/>
              <a:gd name="connsiteX0" fmla="*/ 288032 w 288032"/>
              <a:gd name="connsiteY0" fmla="*/ 0 h 307740"/>
              <a:gd name="connsiteX1" fmla="*/ 288032 w 288032"/>
              <a:gd name="connsiteY1" fmla="*/ 307740 h 307740"/>
              <a:gd name="connsiteX2" fmla="*/ 0 w 288032"/>
              <a:gd name="connsiteY2" fmla="*/ 307740 h 307740"/>
              <a:gd name="connsiteX3" fmla="*/ 0 w 288032"/>
              <a:gd name="connsiteY3" fmla="*/ 0 h 307740"/>
              <a:gd name="connsiteX0" fmla="*/ 288032 w 288032"/>
              <a:gd name="connsiteY0" fmla="*/ 307740 h 307740"/>
              <a:gd name="connsiteX1" fmla="*/ 0 w 288032"/>
              <a:gd name="connsiteY1" fmla="*/ 307740 h 307740"/>
              <a:gd name="connsiteX2" fmla="*/ 0 w 288032"/>
              <a:gd name="connsiteY2" fmla="*/ 0 h 307740"/>
            </a:gdLst>
            <a:ahLst/>
            <a:cxnLst>
              <a:cxn ang="0">
                <a:pos x="connsiteX0" y="connsiteY0"/>
              </a:cxn>
              <a:cxn ang="0">
                <a:pos x="connsiteX1" y="connsiteY1"/>
              </a:cxn>
              <a:cxn ang="0">
                <a:pos x="connsiteX2" y="connsiteY2"/>
              </a:cxn>
            </a:cxnLst>
            <a:rect l="l" t="t" r="r" b="b"/>
            <a:pathLst>
              <a:path w="288032" h="307740">
                <a:moveTo>
                  <a:pt x="288032" y="307740"/>
                </a:moveTo>
                <a:lnTo>
                  <a:pt x="0" y="307740"/>
                </a:lnTo>
                <a:lnTo>
                  <a:pt x="0" y="0"/>
                </a:lnTo>
              </a:path>
            </a:pathLst>
          </a:custGeom>
          <a:noFill/>
          <a:ln w="9525">
            <a:solidFill>
              <a:schemeClr val="bg1">
                <a:lumMod val="50000"/>
              </a:schemeClr>
            </a:solidFill>
            <a:prstDash val="sysDash"/>
            <a:head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TextBox 197"/>
          <p:cNvSpPr txBox="1"/>
          <p:nvPr/>
        </p:nvSpPr>
        <p:spPr>
          <a:xfrm>
            <a:off x="179512" y="620688"/>
            <a:ext cx="1059008"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Wallet / User</a:t>
            </a:r>
          </a:p>
        </p:txBody>
      </p:sp>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8660" y="2708920"/>
            <a:ext cx="938404" cy="586970"/>
          </a:xfrm>
          <a:prstGeom prst="rect">
            <a:avLst/>
          </a:prstGeom>
        </p:spPr>
      </p:pic>
      <p:sp>
        <p:nvSpPr>
          <p:cNvPr id="206" name="Rectangle 11"/>
          <p:cNvSpPr/>
          <p:nvPr/>
        </p:nvSpPr>
        <p:spPr>
          <a:xfrm flipV="1">
            <a:off x="499701" y="2344301"/>
            <a:ext cx="183867" cy="324000"/>
          </a:xfrm>
          <a:custGeom>
            <a:avLst/>
            <a:gdLst>
              <a:gd name="connsiteX0" fmla="*/ 0 w 288032"/>
              <a:gd name="connsiteY0" fmla="*/ 0 h 307740"/>
              <a:gd name="connsiteX1" fmla="*/ 288032 w 288032"/>
              <a:gd name="connsiteY1" fmla="*/ 0 h 307740"/>
              <a:gd name="connsiteX2" fmla="*/ 288032 w 288032"/>
              <a:gd name="connsiteY2" fmla="*/ 307740 h 307740"/>
              <a:gd name="connsiteX3" fmla="*/ 0 w 288032"/>
              <a:gd name="connsiteY3" fmla="*/ 307740 h 307740"/>
              <a:gd name="connsiteX4" fmla="*/ 0 w 288032"/>
              <a:gd name="connsiteY4" fmla="*/ 0 h 307740"/>
              <a:gd name="connsiteX0" fmla="*/ 288032 w 379472"/>
              <a:gd name="connsiteY0" fmla="*/ 0 h 307740"/>
              <a:gd name="connsiteX1" fmla="*/ 288032 w 379472"/>
              <a:gd name="connsiteY1" fmla="*/ 307740 h 307740"/>
              <a:gd name="connsiteX2" fmla="*/ 0 w 379472"/>
              <a:gd name="connsiteY2" fmla="*/ 307740 h 307740"/>
              <a:gd name="connsiteX3" fmla="*/ 0 w 379472"/>
              <a:gd name="connsiteY3" fmla="*/ 0 h 307740"/>
              <a:gd name="connsiteX4" fmla="*/ 379472 w 379472"/>
              <a:gd name="connsiteY4" fmla="*/ 91440 h 307740"/>
              <a:gd name="connsiteX0" fmla="*/ 288032 w 288032"/>
              <a:gd name="connsiteY0" fmla="*/ 0 h 307740"/>
              <a:gd name="connsiteX1" fmla="*/ 288032 w 288032"/>
              <a:gd name="connsiteY1" fmla="*/ 307740 h 307740"/>
              <a:gd name="connsiteX2" fmla="*/ 0 w 288032"/>
              <a:gd name="connsiteY2" fmla="*/ 307740 h 307740"/>
              <a:gd name="connsiteX3" fmla="*/ 0 w 288032"/>
              <a:gd name="connsiteY3" fmla="*/ 0 h 307740"/>
              <a:gd name="connsiteX0" fmla="*/ 288032 w 288032"/>
              <a:gd name="connsiteY0" fmla="*/ 307740 h 307740"/>
              <a:gd name="connsiteX1" fmla="*/ 0 w 288032"/>
              <a:gd name="connsiteY1" fmla="*/ 307740 h 307740"/>
              <a:gd name="connsiteX2" fmla="*/ 0 w 288032"/>
              <a:gd name="connsiteY2" fmla="*/ 0 h 307740"/>
            </a:gdLst>
            <a:ahLst/>
            <a:cxnLst>
              <a:cxn ang="0">
                <a:pos x="connsiteX0" y="connsiteY0"/>
              </a:cxn>
              <a:cxn ang="0">
                <a:pos x="connsiteX1" y="connsiteY1"/>
              </a:cxn>
              <a:cxn ang="0">
                <a:pos x="connsiteX2" y="connsiteY2"/>
              </a:cxn>
            </a:cxnLst>
            <a:rect l="l" t="t" r="r" b="b"/>
            <a:pathLst>
              <a:path w="288032" h="307740">
                <a:moveTo>
                  <a:pt x="288032" y="307740"/>
                </a:moveTo>
                <a:lnTo>
                  <a:pt x="0" y="307740"/>
                </a:lnTo>
                <a:lnTo>
                  <a:pt x="0" y="0"/>
                </a:lnTo>
              </a:path>
            </a:pathLst>
          </a:custGeom>
          <a:noFill/>
          <a:ln w="9525">
            <a:solidFill>
              <a:schemeClr val="bg1">
                <a:lumMod val="50000"/>
              </a:schemeClr>
            </a:solidFill>
            <a:prstDash val="sysDash"/>
            <a:head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TextBox 211"/>
          <p:cNvSpPr txBox="1"/>
          <p:nvPr/>
        </p:nvSpPr>
        <p:spPr>
          <a:xfrm>
            <a:off x="323531" y="3284984"/>
            <a:ext cx="950260"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SEPA Card</a:t>
            </a:r>
          </a:p>
        </p:txBody>
      </p:sp>
      <p:sp>
        <p:nvSpPr>
          <p:cNvPr id="6" name="TextBox 5"/>
          <p:cNvSpPr txBox="1"/>
          <p:nvPr/>
        </p:nvSpPr>
        <p:spPr>
          <a:xfrm>
            <a:off x="446688" y="5384076"/>
            <a:ext cx="3906000" cy="784830"/>
          </a:xfrm>
          <a:prstGeom prst="rect">
            <a:avLst/>
          </a:prstGeom>
          <a:noFill/>
          <a:ln w="9525">
            <a:solidFill>
              <a:srgbClr val="FF0000"/>
            </a:solidFill>
          </a:ln>
        </p:spPr>
        <p:txBody>
          <a:bodyPr wrap="square" rIns="0" rtlCol="0">
            <a:spAutoFit/>
          </a:bodyPr>
          <a:lstStyle/>
          <a:p>
            <a:r>
              <a:rPr lang="en-US" sz="1000" dirty="0">
                <a:latin typeface="Arial" panose="020B0604020202020204" pitchFamily="34" charset="0"/>
                <a:cs typeface="Arial" panose="020B0604020202020204" pitchFamily="34" charset="0"/>
              </a:rPr>
              <a:t>Acquirer services are covered by </a:t>
            </a:r>
            <a:r>
              <a:rPr lang="en-US" sz="1000" i="1" dirty="0">
                <a:latin typeface="Arial" panose="020B0604020202020204" pitchFamily="34" charset="0"/>
                <a:cs typeface="Arial" panose="020B0604020202020204" pitchFamily="34" charset="0"/>
              </a:rPr>
              <a:t>additional fees</a:t>
            </a:r>
            <a:r>
              <a:rPr lang="en-US" sz="1000" dirty="0">
                <a:latin typeface="Arial" panose="020B0604020202020204" pitchFamily="34" charset="0"/>
                <a:cs typeface="Arial" panose="020B0604020202020204" pitchFamily="34" charset="0"/>
              </a:rPr>
              <a:t> on top of the fees required by the Banks running the payment scheme like SEPA Inst.</a:t>
            </a:r>
          </a:p>
          <a:p>
            <a:pPr>
              <a:spcBef>
                <a:spcPts val="600"/>
              </a:spcBef>
            </a:pPr>
            <a:r>
              <a:rPr lang="en-US" sz="1000" dirty="0">
                <a:latin typeface="Arial" panose="020B0604020202020204" pitchFamily="34" charset="0"/>
                <a:cs typeface="Arial" panose="020B0604020202020204" pitchFamily="34" charset="0"/>
              </a:rPr>
              <a:t>Due to </a:t>
            </a:r>
            <a:r>
              <a:rPr lang="en-US" sz="1000" i="1" dirty="0">
                <a:latin typeface="Arial" panose="020B0604020202020204" pitchFamily="34" charset="0"/>
                <a:cs typeface="Arial" panose="020B0604020202020204" pitchFamily="34" charset="0"/>
              </a:rPr>
              <a:t>technical and commercial challenges</a:t>
            </a:r>
            <a:r>
              <a:rPr lang="en-US" sz="1000" dirty="0">
                <a:latin typeface="Arial" panose="020B0604020202020204" pitchFamily="34" charset="0"/>
                <a:cs typeface="Arial" panose="020B0604020202020204" pitchFamily="34" charset="0"/>
              </a:rPr>
              <a:t>, the EPI acceptance network would most likely result in </a:t>
            </a:r>
            <a:r>
              <a:rPr lang="en-US" sz="1000" i="1" dirty="0">
                <a:latin typeface="Arial" panose="020B0604020202020204" pitchFamily="34" charset="0"/>
                <a:cs typeface="Arial" panose="020B0604020202020204" pitchFamily="34" charset="0"/>
              </a:rPr>
              <a:t>a copy of the VISA/MC duopoly</a:t>
            </a:r>
            <a:r>
              <a:rPr lang="en-US" sz="1000" dirty="0">
                <a:latin typeface="Arial" panose="020B0604020202020204" pitchFamily="34" charset="0"/>
                <a:cs typeface="Arial" panose="020B0604020202020204" pitchFamily="34" charset="0"/>
              </a:rPr>
              <a:t>. </a:t>
            </a:r>
          </a:p>
        </p:txBody>
      </p:sp>
      <p:sp>
        <p:nvSpPr>
          <p:cNvPr id="213" name="TextBox 212"/>
          <p:cNvSpPr txBox="1"/>
          <p:nvPr/>
        </p:nvSpPr>
        <p:spPr>
          <a:xfrm>
            <a:off x="4927125" y="5905089"/>
            <a:ext cx="3758400" cy="553998"/>
          </a:xfrm>
          <a:prstGeom prst="rect">
            <a:avLst/>
          </a:prstGeom>
          <a:noFill/>
          <a:ln w="9525">
            <a:solidFill>
              <a:srgbClr val="FF0000"/>
            </a:solidFill>
          </a:ln>
        </p:spPr>
        <p:txBody>
          <a:bodyPr wrap="square" rIns="36000" rtlCol="0">
            <a:spAutoFit/>
          </a:bodyPr>
          <a:lstStyle/>
          <a:p>
            <a:r>
              <a:rPr lang="en-US" sz="1000" dirty="0">
                <a:latin typeface="Arial" panose="020B0604020202020204" pitchFamily="34" charset="0"/>
                <a:cs typeface="Arial" panose="020B0604020202020204" pitchFamily="34" charset="0"/>
              </a:rPr>
              <a:t>By </a:t>
            </a:r>
            <a:r>
              <a:rPr lang="en-US" sz="1000" i="1" dirty="0">
                <a:latin typeface="Arial" panose="020B0604020202020204" pitchFamily="34" charset="0"/>
                <a:cs typeface="Arial" panose="020B0604020202020204" pitchFamily="34" charset="0"/>
              </a:rPr>
              <a:t>eliminating front-end</a:t>
            </a:r>
            <a:r>
              <a:rPr lang="en-US" sz="500" i="1" dirty="0">
                <a:latin typeface="Arial" panose="020B0604020202020204" pitchFamily="34" charset="0"/>
                <a:cs typeface="Arial" panose="020B0604020202020204" pitchFamily="34" charset="0"/>
              </a:rPr>
              <a:t> </a:t>
            </a:r>
            <a:r>
              <a:rPr lang="en-US" sz="1000" i="1" dirty="0">
                <a:latin typeface="Arial" panose="020B0604020202020204" pitchFamily="34" charset="0"/>
                <a:cs typeface="Arial" panose="020B0604020202020204" pitchFamily="34" charset="0"/>
              </a:rPr>
              <a:t>* intermediaries</a:t>
            </a:r>
            <a:r>
              <a:rPr lang="en-US" sz="1000" dirty="0">
                <a:latin typeface="Arial" panose="020B0604020202020204" pitchFamily="34" charset="0"/>
                <a:cs typeface="Arial" panose="020B0604020202020204" pitchFamily="34" charset="0"/>
              </a:rPr>
              <a:t>, the payment business remains in the hands of the </a:t>
            </a:r>
            <a:r>
              <a:rPr lang="en-US" sz="1000" i="1" dirty="0">
                <a:latin typeface="Arial" panose="020B0604020202020204" pitchFamily="34" charset="0"/>
                <a:cs typeface="Arial" panose="020B0604020202020204" pitchFamily="34" charset="0"/>
              </a:rPr>
              <a:t>fully decentralized network of Banks </a:t>
            </a:r>
            <a:r>
              <a:rPr lang="en-US" sz="1000" dirty="0">
                <a:latin typeface="Arial" panose="020B0604020202020204" pitchFamily="34" charset="0"/>
                <a:cs typeface="Arial" panose="020B0604020202020204" pitchFamily="34" charset="0"/>
              </a:rPr>
              <a:t>running a specific payment scheme.</a:t>
            </a:r>
          </a:p>
        </p:txBody>
      </p:sp>
      <p:sp>
        <p:nvSpPr>
          <p:cNvPr id="20" name="Oval 19"/>
          <p:cNvSpPr/>
          <p:nvPr/>
        </p:nvSpPr>
        <p:spPr>
          <a:xfrm>
            <a:off x="6209128" y="2206792"/>
            <a:ext cx="144000" cy="1440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3600" rtlCol="0" anchor="ctr" anchorCtr="1">
            <a:noAutofit/>
          </a:bodyPr>
          <a:lstStyle/>
          <a:p>
            <a:pPr algn="ctr"/>
            <a:r>
              <a:rPr lang="en-US" sz="1000" dirty="0">
                <a:solidFill>
                  <a:schemeClr val="tx1"/>
                </a:solidFill>
                <a:latin typeface="Arial" panose="020B0604020202020204" pitchFamily="34" charset="0"/>
                <a:cs typeface="Arial" panose="020B0604020202020204" pitchFamily="34" charset="0"/>
              </a:rPr>
              <a:t>2</a:t>
            </a:r>
          </a:p>
        </p:txBody>
      </p:sp>
      <p:sp>
        <p:nvSpPr>
          <p:cNvPr id="215" name="Oval 214"/>
          <p:cNvSpPr/>
          <p:nvPr/>
        </p:nvSpPr>
        <p:spPr>
          <a:xfrm>
            <a:off x="7665414" y="1365575"/>
            <a:ext cx="144000" cy="1440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3600" rtlCol="0" anchor="ctr" anchorCtr="1">
            <a:noAutofit/>
          </a:bodyPr>
          <a:lstStyle/>
          <a:p>
            <a:pPr algn="ctr"/>
            <a:r>
              <a:rPr lang="en-US" sz="1000" dirty="0">
                <a:solidFill>
                  <a:schemeClr val="tx1"/>
                </a:solidFill>
                <a:latin typeface="Arial" panose="020B0604020202020204" pitchFamily="34" charset="0"/>
                <a:cs typeface="Arial" panose="020B0604020202020204" pitchFamily="34" charset="0"/>
              </a:rPr>
              <a:t>3</a:t>
            </a:r>
          </a:p>
        </p:txBody>
      </p:sp>
      <p:sp>
        <p:nvSpPr>
          <p:cNvPr id="216" name="Oval 215"/>
          <p:cNvSpPr/>
          <p:nvPr/>
        </p:nvSpPr>
        <p:spPr>
          <a:xfrm>
            <a:off x="5254492" y="1671970"/>
            <a:ext cx="144000" cy="1440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3600" rtlCol="0" anchor="ctr" anchorCtr="1">
            <a:noAutofit/>
          </a:bodyPr>
          <a:lstStyle/>
          <a:p>
            <a:pPr algn="ctr"/>
            <a:r>
              <a:rPr lang="en-US" sz="1000" dirty="0">
                <a:solidFill>
                  <a:schemeClr val="tx1"/>
                </a:solidFill>
                <a:latin typeface="Arial" panose="020B0604020202020204" pitchFamily="34" charset="0"/>
                <a:cs typeface="Arial" panose="020B0604020202020204" pitchFamily="34" charset="0"/>
              </a:rPr>
              <a:t>1</a:t>
            </a:r>
          </a:p>
        </p:txBody>
      </p:sp>
      <p:grpSp>
        <p:nvGrpSpPr>
          <p:cNvPr id="270" name="Group 269"/>
          <p:cNvGrpSpPr/>
          <p:nvPr/>
        </p:nvGrpSpPr>
        <p:grpSpPr>
          <a:xfrm>
            <a:off x="1908000" y="2440792"/>
            <a:ext cx="1080000" cy="593437"/>
            <a:chOff x="1907824" y="1101740"/>
            <a:chExt cx="1080000" cy="593437"/>
          </a:xfrm>
        </p:grpSpPr>
        <p:sp>
          <p:nvSpPr>
            <p:cNvPr id="271" name="Oval 270"/>
            <p:cNvSpPr/>
            <p:nvPr/>
          </p:nvSpPr>
          <p:spPr>
            <a:xfrm>
              <a:off x="1907824" y="1101740"/>
              <a:ext cx="1080000" cy="590400"/>
            </a:xfrm>
            <a:prstGeom prst="ellipse">
              <a:avLst/>
            </a:prstGeom>
            <a:gradFill flip="none" rotWithShape="1">
              <a:gsLst>
                <a:gs pos="0">
                  <a:schemeClr val="accent3">
                    <a:lumMod val="60000"/>
                    <a:lumOff val="40000"/>
                  </a:schemeClr>
                </a:gs>
                <a:gs pos="60000">
                  <a:schemeClr val="accent3">
                    <a:lumMod val="20000"/>
                    <a:lumOff val="80000"/>
                  </a:schemeClr>
                </a:gs>
                <a:gs pos="36000">
                  <a:schemeClr val="accent3">
                    <a:lumMod val="20000"/>
                    <a:lumOff val="80000"/>
                  </a:schemeClr>
                </a:gs>
                <a:gs pos="100000">
                  <a:schemeClr val="accent3">
                    <a:lumMod val="60000"/>
                    <a:lumOff val="40000"/>
                  </a:schemeClr>
                </a:gs>
              </a:gsLst>
              <a:lin ang="13500000" scaled="0"/>
              <a:tileRect/>
            </a:gra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Arial" panose="020B0604020202020204" pitchFamily="34" charset="0"/>
                  <a:cs typeface="Arial" panose="020B0604020202020204" pitchFamily="34" charset="0"/>
                </a:rPr>
                <a:t>Acquirer</a:t>
              </a:r>
            </a:p>
          </p:txBody>
        </p:sp>
        <p:sp>
          <p:nvSpPr>
            <p:cNvPr id="272" name="Flowchart: Magnetic Disk 271"/>
            <p:cNvSpPr/>
            <p:nvPr/>
          </p:nvSpPr>
          <p:spPr>
            <a:xfrm>
              <a:off x="1951140" y="1515177"/>
              <a:ext cx="324000" cy="180000"/>
            </a:xfrm>
            <a:prstGeom prst="flowChartMagneticDisk">
              <a:avLst/>
            </a:prstGeom>
            <a:gradFill flip="none" rotWithShape="1">
              <a:gsLst>
                <a:gs pos="1000">
                  <a:srgbClr val="BBCFE7"/>
                </a:gs>
                <a:gs pos="52000">
                  <a:srgbClr val="E1EBF7"/>
                </a:gs>
                <a:gs pos="100000">
                  <a:schemeClr val="accent1">
                    <a:lumMod val="60000"/>
                    <a:lumOff val="40000"/>
                  </a:schemeClr>
                </a:gs>
              </a:gsLst>
              <a:lin ang="0" scaled="1"/>
              <a:tileRect/>
            </a:gradFill>
            <a:ln w="63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US" sz="1200" dirty="0">
                <a:solidFill>
                  <a:schemeClr val="tx1"/>
                </a:solidFill>
                <a:latin typeface="Arial" panose="020B0604020202020204" pitchFamily="34" charset="0"/>
                <a:cs typeface="Arial" panose="020B0604020202020204" pitchFamily="34" charset="0"/>
              </a:endParaRPr>
            </a:p>
          </p:txBody>
        </p:sp>
      </p:grpSp>
      <p:sp>
        <p:nvSpPr>
          <p:cNvPr id="219" name="TextBox 218"/>
          <p:cNvSpPr txBox="1"/>
          <p:nvPr/>
        </p:nvSpPr>
        <p:spPr>
          <a:xfrm>
            <a:off x="219644" y="6381328"/>
            <a:ext cx="1996059" cy="246221"/>
          </a:xfrm>
          <a:prstGeom prst="rect">
            <a:avLst/>
          </a:prstGeom>
          <a:noFill/>
        </p:spPr>
        <p:txBody>
          <a:bodyPr wrap="none" rtlCol="0">
            <a:spAutoFit/>
          </a:bodyPr>
          <a:lstStyle/>
          <a:p>
            <a:r>
              <a:rPr lang="en-US" sz="1000" b="1" dirty="0">
                <a:latin typeface="Arial" panose="020B0604020202020204" pitchFamily="34" charset="0"/>
                <a:cs typeface="Arial" panose="020B0604020202020204" pitchFamily="34" charset="0"/>
              </a:rPr>
              <a:t>*</a:t>
            </a:r>
            <a:r>
              <a:rPr lang="en-US" sz="1000" dirty="0">
                <a:latin typeface="Arial" panose="020B0604020202020204" pitchFamily="34" charset="0"/>
                <a:cs typeface="Arial" panose="020B0604020202020204" pitchFamily="34" charset="0"/>
              </a:rPr>
              <a:t> Payee and payer </a:t>
            </a:r>
            <a:r>
              <a:rPr lang="en-US" sz="1000" i="1" dirty="0">
                <a:latin typeface="Arial" panose="020B0604020202020204" pitchFamily="34" charset="0"/>
                <a:cs typeface="Arial" panose="020B0604020202020204" pitchFamily="34" charset="0"/>
              </a:rPr>
              <a:t>authorization</a:t>
            </a:r>
            <a:endParaRPr lang="en-US" sz="1000" dirty="0">
              <a:latin typeface="Arial" panose="020B0604020202020204" pitchFamily="34" charset="0"/>
              <a:cs typeface="Arial" panose="020B0604020202020204" pitchFamily="34" charset="0"/>
            </a:endParaRPr>
          </a:p>
        </p:txBody>
      </p:sp>
      <p:pic>
        <p:nvPicPr>
          <p:cNvPr id="8" name="Graphic 7">
            <a:extLst>
              <a:ext uri="{FF2B5EF4-FFF2-40B4-BE49-F238E27FC236}">
                <a16:creationId xmlns:a16="http://schemas.microsoft.com/office/drawing/2014/main" id="{7DE0EC43-A153-40E4-9735-DF39D703A8B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71542" y="93395"/>
            <a:ext cx="1087985" cy="425733"/>
          </a:xfrm>
          <a:prstGeom prst="rect">
            <a:avLst/>
          </a:prstGeom>
        </p:spPr>
      </p:pic>
    </p:spTree>
    <p:extLst>
      <p:ext uri="{BB962C8B-B14F-4D97-AF65-F5344CB8AC3E}">
        <p14:creationId xmlns:p14="http://schemas.microsoft.com/office/powerpoint/2010/main" val="1987740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4127039629"/>
              </p:ext>
            </p:extLst>
          </p:nvPr>
        </p:nvGraphicFramePr>
        <p:xfrm>
          <a:off x="49213" y="332656"/>
          <a:ext cx="9047162" cy="4359275"/>
        </p:xfrm>
        <a:graphic>
          <a:graphicData uri="http://schemas.openxmlformats.org/presentationml/2006/ole">
            <mc:AlternateContent xmlns:mc="http://schemas.openxmlformats.org/markup-compatibility/2006">
              <mc:Choice xmlns:v="urn:schemas-microsoft-com:vml" Requires="v">
                <p:oleObj name="Document" r:id="rId2" imgW="9047594" imgH="4359646" progId="Word.Document.12">
                  <p:embed/>
                </p:oleObj>
              </mc:Choice>
              <mc:Fallback>
                <p:oleObj name="Document" r:id="rId2" imgW="9047594" imgH="4359646" progId="Word.Document.12">
                  <p:embed/>
                  <p:pic>
                    <p:nvPicPr>
                      <p:cNvPr id="0" name=""/>
                      <p:cNvPicPr/>
                      <p:nvPr/>
                    </p:nvPicPr>
                    <p:blipFill>
                      <a:blip r:embed="rId3"/>
                      <a:stretch>
                        <a:fillRect/>
                      </a:stretch>
                    </p:blipFill>
                    <p:spPr>
                      <a:xfrm>
                        <a:off x="49213" y="332656"/>
                        <a:ext cx="9047162" cy="4359275"/>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947882080"/>
              </p:ext>
            </p:extLst>
          </p:nvPr>
        </p:nvGraphicFramePr>
        <p:xfrm>
          <a:off x="49213" y="4373066"/>
          <a:ext cx="9047162" cy="2800350"/>
        </p:xfrm>
        <a:graphic>
          <a:graphicData uri="http://schemas.openxmlformats.org/presentationml/2006/ole">
            <mc:AlternateContent xmlns:mc="http://schemas.openxmlformats.org/markup-compatibility/2006">
              <mc:Choice xmlns:v="urn:schemas-microsoft-com:vml" Requires="v">
                <p:oleObj name="Document" r:id="rId4" imgW="9047594" imgH="2799720" progId="Word.Document.12">
                  <p:embed/>
                </p:oleObj>
              </mc:Choice>
              <mc:Fallback>
                <p:oleObj name="Document" r:id="rId4" imgW="9047594" imgH="2799720" progId="Word.Document.12">
                  <p:embed/>
                  <p:pic>
                    <p:nvPicPr>
                      <p:cNvPr id="0" name=""/>
                      <p:cNvPicPr/>
                      <p:nvPr/>
                    </p:nvPicPr>
                    <p:blipFill>
                      <a:blip r:embed="rId5"/>
                      <a:stretch>
                        <a:fillRect/>
                      </a:stretch>
                    </p:blipFill>
                    <p:spPr>
                      <a:xfrm>
                        <a:off x="49213" y="4373066"/>
                        <a:ext cx="9047162" cy="2800350"/>
                      </a:xfrm>
                      <a:prstGeom prst="rect">
                        <a:avLst/>
                      </a:prstGeom>
                    </p:spPr>
                  </p:pic>
                </p:oleObj>
              </mc:Fallback>
            </mc:AlternateContent>
          </a:graphicData>
        </a:graphic>
      </p:graphicFrame>
      <p:sp>
        <p:nvSpPr>
          <p:cNvPr id="5" name="Rectangle 4"/>
          <p:cNvSpPr/>
          <p:nvPr/>
        </p:nvSpPr>
        <p:spPr>
          <a:xfrm>
            <a:off x="2304256" y="188640"/>
            <a:ext cx="4572000" cy="369332"/>
          </a:xfrm>
          <a:prstGeom prst="rect">
            <a:avLst/>
          </a:prstGeom>
        </p:spPr>
        <p:txBody>
          <a:bodyPr>
            <a:spAutoFit/>
          </a:bodyPr>
          <a:lstStyle/>
          <a:p>
            <a:pPr algn="ctr"/>
            <a:r>
              <a:rPr lang="en-US" dirty="0">
                <a:latin typeface="Arial" panose="020B0604020202020204" pitchFamily="34" charset="0"/>
                <a:cs typeface="Arial" panose="020B0604020202020204" pitchFamily="34" charset="0"/>
              </a:rPr>
              <a:t>Existing Features</a:t>
            </a:r>
          </a:p>
        </p:txBody>
      </p:sp>
      <p:sp>
        <p:nvSpPr>
          <p:cNvPr id="6" name="Rectangle 5"/>
          <p:cNvSpPr/>
          <p:nvPr/>
        </p:nvSpPr>
        <p:spPr>
          <a:xfrm>
            <a:off x="2304256" y="4211796"/>
            <a:ext cx="4572000" cy="369332"/>
          </a:xfrm>
          <a:prstGeom prst="rect">
            <a:avLst/>
          </a:prstGeom>
        </p:spPr>
        <p:txBody>
          <a:bodyPr>
            <a:spAutoFit/>
          </a:bodyPr>
          <a:lstStyle/>
          <a:p>
            <a:pPr algn="ctr"/>
            <a:r>
              <a:rPr lang="en-US" dirty="0">
                <a:latin typeface="Arial" panose="020B0604020202020204" pitchFamily="34" charset="0"/>
                <a:cs typeface="Arial" panose="020B0604020202020204" pitchFamily="34" charset="0"/>
              </a:rPr>
              <a:t>Planned Features</a:t>
            </a:r>
          </a:p>
        </p:txBody>
      </p:sp>
    </p:spTree>
    <p:extLst>
      <p:ext uri="{BB962C8B-B14F-4D97-AF65-F5344CB8AC3E}">
        <p14:creationId xmlns:p14="http://schemas.microsoft.com/office/powerpoint/2010/main" val="1008576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6350">
          <a:solidFill>
            <a:schemeClr val="bg1">
              <a:lumMod val="50000"/>
            </a:schemeClr>
          </a:solidFill>
          <a:tailEnd type="triangle" w="sm" len="sm"/>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336</Words>
  <Application>Microsoft Office PowerPoint</Application>
  <PresentationFormat>On-screen Show (4:3)</PresentationFormat>
  <Paragraphs>35</Paragraphs>
  <Slides>2</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6" baseType="lpstr">
      <vt:lpstr>Arial</vt:lpstr>
      <vt:lpstr>Calibri</vt:lpstr>
      <vt:lpstr>Office Theme</vt:lpstr>
      <vt:lpstr>Document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EPI versus Saturn</dc:title>
  <dc:creator>Anders Rundgren</dc:creator>
  <cp:lastModifiedBy>anders</cp:lastModifiedBy>
  <cp:revision>304</cp:revision>
  <dcterms:created xsi:type="dcterms:W3CDTF">2018-11-18T09:32:02Z</dcterms:created>
  <dcterms:modified xsi:type="dcterms:W3CDTF">2021-07-02T04:18:43Z</dcterms:modified>
</cp:coreProperties>
</file>