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B"/>
    <a:srgbClr val="FDF7DB"/>
    <a:srgbClr val="D0F3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510" y="-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4D7E-A5BB-4306-A750-C25515017678}" type="datetimeFigureOut">
              <a:rPr lang="en-US" smtClean="0"/>
              <a:t>2016-12-16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1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4D7E-A5BB-4306-A750-C25515017678}" type="datetimeFigureOut">
              <a:rPr lang="en-US" smtClean="0"/>
              <a:t>2016-12-16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0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4D7E-A5BB-4306-A750-C25515017678}" type="datetimeFigureOut">
              <a:rPr lang="en-US" smtClean="0"/>
              <a:t>2016-12-16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9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4D7E-A5BB-4306-A750-C25515017678}" type="datetimeFigureOut">
              <a:rPr lang="en-US" smtClean="0"/>
              <a:t>2016-12-16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6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4D7E-A5BB-4306-A750-C25515017678}" type="datetimeFigureOut">
              <a:rPr lang="en-US" smtClean="0"/>
              <a:t>2016-12-16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2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4D7E-A5BB-4306-A750-C25515017678}" type="datetimeFigureOut">
              <a:rPr lang="en-US" smtClean="0"/>
              <a:t>2016-12-16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4D7E-A5BB-4306-A750-C25515017678}" type="datetimeFigureOut">
              <a:rPr lang="en-US" smtClean="0"/>
              <a:t>2016-12-16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4D7E-A5BB-4306-A750-C25515017678}" type="datetimeFigureOut">
              <a:rPr lang="en-US" smtClean="0"/>
              <a:t>2016-12-16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4D7E-A5BB-4306-A750-C25515017678}" type="datetimeFigureOut">
              <a:rPr lang="en-US" smtClean="0"/>
              <a:t>2016-12-16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1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4D7E-A5BB-4306-A750-C25515017678}" type="datetimeFigureOut">
              <a:rPr lang="en-US" smtClean="0"/>
              <a:t>2016-12-16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3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4D7E-A5BB-4306-A750-C25515017678}" type="datetimeFigureOut">
              <a:rPr lang="en-US" smtClean="0"/>
              <a:t>2016-12-16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9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44D7E-A5BB-4306-A750-C25515017678}" type="datetimeFigureOut">
              <a:rPr lang="en-US" smtClean="0"/>
              <a:t>2016-12-16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0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Up Arrow 243"/>
          <p:cNvSpPr/>
          <p:nvPr/>
        </p:nvSpPr>
        <p:spPr>
          <a:xfrm rot="16845960">
            <a:off x="1634498" y="1458745"/>
            <a:ext cx="198210" cy="998112"/>
          </a:xfrm>
          <a:prstGeom prst="upArrow">
            <a:avLst>
              <a:gd name="adj1" fmla="val 50000"/>
              <a:gd name="adj2" fmla="val 8295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2760" y="4520153"/>
            <a:ext cx="9104238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6" name="Group 235"/>
          <p:cNvGrpSpPr/>
          <p:nvPr/>
        </p:nvGrpSpPr>
        <p:grpSpPr>
          <a:xfrm>
            <a:off x="6588224" y="3501008"/>
            <a:ext cx="1363577" cy="1529982"/>
            <a:chOff x="2304496" y="3717032"/>
            <a:chExt cx="1363577" cy="1529982"/>
          </a:xfrm>
        </p:grpSpPr>
        <p:sp>
          <p:nvSpPr>
            <p:cNvPr id="237" name="Up Arrow 236"/>
            <p:cNvSpPr/>
            <p:nvPr/>
          </p:nvSpPr>
          <p:spPr>
            <a:xfrm>
              <a:off x="2483768" y="4209070"/>
              <a:ext cx="198210" cy="1037944"/>
            </a:xfrm>
            <a:prstGeom prst="upArrow">
              <a:avLst>
                <a:gd name="adj1" fmla="val 50000"/>
                <a:gd name="adj2" fmla="val 82952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8" name="Picture 7" descr="C:\Users\Anders\AppData\Local\Microsoft\Windows\INetCache\IE\RPLCESMO\14481-illustration-of-a-house-pv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496" y="3717032"/>
              <a:ext cx="611639" cy="516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9" name="TextBox 238"/>
            <p:cNvSpPr txBox="1"/>
            <p:nvPr/>
          </p:nvSpPr>
          <p:spPr>
            <a:xfrm>
              <a:off x="2843808" y="3818814"/>
              <a:ext cx="82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Merchant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016464" y="3501008"/>
            <a:ext cx="1363577" cy="1529982"/>
            <a:chOff x="2304496" y="3717032"/>
            <a:chExt cx="1363577" cy="1529982"/>
          </a:xfrm>
        </p:grpSpPr>
        <p:sp>
          <p:nvSpPr>
            <p:cNvPr id="24" name="Up Arrow 23"/>
            <p:cNvSpPr/>
            <p:nvPr/>
          </p:nvSpPr>
          <p:spPr>
            <a:xfrm>
              <a:off x="2483768" y="4209070"/>
              <a:ext cx="198210" cy="1037944"/>
            </a:xfrm>
            <a:prstGeom prst="upArrow">
              <a:avLst>
                <a:gd name="adj1" fmla="val 50000"/>
                <a:gd name="adj2" fmla="val 82952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1" name="Picture 7" descr="C:\Users\Anders\AppData\Local\Microsoft\Windows\INetCache\IE\RPLCESMO\14481-illustration-of-a-house-pv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496" y="3717032"/>
              <a:ext cx="611639" cy="516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5" name="TextBox 234"/>
            <p:cNvSpPr txBox="1"/>
            <p:nvPr/>
          </p:nvSpPr>
          <p:spPr>
            <a:xfrm>
              <a:off x="2843808" y="3818814"/>
              <a:ext cx="82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Merchant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99592" y="4941168"/>
            <a:ext cx="2808312" cy="864096"/>
            <a:chOff x="1599996" y="5157192"/>
            <a:chExt cx="2808312" cy="864096"/>
          </a:xfrm>
        </p:grpSpPr>
        <p:sp>
          <p:nvSpPr>
            <p:cNvPr id="4" name="Folded Corner 3"/>
            <p:cNvSpPr/>
            <p:nvPr/>
          </p:nvSpPr>
          <p:spPr>
            <a:xfrm flipH="1" flipV="1">
              <a:off x="1599996" y="5157192"/>
              <a:ext cx="2808312" cy="864096"/>
            </a:xfrm>
            <a:prstGeom prst="foldedCorner">
              <a:avLst>
                <a:gd name="adj" fmla="val 25829"/>
              </a:avLst>
            </a:prstGeom>
            <a:solidFill>
              <a:srgbClr val="FDF7DB"/>
            </a:solidFill>
            <a:ln w="952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756729" y="5373216"/>
              <a:ext cx="2509020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Card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6785 0345 5677 2455</a:t>
              </a:r>
            </a:p>
            <a:p>
              <a:pPr>
                <a:spcBef>
                  <a:spcPts val="600"/>
                </a:spcBef>
              </a:pPr>
              <a:r>
                <a:rPr lang="en-US" sz="1200" i="1" dirty="0" smtClean="0">
                  <a:cs typeface="Courier New" panose="02070309020205020404" pitchFamily="49" charset="0"/>
                </a:rPr>
                <a:t>Other data…</a:t>
              </a:r>
              <a:endParaRPr lang="en-US" sz="1200" i="1" dirty="0">
                <a:cs typeface="Courier New" panose="020703090202050204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70118" y="4949652"/>
            <a:ext cx="3642192" cy="864096"/>
            <a:chOff x="5394304" y="5165676"/>
            <a:chExt cx="3642192" cy="864096"/>
          </a:xfrm>
        </p:grpSpPr>
        <p:sp>
          <p:nvSpPr>
            <p:cNvPr id="163" name="Folded Corner 162"/>
            <p:cNvSpPr/>
            <p:nvPr/>
          </p:nvSpPr>
          <p:spPr>
            <a:xfrm flipH="1" flipV="1">
              <a:off x="5394304" y="5165676"/>
              <a:ext cx="3642192" cy="864096"/>
            </a:xfrm>
            <a:prstGeom prst="foldedCorner">
              <a:avLst>
                <a:gd name="adj" fmla="val 25829"/>
              </a:avLst>
            </a:prstGeom>
            <a:solidFill>
              <a:srgbClr val="FDF7DB"/>
            </a:solidFill>
            <a:ln w="952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568236" y="5373215"/>
              <a:ext cx="3345788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Issuer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https://mybank.com/payment</a:t>
              </a:r>
            </a:p>
            <a:p>
              <a:pPr>
                <a:spcBef>
                  <a:spcPts val="600"/>
                </a:spcBef>
              </a:pPr>
              <a:r>
                <a:rPr lang="en-US" sz="1200" i="1" dirty="0" smtClean="0">
                  <a:cs typeface="Courier New" panose="02070309020205020404" pitchFamily="49" charset="0"/>
                </a:rPr>
                <a:t>Other data…</a:t>
              </a:r>
              <a:endParaRPr lang="en-US" sz="1200" i="1" dirty="0">
                <a:cs typeface="Courier New" panose="02070309020205020404" pitchFamily="49" charset="0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-2760" y="4520153"/>
            <a:ext cx="8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Client side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-13" y="4221088"/>
            <a:ext cx="1148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side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51520" y="692696"/>
            <a:ext cx="1126177" cy="2270624"/>
            <a:chOff x="519059" y="1734440"/>
            <a:chExt cx="1126177" cy="2270624"/>
          </a:xfrm>
        </p:grpSpPr>
        <p:grpSp>
          <p:nvGrpSpPr>
            <p:cNvPr id="58" name="Group 57"/>
            <p:cNvGrpSpPr/>
            <p:nvPr/>
          </p:nvGrpSpPr>
          <p:grpSpPr>
            <a:xfrm>
              <a:off x="683568" y="3641325"/>
              <a:ext cx="504468" cy="363739"/>
              <a:chOff x="2089401" y="630040"/>
              <a:chExt cx="504468" cy="3637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9" name="Rectangle 58"/>
              <p:cNvSpPr>
                <a:spLocks noChangeArrowheads="1"/>
              </p:cNvSpPr>
              <p:nvPr/>
            </p:nvSpPr>
            <p:spPr bwMode="auto">
              <a:xfrm>
                <a:off x="2470474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Rectangle 59"/>
              <p:cNvSpPr>
                <a:spLocks noChangeArrowheads="1"/>
              </p:cNvSpPr>
              <p:nvPr/>
            </p:nvSpPr>
            <p:spPr bwMode="auto">
              <a:xfrm>
                <a:off x="2308857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Rectangle 60"/>
              <p:cNvSpPr>
                <a:spLocks noChangeArrowheads="1"/>
              </p:cNvSpPr>
              <p:nvPr/>
            </p:nvSpPr>
            <p:spPr bwMode="auto">
              <a:xfrm>
                <a:off x="2147398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16"/>
              <p:cNvSpPr>
                <a:spLocks/>
              </p:cNvSpPr>
              <p:nvPr/>
            </p:nvSpPr>
            <p:spPr bwMode="auto">
              <a:xfrm>
                <a:off x="2101635" y="630040"/>
                <a:ext cx="472098" cy="120781"/>
              </a:xfrm>
              <a:custGeom>
                <a:avLst/>
                <a:gdLst>
                  <a:gd name="T0" fmla="*/ 6 w 3093"/>
                  <a:gd name="T1" fmla="*/ 451 h 764"/>
                  <a:gd name="T2" fmla="*/ 1523 w 3093"/>
                  <a:gd name="T3" fmla="*/ 0 h 764"/>
                  <a:gd name="T4" fmla="*/ 3093 w 3093"/>
                  <a:gd name="T5" fmla="*/ 468 h 764"/>
                  <a:gd name="T6" fmla="*/ 3089 w 3093"/>
                  <a:gd name="T7" fmla="*/ 764 h 764"/>
                  <a:gd name="T8" fmla="*/ 0 w 3093"/>
                  <a:gd name="T9" fmla="*/ 754 h 764"/>
                  <a:gd name="T10" fmla="*/ 6 w 3093"/>
                  <a:gd name="T11" fmla="*/ 451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93" h="764">
                    <a:moveTo>
                      <a:pt x="6" y="451"/>
                    </a:moveTo>
                    <a:cubicBezTo>
                      <a:pt x="86" y="441"/>
                      <a:pt x="1523" y="0"/>
                      <a:pt x="1523" y="0"/>
                    </a:cubicBezTo>
                    <a:lnTo>
                      <a:pt x="3093" y="468"/>
                    </a:lnTo>
                    <a:lnTo>
                      <a:pt x="3089" y="764"/>
                    </a:lnTo>
                    <a:lnTo>
                      <a:pt x="0" y="754"/>
                    </a:lnTo>
                    <a:lnTo>
                      <a:pt x="6" y="451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8"/>
              <p:cNvSpPr>
                <a:spLocks/>
              </p:cNvSpPr>
              <p:nvPr/>
            </p:nvSpPr>
            <p:spPr bwMode="auto">
              <a:xfrm>
                <a:off x="2120425" y="929176"/>
                <a:ext cx="437027" cy="33707"/>
              </a:xfrm>
              <a:custGeom>
                <a:avLst/>
                <a:gdLst>
                  <a:gd name="T0" fmla="*/ 0 w 2853"/>
                  <a:gd name="T1" fmla="*/ 213 h 213"/>
                  <a:gd name="T2" fmla="*/ 4 w 2853"/>
                  <a:gd name="T3" fmla="*/ 1 h 213"/>
                  <a:gd name="T4" fmla="*/ 2849 w 2853"/>
                  <a:gd name="T5" fmla="*/ 0 h 213"/>
                  <a:gd name="T6" fmla="*/ 2853 w 2853"/>
                  <a:gd name="T7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53" h="213">
                    <a:moveTo>
                      <a:pt x="0" y="213"/>
                    </a:moveTo>
                    <a:lnTo>
                      <a:pt x="4" y="1"/>
                    </a:lnTo>
                    <a:lnTo>
                      <a:pt x="2849" y="0"/>
                    </a:lnTo>
                    <a:lnTo>
                      <a:pt x="2853" y="213"/>
                    </a:lnTo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19"/>
              <p:cNvSpPr>
                <a:spLocks/>
              </p:cNvSpPr>
              <p:nvPr/>
            </p:nvSpPr>
            <p:spPr bwMode="auto">
              <a:xfrm>
                <a:off x="2089401" y="962879"/>
                <a:ext cx="504468" cy="30900"/>
              </a:xfrm>
              <a:custGeom>
                <a:avLst/>
                <a:gdLst>
                  <a:gd name="T0" fmla="*/ 3290 w 3295"/>
                  <a:gd name="T1" fmla="*/ 0 h 197"/>
                  <a:gd name="T2" fmla="*/ 3295 w 3295"/>
                  <a:gd name="T3" fmla="*/ 197 h 197"/>
                  <a:gd name="T4" fmla="*/ 0 w 3295"/>
                  <a:gd name="T5" fmla="*/ 196 h 197"/>
                  <a:gd name="T6" fmla="*/ 4 w 3295"/>
                  <a:gd name="T7" fmla="*/ 1 h 197"/>
                  <a:gd name="T8" fmla="*/ 3290 w 3295"/>
                  <a:gd name="T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95" h="197">
                    <a:moveTo>
                      <a:pt x="3290" y="0"/>
                    </a:moveTo>
                    <a:lnTo>
                      <a:pt x="3295" y="197"/>
                    </a:lnTo>
                    <a:lnTo>
                      <a:pt x="0" y="196"/>
                    </a:lnTo>
                    <a:lnTo>
                      <a:pt x="4" y="1"/>
                    </a:lnTo>
                    <a:lnTo>
                      <a:pt x="32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Line 20"/>
              <p:cNvSpPr>
                <a:spLocks noChangeShapeType="1"/>
              </p:cNvSpPr>
              <p:nvPr/>
            </p:nvSpPr>
            <p:spPr bwMode="auto">
              <a:xfrm>
                <a:off x="2105677" y="711495"/>
                <a:ext cx="465350" cy="0"/>
              </a:xfrm>
              <a:prstGeom prst="line">
                <a:avLst/>
              </a:prstGeom>
              <a:noFill/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835968" y="3137269"/>
              <a:ext cx="504468" cy="363739"/>
              <a:chOff x="2089401" y="630040"/>
              <a:chExt cx="504468" cy="3637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5" name="Rectangle 104"/>
              <p:cNvSpPr>
                <a:spLocks noChangeArrowheads="1"/>
              </p:cNvSpPr>
              <p:nvPr/>
            </p:nvSpPr>
            <p:spPr bwMode="auto">
              <a:xfrm>
                <a:off x="2470474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Rectangle 105"/>
              <p:cNvSpPr>
                <a:spLocks noChangeArrowheads="1"/>
              </p:cNvSpPr>
              <p:nvPr/>
            </p:nvSpPr>
            <p:spPr bwMode="auto">
              <a:xfrm>
                <a:off x="2308857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Rectangle 135"/>
              <p:cNvSpPr>
                <a:spLocks noChangeArrowheads="1"/>
              </p:cNvSpPr>
              <p:nvPr/>
            </p:nvSpPr>
            <p:spPr bwMode="auto">
              <a:xfrm>
                <a:off x="2147398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16"/>
              <p:cNvSpPr>
                <a:spLocks/>
              </p:cNvSpPr>
              <p:nvPr/>
            </p:nvSpPr>
            <p:spPr bwMode="auto">
              <a:xfrm>
                <a:off x="2101635" y="630040"/>
                <a:ext cx="472098" cy="120781"/>
              </a:xfrm>
              <a:custGeom>
                <a:avLst/>
                <a:gdLst>
                  <a:gd name="T0" fmla="*/ 6 w 3093"/>
                  <a:gd name="T1" fmla="*/ 451 h 764"/>
                  <a:gd name="T2" fmla="*/ 1523 w 3093"/>
                  <a:gd name="T3" fmla="*/ 0 h 764"/>
                  <a:gd name="T4" fmla="*/ 3093 w 3093"/>
                  <a:gd name="T5" fmla="*/ 468 h 764"/>
                  <a:gd name="T6" fmla="*/ 3089 w 3093"/>
                  <a:gd name="T7" fmla="*/ 764 h 764"/>
                  <a:gd name="T8" fmla="*/ 0 w 3093"/>
                  <a:gd name="T9" fmla="*/ 754 h 764"/>
                  <a:gd name="T10" fmla="*/ 6 w 3093"/>
                  <a:gd name="T11" fmla="*/ 451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93" h="764">
                    <a:moveTo>
                      <a:pt x="6" y="451"/>
                    </a:moveTo>
                    <a:cubicBezTo>
                      <a:pt x="86" y="441"/>
                      <a:pt x="1523" y="0"/>
                      <a:pt x="1523" y="0"/>
                    </a:cubicBezTo>
                    <a:lnTo>
                      <a:pt x="3093" y="468"/>
                    </a:lnTo>
                    <a:lnTo>
                      <a:pt x="3089" y="764"/>
                    </a:lnTo>
                    <a:lnTo>
                      <a:pt x="0" y="754"/>
                    </a:lnTo>
                    <a:lnTo>
                      <a:pt x="6" y="451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18"/>
              <p:cNvSpPr>
                <a:spLocks/>
              </p:cNvSpPr>
              <p:nvPr/>
            </p:nvSpPr>
            <p:spPr bwMode="auto">
              <a:xfrm>
                <a:off x="2120425" y="929176"/>
                <a:ext cx="437027" cy="33707"/>
              </a:xfrm>
              <a:custGeom>
                <a:avLst/>
                <a:gdLst>
                  <a:gd name="T0" fmla="*/ 0 w 2853"/>
                  <a:gd name="T1" fmla="*/ 213 h 213"/>
                  <a:gd name="T2" fmla="*/ 4 w 2853"/>
                  <a:gd name="T3" fmla="*/ 1 h 213"/>
                  <a:gd name="T4" fmla="*/ 2849 w 2853"/>
                  <a:gd name="T5" fmla="*/ 0 h 213"/>
                  <a:gd name="T6" fmla="*/ 2853 w 2853"/>
                  <a:gd name="T7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53" h="213">
                    <a:moveTo>
                      <a:pt x="0" y="213"/>
                    </a:moveTo>
                    <a:lnTo>
                      <a:pt x="4" y="1"/>
                    </a:lnTo>
                    <a:lnTo>
                      <a:pt x="2849" y="0"/>
                    </a:lnTo>
                    <a:lnTo>
                      <a:pt x="2853" y="213"/>
                    </a:lnTo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19"/>
              <p:cNvSpPr>
                <a:spLocks/>
              </p:cNvSpPr>
              <p:nvPr/>
            </p:nvSpPr>
            <p:spPr bwMode="auto">
              <a:xfrm>
                <a:off x="2089401" y="962879"/>
                <a:ext cx="504468" cy="30900"/>
              </a:xfrm>
              <a:custGeom>
                <a:avLst/>
                <a:gdLst>
                  <a:gd name="T0" fmla="*/ 3290 w 3295"/>
                  <a:gd name="T1" fmla="*/ 0 h 197"/>
                  <a:gd name="T2" fmla="*/ 3295 w 3295"/>
                  <a:gd name="T3" fmla="*/ 197 h 197"/>
                  <a:gd name="T4" fmla="*/ 0 w 3295"/>
                  <a:gd name="T5" fmla="*/ 196 h 197"/>
                  <a:gd name="T6" fmla="*/ 4 w 3295"/>
                  <a:gd name="T7" fmla="*/ 1 h 197"/>
                  <a:gd name="T8" fmla="*/ 3290 w 3295"/>
                  <a:gd name="T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95" h="197">
                    <a:moveTo>
                      <a:pt x="3290" y="0"/>
                    </a:moveTo>
                    <a:lnTo>
                      <a:pt x="3295" y="197"/>
                    </a:lnTo>
                    <a:lnTo>
                      <a:pt x="0" y="196"/>
                    </a:lnTo>
                    <a:lnTo>
                      <a:pt x="4" y="1"/>
                    </a:lnTo>
                    <a:lnTo>
                      <a:pt x="32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Line 20"/>
              <p:cNvSpPr>
                <a:spLocks noChangeShapeType="1"/>
              </p:cNvSpPr>
              <p:nvPr/>
            </p:nvSpPr>
            <p:spPr bwMode="auto">
              <a:xfrm>
                <a:off x="2105677" y="711495"/>
                <a:ext cx="465350" cy="0"/>
              </a:xfrm>
              <a:prstGeom prst="line">
                <a:avLst/>
              </a:prstGeom>
              <a:noFill/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988368" y="2633213"/>
              <a:ext cx="504468" cy="363739"/>
              <a:chOff x="2089401" y="630040"/>
              <a:chExt cx="504468" cy="3637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3" name="Rectangle 142"/>
              <p:cNvSpPr>
                <a:spLocks noChangeArrowheads="1"/>
              </p:cNvSpPr>
              <p:nvPr/>
            </p:nvSpPr>
            <p:spPr bwMode="auto">
              <a:xfrm>
                <a:off x="2470474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Rectangle 143"/>
              <p:cNvSpPr>
                <a:spLocks noChangeArrowheads="1"/>
              </p:cNvSpPr>
              <p:nvPr/>
            </p:nvSpPr>
            <p:spPr bwMode="auto">
              <a:xfrm>
                <a:off x="2308857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Rectangle 145"/>
              <p:cNvSpPr>
                <a:spLocks noChangeArrowheads="1"/>
              </p:cNvSpPr>
              <p:nvPr/>
            </p:nvSpPr>
            <p:spPr bwMode="auto">
              <a:xfrm>
                <a:off x="2147398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16"/>
              <p:cNvSpPr>
                <a:spLocks/>
              </p:cNvSpPr>
              <p:nvPr/>
            </p:nvSpPr>
            <p:spPr bwMode="auto">
              <a:xfrm>
                <a:off x="2101635" y="630040"/>
                <a:ext cx="472098" cy="120781"/>
              </a:xfrm>
              <a:custGeom>
                <a:avLst/>
                <a:gdLst>
                  <a:gd name="T0" fmla="*/ 6 w 3093"/>
                  <a:gd name="T1" fmla="*/ 451 h 764"/>
                  <a:gd name="T2" fmla="*/ 1523 w 3093"/>
                  <a:gd name="T3" fmla="*/ 0 h 764"/>
                  <a:gd name="T4" fmla="*/ 3093 w 3093"/>
                  <a:gd name="T5" fmla="*/ 468 h 764"/>
                  <a:gd name="T6" fmla="*/ 3089 w 3093"/>
                  <a:gd name="T7" fmla="*/ 764 h 764"/>
                  <a:gd name="T8" fmla="*/ 0 w 3093"/>
                  <a:gd name="T9" fmla="*/ 754 h 764"/>
                  <a:gd name="T10" fmla="*/ 6 w 3093"/>
                  <a:gd name="T11" fmla="*/ 451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93" h="764">
                    <a:moveTo>
                      <a:pt x="6" y="451"/>
                    </a:moveTo>
                    <a:cubicBezTo>
                      <a:pt x="86" y="441"/>
                      <a:pt x="1523" y="0"/>
                      <a:pt x="1523" y="0"/>
                    </a:cubicBezTo>
                    <a:lnTo>
                      <a:pt x="3093" y="468"/>
                    </a:lnTo>
                    <a:lnTo>
                      <a:pt x="3089" y="764"/>
                    </a:lnTo>
                    <a:lnTo>
                      <a:pt x="0" y="754"/>
                    </a:lnTo>
                    <a:lnTo>
                      <a:pt x="6" y="451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8"/>
              <p:cNvSpPr>
                <a:spLocks/>
              </p:cNvSpPr>
              <p:nvPr/>
            </p:nvSpPr>
            <p:spPr bwMode="auto">
              <a:xfrm>
                <a:off x="2120425" y="929176"/>
                <a:ext cx="437027" cy="33707"/>
              </a:xfrm>
              <a:custGeom>
                <a:avLst/>
                <a:gdLst>
                  <a:gd name="T0" fmla="*/ 0 w 2853"/>
                  <a:gd name="T1" fmla="*/ 213 h 213"/>
                  <a:gd name="T2" fmla="*/ 4 w 2853"/>
                  <a:gd name="T3" fmla="*/ 1 h 213"/>
                  <a:gd name="T4" fmla="*/ 2849 w 2853"/>
                  <a:gd name="T5" fmla="*/ 0 h 213"/>
                  <a:gd name="T6" fmla="*/ 2853 w 2853"/>
                  <a:gd name="T7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53" h="213">
                    <a:moveTo>
                      <a:pt x="0" y="213"/>
                    </a:moveTo>
                    <a:lnTo>
                      <a:pt x="4" y="1"/>
                    </a:lnTo>
                    <a:lnTo>
                      <a:pt x="2849" y="0"/>
                    </a:lnTo>
                    <a:lnTo>
                      <a:pt x="2853" y="213"/>
                    </a:lnTo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9"/>
              <p:cNvSpPr>
                <a:spLocks/>
              </p:cNvSpPr>
              <p:nvPr/>
            </p:nvSpPr>
            <p:spPr bwMode="auto">
              <a:xfrm>
                <a:off x="2089401" y="962879"/>
                <a:ext cx="504468" cy="30900"/>
              </a:xfrm>
              <a:custGeom>
                <a:avLst/>
                <a:gdLst>
                  <a:gd name="T0" fmla="*/ 3290 w 3295"/>
                  <a:gd name="T1" fmla="*/ 0 h 197"/>
                  <a:gd name="T2" fmla="*/ 3295 w 3295"/>
                  <a:gd name="T3" fmla="*/ 197 h 197"/>
                  <a:gd name="T4" fmla="*/ 0 w 3295"/>
                  <a:gd name="T5" fmla="*/ 196 h 197"/>
                  <a:gd name="T6" fmla="*/ 4 w 3295"/>
                  <a:gd name="T7" fmla="*/ 1 h 197"/>
                  <a:gd name="T8" fmla="*/ 3290 w 3295"/>
                  <a:gd name="T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95" h="197">
                    <a:moveTo>
                      <a:pt x="3290" y="0"/>
                    </a:moveTo>
                    <a:lnTo>
                      <a:pt x="3295" y="197"/>
                    </a:lnTo>
                    <a:lnTo>
                      <a:pt x="0" y="196"/>
                    </a:lnTo>
                    <a:lnTo>
                      <a:pt x="4" y="1"/>
                    </a:lnTo>
                    <a:lnTo>
                      <a:pt x="32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Line 20"/>
              <p:cNvSpPr>
                <a:spLocks noChangeShapeType="1"/>
              </p:cNvSpPr>
              <p:nvPr/>
            </p:nvSpPr>
            <p:spPr bwMode="auto">
              <a:xfrm>
                <a:off x="2105677" y="711495"/>
                <a:ext cx="465350" cy="0"/>
              </a:xfrm>
              <a:prstGeom prst="line">
                <a:avLst/>
              </a:prstGeom>
              <a:noFill/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1140768" y="2129157"/>
              <a:ext cx="504468" cy="363739"/>
              <a:chOff x="2089401" y="630040"/>
              <a:chExt cx="504468" cy="3637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5" name="Rectangle 154"/>
              <p:cNvSpPr>
                <a:spLocks noChangeArrowheads="1"/>
              </p:cNvSpPr>
              <p:nvPr/>
            </p:nvSpPr>
            <p:spPr bwMode="auto">
              <a:xfrm>
                <a:off x="2470474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Rectangle 155"/>
              <p:cNvSpPr>
                <a:spLocks noChangeArrowheads="1"/>
              </p:cNvSpPr>
              <p:nvPr/>
            </p:nvSpPr>
            <p:spPr bwMode="auto">
              <a:xfrm>
                <a:off x="2308857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Rectangle 156"/>
              <p:cNvSpPr>
                <a:spLocks noChangeArrowheads="1"/>
              </p:cNvSpPr>
              <p:nvPr/>
            </p:nvSpPr>
            <p:spPr bwMode="auto">
              <a:xfrm>
                <a:off x="2147398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16"/>
              <p:cNvSpPr>
                <a:spLocks/>
              </p:cNvSpPr>
              <p:nvPr/>
            </p:nvSpPr>
            <p:spPr bwMode="auto">
              <a:xfrm>
                <a:off x="2101635" y="630040"/>
                <a:ext cx="472098" cy="120781"/>
              </a:xfrm>
              <a:custGeom>
                <a:avLst/>
                <a:gdLst>
                  <a:gd name="T0" fmla="*/ 6 w 3093"/>
                  <a:gd name="T1" fmla="*/ 451 h 764"/>
                  <a:gd name="T2" fmla="*/ 1523 w 3093"/>
                  <a:gd name="T3" fmla="*/ 0 h 764"/>
                  <a:gd name="T4" fmla="*/ 3093 w 3093"/>
                  <a:gd name="T5" fmla="*/ 468 h 764"/>
                  <a:gd name="T6" fmla="*/ 3089 w 3093"/>
                  <a:gd name="T7" fmla="*/ 764 h 764"/>
                  <a:gd name="T8" fmla="*/ 0 w 3093"/>
                  <a:gd name="T9" fmla="*/ 754 h 764"/>
                  <a:gd name="T10" fmla="*/ 6 w 3093"/>
                  <a:gd name="T11" fmla="*/ 451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93" h="764">
                    <a:moveTo>
                      <a:pt x="6" y="451"/>
                    </a:moveTo>
                    <a:cubicBezTo>
                      <a:pt x="86" y="441"/>
                      <a:pt x="1523" y="0"/>
                      <a:pt x="1523" y="0"/>
                    </a:cubicBezTo>
                    <a:lnTo>
                      <a:pt x="3093" y="468"/>
                    </a:lnTo>
                    <a:lnTo>
                      <a:pt x="3089" y="764"/>
                    </a:lnTo>
                    <a:lnTo>
                      <a:pt x="0" y="754"/>
                    </a:lnTo>
                    <a:lnTo>
                      <a:pt x="6" y="451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18"/>
              <p:cNvSpPr>
                <a:spLocks/>
              </p:cNvSpPr>
              <p:nvPr/>
            </p:nvSpPr>
            <p:spPr bwMode="auto">
              <a:xfrm>
                <a:off x="2120425" y="929176"/>
                <a:ext cx="437027" cy="33707"/>
              </a:xfrm>
              <a:custGeom>
                <a:avLst/>
                <a:gdLst>
                  <a:gd name="T0" fmla="*/ 0 w 2853"/>
                  <a:gd name="T1" fmla="*/ 213 h 213"/>
                  <a:gd name="T2" fmla="*/ 4 w 2853"/>
                  <a:gd name="T3" fmla="*/ 1 h 213"/>
                  <a:gd name="T4" fmla="*/ 2849 w 2853"/>
                  <a:gd name="T5" fmla="*/ 0 h 213"/>
                  <a:gd name="T6" fmla="*/ 2853 w 2853"/>
                  <a:gd name="T7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53" h="213">
                    <a:moveTo>
                      <a:pt x="0" y="213"/>
                    </a:moveTo>
                    <a:lnTo>
                      <a:pt x="4" y="1"/>
                    </a:lnTo>
                    <a:lnTo>
                      <a:pt x="2849" y="0"/>
                    </a:lnTo>
                    <a:lnTo>
                      <a:pt x="2853" y="213"/>
                    </a:lnTo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19"/>
              <p:cNvSpPr>
                <a:spLocks/>
              </p:cNvSpPr>
              <p:nvPr/>
            </p:nvSpPr>
            <p:spPr bwMode="auto">
              <a:xfrm>
                <a:off x="2089401" y="962879"/>
                <a:ext cx="504468" cy="30900"/>
              </a:xfrm>
              <a:custGeom>
                <a:avLst/>
                <a:gdLst>
                  <a:gd name="T0" fmla="*/ 3290 w 3295"/>
                  <a:gd name="T1" fmla="*/ 0 h 197"/>
                  <a:gd name="T2" fmla="*/ 3295 w 3295"/>
                  <a:gd name="T3" fmla="*/ 197 h 197"/>
                  <a:gd name="T4" fmla="*/ 0 w 3295"/>
                  <a:gd name="T5" fmla="*/ 196 h 197"/>
                  <a:gd name="T6" fmla="*/ 4 w 3295"/>
                  <a:gd name="T7" fmla="*/ 1 h 197"/>
                  <a:gd name="T8" fmla="*/ 3290 w 3295"/>
                  <a:gd name="T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95" h="197">
                    <a:moveTo>
                      <a:pt x="3290" y="0"/>
                    </a:moveTo>
                    <a:lnTo>
                      <a:pt x="3295" y="197"/>
                    </a:lnTo>
                    <a:lnTo>
                      <a:pt x="0" y="196"/>
                    </a:lnTo>
                    <a:lnTo>
                      <a:pt x="4" y="1"/>
                    </a:lnTo>
                    <a:lnTo>
                      <a:pt x="32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Line 20"/>
              <p:cNvSpPr>
                <a:spLocks noChangeShapeType="1"/>
              </p:cNvSpPr>
              <p:nvPr/>
            </p:nvSpPr>
            <p:spPr bwMode="auto">
              <a:xfrm>
                <a:off x="2105677" y="711495"/>
                <a:ext cx="465350" cy="0"/>
              </a:xfrm>
              <a:prstGeom prst="line">
                <a:avLst/>
              </a:prstGeom>
              <a:noFill/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0" name="TextBox 199"/>
            <p:cNvSpPr txBox="1"/>
            <p:nvPr/>
          </p:nvSpPr>
          <p:spPr>
            <a:xfrm>
              <a:off x="519059" y="1734440"/>
              <a:ext cx="1072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Issuer Banks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4788024" y="1518416"/>
            <a:ext cx="1126177" cy="2270624"/>
            <a:chOff x="519059" y="1734440"/>
            <a:chExt cx="1126177" cy="2270624"/>
          </a:xfrm>
        </p:grpSpPr>
        <p:grpSp>
          <p:nvGrpSpPr>
            <p:cNvPr id="202" name="Group 201"/>
            <p:cNvGrpSpPr/>
            <p:nvPr/>
          </p:nvGrpSpPr>
          <p:grpSpPr>
            <a:xfrm>
              <a:off x="683568" y="3641325"/>
              <a:ext cx="504468" cy="363739"/>
              <a:chOff x="2089401" y="630040"/>
              <a:chExt cx="504468" cy="3637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8" name="Rectangle 227"/>
              <p:cNvSpPr>
                <a:spLocks noChangeArrowheads="1"/>
              </p:cNvSpPr>
              <p:nvPr/>
            </p:nvSpPr>
            <p:spPr bwMode="auto">
              <a:xfrm>
                <a:off x="2470474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Rectangle 228"/>
              <p:cNvSpPr>
                <a:spLocks noChangeArrowheads="1"/>
              </p:cNvSpPr>
              <p:nvPr/>
            </p:nvSpPr>
            <p:spPr bwMode="auto">
              <a:xfrm>
                <a:off x="2308857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Rectangle 229"/>
              <p:cNvSpPr>
                <a:spLocks noChangeArrowheads="1"/>
              </p:cNvSpPr>
              <p:nvPr/>
            </p:nvSpPr>
            <p:spPr bwMode="auto">
              <a:xfrm>
                <a:off x="2147398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16"/>
              <p:cNvSpPr>
                <a:spLocks/>
              </p:cNvSpPr>
              <p:nvPr/>
            </p:nvSpPr>
            <p:spPr bwMode="auto">
              <a:xfrm>
                <a:off x="2101635" y="630040"/>
                <a:ext cx="472098" cy="120781"/>
              </a:xfrm>
              <a:custGeom>
                <a:avLst/>
                <a:gdLst>
                  <a:gd name="T0" fmla="*/ 6 w 3093"/>
                  <a:gd name="T1" fmla="*/ 451 h 764"/>
                  <a:gd name="T2" fmla="*/ 1523 w 3093"/>
                  <a:gd name="T3" fmla="*/ 0 h 764"/>
                  <a:gd name="T4" fmla="*/ 3093 w 3093"/>
                  <a:gd name="T5" fmla="*/ 468 h 764"/>
                  <a:gd name="T6" fmla="*/ 3089 w 3093"/>
                  <a:gd name="T7" fmla="*/ 764 h 764"/>
                  <a:gd name="T8" fmla="*/ 0 w 3093"/>
                  <a:gd name="T9" fmla="*/ 754 h 764"/>
                  <a:gd name="T10" fmla="*/ 6 w 3093"/>
                  <a:gd name="T11" fmla="*/ 451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93" h="764">
                    <a:moveTo>
                      <a:pt x="6" y="451"/>
                    </a:moveTo>
                    <a:cubicBezTo>
                      <a:pt x="86" y="441"/>
                      <a:pt x="1523" y="0"/>
                      <a:pt x="1523" y="0"/>
                    </a:cubicBezTo>
                    <a:lnTo>
                      <a:pt x="3093" y="468"/>
                    </a:lnTo>
                    <a:lnTo>
                      <a:pt x="3089" y="764"/>
                    </a:lnTo>
                    <a:lnTo>
                      <a:pt x="0" y="754"/>
                    </a:lnTo>
                    <a:lnTo>
                      <a:pt x="6" y="451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18"/>
              <p:cNvSpPr>
                <a:spLocks/>
              </p:cNvSpPr>
              <p:nvPr/>
            </p:nvSpPr>
            <p:spPr bwMode="auto">
              <a:xfrm>
                <a:off x="2120425" y="929176"/>
                <a:ext cx="437027" cy="33707"/>
              </a:xfrm>
              <a:custGeom>
                <a:avLst/>
                <a:gdLst>
                  <a:gd name="T0" fmla="*/ 0 w 2853"/>
                  <a:gd name="T1" fmla="*/ 213 h 213"/>
                  <a:gd name="T2" fmla="*/ 4 w 2853"/>
                  <a:gd name="T3" fmla="*/ 1 h 213"/>
                  <a:gd name="T4" fmla="*/ 2849 w 2853"/>
                  <a:gd name="T5" fmla="*/ 0 h 213"/>
                  <a:gd name="T6" fmla="*/ 2853 w 2853"/>
                  <a:gd name="T7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53" h="213">
                    <a:moveTo>
                      <a:pt x="0" y="213"/>
                    </a:moveTo>
                    <a:lnTo>
                      <a:pt x="4" y="1"/>
                    </a:lnTo>
                    <a:lnTo>
                      <a:pt x="2849" y="0"/>
                    </a:lnTo>
                    <a:lnTo>
                      <a:pt x="2853" y="213"/>
                    </a:lnTo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19"/>
              <p:cNvSpPr>
                <a:spLocks/>
              </p:cNvSpPr>
              <p:nvPr/>
            </p:nvSpPr>
            <p:spPr bwMode="auto">
              <a:xfrm>
                <a:off x="2089401" y="962879"/>
                <a:ext cx="504468" cy="30900"/>
              </a:xfrm>
              <a:custGeom>
                <a:avLst/>
                <a:gdLst>
                  <a:gd name="T0" fmla="*/ 3290 w 3295"/>
                  <a:gd name="T1" fmla="*/ 0 h 197"/>
                  <a:gd name="T2" fmla="*/ 3295 w 3295"/>
                  <a:gd name="T3" fmla="*/ 197 h 197"/>
                  <a:gd name="T4" fmla="*/ 0 w 3295"/>
                  <a:gd name="T5" fmla="*/ 196 h 197"/>
                  <a:gd name="T6" fmla="*/ 4 w 3295"/>
                  <a:gd name="T7" fmla="*/ 1 h 197"/>
                  <a:gd name="T8" fmla="*/ 3290 w 3295"/>
                  <a:gd name="T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95" h="197">
                    <a:moveTo>
                      <a:pt x="3290" y="0"/>
                    </a:moveTo>
                    <a:lnTo>
                      <a:pt x="3295" y="197"/>
                    </a:lnTo>
                    <a:lnTo>
                      <a:pt x="0" y="196"/>
                    </a:lnTo>
                    <a:lnTo>
                      <a:pt x="4" y="1"/>
                    </a:lnTo>
                    <a:lnTo>
                      <a:pt x="32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Line 20"/>
              <p:cNvSpPr>
                <a:spLocks noChangeShapeType="1"/>
              </p:cNvSpPr>
              <p:nvPr/>
            </p:nvSpPr>
            <p:spPr bwMode="auto">
              <a:xfrm>
                <a:off x="2105677" y="711495"/>
                <a:ext cx="465350" cy="0"/>
              </a:xfrm>
              <a:prstGeom prst="line">
                <a:avLst/>
              </a:prstGeom>
              <a:noFill/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3" name="Group 202"/>
            <p:cNvGrpSpPr/>
            <p:nvPr/>
          </p:nvGrpSpPr>
          <p:grpSpPr>
            <a:xfrm>
              <a:off x="835968" y="3137269"/>
              <a:ext cx="504468" cy="363739"/>
              <a:chOff x="2089401" y="630040"/>
              <a:chExt cx="504468" cy="3637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1" name="Rectangle 220"/>
              <p:cNvSpPr>
                <a:spLocks noChangeArrowheads="1"/>
              </p:cNvSpPr>
              <p:nvPr/>
            </p:nvSpPr>
            <p:spPr bwMode="auto">
              <a:xfrm>
                <a:off x="2470474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Rectangle 221"/>
              <p:cNvSpPr>
                <a:spLocks noChangeArrowheads="1"/>
              </p:cNvSpPr>
              <p:nvPr/>
            </p:nvSpPr>
            <p:spPr bwMode="auto">
              <a:xfrm>
                <a:off x="2308857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Rectangle 222"/>
              <p:cNvSpPr>
                <a:spLocks noChangeArrowheads="1"/>
              </p:cNvSpPr>
              <p:nvPr/>
            </p:nvSpPr>
            <p:spPr bwMode="auto">
              <a:xfrm>
                <a:off x="2147398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16"/>
              <p:cNvSpPr>
                <a:spLocks/>
              </p:cNvSpPr>
              <p:nvPr/>
            </p:nvSpPr>
            <p:spPr bwMode="auto">
              <a:xfrm>
                <a:off x="2101635" y="630040"/>
                <a:ext cx="472098" cy="120781"/>
              </a:xfrm>
              <a:custGeom>
                <a:avLst/>
                <a:gdLst>
                  <a:gd name="T0" fmla="*/ 6 w 3093"/>
                  <a:gd name="T1" fmla="*/ 451 h 764"/>
                  <a:gd name="T2" fmla="*/ 1523 w 3093"/>
                  <a:gd name="T3" fmla="*/ 0 h 764"/>
                  <a:gd name="T4" fmla="*/ 3093 w 3093"/>
                  <a:gd name="T5" fmla="*/ 468 h 764"/>
                  <a:gd name="T6" fmla="*/ 3089 w 3093"/>
                  <a:gd name="T7" fmla="*/ 764 h 764"/>
                  <a:gd name="T8" fmla="*/ 0 w 3093"/>
                  <a:gd name="T9" fmla="*/ 754 h 764"/>
                  <a:gd name="T10" fmla="*/ 6 w 3093"/>
                  <a:gd name="T11" fmla="*/ 451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93" h="764">
                    <a:moveTo>
                      <a:pt x="6" y="451"/>
                    </a:moveTo>
                    <a:cubicBezTo>
                      <a:pt x="86" y="441"/>
                      <a:pt x="1523" y="0"/>
                      <a:pt x="1523" y="0"/>
                    </a:cubicBezTo>
                    <a:lnTo>
                      <a:pt x="3093" y="468"/>
                    </a:lnTo>
                    <a:lnTo>
                      <a:pt x="3089" y="764"/>
                    </a:lnTo>
                    <a:lnTo>
                      <a:pt x="0" y="754"/>
                    </a:lnTo>
                    <a:lnTo>
                      <a:pt x="6" y="451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18"/>
              <p:cNvSpPr>
                <a:spLocks/>
              </p:cNvSpPr>
              <p:nvPr/>
            </p:nvSpPr>
            <p:spPr bwMode="auto">
              <a:xfrm>
                <a:off x="2120425" y="929176"/>
                <a:ext cx="437027" cy="33707"/>
              </a:xfrm>
              <a:custGeom>
                <a:avLst/>
                <a:gdLst>
                  <a:gd name="T0" fmla="*/ 0 w 2853"/>
                  <a:gd name="T1" fmla="*/ 213 h 213"/>
                  <a:gd name="T2" fmla="*/ 4 w 2853"/>
                  <a:gd name="T3" fmla="*/ 1 h 213"/>
                  <a:gd name="T4" fmla="*/ 2849 w 2853"/>
                  <a:gd name="T5" fmla="*/ 0 h 213"/>
                  <a:gd name="T6" fmla="*/ 2853 w 2853"/>
                  <a:gd name="T7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53" h="213">
                    <a:moveTo>
                      <a:pt x="0" y="213"/>
                    </a:moveTo>
                    <a:lnTo>
                      <a:pt x="4" y="1"/>
                    </a:lnTo>
                    <a:lnTo>
                      <a:pt x="2849" y="0"/>
                    </a:lnTo>
                    <a:lnTo>
                      <a:pt x="2853" y="213"/>
                    </a:lnTo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19"/>
              <p:cNvSpPr>
                <a:spLocks/>
              </p:cNvSpPr>
              <p:nvPr/>
            </p:nvSpPr>
            <p:spPr bwMode="auto">
              <a:xfrm>
                <a:off x="2089401" y="962879"/>
                <a:ext cx="504468" cy="30900"/>
              </a:xfrm>
              <a:custGeom>
                <a:avLst/>
                <a:gdLst>
                  <a:gd name="T0" fmla="*/ 3290 w 3295"/>
                  <a:gd name="T1" fmla="*/ 0 h 197"/>
                  <a:gd name="T2" fmla="*/ 3295 w 3295"/>
                  <a:gd name="T3" fmla="*/ 197 h 197"/>
                  <a:gd name="T4" fmla="*/ 0 w 3295"/>
                  <a:gd name="T5" fmla="*/ 196 h 197"/>
                  <a:gd name="T6" fmla="*/ 4 w 3295"/>
                  <a:gd name="T7" fmla="*/ 1 h 197"/>
                  <a:gd name="T8" fmla="*/ 3290 w 3295"/>
                  <a:gd name="T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95" h="197">
                    <a:moveTo>
                      <a:pt x="3290" y="0"/>
                    </a:moveTo>
                    <a:lnTo>
                      <a:pt x="3295" y="197"/>
                    </a:lnTo>
                    <a:lnTo>
                      <a:pt x="0" y="196"/>
                    </a:lnTo>
                    <a:lnTo>
                      <a:pt x="4" y="1"/>
                    </a:lnTo>
                    <a:lnTo>
                      <a:pt x="32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Line 20"/>
              <p:cNvSpPr>
                <a:spLocks noChangeShapeType="1"/>
              </p:cNvSpPr>
              <p:nvPr/>
            </p:nvSpPr>
            <p:spPr bwMode="auto">
              <a:xfrm>
                <a:off x="2105677" y="711495"/>
                <a:ext cx="465350" cy="0"/>
              </a:xfrm>
              <a:prstGeom prst="line">
                <a:avLst/>
              </a:prstGeom>
              <a:noFill/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4" name="Group 203"/>
            <p:cNvGrpSpPr/>
            <p:nvPr/>
          </p:nvGrpSpPr>
          <p:grpSpPr>
            <a:xfrm>
              <a:off x="988368" y="2633213"/>
              <a:ext cx="504468" cy="363739"/>
              <a:chOff x="2089401" y="630040"/>
              <a:chExt cx="504468" cy="3637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4" name="Rectangle 213"/>
              <p:cNvSpPr>
                <a:spLocks noChangeArrowheads="1"/>
              </p:cNvSpPr>
              <p:nvPr/>
            </p:nvSpPr>
            <p:spPr bwMode="auto">
              <a:xfrm>
                <a:off x="2470474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Rectangle 214"/>
              <p:cNvSpPr>
                <a:spLocks noChangeArrowheads="1"/>
              </p:cNvSpPr>
              <p:nvPr/>
            </p:nvSpPr>
            <p:spPr bwMode="auto">
              <a:xfrm>
                <a:off x="2308857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Rectangle 215"/>
              <p:cNvSpPr>
                <a:spLocks noChangeArrowheads="1"/>
              </p:cNvSpPr>
              <p:nvPr/>
            </p:nvSpPr>
            <p:spPr bwMode="auto">
              <a:xfrm>
                <a:off x="2147398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6"/>
              <p:cNvSpPr>
                <a:spLocks/>
              </p:cNvSpPr>
              <p:nvPr/>
            </p:nvSpPr>
            <p:spPr bwMode="auto">
              <a:xfrm>
                <a:off x="2101635" y="630040"/>
                <a:ext cx="472098" cy="120781"/>
              </a:xfrm>
              <a:custGeom>
                <a:avLst/>
                <a:gdLst>
                  <a:gd name="T0" fmla="*/ 6 w 3093"/>
                  <a:gd name="T1" fmla="*/ 451 h 764"/>
                  <a:gd name="T2" fmla="*/ 1523 w 3093"/>
                  <a:gd name="T3" fmla="*/ 0 h 764"/>
                  <a:gd name="T4" fmla="*/ 3093 w 3093"/>
                  <a:gd name="T5" fmla="*/ 468 h 764"/>
                  <a:gd name="T6" fmla="*/ 3089 w 3093"/>
                  <a:gd name="T7" fmla="*/ 764 h 764"/>
                  <a:gd name="T8" fmla="*/ 0 w 3093"/>
                  <a:gd name="T9" fmla="*/ 754 h 764"/>
                  <a:gd name="T10" fmla="*/ 6 w 3093"/>
                  <a:gd name="T11" fmla="*/ 451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93" h="764">
                    <a:moveTo>
                      <a:pt x="6" y="451"/>
                    </a:moveTo>
                    <a:cubicBezTo>
                      <a:pt x="86" y="441"/>
                      <a:pt x="1523" y="0"/>
                      <a:pt x="1523" y="0"/>
                    </a:cubicBezTo>
                    <a:lnTo>
                      <a:pt x="3093" y="468"/>
                    </a:lnTo>
                    <a:lnTo>
                      <a:pt x="3089" y="764"/>
                    </a:lnTo>
                    <a:lnTo>
                      <a:pt x="0" y="754"/>
                    </a:lnTo>
                    <a:lnTo>
                      <a:pt x="6" y="451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8"/>
              <p:cNvSpPr>
                <a:spLocks/>
              </p:cNvSpPr>
              <p:nvPr/>
            </p:nvSpPr>
            <p:spPr bwMode="auto">
              <a:xfrm>
                <a:off x="2120425" y="929176"/>
                <a:ext cx="437027" cy="33707"/>
              </a:xfrm>
              <a:custGeom>
                <a:avLst/>
                <a:gdLst>
                  <a:gd name="T0" fmla="*/ 0 w 2853"/>
                  <a:gd name="T1" fmla="*/ 213 h 213"/>
                  <a:gd name="T2" fmla="*/ 4 w 2853"/>
                  <a:gd name="T3" fmla="*/ 1 h 213"/>
                  <a:gd name="T4" fmla="*/ 2849 w 2853"/>
                  <a:gd name="T5" fmla="*/ 0 h 213"/>
                  <a:gd name="T6" fmla="*/ 2853 w 2853"/>
                  <a:gd name="T7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53" h="213">
                    <a:moveTo>
                      <a:pt x="0" y="213"/>
                    </a:moveTo>
                    <a:lnTo>
                      <a:pt x="4" y="1"/>
                    </a:lnTo>
                    <a:lnTo>
                      <a:pt x="2849" y="0"/>
                    </a:lnTo>
                    <a:lnTo>
                      <a:pt x="2853" y="213"/>
                    </a:lnTo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19"/>
              <p:cNvSpPr>
                <a:spLocks/>
              </p:cNvSpPr>
              <p:nvPr/>
            </p:nvSpPr>
            <p:spPr bwMode="auto">
              <a:xfrm>
                <a:off x="2089401" y="962879"/>
                <a:ext cx="504468" cy="30900"/>
              </a:xfrm>
              <a:custGeom>
                <a:avLst/>
                <a:gdLst>
                  <a:gd name="T0" fmla="*/ 3290 w 3295"/>
                  <a:gd name="T1" fmla="*/ 0 h 197"/>
                  <a:gd name="T2" fmla="*/ 3295 w 3295"/>
                  <a:gd name="T3" fmla="*/ 197 h 197"/>
                  <a:gd name="T4" fmla="*/ 0 w 3295"/>
                  <a:gd name="T5" fmla="*/ 196 h 197"/>
                  <a:gd name="T6" fmla="*/ 4 w 3295"/>
                  <a:gd name="T7" fmla="*/ 1 h 197"/>
                  <a:gd name="T8" fmla="*/ 3290 w 3295"/>
                  <a:gd name="T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95" h="197">
                    <a:moveTo>
                      <a:pt x="3290" y="0"/>
                    </a:moveTo>
                    <a:lnTo>
                      <a:pt x="3295" y="197"/>
                    </a:lnTo>
                    <a:lnTo>
                      <a:pt x="0" y="196"/>
                    </a:lnTo>
                    <a:lnTo>
                      <a:pt x="4" y="1"/>
                    </a:lnTo>
                    <a:lnTo>
                      <a:pt x="32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Line 20"/>
              <p:cNvSpPr>
                <a:spLocks noChangeShapeType="1"/>
              </p:cNvSpPr>
              <p:nvPr/>
            </p:nvSpPr>
            <p:spPr bwMode="auto">
              <a:xfrm>
                <a:off x="2105677" y="711495"/>
                <a:ext cx="465350" cy="0"/>
              </a:xfrm>
              <a:prstGeom prst="line">
                <a:avLst/>
              </a:prstGeom>
              <a:noFill/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5" name="Group 204"/>
            <p:cNvGrpSpPr/>
            <p:nvPr/>
          </p:nvGrpSpPr>
          <p:grpSpPr>
            <a:xfrm>
              <a:off x="1140768" y="2129157"/>
              <a:ext cx="504468" cy="363739"/>
              <a:chOff x="2089401" y="630040"/>
              <a:chExt cx="504468" cy="3637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7" name="Rectangle 206"/>
              <p:cNvSpPr>
                <a:spLocks noChangeArrowheads="1"/>
              </p:cNvSpPr>
              <p:nvPr/>
            </p:nvSpPr>
            <p:spPr bwMode="auto">
              <a:xfrm>
                <a:off x="2470474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Rectangle 207"/>
              <p:cNvSpPr>
                <a:spLocks noChangeArrowheads="1"/>
              </p:cNvSpPr>
              <p:nvPr/>
            </p:nvSpPr>
            <p:spPr bwMode="auto">
              <a:xfrm>
                <a:off x="2308857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Rectangle 208"/>
              <p:cNvSpPr>
                <a:spLocks noChangeArrowheads="1"/>
              </p:cNvSpPr>
              <p:nvPr/>
            </p:nvSpPr>
            <p:spPr bwMode="auto">
              <a:xfrm>
                <a:off x="2147398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16"/>
              <p:cNvSpPr>
                <a:spLocks/>
              </p:cNvSpPr>
              <p:nvPr/>
            </p:nvSpPr>
            <p:spPr bwMode="auto">
              <a:xfrm>
                <a:off x="2101635" y="630040"/>
                <a:ext cx="472098" cy="120781"/>
              </a:xfrm>
              <a:custGeom>
                <a:avLst/>
                <a:gdLst>
                  <a:gd name="T0" fmla="*/ 6 w 3093"/>
                  <a:gd name="T1" fmla="*/ 451 h 764"/>
                  <a:gd name="T2" fmla="*/ 1523 w 3093"/>
                  <a:gd name="T3" fmla="*/ 0 h 764"/>
                  <a:gd name="T4" fmla="*/ 3093 w 3093"/>
                  <a:gd name="T5" fmla="*/ 468 h 764"/>
                  <a:gd name="T6" fmla="*/ 3089 w 3093"/>
                  <a:gd name="T7" fmla="*/ 764 h 764"/>
                  <a:gd name="T8" fmla="*/ 0 w 3093"/>
                  <a:gd name="T9" fmla="*/ 754 h 764"/>
                  <a:gd name="T10" fmla="*/ 6 w 3093"/>
                  <a:gd name="T11" fmla="*/ 451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93" h="764">
                    <a:moveTo>
                      <a:pt x="6" y="451"/>
                    </a:moveTo>
                    <a:cubicBezTo>
                      <a:pt x="86" y="441"/>
                      <a:pt x="1523" y="0"/>
                      <a:pt x="1523" y="0"/>
                    </a:cubicBezTo>
                    <a:lnTo>
                      <a:pt x="3093" y="468"/>
                    </a:lnTo>
                    <a:lnTo>
                      <a:pt x="3089" y="764"/>
                    </a:lnTo>
                    <a:lnTo>
                      <a:pt x="0" y="754"/>
                    </a:lnTo>
                    <a:lnTo>
                      <a:pt x="6" y="451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18"/>
              <p:cNvSpPr>
                <a:spLocks/>
              </p:cNvSpPr>
              <p:nvPr/>
            </p:nvSpPr>
            <p:spPr bwMode="auto">
              <a:xfrm>
                <a:off x="2120425" y="929176"/>
                <a:ext cx="437027" cy="33707"/>
              </a:xfrm>
              <a:custGeom>
                <a:avLst/>
                <a:gdLst>
                  <a:gd name="T0" fmla="*/ 0 w 2853"/>
                  <a:gd name="T1" fmla="*/ 213 h 213"/>
                  <a:gd name="T2" fmla="*/ 4 w 2853"/>
                  <a:gd name="T3" fmla="*/ 1 h 213"/>
                  <a:gd name="T4" fmla="*/ 2849 w 2853"/>
                  <a:gd name="T5" fmla="*/ 0 h 213"/>
                  <a:gd name="T6" fmla="*/ 2853 w 2853"/>
                  <a:gd name="T7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53" h="213">
                    <a:moveTo>
                      <a:pt x="0" y="213"/>
                    </a:moveTo>
                    <a:lnTo>
                      <a:pt x="4" y="1"/>
                    </a:lnTo>
                    <a:lnTo>
                      <a:pt x="2849" y="0"/>
                    </a:lnTo>
                    <a:lnTo>
                      <a:pt x="2853" y="213"/>
                    </a:lnTo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19"/>
              <p:cNvSpPr>
                <a:spLocks/>
              </p:cNvSpPr>
              <p:nvPr/>
            </p:nvSpPr>
            <p:spPr bwMode="auto">
              <a:xfrm>
                <a:off x="2089401" y="962879"/>
                <a:ext cx="504468" cy="30900"/>
              </a:xfrm>
              <a:custGeom>
                <a:avLst/>
                <a:gdLst>
                  <a:gd name="T0" fmla="*/ 3290 w 3295"/>
                  <a:gd name="T1" fmla="*/ 0 h 197"/>
                  <a:gd name="T2" fmla="*/ 3295 w 3295"/>
                  <a:gd name="T3" fmla="*/ 197 h 197"/>
                  <a:gd name="T4" fmla="*/ 0 w 3295"/>
                  <a:gd name="T5" fmla="*/ 196 h 197"/>
                  <a:gd name="T6" fmla="*/ 4 w 3295"/>
                  <a:gd name="T7" fmla="*/ 1 h 197"/>
                  <a:gd name="T8" fmla="*/ 3290 w 3295"/>
                  <a:gd name="T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95" h="197">
                    <a:moveTo>
                      <a:pt x="3290" y="0"/>
                    </a:moveTo>
                    <a:lnTo>
                      <a:pt x="3295" y="197"/>
                    </a:lnTo>
                    <a:lnTo>
                      <a:pt x="0" y="196"/>
                    </a:lnTo>
                    <a:lnTo>
                      <a:pt x="4" y="1"/>
                    </a:lnTo>
                    <a:lnTo>
                      <a:pt x="32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Line 20"/>
              <p:cNvSpPr>
                <a:spLocks noChangeShapeType="1"/>
              </p:cNvSpPr>
              <p:nvPr/>
            </p:nvSpPr>
            <p:spPr bwMode="auto">
              <a:xfrm>
                <a:off x="2105677" y="711495"/>
                <a:ext cx="465350" cy="0"/>
              </a:xfrm>
              <a:prstGeom prst="line">
                <a:avLst/>
              </a:prstGeom>
              <a:noFill/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6" name="TextBox 205"/>
            <p:cNvSpPr txBox="1"/>
            <p:nvPr/>
          </p:nvSpPr>
          <p:spPr>
            <a:xfrm>
              <a:off x="519059" y="1734440"/>
              <a:ext cx="1072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Issuer Banks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0" name="Up Arrow 239"/>
          <p:cNvSpPr/>
          <p:nvPr/>
        </p:nvSpPr>
        <p:spPr>
          <a:xfrm rot="18414791">
            <a:off x="6132776" y="2611863"/>
            <a:ext cx="198210" cy="1183934"/>
          </a:xfrm>
          <a:prstGeom prst="upArrow">
            <a:avLst>
              <a:gd name="adj1" fmla="val 50000"/>
              <a:gd name="adj2" fmla="val 8295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347864" y="4385264"/>
            <a:ext cx="2068554" cy="27699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Payment Authorization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Oval 240"/>
          <p:cNvSpPr/>
          <p:nvPr/>
        </p:nvSpPr>
        <p:spPr>
          <a:xfrm>
            <a:off x="2263612" y="1684123"/>
            <a:ext cx="1387828" cy="925398"/>
          </a:xfrm>
          <a:prstGeom prst="ellipse">
            <a:avLst/>
          </a:prstGeom>
          <a:gradFill flip="none" rotWithShape="1">
            <a:gsLst>
              <a:gs pos="50000">
                <a:schemeClr val="accent3">
                  <a:lumMod val="20000"/>
                  <a:lumOff val="80000"/>
                </a:schemeClr>
              </a:gs>
              <a:gs pos="1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Flowchart: Magnetic Disk 241"/>
          <p:cNvSpPr/>
          <p:nvPr/>
        </p:nvSpPr>
        <p:spPr>
          <a:xfrm>
            <a:off x="2676040" y="2116293"/>
            <a:ext cx="576064" cy="376603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TextBox 242"/>
          <p:cNvSpPr txBox="1"/>
          <p:nvPr/>
        </p:nvSpPr>
        <p:spPr>
          <a:xfrm>
            <a:off x="2483769" y="1677724"/>
            <a:ext cx="942887" cy="507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Issuer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Lookup DB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" name="Up Arrow 244"/>
          <p:cNvSpPr/>
          <p:nvPr/>
        </p:nvSpPr>
        <p:spPr>
          <a:xfrm rot="1244165">
            <a:off x="2464784" y="2602614"/>
            <a:ext cx="198210" cy="898288"/>
          </a:xfrm>
          <a:prstGeom prst="upArrow">
            <a:avLst>
              <a:gd name="adj1" fmla="val 50000"/>
              <a:gd name="adj2" fmla="val 8295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extBox 245"/>
          <p:cNvSpPr txBox="1"/>
          <p:nvPr/>
        </p:nvSpPr>
        <p:spPr>
          <a:xfrm>
            <a:off x="2022908" y="1340768"/>
            <a:ext cx="1864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Acquirer/Card Processor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1763688" y="260648"/>
            <a:ext cx="6468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Payment Decentralization (Disruption) Scheme 1A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1043608" y="6309320"/>
            <a:ext cx="71272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deliberately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simplified picture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excludes security solutions which obviously are quite different for the two schemes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899592" y="5960313"/>
            <a:ext cx="2760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Pre-Internet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Payment Card Credential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5325732" y="5960313"/>
            <a:ext cx="3422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Enhanced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Internet-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nabled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Payment Credential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-21356" y="6644856"/>
            <a:ext cx="1527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WebPKI.org/A.R. 2016-12-15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847624" y="1672923"/>
            <a:ext cx="1260000" cy="1224000"/>
            <a:chOff x="6847624" y="1672923"/>
            <a:chExt cx="1260000" cy="1224000"/>
          </a:xfrm>
        </p:grpSpPr>
        <p:sp>
          <p:nvSpPr>
            <p:cNvPr id="2" name="Explosion 2 1"/>
            <p:cNvSpPr/>
            <p:nvPr/>
          </p:nvSpPr>
          <p:spPr>
            <a:xfrm>
              <a:off x="6847624" y="1672923"/>
              <a:ext cx="1260000" cy="1224000"/>
            </a:xfrm>
            <a:prstGeom prst="irregularSeal2">
              <a:avLst/>
            </a:prstGeom>
            <a:gradFill flip="none" rotWithShape="1">
              <a:gsLst>
                <a:gs pos="0">
                  <a:srgbClr val="FFFF00">
                    <a:lumMod val="65000"/>
                  </a:srgbClr>
                </a:gs>
                <a:gs pos="50000">
                  <a:srgbClr val="FFFF00"/>
                </a:gs>
                <a:gs pos="100000">
                  <a:srgbClr val="FFFF00">
                    <a:lumMod val="7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952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127536" y="2147318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POOF!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049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66" grpId="0"/>
      <p:bldP spid="250" grpId="0"/>
      <p:bldP spid="25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2600</TotalTime>
  <Words>71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Payment Decentralization (Disruption) Scheme</dc:title>
  <dc:creator>Anders Rundgren/WebPKI.org</dc:creator>
  <cp:lastModifiedBy>Anders</cp:lastModifiedBy>
  <cp:revision>92</cp:revision>
  <dcterms:created xsi:type="dcterms:W3CDTF">2016-04-29T15:32:52Z</dcterms:created>
  <dcterms:modified xsi:type="dcterms:W3CDTF">2016-12-16T10:44:25Z</dcterms:modified>
</cp:coreProperties>
</file>