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6" d="100"/>
          <a:sy n="86" d="100"/>
        </p:scale>
        <p:origin x="-102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545520" y="6639163"/>
            <a:ext cx="6222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+mn-lt"/>
                <a:cs typeface="Arial" panose="020B0604020202020204" pitchFamily="34" charset="0"/>
              </a:rPr>
              <a:t>Page </a:t>
            </a:r>
            <a:fld id="{C1B20C1F-B9B6-414C-91F1-FB18CD438B6C}" type="slidenum">
              <a:rPr lang="en-US" sz="800" smtClean="0">
                <a:latin typeface="+mn-lt"/>
                <a:cs typeface="Arial" panose="020B0604020202020204" pitchFamily="34" charset="0"/>
              </a:rPr>
              <a:pPr algn="r"/>
              <a:t>‹#›</a:t>
            </a:fld>
            <a:r>
              <a:rPr lang="en-US" sz="800" dirty="0" smtClean="0">
                <a:latin typeface="+mn-lt"/>
                <a:cs typeface="Arial" panose="020B0604020202020204" pitchFamily="34" charset="0"/>
              </a:rPr>
              <a:t>/3</a:t>
            </a:r>
            <a:endParaRPr lang="en-US" sz="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4344" y="6653232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V0.2, </a:t>
            </a:r>
            <a:r>
              <a:rPr lang="en-US" sz="800" dirty="0" err="1" smtClean="0"/>
              <a:t>A.Rundgren</a:t>
            </a:r>
            <a:r>
              <a:rPr lang="en-US" sz="800" dirty="0" smtClean="0"/>
              <a:t> 2019-10-30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hyperlink" Target="https://cyberphone.github.io/doc/saturn/saturn-authorization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hyperlink" Target="https://cyberphone.github.io/doc/satur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.emf"/><Relationship Id="rId5" Type="http://schemas.openxmlformats.org/officeDocument/2006/relationships/image" Target="../media/image7.png"/><Relationship Id="rId10" Type="http://schemas.openxmlformats.org/officeDocument/2006/relationships/hyperlink" Target="https://cyberphone.github.io/doc/saturn/" TargetMode="External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5040287" y="1013509"/>
            <a:ext cx="3564161" cy="2847539"/>
          </a:xfrm>
          <a:prstGeom prst="roundRect">
            <a:avLst>
              <a:gd name="adj" fmla="val 1099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92370" y="3273260"/>
            <a:ext cx="3672000" cy="103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6464389" y="1568289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275561" y="1586543"/>
            <a:ext cx="4752000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>
            <a:off x="5909148" y="1789490"/>
            <a:ext cx="1116956" cy="1312971"/>
          </a:xfrm>
          <a:prstGeom prst="bentArrow">
            <a:avLst>
              <a:gd name="adj1" fmla="val 7584"/>
              <a:gd name="adj2" fmla="val 7923"/>
              <a:gd name="adj3" fmla="val 8028"/>
              <a:gd name="adj4" fmla="val 20715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08156"/>
            <a:ext cx="1512168" cy="112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5306433" y="2852936"/>
            <a:ext cx="1296144" cy="847477"/>
          </a:xfrm>
          <a:prstGeom prst="ellipse">
            <a:avLst/>
          </a:prstGeom>
          <a:gradFill flip="none" rotWithShape="1">
            <a:gsLst>
              <a:gs pos="65000">
                <a:schemeClr val="accent3">
                  <a:lumMod val="20000"/>
                  <a:lumOff val="8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193" y="836712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Financial Service(s)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2417138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Consumer Payments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46284" y="2155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28750" y="1210163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AISP/PISP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34" y="1932164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72303" y="1177638"/>
            <a:ext cx="16674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Banking API</a:t>
            </a:r>
            <a:endParaRPr lang="en-US" sz="1600" dirty="0"/>
          </a:p>
        </p:txBody>
      </p:sp>
      <p:pic>
        <p:nvPicPr>
          <p:cNvPr id="1039" name="Picture 15" descr="C:\Users\Anders\AppData\Local\Microsoft\Windows\INetCache\IE\0V6F47BT\Red_Silhouette_-_Gear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36096" y="3113413"/>
            <a:ext cx="434272" cy="434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33991" y="2828407"/>
            <a:ext cx="157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 Integration</a:t>
            </a:r>
            <a:br>
              <a:rPr lang="en-US" sz="1600" dirty="0" smtClean="0"/>
            </a:br>
            <a:r>
              <a:rPr lang="en-US" sz="1600" dirty="0" smtClean="0"/>
              <a:t>Service (LIS)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553646" y="1515534"/>
            <a:ext cx="0" cy="5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954505" y="3030967"/>
            <a:ext cx="420579" cy="299834"/>
          </a:xfrm>
          <a:prstGeom prst="can">
            <a:avLst>
              <a:gd name="adj" fmla="val 33333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6465336" y="1568289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188640"/>
            <a:ext cx="7267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Mode - Extending the Reach of Open Banking APIs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149080"/>
            <a:ext cx="84969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In theory Open Banking APIs can support </a:t>
            </a:r>
            <a:r>
              <a:rPr lang="en-US" sz="1200" i="1" dirty="0"/>
              <a:t>Consumer Payments</a:t>
            </a:r>
            <a:r>
              <a:rPr lang="en-US" sz="1200" dirty="0"/>
              <a:t>. However, </a:t>
            </a:r>
            <a:r>
              <a:rPr lang="en-US" sz="1200" dirty="0" smtClean="0"/>
              <a:t> the </a:t>
            </a:r>
            <a:r>
              <a:rPr lang="en-US" sz="1200" dirty="0"/>
              <a:t>server centric OAuth </a:t>
            </a:r>
            <a:r>
              <a:rPr lang="en-US" sz="1200" dirty="0" smtClean="0"/>
              <a:t>security concept makes UX quite challenging compared to schemes like Apple Pay where SCA and account selection are integral parts of the “Wallet”. 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This  presentation outlines an </a:t>
            </a:r>
            <a:r>
              <a:rPr lang="en-US" sz="1200" i="1" dirty="0"/>
              <a:t>open</a:t>
            </a:r>
            <a:r>
              <a:rPr lang="en-US" sz="1200" dirty="0"/>
              <a:t>, </a:t>
            </a:r>
            <a:r>
              <a:rPr lang="en-US" sz="1200" i="1" dirty="0" smtClean="0"/>
              <a:t>light-weight</a:t>
            </a:r>
            <a:r>
              <a:rPr lang="en-US" sz="1200" dirty="0" smtClean="0"/>
              <a:t>, </a:t>
            </a:r>
            <a:r>
              <a:rPr lang="en-US" sz="1200" i="1" dirty="0" smtClean="0"/>
              <a:t>synchronous API </a:t>
            </a:r>
            <a:r>
              <a:rPr lang="en-US" sz="1200" i="1" dirty="0"/>
              <a:t>dedicated for Consumer </a:t>
            </a:r>
            <a:r>
              <a:rPr lang="en-US" sz="1200" i="1" dirty="0" smtClean="0"/>
              <a:t>Payments</a:t>
            </a:r>
            <a:r>
              <a:rPr lang="en-US" sz="1200" dirty="0" smtClean="0"/>
              <a:t>.  Due to the use of </a:t>
            </a:r>
            <a:r>
              <a:rPr lang="en-US" sz="1200" i="1" dirty="0" smtClean="0"/>
              <a:t>account-specific authorization keys</a:t>
            </a:r>
            <a:r>
              <a:rPr lang="en-US" sz="1200" dirty="0" smtClean="0"/>
              <a:t> in the associated “Wallet” as well as </a:t>
            </a:r>
            <a:r>
              <a:rPr lang="en-US" sz="1200" i="1" dirty="0" smtClean="0"/>
              <a:t>encrypted user authorizations</a:t>
            </a:r>
            <a:r>
              <a:rPr lang="en-US" sz="1200" dirty="0" smtClean="0"/>
              <a:t>, the API does not expose (or depend on) personal information to external parties, removing “consents” from the plot. This arrangement also enables a (with respect to the user), </a:t>
            </a:r>
            <a:r>
              <a:rPr lang="en-US" sz="1200" i="1" dirty="0" smtClean="0"/>
              <a:t>fully end-to-end secured payment authorization protocol</a:t>
            </a:r>
            <a:r>
              <a:rPr lang="en-US" sz="1200" dirty="0" smtClean="0"/>
              <a:t>.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Since </a:t>
            </a:r>
            <a:r>
              <a:rPr lang="en-US" sz="1200" dirty="0"/>
              <a:t>APIs for external consumption come with considerable development and maintenance costs this represents a major hurdle to </a:t>
            </a:r>
            <a:r>
              <a:rPr lang="en-US" sz="1200" dirty="0" smtClean="0"/>
              <a:t>adoption.  By rather </a:t>
            </a:r>
            <a:r>
              <a:rPr lang="en-US" sz="1200" dirty="0"/>
              <a:t>reusing Open Banking APIs in a novel way integration costs can be kept reasonable as well as spread over multiple banks having the same flavor of Open Banking API</a:t>
            </a:r>
            <a:r>
              <a:rPr lang="en-US" sz="1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API is </a:t>
            </a:r>
            <a:r>
              <a:rPr lang="en-US" sz="1200" i="1" dirty="0" smtClean="0"/>
              <a:t>unchanged</a:t>
            </a:r>
            <a:r>
              <a:rPr lang="en-US" sz="1200" dirty="0" smtClean="0"/>
              <a:t>, the only update needed is recognizing that the caller is </a:t>
            </a:r>
            <a:r>
              <a:rPr lang="en-US" sz="1200" i="1" dirty="0" smtClean="0"/>
              <a:t>a locally installed and trusted service</a:t>
            </a:r>
            <a:r>
              <a:rPr lang="en-US" sz="1200" dirty="0" smtClean="0"/>
              <a:t>.  User login is though required during virtual card enrollment.  This is preferably accomplished through the bank’s regular on-line login.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392721" y="1999873"/>
            <a:ext cx="1096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TTP Certificate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698362" y="3440033"/>
            <a:ext cx="178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Locally Trusted Certificate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2904732" y="1279585"/>
            <a:ext cx="510438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sz="1200" b="1" dirty="0" smtClean="0"/>
              <a:t>SCA</a:t>
            </a:r>
            <a:endParaRPr lang="en-US" sz="12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3690438" y="1279585"/>
            <a:ext cx="798470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b="1" dirty="0" smtClean="0"/>
              <a:t>Consents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0820" y="127430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+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77425" y="2292541"/>
            <a:ext cx="1351046" cy="24453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50000"/>
              </a:schemeClr>
            </a:solidFill>
          </a:ln>
        </p:spPr>
        <p:txBody>
          <a:bodyPr wrap="none" lIns="72000" tIns="18000" rIns="72000" bIns="18000" rtlCol="0" anchor="ctr" anchorCtr="1">
            <a:spAutoFit/>
          </a:bodyPr>
          <a:lstStyle/>
          <a:p>
            <a:r>
              <a:rPr lang="en-US" sz="1200" b="1" dirty="0" smtClean="0"/>
              <a:t>SCA and Consents</a:t>
            </a:r>
            <a:endParaRPr lang="en-US" sz="12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28750" y="2786470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8" y="2886422"/>
            <a:ext cx="915020" cy="31483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27784" y="2827670"/>
            <a:ext cx="212276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Dedicated Payment API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713" y="3170364"/>
            <a:ext cx="1686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or</a:t>
            </a:r>
          </a:p>
          <a:p>
            <a:pPr algn="ctr"/>
            <a:r>
              <a:rPr lang="en-US" sz="1600" dirty="0" smtClean="0"/>
              <a:t>Payment Gateway</a:t>
            </a:r>
            <a:endParaRPr lang="en-US" sz="1600" dirty="0"/>
          </a:p>
        </p:txBody>
      </p:sp>
      <p:pic>
        <p:nvPicPr>
          <p:cNvPr id="43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94" y="197781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30" y="34558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18914" y="3401847"/>
            <a:ext cx="216024" cy="6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75" y="3394517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292329" y="2307431"/>
            <a:ext cx="1322784" cy="209550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297091" y="2309813"/>
            <a:ext cx="1315640" cy="213123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10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/>
          <p:cNvCxnSpPr>
            <a:cxnSpLocks noChangeAspect="1"/>
          </p:cNvCxnSpPr>
          <p:nvPr/>
        </p:nvCxnSpPr>
        <p:spPr>
          <a:xfrm>
            <a:off x="4737626" y="3657961"/>
            <a:ext cx="1231360" cy="7920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 205"/>
          <p:cNvSpPr/>
          <p:nvPr/>
        </p:nvSpPr>
        <p:spPr>
          <a:xfrm flipH="1">
            <a:off x="6353243" y="1518292"/>
            <a:ext cx="653251" cy="2993320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6850151" y="2173725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2245733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>
            <a:cxnSpLocks noChangeAspect="1"/>
          </p:cNvCxnSpPr>
          <p:nvPr/>
        </p:nvCxnSpPr>
        <p:spPr>
          <a:xfrm>
            <a:off x="1864392" y="1850365"/>
            <a:ext cx="1953774" cy="12492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2156796" y="196212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706135" y="2317741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2454348" y="264278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0421" y="18171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478148" y="8822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54000" y="1497526"/>
            <a:ext cx="3672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8000" y="4571888"/>
            <a:ext cx="3924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4525" y="499343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4993431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6206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043" y="4441874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12315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198671" y="12644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12254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9" y="12729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3528" y="9762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62919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854000" y="1289876"/>
            <a:ext cx="3312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92864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2256183" y="13707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1854000" y="1700809"/>
            <a:ext cx="3672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03366" y="15795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177524" y="2043556"/>
            <a:ext cx="1913546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 (SCA+)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524472" y="291110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116688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195736" y="78277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11092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70039" y="13139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15182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868875" y="1799930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13131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15198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2729292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3052486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 flipV="1">
            <a:off x="1882800" y="4724964"/>
            <a:ext cx="3960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059832" y="4868665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458112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4646057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7719" y="162348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44208" y="4076283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2407430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932941" y="1628800"/>
            <a:ext cx="1455483" cy="472559"/>
          </a:xfrm>
          <a:prstGeom prst="roundRect">
            <a:avLst>
              <a:gd name="adj" fmla="val 15270"/>
            </a:avLst>
          </a:prstGeom>
          <a:noFill/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2384912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242496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244531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251732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799082" y="3604374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2578740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99082" y="3332968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3150294"/>
            <a:ext cx="741640" cy="1609004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1045947" y="435355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27126" y="435355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Oval 200"/>
          <p:cNvSpPr/>
          <p:nvPr/>
        </p:nvSpPr>
        <p:spPr>
          <a:xfrm>
            <a:off x="3707904" y="2996952"/>
            <a:ext cx="1143554" cy="729206"/>
          </a:xfrm>
          <a:prstGeom prst="ellipse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4788024" y="3635732"/>
            <a:ext cx="389850" cy="369332"/>
            <a:chOff x="6653446" y="2335884"/>
            <a:chExt cx="389850" cy="369332"/>
          </a:xfrm>
        </p:grpSpPr>
        <p:sp>
          <p:nvSpPr>
            <p:cNvPr id="210" name="Oval 209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…</a:t>
              </a:r>
            </a:p>
          </p:txBody>
        </p:sp>
      </p:grpSp>
      <p:cxnSp>
        <p:nvCxnSpPr>
          <p:cNvPr id="238" name="Straight Arrow Connector 237"/>
          <p:cNvCxnSpPr/>
          <p:nvPr/>
        </p:nvCxnSpPr>
        <p:spPr>
          <a:xfrm flipV="1">
            <a:off x="6256747" y="1772816"/>
            <a:ext cx="5151" cy="257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 rot="5400000">
            <a:off x="5993028" y="2932041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 rot="1980000">
            <a:off x="5170831" y="3991558"/>
            <a:ext cx="567019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4959261" y="3051374"/>
            <a:ext cx="416551" cy="613711"/>
            <a:chOff x="8232155" y="577329"/>
            <a:chExt cx="416551" cy="613711"/>
          </a:xfrm>
        </p:grpSpPr>
        <p:pic>
          <p:nvPicPr>
            <p:cNvPr id="243" name="Picture 24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8" descr="ke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8" name="TextBox 247"/>
          <p:cNvSpPr txBox="1"/>
          <p:nvPr/>
        </p:nvSpPr>
        <p:spPr>
          <a:xfrm rot="1980000">
            <a:off x="2999544" y="2629077"/>
            <a:ext cx="567019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843808" y="116632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Payment Gateway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528" y="5445224"/>
            <a:ext cx="864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 smtClean="0"/>
              <a:t>The Payment Gateway setup is quite similar to traditional</a:t>
            </a:r>
            <a:r>
              <a:rPr lang="en-US" sz="1200" dirty="0"/>
              <a:t> card processing </a:t>
            </a:r>
            <a:r>
              <a:rPr lang="en-US" sz="1200" dirty="0" smtClean="0"/>
              <a:t>solutions.  There are though some notable differences: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The User Bank URL supplied by the “Wallet” eliminates the database for finding out associated User (Issuer) Bank.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Since no personal information (except User Bank URL) is revealed to the Payment Gateway, its sole mission is vouching for the authenticity of the Merchant.  Only User Bank can “decipher” a user authorization and match it with the supplied Payment Request.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Payment Gateway may either counter-sign messages or authenticate through mutual </a:t>
            </a:r>
            <a:r>
              <a:rPr lang="en-US" sz="1200" dirty="0"/>
              <a:t>TLS to the User Bank.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312225" y="3356992"/>
            <a:ext cx="699935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See note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6850151" y="2461757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2533765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829175" y="295479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296436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23109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255711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2605773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090854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364502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02124" y="289726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196241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257764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80000" y="4859920"/>
            <a:ext cx="2952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528146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528146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170080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2862334"/>
            <a:ext cx="5680" cy="17748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2862334"/>
            <a:ext cx="5151" cy="17748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4729906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231166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234452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230557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235309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1814954"/>
            <a:ext cx="1153440" cy="2958863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468749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296049" y="205637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91722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2369996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21667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245083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278092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695069" y="265966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098614" y="3123676"/>
            <a:ext cx="1913546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Authorization (SCA+)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772141" y="391334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4" y="721522"/>
            <a:ext cx="48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updated JSON Authority Objects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bind each Merchant to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2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224700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66022" y="186289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218936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239411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259841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874830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692696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841396" y="288404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239329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259999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3017324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3340518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 flipV="1">
            <a:off x="2853777" y="5012996"/>
            <a:ext cx="2988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16690" y="515669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486916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4934089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7253" y="489899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0240" y="270360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16216" y="4364315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2695462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5867" y="4364315"/>
            <a:ext cx="139986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932941" y="1916832"/>
            <a:ext cx="1455483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2672944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2713000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273334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280535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9325" y="1814954"/>
            <a:ext cx="4865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99082" y="3892406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286677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5993028" y="361569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183136" y="361569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02412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99082" y="3621000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3461394"/>
            <a:ext cx="741640" cy="1598339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018468" y="464158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27126" y="464158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8190" y="116632"/>
            <a:ext cx="1991922" cy="461665"/>
            <a:chOff x="179512" y="116632"/>
            <a:chExt cx="1991922" cy="461665"/>
          </a:xfrm>
        </p:grpSpPr>
        <p:pic>
          <p:nvPicPr>
            <p:cNvPr id="121" name="Picture 120">
              <a:hlinkClick r:id="rId10" tooltip="Saturn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794" y="192348"/>
              <a:ext cx="1035640" cy="356332"/>
            </a:xfrm>
            <a:prstGeom prst="rect">
              <a:avLst/>
            </a:prstGeom>
          </p:spPr>
        </p:pic>
        <p:sp>
          <p:nvSpPr>
            <p:cNvPr id="199" name="TextBox 198"/>
            <p:cNvSpPr txBox="1"/>
            <p:nvPr/>
          </p:nvSpPr>
          <p:spPr>
            <a:xfrm>
              <a:off x="179512" y="116632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23528" y="5661248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Using </a:t>
            </a:r>
            <a:r>
              <a:rPr lang="en-US" sz="1200" dirty="0">
                <a:hlinkClick r:id="rId12"/>
              </a:rPr>
              <a:t>Saturn</a:t>
            </a:r>
            <a:r>
              <a:rPr lang="en-US" sz="1200" dirty="0"/>
              <a:t> the functionality of a Payment Gateway is </a:t>
            </a:r>
            <a:r>
              <a:rPr lang="en-US" sz="1200" dirty="0" smtClean="0"/>
              <a:t>“emulated” </a:t>
            </a:r>
            <a:r>
              <a:rPr lang="en-US" sz="1200" dirty="0"/>
              <a:t>by the Merchant’s Bank.  However, the Merchant’s Bank only </a:t>
            </a:r>
            <a:r>
              <a:rPr lang="en-US" sz="1200" i="1" dirty="0"/>
              <a:t>indirectly</a:t>
            </a:r>
            <a:r>
              <a:rPr lang="en-US" sz="1200" dirty="0"/>
              <a:t> vouches for the authenticity of the Merchant.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This </a:t>
            </a:r>
            <a:r>
              <a:rPr lang="en-US" sz="1200" dirty="0"/>
              <a:t>drawing is </a:t>
            </a:r>
            <a:r>
              <a:rPr lang="en-US" sz="1200" dirty="0" smtClean="0"/>
              <a:t>slightly simplified</a:t>
            </a:r>
            <a:r>
              <a:rPr lang="en-US" sz="1200" dirty="0"/>
              <a:t>, succeeding steps as well as </a:t>
            </a:r>
            <a:r>
              <a:rPr lang="en-US" sz="1200" dirty="0" smtClean="0">
                <a:hlinkClick r:id="rId13"/>
              </a:rPr>
              <a:t>Service Discovery</a:t>
            </a:r>
            <a:r>
              <a:rPr lang="en-US" sz="1200" dirty="0" smtClean="0"/>
              <a:t> </a:t>
            </a:r>
            <a:r>
              <a:rPr lang="en-US" sz="1200" i="1" dirty="0"/>
              <a:t>are not shown </a:t>
            </a:r>
            <a:r>
              <a:rPr lang="en-US" sz="1200" i="1" dirty="0" smtClean="0"/>
              <a:t>here.</a:t>
            </a: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“Wallet</a:t>
            </a:r>
            <a:r>
              <a:rPr lang="en-US" sz="1200" dirty="0"/>
              <a:t>” is </a:t>
            </a:r>
            <a:r>
              <a:rPr lang="en-US" sz="1200" i="1" dirty="0"/>
              <a:t>identical</a:t>
            </a:r>
            <a:r>
              <a:rPr lang="en-US" sz="1200" dirty="0"/>
              <a:t> for Saturn and Payment Gateway setups.</a:t>
            </a:r>
          </a:p>
        </p:txBody>
      </p: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580</Words>
  <Application>Microsoft Office PowerPoint</Application>
  <PresentationFormat>On-screen Show (4:3)</PresentationFormat>
  <Paragraphs>100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Office Theme</vt:lpstr>
      <vt:lpstr>2_Custom Design</vt:lpstr>
      <vt:lpstr>1_Custom Design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97</cp:revision>
  <dcterms:created xsi:type="dcterms:W3CDTF">2019-05-26T05:25:22Z</dcterms:created>
  <dcterms:modified xsi:type="dcterms:W3CDTF">2019-10-30T14:41:31Z</dcterms:modified>
</cp:coreProperties>
</file>