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32" r:id="rId2"/>
    <p:sldMasterId id="2147483720" r:id="rId3"/>
    <p:sldMasterId id="2147483708" r:id="rId4"/>
    <p:sldMasterId id="2147483696" r:id="rId5"/>
    <p:sldMasterId id="2147483684" r:id="rId6"/>
    <p:sldMasterId id="2147483672" r:id="rId7"/>
    <p:sldMasterId id="2147483660" r:id="rId8"/>
  </p:sldMasterIdLst>
  <p:sldIdLst>
    <p:sldId id="258" r:id="rId9"/>
    <p:sldId id="256" r:id="rId10"/>
    <p:sldId id="265" r:id="rId11"/>
    <p:sldId id="257" r:id="rId12"/>
    <p:sldId id="261" r:id="rId13"/>
    <p:sldId id="260" r:id="rId14"/>
    <p:sldId id="264" r:id="rId15"/>
    <p:sldId id="263" r:id="rId16"/>
    <p:sldId id="259" r:id="rId17"/>
    <p:sldId id="267" r:id="rId18"/>
    <p:sldId id="266" r:id="rId19"/>
    <p:sldId id="270" r:id="rId20"/>
    <p:sldId id="271" r:id="rId21"/>
    <p:sldId id="269" r:id="rId22"/>
    <p:sldId id="26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FAC7"/>
    <a:srgbClr val="EEE1FF"/>
    <a:srgbClr val="FBF7A3"/>
    <a:srgbClr val="F9F261"/>
    <a:srgbClr val="FFFF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34573" autoAdjust="0"/>
    <p:restoredTop sz="99839" autoAdjust="0"/>
  </p:normalViewPr>
  <p:slideViewPr>
    <p:cSldViewPr>
      <p:cViewPr varScale="1">
        <p:scale>
          <a:sx n="81" d="100"/>
          <a:sy n="81" d="100"/>
        </p:scale>
        <p:origin x="-1767" y="-27"/>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6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2017-10-13</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789512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2017-10-13</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138250626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2017-10-13</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59999144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2017-10-13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512563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2017-10-13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9498679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80F04E-B60C-4530-BE27-DE08322B2422}" type="datetimeFigureOut">
              <a:rPr lang="en-US" smtClean="0"/>
              <a:t>2017-10-13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6227534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80F04E-B60C-4530-BE27-DE08322B2422}" type="datetimeFigureOut">
              <a:rPr lang="en-US" smtClean="0"/>
              <a:t>2017-10-13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568948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80F04E-B60C-4530-BE27-DE08322B2422}" type="datetimeFigureOut">
              <a:rPr lang="en-US" smtClean="0"/>
              <a:t>2017-10-13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2548109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80F04E-B60C-4530-BE27-DE08322B2422}" type="datetimeFigureOut">
              <a:rPr lang="en-US" smtClean="0"/>
              <a:t>2017-10-13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3208648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80F04E-B60C-4530-BE27-DE08322B2422}" type="datetimeFigureOut">
              <a:rPr lang="en-US" smtClean="0"/>
              <a:t>2017-10-13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3966464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0F04E-B60C-4530-BE27-DE08322B2422}" type="datetimeFigureOut">
              <a:rPr lang="en-US" smtClean="0"/>
              <a:t>2017-10-13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865747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2017-10-13</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9807693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0F04E-B60C-4530-BE27-DE08322B2422}" type="datetimeFigureOut">
              <a:rPr lang="en-US" smtClean="0"/>
              <a:t>2017-10-13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6549422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2017-10-13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1887666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2017-10-13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9361075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2017-10-13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10162130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2017-10-13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595706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690C41-1B19-4491-A062-33F2F29E9A8D}" type="datetimeFigureOut">
              <a:rPr lang="en-US" smtClean="0"/>
              <a:t>2017-10-13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1701023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690C41-1B19-4491-A062-33F2F29E9A8D}" type="datetimeFigureOut">
              <a:rPr lang="en-US" smtClean="0"/>
              <a:t>2017-10-13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11154897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690C41-1B19-4491-A062-33F2F29E9A8D}" type="datetimeFigureOut">
              <a:rPr lang="en-US" smtClean="0"/>
              <a:t>2017-10-13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2378203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690C41-1B19-4491-A062-33F2F29E9A8D}" type="datetimeFigureOut">
              <a:rPr lang="en-US" smtClean="0"/>
              <a:t>2017-10-13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7588055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690C41-1B19-4491-A062-33F2F29E9A8D}" type="datetimeFigureOut">
              <a:rPr lang="en-US" smtClean="0"/>
              <a:t>2017-10-13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4236252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2017-10-13</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3619262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90C41-1B19-4491-A062-33F2F29E9A8D}" type="datetimeFigureOut">
              <a:rPr lang="en-US" smtClean="0"/>
              <a:t>2017-10-13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3711061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90C41-1B19-4491-A062-33F2F29E9A8D}" type="datetimeFigureOut">
              <a:rPr lang="en-US" smtClean="0"/>
              <a:t>2017-10-13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5894382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2017-10-13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9013557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2017-10-13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3170724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2017-10-13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15770180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2017-10-13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4952825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D18025-B22E-453D-AA62-4A08DAEF541F}" type="datetimeFigureOut">
              <a:rPr lang="en-US" smtClean="0"/>
              <a:t>2017-10-13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146588423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D18025-B22E-453D-AA62-4A08DAEF541F}" type="datetimeFigureOut">
              <a:rPr lang="en-US" smtClean="0"/>
              <a:t>2017-10-13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75084405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D18025-B22E-453D-AA62-4A08DAEF541F}" type="datetimeFigureOut">
              <a:rPr lang="en-US" smtClean="0"/>
              <a:t>2017-10-13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55454625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D18025-B22E-453D-AA62-4A08DAEF541F}" type="datetimeFigureOut">
              <a:rPr lang="en-US" smtClean="0"/>
              <a:t>2017-10-13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458354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2017-10-13</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79941470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D18025-B22E-453D-AA62-4A08DAEF541F}" type="datetimeFigureOut">
              <a:rPr lang="en-US" smtClean="0"/>
              <a:t>2017-10-13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09386693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18025-B22E-453D-AA62-4A08DAEF541F}" type="datetimeFigureOut">
              <a:rPr lang="en-US" smtClean="0"/>
              <a:t>2017-10-13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84701659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18025-B22E-453D-AA62-4A08DAEF541F}" type="datetimeFigureOut">
              <a:rPr lang="en-US" smtClean="0"/>
              <a:t>2017-10-13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58956380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2017-10-13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99061899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2017-10-13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06376577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2017-10-13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12497752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2017-10-13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71791863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29F1F3-0306-4ADD-8575-5F845BC34EA0}" type="datetimeFigureOut">
              <a:rPr lang="en-US" smtClean="0"/>
              <a:t>2017-10-13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426416365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29F1F3-0306-4ADD-8575-5F845BC34EA0}" type="datetimeFigureOut">
              <a:rPr lang="en-US" smtClean="0"/>
              <a:t>2017-10-13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29274174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29F1F3-0306-4ADD-8575-5F845BC34EA0}" type="datetimeFigureOut">
              <a:rPr lang="en-US" smtClean="0"/>
              <a:t>2017-10-13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774829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2017-10-13</a:t>
            </a:fld>
            <a:endParaRPr lang="en-US"/>
          </a:p>
        </p:txBody>
      </p:sp>
      <p:sp>
        <p:nvSpPr>
          <p:cNvPr id="8" name="Footer Placeholder 7"/>
          <p:cNvSpPr>
            <a:spLocks noGrp="1"/>
          </p:cNvSpPr>
          <p:nvPr>
            <p:ph type="ftr" sz="quarter" idx="11"/>
          </p:nvPr>
        </p:nvSpPr>
        <p:spPr>
          <a:xfrm>
            <a:off x="3124200" y="6356351"/>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6020232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29F1F3-0306-4ADD-8575-5F845BC34EA0}" type="datetimeFigureOut">
              <a:rPr lang="en-US" smtClean="0"/>
              <a:t>2017-10-13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70874189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29F1F3-0306-4ADD-8575-5F845BC34EA0}" type="datetimeFigureOut">
              <a:rPr lang="en-US" smtClean="0"/>
              <a:t>2017-10-13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45513054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29F1F3-0306-4ADD-8575-5F845BC34EA0}" type="datetimeFigureOut">
              <a:rPr lang="en-US" smtClean="0"/>
              <a:t>2017-10-13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02913625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29F1F3-0306-4ADD-8575-5F845BC34EA0}" type="datetimeFigureOut">
              <a:rPr lang="en-US" smtClean="0"/>
              <a:t>2017-10-13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9840107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2017-10-13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345744291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2017-10-13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35817145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2017-10-13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178196871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2017-10-13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26677634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D378D0-82C9-47C6-BEE5-E347AC6F0A5E}" type="datetimeFigureOut">
              <a:rPr lang="en-US" smtClean="0"/>
              <a:t>2017-10-13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05041492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D378D0-82C9-47C6-BEE5-E347AC6F0A5E}" type="datetimeFigureOut">
              <a:rPr lang="en-US" smtClean="0"/>
              <a:t>2017-10-13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836969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2017-10-13</a:t>
            </a:fld>
            <a:endParaRPr lang="en-US"/>
          </a:p>
        </p:txBody>
      </p:sp>
      <p:sp>
        <p:nvSpPr>
          <p:cNvPr id="4" name="Footer Placeholder 3"/>
          <p:cNvSpPr>
            <a:spLocks noGrp="1"/>
          </p:cNvSpPr>
          <p:nvPr>
            <p:ph type="ftr" sz="quarter" idx="11"/>
          </p:nvPr>
        </p:nvSpPr>
        <p:spPr>
          <a:xfrm>
            <a:off x="3124200" y="6356351"/>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4231462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D378D0-82C9-47C6-BEE5-E347AC6F0A5E}" type="datetimeFigureOut">
              <a:rPr lang="en-US" smtClean="0"/>
              <a:t>2017-10-13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25638819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D378D0-82C9-47C6-BEE5-E347AC6F0A5E}" type="datetimeFigureOut">
              <a:rPr lang="en-US" smtClean="0"/>
              <a:t>2017-10-13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54919081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D378D0-82C9-47C6-BEE5-E347AC6F0A5E}" type="datetimeFigureOut">
              <a:rPr lang="en-US" smtClean="0"/>
              <a:t>2017-10-13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134847839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D378D0-82C9-47C6-BEE5-E347AC6F0A5E}" type="datetimeFigureOut">
              <a:rPr lang="en-US" smtClean="0"/>
              <a:t>2017-10-13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00464323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D378D0-82C9-47C6-BEE5-E347AC6F0A5E}" type="datetimeFigureOut">
              <a:rPr lang="en-US" smtClean="0"/>
              <a:t>2017-10-13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86822491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2017-10-13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13398131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2017-10-13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52822549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2017-10-13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92124929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2017-10-13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45250231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6FFCCF-F4AB-4D56-AEE8-39DF7F28FF62}" type="datetimeFigureOut">
              <a:rPr lang="en-US" smtClean="0"/>
              <a:t>2017-10-13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678054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2017-10-13</a:t>
            </a:fld>
            <a:endParaRPr lang="en-US"/>
          </a:p>
        </p:txBody>
      </p:sp>
      <p:sp>
        <p:nvSpPr>
          <p:cNvPr id="3" name="Footer Placeholder 2"/>
          <p:cNvSpPr>
            <a:spLocks noGrp="1"/>
          </p:cNvSpPr>
          <p:nvPr>
            <p:ph type="ftr" sz="quarter" idx="11"/>
          </p:nvPr>
        </p:nvSpPr>
        <p:spPr>
          <a:xfrm>
            <a:off x="3124200" y="6356351"/>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895819687"/>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96FFCCF-F4AB-4D56-AEE8-39DF7F28FF62}" type="datetimeFigureOut">
              <a:rPr lang="en-US" smtClean="0"/>
              <a:t>2017-10-13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18724365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96FFCCF-F4AB-4D56-AEE8-39DF7F28FF62}" type="datetimeFigureOut">
              <a:rPr lang="en-US" smtClean="0"/>
              <a:t>2017-10-13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410822899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96FFCCF-F4AB-4D56-AEE8-39DF7F28FF62}" type="datetimeFigureOut">
              <a:rPr lang="en-US" smtClean="0"/>
              <a:t>2017-10-13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36671068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6FFCCF-F4AB-4D56-AEE8-39DF7F28FF62}" type="datetimeFigureOut">
              <a:rPr lang="en-US" smtClean="0"/>
              <a:t>2017-10-13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52536034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FFCCF-F4AB-4D56-AEE8-39DF7F28FF62}" type="datetimeFigureOut">
              <a:rPr lang="en-US" smtClean="0"/>
              <a:t>2017-10-13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17395740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FFCCF-F4AB-4D56-AEE8-39DF7F28FF62}" type="datetimeFigureOut">
              <a:rPr lang="en-US" smtClean="0"/>
              <a:t>2017-10-13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87174836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2017-10-13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29859222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2017-10-13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380259393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2017-10-13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67473549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2017-10-13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621118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2017-10-13</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70163630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0DB797-294B-4B2B-9A48-229F3ACF3E1A}" type="datetimeFigureOut">
              <a:rPr lang="en-US" smtClean="0"/>
              <a:t>2017-10-13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91746561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0DB797-294B-4B2B-9A48-229F3ACF3E1A}" type="datetimeFigureOut">
              <a:rPr lang="en-US" smtClean="0"/>
              <a:t>2017-10-13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247752120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0DB797-294B-4B2B-9A48-229F3ACF3E1A}" type="datetimeFigureOut">
              <a:rPr lang="en-US" smtClean="0"/>
              <a:t>2017-10-13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91285094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0DB797-294B-4B2B-9A48-229F3ACF3E1A}" type="datetimeFigureOut">
              <a:rPr lang="en-US" smtClean="0"/>
              <a:t>2017-10-13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84778510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0DB797-294B-4B2B-9A48-229F3ACF3E1A}" type="datetimeFigureOut">
              <a:rPr lang="en-US" smtClean="0"/>
              <a:t>2017-10-13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05462180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DB797-294B-4B2B-9A48-229F3ACF3E1A}" type="datetimeFigureOut">
              <a:rPr lang="en-US" smtClean="0"/>
              <a:t>2017-10-13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50739888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DB797-294B-4B2B-9A48-229F3ACF3E1A}" type="datetimeFigureOut">
              <a:rPr lang="en-US" smtClean="0"/>
              <a:t>2017-10-13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203725411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2017-10-13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72015046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2017-10-13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642738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2017-10-13</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1173090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Box 6"/>
          <p:cNvSpPr txBox="1"/>
          <p:nvPr userDrawn="1"/>
        </p:nvSpPr>
        <p:spPr>
          <a:xfrm rot="1277928">
            <a:off x="1477194" y="2403965"/>
            <a:ext cx="6112379" cy="1569660"/>
          </a:xfrm>
          <a:prstGeom prst="rect">
            <a:avLst/>
          </a:prstGeom>
          <a:noFill/>
        </p:spPr>
        <p:txBody>
          <a:bodyPr wrap="none" rtlCol="0">
            <a:spAutoFit/>
          </a:bodyPr>
          <a:lstStyle/>
          <a:p>
            <a:r>
              <a:rPr lang="en-US" sz="9600" dirty="0" smtClean="0">
                <a:solidFill>
                  <a:schemeClr val="bg1">
                    <a:lumMod val="95000"/>
                  </a:schemeClr>
                </a:solidFill>
                <a:latin typeface="Impact" panose="020B0806030902050204" pitchFamily="34" charset="0"/>
              </a:rPr>
              <a:t>Preliminary</a:t>
            </a:r>
            <a:endParaRPr lang="en-US" sz="9600" dirty="0">
              <a:solidFill>
                <a:schemeClr val="bg1">
                  <a:lumMod val="95000"/>
                </a:schemeClr>
              </a:solidFill>
              <a:latin typeface="Impact" panose="020B0806030902050204" pitchFamily="34" charset="0"/>
            </a:endParaRPr>
          </a:p>
        </p:txBody>
      </p:sp>
      <p:sp>
        <p:nvSpPr>
          <p:cNvPr id="8" name="TextBox 7"/>
          <p:cNvSpPr txBox="1"/>
          <p:nvPr userDrawn="1"/>
        </p:nvSpPr>
        <p:spPr>
          <a:xfrm>
            <a:off x="-32346" y="6695108"/>
            <a:ext cx="1988412" cy="184666"/>
          </a:xfrm>
          <a:prstGeom prst="rect">
            <a:avLst/>
          </a:prstGeom>
          <a:noFill/>
        </p:spPr>
        <p:txBody>
          <a:bodyPr wrap="square" rtlCol="0">
            <a:spAutoFit/>
          </a:bodyPr>
          <a:lstStyle/>
          <a:p>
            <a:r>
              <a:rPr lang="en-US" sz="600" dirty="0" smtClean="0">
                <a:latin typeface="Arial" panose="020B0604020202020204" pitchFamily="34" charset="0"/>
                <a:cs typeface="Arial" panose="020B0604020202020204" pitchFamily="34" charset="0"/>
              </a:rPr>
              <a:t>Saturn © WebPKI.org </a:t>
            </a:r>
            <a:r>
              <a:rPr lang="en-US" sz="600" dirty="0" smtClean="0">
                <a:latin typeface="Arial" panose="020B0604020202020204" pitchFamily="34" charset="0"/>
                <a:cs typeface="Arial" panose="020B0604020202020204" pitchFamily="34" charset="0"/>
              </a:rPr>
              <a:t>2017-10-13 </a:t>
            </a:r>
            <a:r>
              <a:rPr lang="en-US" sz="600" dirty="0" smtClean="0">
                <a:latin typeface="Arial" panose="020B0604020202020204" pitchFamily="34" charset="0"/>
                <a:cs typeface="Arial" panose="020B0604020202020204" pitchFamily="34" charset="0"/>
              </a:rPr>
              <a:t>V3, API V0.57</a:t>
            </a:r>
            <a:endParaRPr lang="en-US" sz="600" dirty="0">
              <a:latin typeface="Arial" panose="020B0604020202020204" pitchFamily="34" charset="0"/>
              <a:cs typeface="Arial" panose="020B0604020202020204" pitchFamily="34" charset="0"/>
            </a:endParaRPr>
          </a:p>
        </p:txBody>
      </p:sp>
      <p:sp>
        <p:nvSpPr>
          <p:cNvPr id="4" name="TextBox 3"/>
          <p:cNvSpPr txBox="1"/>
          <p:nvPr userDrawn="1"/>
        </p:nvSpPr>
        <p:spPr>
          <a:xfrm>
            <a:off x="8532440" y="6700718"/>
            <a:ext cx="648072" cy="184666"/>
          </a:xfrm>
          <a:prstGeom prst="rect">
            <a:avLst/>
          </a:prstGeom>
          <a:noFill/>
        </p:spPr>
        <p:txBody>
          <a:bodyPr wrap="square" rtlCol="0">
            <a:spAutoFit/>
          </a:bodyPr>
          <a:lstStyle/>
          <a:p>
            <a:pPr algn="r"/>
            <a:fld id="{87622713-B415-47DE-A26F-9FE74A2F44E9}" type="slidenum">
              <a:rPr lang="en-US" sz="600" smtClean="0">
                <a:latin typeface="Arial" panose="020B0604020202020204" pitchFamily="34" charset="0"/>
                <a:cs typeface="Arial" panose="020B0604020202020204" pitchFamily="34" charset="0"/>
              </a:rPr>
              <a:pPr algn="r"/>
              <a:t>‹#›</a:t>
            </a:fld>
            <a:r>
              <a:rPr lang="en-US" sz="600" dirty="0" smtClean="0">
                <a:latin typeface="Arial" panose="020B0604020202020204" pitchFamily="34" charset="0"/>
                <a:cs typeface="Arial" panose="020B0604020202020204" pitchFamily="34" charset="0"/>
              </a:rPr>
              <a:t>/15</a:t>
            </a:r>
            <a:endParaRPr lang="en-US" sz="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2809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80F04E-B60C-4530-BE27-DE08322B2422}" type="datetimeFigureOut">
              <a:rPr lang="en-US" smtClean="0"/>
              <a:t>2017-10-13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35EB71-7EEF-411E-9731-D1B10F1854B7}" type="slidenum">
              <a:rPr lang="en-US" smtClean="0"/>
              <a:t>‹#›</a:t>
            </a:fld>
            <a:endParaRPr lang="en-US"/>
          </a:p>
        </p:txBody>
      </p:sp>
    </p:spTree>
    <p:extLst>
      <p:ext uri="{BB962C8B-B14F-4D97-AF65-F5344CB8AC3E}">
        <p14:creationId xmlns:p14="http://schemas.microsoft.com/office/powerpoint/2010/main" val="34230816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690C41-1B19-4491-A062-33F2F29E9A8D}" type="datetimeFigureOut">
              <a:rPr lang="en-US" smtClean="0"/>
              <a:t>2017-10-13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9825A3-2354-42A3-B410-2FC6C24322F6}" type="slidenum">
              <a:rPr lang="en-US" smtClean="0"/>
              <a:t>‹#›</a:t>
            </a:fld>
            <a:endParaRPr lang="en-US"/>
          </a:p>
        </p:txBody>
      </p:sp>
    </p:spTree>
    <p:extLst>
      <p:ext uri="{BB962C8B-B14F-4D97-AF65-F5344CB8AC3E}">
        <p14:creationId xmlns:p14="http://schemas.microsoft.com/office/powerpoint/2010/main" val="57331053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D18025-B22E-453D-AA62-4A08DAEF541F}" type="datetimeFigureOut">
              <a:rPr lang="en-US" smtClean="0"/>
              <a:t>2017-10-13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A22A5A-8B8E-4A4C-BA42-5198E2C44C2C}" type="slidenum">
              <a:rPr lang="en-US" smtClean="0"/>
              <a:t>‹#›</a:t>
            </a:fld>
            <a:endParaRPr lang="en-US"/>
          </a:p>
        </p:txBody>
      </p:sp>
    </p:spTree>
    <p:extLst>
      <p:ext uri="{BB962C8B-B14F-4D97-AF65-F5344CB8AC3E}">
        <p14:creationId xmlns:p14="http://schemas.microsoft.com/office/powerpoint/2010/main" val="3154594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29F1F3-0306-4ADD-8575-5F845BC34EA0}" type="datetimeFigureOut">
              <a:rPr lang="en-US" smtClean="0"/>
              <a:t>2017-10-13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57864A-740B-4002-BB7F-9C09FD223B10}" type="slidenum">
              <a:rPr lang="en-US" smtClean="0"/>
              <a:t>‹#›</a:t>
            </a:fld>
            <a:endParaRPr lang="en-US"/>
          </a:p>
        </p:txBody>
      </p:sp>
    </p:spTree>
    <p:extLst>
      <p:ext uri="{BB962C8B-B14F-4D97-AF65-F5344CB8AC3E}">
        <p14:creationId xmlns:p14="http://schemas.microsoft.com/office/powerpoint/2010/main" val="341504997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D378D0-82C9-47C6-BEE5-E347AC6F0A5E}" type="datetimeFigureOut">
              <a:rPr lang="en-US" smtClean="0"/>
              <a:t>2017-10-13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48F381-9096-4555-BC8B-4B5925F79B4A}" type="slidenum">
              <a:rPr lang="en-US" smtClean="0"/>
              <a:t>‹#›</a:t>
            </a:fld>
            <a:endParaRPr lang="en-US"/>
          </a:p>
        </p:txBody>
      </p:sp>
    </p:spTree>
    <p:extLst>
      <p:ext uri="{BB962C8B-B14F-4D97-AF65-F5344CB8AC3E}">
        <p14:creationId xmlns:p14="http://schemas.microsoft.com/office/powerpoint/2010/main" val="7279645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6FFCCF-F4AB-4D56-AEE8-39DF7F28FF62}" type="datetimeFigureOut">
              <a:rPr lang="en-US" smtClean="0"/>
              <a:t>2017-10-13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10F5BF-02A6-4D3E-A36F-9B134CBDEB46}" type="slidenum">
              <a:rPr lang="en-US" smtClean="0"/>
              <a:t>‹#›</a:t>
            </a:fld>
            <a:endParaRPr lang="en-US"/>
          </a:p>
        </p:txBody>
      </p:sp>
    </p:spTree>
    <p:extLst>
      <p:ext uri="{BB962C8B-B14F-4D97-AF65-F5344CB8AC3E}">
        <p14:creationId xmlns:p14="http://schemas.microsoft.com/office/powerpoint/2010/main" val="21640959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DB797-294B-4B2B-9A48-229F3ACF3E1A}" type="datetimeFigureOut">
              <a:rPr lang="en-US" smtClean="0"/>
              <a:t>2017-10-13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5D8DD-EC1A-48D5-8F3C-289864A69BA7}" type="slidenum">
              <a:rPr lang="en-US" smtClean="0"/>
              <a:t>‹#›</a:t>
            </a:fld>
            <a:endParaRPr lang="en-US"/>
          </a:p>
        </p:txBody>
      </p:sp>
    </p:spTree>
    <p:extLst>
      <p:ext uri="{BB962C8B-B14F-4D97-AF65-F5344CB8AC3E}">
        <p14:creationId xmlns:p14="http://schemas.microsoft.com/office/powerpoint/2010/main" val="1129054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cyberphone.github.io/doc/security/jcs.html" TargetMode="External"/><Relationship Id="rId2" Type="http://schemas.openxmlformats.org/officeDocument/2006/relationships/slide" Target="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10.xml"/><Relationship Id="rId1" Type="http://schemas.openxmlformats.org/officeDocument/2006/relationships/slideLayout" Target="../slideLayouts/slideLayout7.xml"/><Relationship Id="rId4" Type="http://schemas.openxmlformats.org/officeDocument/2006/relationships/hyperlink" Target="https://cyberphone.github.io/doc/security/jef.html"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s://cyberphone.github.io/doc/security/jef.html"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7.xml"/><Relationship Id="rId4" Type="http://schemas.openxmlformats.org/officeDocument/2006/relationships/slide" Target="slide4.xml"/></Relationships>
</file>

<file path=ppt/slides/_rels/slide14.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 Target="slide8.xml"/><Relationship Id="rId11" Type="http://schemas.openxmlformats.org/officeDocument/2006/relationships/image" Target="../media/image10.emf"/><Relationship Id="rId5" Type="http://schemas.microsoft.com/office/2007/relationships/hdphoto" Target="../media/hdphoto1.wdp"/><Relationship Id="rId10"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hyperlink" Target="https://cyberphone.github.io/doc/web/yasmin.html" TargetMode="Externa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hyperlink" Target="https://cyberphone.github.io/doc/security/keygen2.html" TargetMode="External"/><Relationship Id="rId5" Type="http://schemas.openxmlformats.org/officeDocument/2006/relationships/hyperlink" Target="https://cyberphone.github.io/doc/defensive-publications/payment-authorization-scheme.pdf" TargetMode="External"/><Relationship Id="rId4" Type="http://schemas.openxmlformats.org/officeDocument/2006/relationships/hyperlink" Target="https://cyberphone.github.io/doc/security/sks-api-arch.pdf" TargetMode="External"/></Relationships>
</file>

<file path=ppt/slides/_rels/slide2.xml.rels><?xml version="1.0" encoding="UTF-8" standalone="yes"?>
<Relationships xmlns="http://schemas.openxmlformats.org/package/2006/relationships"><Relationship Id="rId8" Type="http://schemas.openxmlformats.org/officeDocument/2006/relationships/slide" Target="slide14.xml"/><Relationship Id="rId13"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slide" Target="slide15.xml"/><Relationship Id="rId12" Type="http://schemas.openxmlformats.org/officeDocument/2006/relationships/image" Target="../media/image8.png"/><Relationship Id="rId2"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 Target="slide8.xml"/><Relationship Id="rId11" Type="http://schemas.openxmlformats.org/officeDocument/2006/relationships/image" Target="../media/image7.emf"/><Relationship Id="rId5" Type="http://schemas.microsoft.com/office/2007/relationships/hdphoto" Target="../media/hdphoto1.wdp"/><Relationship Id="rId10" Type="http://schemas.openxmlformats.org/officeDocument/2006/relationships/image" Target="../media/image6.png"/><Relationship Id="rId4" Type="http://schemas.openxmlformats.org/officeDocument/2006/relationships/image" Target="../media/image4.png"/><Relationship Id="rId9" Type="http://schemas.openxmlformats.org/officeDocument/2006/relationships/image" Target="../media/image5.png"/><Relationship Id="rId14" Type="http://schemas.openxmlformats.org/officeDocument/2006/relationships/image" Target="../media/image10.emf"/></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0.emf"/><Relationship Id="rId3" Type="http://schemas.openxmlformats.org/officeDocument/2006/relationships/image" Target="../media/image3.png"/><Relationship Id="rId7" Type="http://schemas.openxmlformats.org/officeDocument/2006/relationships/image" Target="../media/image5.png"/><Relationship Id="rId12" Type="http://schemas.openxmlformats.org/officeDocument/2006/relationships/image" Target="../media/image9.png"/><Relationship Id="rId2"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 Target="slide8.xml"/><Relationship Id="rId11" Type="http://schemas.openxmlformats.org/officeDocument/2006/relationships/slide" Target="slide14.xml"/><Relationship Id="rId5" Type="http://schemas.microsoft.com/office/2007/relationships/hdphoto" Target="../media/hdphoto1.wdp"/><Relationship Id="rId10" Type="http://schemas.openxmlformats.org/officeDocument/2006/relationships/image" Target="../media/image11.png"/><Relationship Id="rId4" Type="http://schemas.openxmlformats.org/officeDocument/2006/relationships/image" Target="../media/image4.png"/><Relationship Id="rId9" Type="http://schemas.openxmlformats.org/officeDocument/2006/relationships/image" Target="../media/image7.emf"/></Relationships>
</file>

<file path=ppt/slides/_rels/slide4.xml.rels><?xml version="1.0" encoding="UTF-8" standalone="yes"?>
<Relationships xmlns="http://schemas.openxmlformats.org/package/2006/relationships"><Relationship Id="rId2" Type="http://schemas.openxmlformats.org/officeDocument/2006/relationships/hyperlink" Target="https://cyberphone.github.io/doc/security/jcs.html"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4.xml"/><Relationship Id="rId1" Type="http://schemas.openxmlformats.org/officeDocument/2006/relationships/slideLayout" Target="../slideLayouts/slideLayout7.xml"/><Relationship Id="rId4" Type="http://schemas.openxmlformats.org/officeDocument/2006/relationships/hyperlink" Target="https://cyberphone.github.io/doc/security/jcs.html"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cyberphone.github.io/doc/security/jef.html"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hyperlink" Target="https://cyberphone.github.io/doc/security/jcs.html" TargetMode="External"/><Relationship Id="rId1" Type="http://schemas.openxmlformats.org/officeDocument/2006/relationships/slideLayout" Target="../slideLayouts/slideLayout7.xml"/><Relationship Id="rId4" Type="http://schemas.openxmlformats.org/officeDocument/2006/relationships/hyperlink" Target="https://cyberphone.github.io/doc/security/jef.html"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cyberphone.github.io/doc/security/jcs.html"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16" t="1" r="48964" b="48452"/>
          <a:stretch/>
        </p:blipFill>
        <p:spPr>
          <a:xfrm>
            <a:off x="179512" y="199018"/>
            <a:ext cx="1161771" cy="524672"/>
          </a:xfrm>
          <a:prstGeom prst="rect">
            <a:avLst/>
          </a:prstGeom>
          <a:solidFill>
            <a:schemeClr val="bg1"/>
          </a:solidFill>
          <a:ln w="3175">
            <a:solidFill>
              <a:schemeClr val="bg1">
                <a:lumMod val="75000"/>
              </a:schemeClr>
            </a:solidFill>
          </a:ln>
          <a:effectLst>
            <a:outerShdw blurRad="50800" dist="38100" dir="2700000" algn="tl" rotWithShape="0">
              <a:prstClr val="black">
                <a:alpha val="40000"/>
              </a:prstClr>
            </a:outerShdw>
          </a:effectLst>
        </p:spPr>
      </p:pic>
      <p:sp>
        <p:nvSpPr>
          <p:cNvPr id="3" name="TextBox 2"/>
          <p:cNvSpPr txBox="1"/>
          <p:nvPr/>
        </p:nvSpPr>
        <p:spPr>
          <a:xfrm>
            <a:off x="1804273" y="1124744"/>
            <a:ext cx="5519716" cy="882293"/>
          </a:xfrm>
          <a:prstGeom prst="rect">
            <a:avLst/>
          </a:prstGeom>
          <a:noFill/>
        </p:spPr>
        <p:txBody>
          <a:bodyPr wrap="none" rtlCol="0">
            <a:spAutoFit/>
          </a:bodyPr>
          <a:lstStyle/>
          <a:p>
            <a:pPr algn="ctr">
              <a:spcAft>
                <a:spcPts val="400"/>
              </a:spcAft>
            </a:pPr>
            <a:r>
              <a:rPr lang="en-US" sz="2800" dirty="0" smtClean="0">
                <a:latin typeface="Times New Roman" panose="02020603050405020304" pitchFamily="18" charset="0"/>
                <a:cs typeface="Times New Roman" panose="02020603050405020304" pitchFamily="18" charset="0"/>
              </a:rPr>
              <a:t>Saturn</a:t>
            </a:r>
            <a:r>
              <a:rPr lang="en-US" sz="2800" baseline="20000" dirty="0" smtClean="0">
                <a:latin typeface="Arial" panose="020B0604020202020204" pitchFamily="34" charset="0"/>
                <a:cs typeface="Times New Roman" panose="02020603050405020304" pitchFamily="18" charset="0"/>
              </a:rPr>
              <a:t>™</a:t>
            </a:r>
            <a:endParaRPr lang="en-US" sz="1000" baseline="20000" dirty="0" smtClean="0">
              <a:latin typeface="Arial" panose="020B0604020202020204" pitchFamily="34" charset="0"/>
              <a:cs typeface="Times New Roman" panose="02020603050405020304" pitchFamily="18" charset="0"/>
            </a:endParaRPr>
          </a:p>
          <a:p>
            <a:pPr algn="ctr">
              <a:spcAft>
                <a:spcPts val="600"/>
              </a:spcAft>
            </a:pPr>
            <a:r>
              <a:rPr lang="en-US" sz="2000" dirty="0" smtClean="0">
                <a:latin typeface="Times New Roman" panose="02020603050405020304" pitchFamily="18" charset="0"/>
                <a:cs typeface="Times New Roman" panose="02020603050405020304" pitchFamily="18" charset="0"/>
              </a:rPr>
              <a:t>End-to-End Secured Payment Authorization System</a:t>
            </a:r>
            <a:endParaRPr lang="en-US"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899592" y="2438499"/>
            <a:ext cx="7704856" cy="2718693"/>
          </a:xfrm>
          <a:prstGeom prst="rect">
            <a:avLst/>
          </a:prstGeom>
          <a:noFill/>
        </p:spPr>
        <p:txBody>
          <a:bodyPr wrap="square" rtlCol="0">
            <a:spAutoFit/>
          </a:bodyPr>
          <a:lstStyle/>
          <a:p>
            <a:pPr marL="266700" indent="-180975">
              <a:spcAft>
                <a:spcPts val="800"/>
              </a:spcAft>
              <a:buFont typeface="Arial" panose="020B0604020202020204" pitchFamily="34" charset="0"/>
              <a:buChar char="•"/>
            </a:pPr>
            <a:r>
              <a:rPr lang="en-US" sz="1600" i="1" dirty="0" smtClean="0">
                <a:latin typeface="Arial" panose="020B0604020202020204" pitchFamily="34" charset="0"/>
                <a:cs typeface="Arial" panose="020B0604020202020204" pitchFamily="34" charset="0"/>
              </a:rPr>
              <a:t>Decentralized operation </a:t>
            </a:r>
            <a:r>
              <a:rPr lang="en-US" sz="1600" dirty="0" smtClean="0">
                <a:latin typeface="Arial" panose="020B0604020202020204" pitchFamily="34" charset="0"/>
                <a:cs typeface="Arial" panose="020B0604020202020204" pitchFamily="34" charset="0"/>
              </a:rPr>
              <a:t>accomplishes similar goals as 3D Secure and “Tokenization” but </a:t>
            </a:r>
            <a:r>
              <a:rPr lang="en-US" sz="1600" i="1" dirty="0" smtClean="0">
                <a:latin typeface="Arial" panose="020B0604020202020204" pitchFamily="34" charset="0"/>
                <a:cs typeface="Arial" panose="020B0604020202020204" pitchFamily="34" charset="0"/>
              </a:rPr>
              <a:t>without registries or additional services</a:t>
            </a: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Facilitates the design of brand/bank independent, “rich UI” wallets, supporting both card- </a:t>
            </a:r>
            <a:r>
              <a:rPr lang="en-US" sz="1600" dirty="0">
                <a:latin typeface="Arial" panose="020B0604020202020204" pitchFamily="34" charset="0"/>
                <a:cs typeface="Arial" panose="020B0604020202020204" pitchFamily="34" charset="0"/>
              </a:rPr>
              <a:t>and bank-to-bank payments</a:t>
            </a:r>
            <a:endParaRPr lang="en-US" sz="1600" dirty="0" smtClean="0">
              <a:latin typeface="Arial" panose="020B0604020202020204" pitchFamily="34" charset="0"/>
              <a:cs typeface="Arial" panose="020B0604020202020204" pitchFamily="34" charset="0"/>
            </a:endParaRP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Equally applicable on the mobile Web, locally in a shop, at an automated gas station, or as a “PC companion” on the Web</a:t>
            </a:r>
          </a:p>
          <a:p>
            <a:pPr marL="266700" indent="-180975">
              <a:spcAft>
                <a:spcPts val="800"/>
              </a:spcAft>
              <a:buFont typeface="Arial" panose="020B0604020202020204" pitchFamily="34" charset="0"/>
              <a:buChar char="•"/>
            </a:pPr>
            <a:r>
              <a:rPr lang="en-US" sz="1600" i="1" dirty="0" smtClean="0">
                <a:latin typeface="Arial" panose="020B0604020202020204" pitchFamily="34" charset="0"/>
                <a:cs typeface="Arial" panose="020B0604020202020204" pitchFamily="34" charset="0"/>
              </a:rPr>
              <a:t>Eliminates</a:t>
            </a:r>
            <a:r>
              <a:rPr lang="en-US" sz="1600" dirty="0" smtClean="0">
                <a:latin typeface="Arial" panose="020B0604020202020204" pitchFamily="34" charset="0"/>
                <a:cs typeface="Arial" panose="020B0604020202020204" pitchFamily="34" charset="0"/>
              </a:rPr>
              <a:t> the traditional payment terminal and </a:t>
            </a:r>
            <a:r>
              <a:rPr lang="en-US" sz="1600" dirty="0">
                <a:latin typeface="Arial" panose="020B0604020202020204" pitchFamily="34" charset="0"/>
                <a:cs typeface="Arial" panose="020B0604020202020204" pitchFamily="34" charset="0"/>
              </a:rPr>
              <a:t>r</a:t>
            </a:r>
            <a:r>
              <a:rPr lang="en-US" sz="1600" dirty="0" smtClean="0">
                <a:latin typeface="Arial" panose="020B0604020202020204" pitchFamily="34" charset="0"/>
                <a:cs typeface="Arial" panose="020B0604020202020204" pitchFamily="34" charset="0"/>
              </a:rPr>
              <a:t>educes merchant PCI requirements to a minimum</a:t>
            </a: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Requires a </a:t>
            </a:r>
            <a:r>
              <a:rPr lang="en-US" sz="1600" i="1" dirty="0" smtClean="0">
                <a:latin typeface="Arial" panose="020B0604020202020204" pitchFamily="34" charset="0"/>
                <a:cs typeface="Arial" panose="020B0604020202020204" pitchFamily="34" charset="0"/>
              </a:rPr>
              <a:t>single</a:t>
            </a:r>
            <a:r>
              <a:rPr lang="en-US" sz="1600" dirty="0" smtClean="0">
                <a:latin typeface="Arial" panose="020B0604020202020204" pitchFamily="34" charset="0"/>
                <a:cs typeface="Arial" panose="020B0604020202020204" pitchFamily="34" charset="0"/>
              </a:rPr>
              <a:t> “active” method on the issuer side to function*</a:t>
            </a:r>
            <a:endParaRPr lang="en-US" sz="1600" dirty="0">
              <a:latin typeface="Arial" panose="020B0604020202020204" pitchFamily="34" charset="0"/>
              <a:cs typeface="Arial" panose="020B0604020202020204" pitchFamily="34" charset="0"/>
            </a:endParaRPr>
          </a:p>
        </p:txBody>
      </p:sp>
      <p:sp>
        <p:nvSpPr>
          <p:cNvPr id="6" name="TextBox 5"/>
          <p:cNvSpPr txBox="1"/>
          <p:nvPr/>
        </p:nvSpPr>
        <p:spPr>
          <a:xfrm>
            <a:off x="1691680" y="6021288"/>
            <a:ext cx="5889534" cy="299295"/>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108000" tIns="72000" rIns="108000" bIns="72000" rtlCol="0" anchor="ctr" anchorCtr="1">
            <a:spAutoFit/>
          </a:bodyPr>
          <a:lstStyle/>
          <a:p>
            <a:r>
              <a:rPr lang="en-US" sz="1000" dirty="0" smtClean="0">
                <a:latin typeface="Arial" panose="020B0604020202020204" pitchFamily="34" charset="0"/>
                <a:cs typeface="Arial" panose="020B0604020202020204" pitchFamily="34" charset="0"/>
              </a:rPr>
              <a:t>Disclaimer: This is a system in development and specifications are subject to change without notice </a:t>
            </a:r>
            <a:endParaRPr lang="en-US" sz="1000" i="1" dirty="0">
              <a:latin typeface="Arial" panose="020B0604020202020204" pitchFamily="34" charset="0"/>
              <a:cs typeface="Arial" panose="020B0604020202020204" pitchFamily="34" charset="0"/>
            </a:endParaRPr>
          </a:p>
        </p:txBody>
      </p:sp>
      <p:sp>
        <p:nvSpPr>
          <p:cNvPr id="5" name="TextBox 4"/>
          <p:cNvSpPr txBox="1"/>
          <p:nvPr/>
        </p:nvSpPr>
        <p:spPr>
          <a:xfrm>
            <a:off x="1009376" y="5480938"/>
            <a:ext cx="5030544" cy="215444"/>
          </a:xfrm>
          <a:prstGeom prst="rect">
            <a:avLst/>
          </a:prstGeom>
          <a:noFill/>
        </p:spPr>
        <p:txBody>
          <a:bodyPr wrap="none" rtlCol="0">
            <a:spAutoFit/>
          </a:bodyPr>
          <a:lstStyle/>
          <a:p>
            <a:r>
              <a:rPr lang="en-US" sz="800" i="1" dirty="0" smtClean="0">
                <a:latin typeface="Arial" panose="020B0604020202020204" pitchFamily="34" charset="0"/>
                <a:cs typeface="Arial" panose="020B0604020202020204" pitchFamily="34" charset="0"/>
              </a:rPr>
              <a:t>* Reservations and reoccurring payments will in non-card-based scenarios need a second method as well </a:t>
            </a:r>
            <a:endParaRPr lang="en-US" sz="8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9937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548680"/>
            <a:ext cx="8280920" cy="5401479"/>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AuthorizationRequest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recepientUrl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://payproc.mybank.com/service</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authorityUrl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https://saturn.bigbank.com/payees/86344</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paymentMethod</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https://bankdirect.net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atinLnBrk="1">
              <a:spcBef>
                <a:spcPts val="600"/>
              </a:spcBef>
            </a:pP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i="1"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As selected by the Wallet/User…</a:t>
            </a:r>
            <a:r>
              <a:rPr lang="en-US" sz="1000" dirty="0" smtClean="0">
                <a:latin typeface="Verdana" panose="020B0604030504040204" pitchFamily="34" charset="0"/>
                <a:ea typeface="Verdana" panose="020B0604030504040204" pitchFamily="34" charset="0"/>
                <a:cs typeface="Verdana" panose="020B0604030504040204" pitchFamily="34" charset="0"/>
              </a:rPr>
              <a:t/>
            </a:r>
            <a:br>
              <a:rPr lang="en-US" sz="1000" dirty="0" smtClean="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encryptedAuthorization</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atinLnBrk="1">
              <a:spcBef>
                <a:spcPts val="600"/>
              </a:spcBef>
            </a:pP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i="1"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As created by the Wallet…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paymentMethodSpecific</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atinLnBrk="1">
              <a:spcBef>
                <a:spcPts val="600"/>
              </a:spcBef>
              <a:spcAft>
                <a:spcPts val="600"/>
              </a:spcAft>
            </a:pP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Each method defines its own data…</a:t>
            </a:r>
            <a:r>
              <a:rPr lang="en-US" sz="1000" dirty="0" smtClean="0">
                <a:latin typeface="Verdana" panose="020B0604030504040204" pitchFamily="34" charset="0"/>
                <a:ea typeface="Verdana" panose="020B0604030504040204" pitchFamily="34" charset="0"/>
                <a:cs typeface="Verdana" panose="020B0604030504040204" pitchFamily="34" charset="0"/>
              </a:rPr>
              <a:t/>
            </a:r>
            <a:br>
              <a:rPr lang="en-US" sz="1000" dirty="0" smtClean="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b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referenceId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#1000005</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clientIpAddress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224.165.21.50</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2017-09-27T06:02:20Z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a:t>
            </a:r>
            <a:r>
              <a:rPr lang="en-US" sz="1000" dirty="0" smtClean="0">
                <a:solidFill>
                  <a:srgbClr val="0000C0"/>
                </a:solidFill>
                <a:latin typeface="Verdana"/>
              </a:rPr>
              <a:t>Payee</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publicKey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kty</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crv</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x</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rZ344aiTaOATmLBOdfYThvnQu_zyB1aJZrbbbks2P9I</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lKOvfJdgN8WqEbXMDYPRSMsPicm0Tk10pmer9LxvxLg</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G4ct46eTx-GgF2qrSnHKRR9f9Ajd … ju85d56gSON2M3I20-u6sfcejw</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785544" y="260648"/>
            <a:ext cx="7053534" cy="338554"/>
          </a:xfrm>
          <a:prstGeom prst="rect">
            <a:avLst/>
          </a:prstGeom>
          <a:noFill/>
        </p:spPr>
        <p:txBody>
          <a:bodyPr wrap="none" rtlCol="0">
            <a:spAutoFit/>
          </a:bodyPr>
          <a:lstStyle/>
          <a:p>
            <a:pPr algn="ctr"/>
            <a:r>
              <a:rPr lang="en-US" sz="1600" b="1" dirty="0" smtClean="0">
                <a:latin typeface="Arial" panose="020B0604020202020204" pitchFamily="34" charset="0"/>
                <a:cs typeface="Arial" panose="020B0604020202020204" pitchFamily="34" charset="0"/>
                <a:sym typeface="Wingdings"/>
              </a:rPr>
              <a:t>④</a:t>
            </a:r>
            <a:r>
              <a:rPr lang="en-US" sz="1600" dirty="0" smtClean="0">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rPr>
              <a:t>Merchant Creates and Sends an “</a:t>
            </a:r>
            <a:r>
              <a:rPr lang="en-US" sz="1600" dirty="0" err="1" smtClean="0">
                <a:latin typeface="Arial" panose="020B0604020202020204" pitchFamily="34" charset="0"/>
                <a:cs typeface="Arial" panose="020B0604020202020204" pitchFamily="34" charset="0"/>
              </a:rPr>
              <a:t>AuthorizationRequest</a:t>
            </a:r>
            <a:r>
              <a:rPr lang="en-US" sz="1600" dirty="0" smtClean="0">
                <a:latin typeface="Arial" panose="020B0604020202020204" pitchFamily="34" charset="0"/>
                <a:cs typeface="Arial" panose="020B0604020202020204" pitchFamily="34" charset="0"/>
              </a:rPr>
              <a:t>” JSON 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6006136"/>
            <a:ext cx="7848872"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The counter-signed </a:t>
            </a:r>
            <a:r>
              <a:rPr lang="en-US" sz="1000" b="1" dirty="0" err="1" smtClean="0">
                <a:latin typeface="Courier New" panose="02070309020205020404" pitchFamily="49" charset="0"/>
                <a:cs typeface="Courier New" panose="02070309020205020404" pitchFamily="49" charset="0"/>
              </a:rPr>
              <a:t>AuthorizationRequest</a:t>
            </a:r>
            <a:r>
              <a:rPr lang="en-US" sz="1000" dirty="0" smtClean="0">
                <a:latin typeface="Arial" panose="020B0604020202020204" pitchFamily="34" charset="0"/>
                <a:cs typeface="Arial" panose="020B0604020202020204" pitchFamily="34" charset="0"/>
              </a:rPr>
              <a:t> is sent by a Merchant (Payee) to the </a:t>
            </a:r>
            <a:r>
              <a:rPr lang="en-US" sz="1000" b="1" dirty="0" err="1" smtClean="0">
                <a:latin typeface="Courier New" panose="02070309020205020404" pitchFamily="49" charset="0"/>
                <a:cs typeface="Courier New" panose="02070309020205020404" pitchFamily="49" charset="0"/>
              </a:rPr>
              <a:t>serviceUrl</a:t>
            </a:r>
            <a:r>
              <a:rPr lang="en-US" sz="1000" dirty="0" smtClean="0">
                <a:latin typeface="Arial" panose="020B0604020202020204" pitchFamily="34" charset="0"/>
                <a:cs typeface="Arial" panose="020B0604020202020204" pitchFamily="34" charset="0"/>
              </a:rPr>
              <a:t> of the  “Authority” object given by the user’s choice of payment card (method).  See </a:t>
            </a:r>
            <a:r>
              <a:rPr lang="en-US" sz="1000" dirty="0" err="1">
                <a:latin typeface="Arial" panose="020B0604020202020204" pitchFamily="34" charset="0"/>
                <a:cs typeface="Arial" panose="020B0604020202020204" pitchFamily="34" charset="0"/>
                <a:hlinkClick r:id="rId2" action="ppaction://hlinksldjump"/>
              </a:rPr>
              <a:t>providerAuthorityUrl</a:t>
            </a:r>
            <a:r>
              <a:rPr lang="en-US" sz="1000" dirty="0">
                <a:latin typeface="Arial" panose="020B0604020202020204" pitchFamily="34" charset="0"/>
                <a:cs typeface="Arial" panose="020B0604020202020204" pitchFamily="34" charset="0"/>
              </a:rPr>
              <a:t>. The </a:t>
            </a:r>
            <a:r>
              <a:rPr lang="en-US" sz="1000" dirty="0" smtClean="0">
                <a:latin typeface="Arial" panose="020B0604020202020204" pitchFamily="34" charset="0"/>
                <a:cs typeface="Arial" panose="020B0604020202020204" pitchFamily="34" charset="0"/>
              </a:rPr>
              <a:t>inclusion of </a:t>
            </a:r>
            <a:r>
              <a:rPr lang="en-US" sz="1000" b="1" dirty="0" err="1" smtClean="0">
                <a:latin typeface="Courier New" panose="02070309020205020404" pitchFamily="49" charset="0"/>
                <a:cs typeface="Courier New" panose="02070309020205020404" pitchFamily="49" charset="0"/>
              </a:rPr>
              <a:t>authorityUrl</a:t>
            </a:r>
            <a:r>
              <a:rPr lang="en-US" sz="1000" dirty="0" smtClean="0">
                <a:latin typeface="Arial" panose="020B0604020202020204" pitchFamily="34" charset="0"/>
                <a:cs typeface="Arial" panose="020B0604020202020204" pitchFamily="34" charset="0"/>
              </a:rPr>
              <a:t> enables the targeted User Bank to verify that the Merchant belongs to a known Bank-to-Bank or Acquirer payment network.</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a:stCxn id="17" idx="1"/>
          </p:cNvCxnSpPr>
          <p:nvPr/>
        </p:nvCxnSpPr>
        <p:spPr>
          <a:xfrm flipH="1">
            <a:off x="4627240" y="1277262"/>
            <a:ext cx="44881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076056" y="1163966"/>
            <a:ext cx="211068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Merchant “Authority” object</a:t>
            </a:r>
            <a:endParaRPr lang="en-US" sz="1000" b="1" i="1" dirty="0">
              <a:latin typeface="Arial" panose="020B0604020202020204" pitchFamily="34" charset="0"/>
              <a:cs typeface="Arial" panose="020B0604020202020204" pitchFamily="34" charset="0"/>
            </a:endParaRPr>
          </a:p>
        </p:txBody>
      </p:sp>
      <p:cxnSp>
        <p:nvCxnSpPr>
          <p:cNvPr id="12" name="Straight Arrow Connector 11"/>
          <p:cNvCxnSpPr/>
          <p:nvPr/>
        </p:nvCxnSpPr>
        <p:spPr>
          <a:xfrm flipH="1">
            <a:off x="1835696" y="4281736"/>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910577" y="4149080"/>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3"/>
              </a:rPr>
              <a:t>https://</a:t>
            </a:r>
            <a:r>
              <a:rPr lang="en-US" sz="1000" dirty="0" smtClean="0">
                <a:latin typeface="Arial" panose="020B0604020202020204" pitchFamily="34" charset="0"/>
                <a:cs typeface="Arial" panose="020B0604020202020204" pitchFamily="34" charset="0"/>
                <a:hlinkClick r:id="rId3"/>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15" name="Straight Arrow Connector 14"/>
          <p:cNvCxnSpPr>
            <a:stCxn id="16" idx="1"/>
          </p:cNvCxnSpPr>
          <p:nvPr/>
        </p:nvCxnSpPr>
        <p:spPr>
          <a:xfrm flipH="1" flipV="1">
            <a:off x="3599309" y="1459633"/>
            <a:ext cx="718590" cy="254856"/>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317899" y="1601193"/>
            <a:ext cx="371048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Payment method (must match the encrypted user authorization)</a:t>
            </a:r>
            <a:endParaRPr lang="en-US" sz="1000" b="1" i="1" dirty="0">
              <a:latin typeface="Arial" panose="020B0604020202020204" pitchFamily="34" charset="0"/>
              <a:cs typeface="Arial" panose="020B0604020202020204" pitchFamily="34" charset="0"/>
            </a:endParaRPr>
          </a:p>
        </p:txBody>
      </p:sp>
      <p:cxnSp>
        <p:nvCxnSpPr>
          <p:cNvPr id="22" name="Straight Arrow Connector 21"/>
          <p:cNvCxnSpPr/>
          <p:nvPr/>
        </p:nvCxnSpPr>
        <p:spPr>
          <a:xfrm flipH="1">
            <a:off x="4276666" y="821059"/>
            <a:ext cx="952473" cy="292124"/>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076056" y="753844"/>
            <a:ext cx="215877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Where the message is actually sent</a:t>
            </a:r>
            <a:endParaRPr lang="en-US" sz="1000" b="1" i="1" dirty="0">
              <a:latin typeface="Arial" panose="020B0604020202020204" pitchFamily="34" charset="0"/>
              <a:cs typeface="Arial" panose="020B0604020202020204" pitchFamily="34" charset="0"/>
            </a:endParaRPr>
          </a:p>
        </p:txBody>
      </p:sp>
      <p:sp>
        <p:nvSpPr>
          <p:cNvPr id="20" name="TextBox 19"/>
          <p:cNvSpPr txBox="1"/>
          <p:nvPr/>
        </p:nvSpPr>
        <p:spPr>
          <a:xfrm>
            <a:off x="4276666" y="2564904"/>
            <a:ext cx="3952539" cy="611312"/>
          </a:xfrm>
          <a:prstGeom prst="rect">
            <a:avLst/>
          </a:prstGeom>
          <a:solidFill>
            <a:srgbClr val="FDFAC7"/>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pPr>
              <a:spcAft>
                <a:spcPts val="600"/>
              </a:spcAft>
            </a:pPr>
            <a:r>
              <a:rPr lang="en-US" sz="1000" dirty="0" smtClean="0">
                <a:latin typeface="Arial" panose="020B0604020202020204" pitchFamily="34" charset="0"/>
                <a:cs typeface="Arial" panose="020B0604020202020204" pitchFamily="34" charset="0"/>
              </a:rPr>
              <a:t>Sample data for a “SEPA-inspired” payment method:</a:t>
            </a:r>
          </a:p>
          <a:p>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://sepa.payments.org/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/v3#pms</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a:r>
            <a:b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b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payeeIban</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FR7630004003200001019471656</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05681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764704"/>
            <a:ext cx="7992888" cy="1631216"/>
          </a:xfrm>
          <a:prstGeom prst="rect">
            <a:avLst/>
          </a:prstGeom>
        </p:spPr>
        <p:txBody>
          <a:bodyPr wrap="square">
            <a:spAutoFit/>
          </a:bodyPr>
          <a:lstStyle/>
          <a:p>
            <a:pPr latinLnBrk="1"/>
            <a:r>
              <a:rPr lang="en-US" sz="1000" dirty="0">
                <a:solidFill>
                  <a:srgbClr val="000000"/>
                </a:solidFill>
                <a:latin typeface="Verdana"/>
              </a:rPr>
              <a:t>{</a:t>
            </a:r>
          </a:p>
          <a:p>
            <a:pPr latinLnBrk="1"/>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a:rPr>
              <a:t>": "</a:t>
            </a:r>
            <a:r>
              <a:rPr lang="en-US" sz="1000" dirty="0">
                <a:solidFill>
                  <a:srgbClr val="0000C0"/>
                </a:solidFill>
                <a:latin typeface="Verdana"/>
              </a:rPr>
              <a:t>http</a:t>
            </a:r>
            <a:r>
              <a:rPr lang="en-US" sz="1000" dirty="0" smtClean="0">
                <a:solidFill>
                  <a:srgbClr val="0000C0"/>
                </a:solidFill>
                <a:latin typeface="Verdana"/>
              </a:rPr>
              <a:t>://webpki.org/</a:t>
            </a:r>
            <a:r>
              <a:rPr lang="en-US" sz="1000" dirty="0" err="1" smtClean="0">
                <a:solidFill>
                  <a:srgbClr val="0000C0"/>
                </a:solidFill>
                <a:latin typeface="Verdana"/>
              </a:rPr>
              <a:t>saturn</a:t>
            </a:r>
            <a:r>
              <a:rPr lang="en-US" sz="1000" dirty="0" smtClean="0">
                <a:solidFill>
                  <a:srgbClr val="0000C0"/>
                </a:solidFill>
                <a:latin typeface="Verdana"/>
              </a:rPr>
              <a:t>/v3</a:t>
            </a:r>
            <a:r>
              <a:rPr lang="en-US" sz="1000" dirty="0" smtClean="0">
                <a:solidFill>
                  <a:srgbClr val="000000"/>
                </a:solidFill>
                <a:latin typeface="Verdana"/>
              </a:rPr>
              <a:t>",</a:t>
            </a:r>
            <a:endParaRPr lang="en-US" sz="1000" dirty="0">
              <a:solidFill>
                <a:srgbClr val="000000"/>
              </a:solidFill>
              <a:latin typeface="Verdana"/>
            </a:endParaRP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a:rPr>
              <a:t>": "</a:t>
            </a:r>
            <a:r>
              <a:rPr lang="en-US" sz="1000" dirty="0" err="1">
                <a:solidFill>
                  <a:srgbClr val="0000C0"/>
                </a:solidFill>
                <a:latin typeface="Verdana"/>
              </a:rPr>
              <a:t>ProviderUserResponse</a:t>
            </a:r>
            <a:r>
              <a:rPr lang="en-US" sz="1000" dirty="0">
                <a:solidFill>
                  <a:srgbClr val="000000"/>
                </a:solidFill>
                <a:latin typeface="Verdana"/>
              </a:rPr>
              <a:t>",</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err="1">
                <a:solidFill>
                  <a:srgbClr val="C00000"/>
                </a:solidFill>
                <a:latin typeface="Verdana"/>
              </a:rPr>
              <a:t>encryptedMessage</a:t>
            </a:r>
            <a:r>
              <a:rPr lang="en-US" sz="1000" dirty="0">
                <a:solidFill>
                  <a:srgbClr val="000000"/>
                </a:solidFill>
                <a:latin typeface="Verdana"/>
              </a:rPr>
              <a:t>": {</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C00000"/>
                </a:solidFill>
                <a:latin typeface="Verdana"/>
              </a:rPr>
              <a:t>algorithm</a:t>
            </a:r>
            <a:r>
              <a:rPr lang="en-US" sz="1000" dirty="0">
                <a:solidFill>
                  <a:srgbClr val="000000"/>
                </a:solidFill>
                <a:latin typeface="Verdana"/>
              </a:rPr>
              <a:t>": "A128CBC-HS256",</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C00000"/>
                </a:solidFill>
                <a:latin typeface="Verdana"/>
              </a:rPr>
              <a:t>iv</a:t>
            </a:r>
            <a:r>
              <a:rPr lang="en-US" sz="1000" dirty="0">
                <a:solidFill>
                  <a:srgbClr val="000000"/>
                </a:solidFill>
                <a:latin typeface="Verdana"/>
              </a:rPr>
              <a:t>": "cht7SYItQF8LO3QBg2bbbA",</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C00000"/>
                </a:solidFill>
                <a:latin typeface="Verdana"/>
              </a:rPr>
              <a:t>tag</a:t>
            </a:r>
            <a:r>
              <a:rPr lang="en-US" sz="1000" dirty="0">
                <a:solidFill>
                  <a:srgbClr val="000000"/>
                </a:solidFill>
                <a:latin typeface="Verdana"/>
              </a:rPr>
              <a:t>": "33orw76LP7YibQqKPmKURA",</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err="1">
                <a:solidFill>
                  <a:srgbClr val="C00000"/>
                </a:solidFill>
                <a:latin typeface="Verdana"/>
              </a:rPr>
              <a:t>cipherText</a:t>
            </a:r>
            <a:r>
              <a:rPr lang="en-US" sz="1000" dirty="0">
                <a:solidFill>
                  <a:srgbClr val="000000"/>
                </a:solidFill>
                <a:latin typeface="Verdana"/>
              </a:rPr>
              <a:t>": "</a:t>
            </a:r>
            <a:r>
              <a:rPr lang="en-US" sz="1000" dirty="0" smtClean="0">
                <a:solidFill>
                  <a:srgbClr val="000000"/>
                </a:solidFill>
                <a:latin typeface="Verdana"/>
              </a:rPr>
              <a:t>9PyK-rlhb41oBXVSdYa0Ats9 … RBxdxqdGVbLf07Qw8Tr2LblxNYPUEc</a:t>
            </a:r>
            <a:r>
              <a:rPr lang="en-US" sz="1000" dirty="0">
                <a:solidFill>
                  <a:srgbClr val="000000"/>
                </a:solidFill>
                <a:latin typeface="Verdana"/>
              </a:rPr>
              <a:t>"</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p>
          <a:p>
            <a:pPr latinLnBrk="1"/>
            <a:r>
              <a:rPr lang="en-US" sz="1000" dirty="0" smtClean="0">
                <a:solidFill>
                  <a:srgbClr val="000000"/>
                </a:solidFill>
                <a:latin typeface="Verdana"/>
              </a:rPr>
              <a:t>}</a:t>
            </a:r>
            <a:endParaRPr lang="en-US" sz="1000" dirty="0">
              <a:solidFill>
                <a:srgbClr val="000000"/>
              </a:solidFill>
              <a:latin typeface="Verdana"/>
            </a:endParaRPr>
          </a:p>
        </p:txBody>
      </p:sp>
      <p:sp>
        <p:nvSpPr>
          <p:cNvPr id="8" name="TextBox 7"/>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Private Messaging and Risk Based Authentication</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069166"/>
            <a:ext cx="7727776" cy="1528186"/>
          </a:xfrm>
          <a:prstGeom prst="roundRect">
            <a:avLst>
              <a:gd name="adj" fmla="val 9272"/>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Occasionally a User Bank needs to inform the user of something related to an </a:t>
            </a:r>
            <a:r>
              <a:rPr lang="en-US" sz="1000" dirty="0" err="1" smtClean="0">
                <a:latin typeface="Arial" panose="020B0604020202020204" pitchFamily="34" charset="0"/>
                <a:cs typeface="Arial" panose="020B0604020202020204" pitchFamily="34" charset="0"/>
                <a:hlinkClick r:id="rId2" action="ppaction://hlinksldjump"/>
              </a:rPr>
              <a:t>AuthorizationRequest</a:t>
            </a:r>
            <a:r>
              <a:rPr lang="en-US" sz="1000" dirty="0" smtClean="0">
                <a:latin typeface="Arial" panose="020B0604020202020204" pitchFamily="34" charset="0"/>
                <a:cs typeface="Arial" panose="020B0604020202020204" pitchFamily="34" charset="0"/>
              </a:rPr>
              <a:t> like </a:t>
            </a:r>
            <a:r>
              <a:rPr lang="en-US" sz="1000" dirty="0">
                <a:latin typeface="Arial" panose="020B0604020202020204" pitchFamily="34" charset="0"/>
                <a:cs typeface="Arial" panose="020B0604020202020204" pitchFamily="34" charset="0"/>
              </a:rPr>
              <a:t>an </a:t>
            </a:r>
            <a:r>
              <a:rPr lang="en-US" sz="1000" dirty="0" smtClean="0">
                <a:latin typeface="Arial" panose="020B0604020202020204" pitchFamily="34" charset="0"/>
                <a:cs typeface="Arial" panose="020B0604020202020204" pitchFamily="34" charset="0"/>
              </a:rPr>
              <a:t>account overdraft.  Another situation requiring an action from the user’s side is when the amount requested is unusually high or when “suspicious” user patterns have been identified. In both cases the request is </a:t>
            </a:r>
            <a:r>
              <a:rPr lang="en-US" sz="1000" i="1" dirty="0" smtClean="0">
                <a:latin typeface="Arial" panose="020B0604020202020204" pitchFamily="34" charset="0"/>
                <a:cs typeface="Arial" panose="020B0604020202020204" pitchFamily="34" charset="0"/>
              </a:rPr>
              <a:t>ignored</a:t>
            </a:r>
            <a:r>
              <a:rPr lang="en-US" sz="1000" dirty="0" smtClean="0">
                <a:latin typeface="Arial" panose="020B0604020202020204" pitchFamily="34" charset="0"/>
                <a:cs typeface="Arial" panose="020B0604020202020204" pitchFamily="34" charset="0"/>
              </a:rPr>
              <a:t> and the normal response is replaced by a message which only the (Wallet) user can read while still being delivered through the Merchant’s “channel” to the Wallet. Privacy is accomplished by the User Bank encrypting the message contents with the symmetric key supplied in </a:t>
            </a:r>
            <a:r>
              <a:rPr lang="en-US" sz="1000" b="1" dirty="0" err="1" smtClean="0">
                <a:latin typeface="Courier New" panose="02070309020205020404" pitchFamily="49" charset="0"/>
                <a:cs typeface="Courier New" panose="02070309020205020404" pitchFamily="49" charset="0"/>
              </a:rPr>
              <a:t>encryptionParameters</a:t>
            </a:r>
            <a:r>
              <a:rPr lang="en-US" sz="1000" dirty="0">
                <a:latin typeface="Arial" panose="020B0604020202020204" pitchFamily="34" charset="0"/>
                <a:cs typeface="Arial" panose="020B0604020202020204" pitchFamily="34" charset="0"/>
              </a:rPr>
              <a:t/>
            </a:r>
            <a:br>
              <a:rPr lang="en-US" sz="1000" dirty="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(see </a:t>
            </a:r>
            <a:r>
              <a:rPr lang="en-US" sz="1000" dirty="0">
                <a:latin typeface="Arial" panose="020B0604020202020204" pitchFamily="34" charset="0"/>
                <a:cs typeface="Arial" panose="020B0604020202020204" pitchFamily="34" charset="0"/>
                <a:hlinkClick r:id="rId3" action="ppaction://hlinksldjump"/>
              </a:rPr>
              <a:t>Creation of Signed Authorization Data</a:t>
            </a:r>
            <a:r>
              <a:rPr lang="en-US" sz="1000" dirty="0" smtClean="0">
                <a:latin typeface="Arial" panose="020B0604020202020204" pitchFamily="34" charset="0"/>
                <a:cs typeface="Arial" panose="020B0604020202020204" pitchFamily="34" charset="0"/>
              </a:rPr>
              <a:t>).  This key is a random value generated for each Wallet invocation.</a:t>
            </a:r>
          </a:p>
          <a:p>
            <a:endParaRPr lang="en-US" sz="1000" dirty="0" smtClean="0">
              <a:latin typeface="Arial" panose="020B0604020202020204" pitchFamily="34" charset="0"/>
              <a:cs typeface="Arial" panose="020B0604020202020204" pitchFamily="34" charset="0"/>
            </a:endParaRPr>
          </a:p>
          <a:p>
            <a:r>
              <a:rPr lang="en-US" sz="1000" dirty="0" smtClean="0">
                <a:latin typeface="Arial" panose="020B0604020202020204" pitchFamily="34" charset="0"/>
                <a:cs typeface="Arial" panose="020B0604020202020204" pitchFamily="34" charset="0"/>
              </a:rPr>
              <a:t>A private message like above (requiring an </a:t>
            </a:r>
            <a:r>
              <a:rPr lang="en-US" sz="1000" i="1" dirty="0" smtClean="0">
                <a:latin typeface="Arial" panose="020B0604020202020204" pitchFamily="34" charset="0"/>
                <a:cs typeface="Arial" panose="020B0604020202020204" pitchFamily="34" charset="0"/>
              </a:rPr>
              <a:t>action</a:t>
            </a:r>
            <a:r>
              <a:rPr lang="en-US" sz="1000" dirty="0" smtClean="0">
                <a:latin typeface="Arial" panose="020B0604020202020204" pitchFamily="34" charset="0"/>
                <a:cs typeface="Arial" panose="020B0604020202020204" pitchFamily="34" charset="0"/>
              </a:rPr>
              <a:t>), forces the Wallet adding the response to the user authorization data and then performing a full signed and encrypted User Authorization request again. This process may be repeated if necessary.</a:t>
            </a:r>
            <a:endParaRPr lang="en-US" sz="1000"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2374640" y="1340768"/>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499992" y="1196752"/>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4"/>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3" name="Rectangle 2"/>
          <p:cNvSpPr/>
          <p:nvPr/>
        </p:nvSpPr>
        <p:spPr>
          <a:xfrm>
            <a:off x="2843808" y="2636912"/>
            <a:ext cx="3096344" cy="2016224"/>
          </a:xfrm>
          <a:prstGeom prst="rect">
            <a:avLst/>
          </a:prstGeom>
          <a:solidFill>
            <a:schemeClr val="bg1"/>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extBox 3"/>
          <p:cNvSpPr txBox="1"/>
          <p:nvPr/>
        </p:nvSpPr>
        <p:spPr>
          <a:xfrm>
            <a:off x="2915816" y="2780928"/>
            <a:ext cx="2952328" cy="931024"/>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Message from </a:t>
            </a:r>
            <a:r>
              <a:rPr lang="en-US" sz="1200" b="1" i="1" dirty="0" smtClean="0">
                <a:latin typeface="Arial" panose="020B0604020202020204" pitchFamily="34" charset="0"/>
                <a:cs typeface="Arial" panose="020B0604020202020204" pitchFamily="34" charset="0"/>
              </a:rPr>
              <a:t>My Bank</a:t>
            </a:r>
          </a:p>
          <a:p>
            <a:endParaRPr lang="en-US" sz="1000" dirty="0">
              <a:latin typeface="Arial" panose="020B0604020202020204" pitchFamily="34" charset="0"/>
              <a:cs typeface="Arial" panose="020B0604020202020204" pitchFamily="34" charset="0"/>
            </a:endParaRPr>
          </a:p>
          <a:p>
            <a:pPr>
              <a:spcAft>
                <a:spcPts val="300"/>
              </a:spcAft>
            </a:pPr>
            <a:r>
              <a:rPr lang="en-US" sz="1000" dirty="0" smtClean="0">
                <a:latin typeface="Arial" panose="020B0604020202020204" pitchFamily="34" charset="0"/>
                <a:cs typeface="Arial" panose="020B0604020202020204" pitchFamily="34" charset="0"/>
              </a:rPr>
              <a:t>Transaction requests exceeding </a:t>
            </a:r>
            <a:r>
              <a:rPr lang="en-US" sz="1000" b="1" dirty="0">
                <a:latin typeface="Arial" panose="020B0604020202020204" pitchFamily="34" charset="0"/>
                <a:cs typeface="Arial" panose="020B0604020202020204" pitchFamily="34" charset="0"/>
              </a:rPr>
              <a:t>€</a:t>
            </a:r>
            <a:r>
              <a:rPr lang="en-US" sz="400" b="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2,500</a:t>
            </a:r>
            <a:r>
              <a:rPr lang="en-US" sz="1000" dirty="0" smtClean="0">
                <a:latin typeface="Arial" panose="020B0604020202020204" pitchFamily="34" charset="0"/>
                <a:cs typeface="Arial" panose="020B0604020202020204" pitchFamily="34" charset="0"/>
              </a:rPr>
              <a:t> requires additional user authentication to be performed.</a:t>
            </a:r>
          </a:p>
          <a:p>
            <a:r>
              <a:rPr lang="en-US" sz="1000" dirty="0" smtClean="0">
                <a:latin typeface="Arial" panose="020B0604020202020204" pitchFamily="34" charset="0"/>
                <a:cs typeface="Arial" panose="020B0604020202020204" pitchFamily="34" charset="0"/>
              </a:rPr>
              <a:t>Please enter your </a:t>
            </a:r>
            <a:r>
              <a:rPr lang="en-US" sz="1000" b="1" dirty="0" smtClean="0">
                <a:solidFill>
                  <a:srgbClr val="0070C0"/>
                </a:solidFill>
                <a:latin typeface="Arial" panose="020B0604020202020204" pitchFamily="34" charset="0"/>
                <a:cs typeface="Arial" panose="020B0604020202020204" pitchFamily="34" charset="0"/>
              </a:rPr>
              <a:t>mother’s maiden name</a:t>
            </a:r>
            <a:r>
              <a:rPr lang="en-US" sz="1000" dirty="0" smtClean="0">
                <a:latin typeface="Arial" panose="020B0604020202020204" pitchFamily="34" charset="0"/>
                <a:cs typeface="Arial" panose="020B0604020202020204" pitchFamily="34" charset="0"/>
              </a:rPr>
              <a:t>:</a:t>
            </a:r>
          </a:p>
        </p:txBody>
      </p:sp>
      <p:sp>
        <p:nvSpPr>
          <p:cNvPr id="6" name="Rectangle 5"/>
          <p:cNvSpPr/>
          <p:nvPr/>
        </p:nvSpPr>
        <p:spPr>
          <a:xfrm>
            <a:off x="3025752" y="3709030"/>
            <a:ext cx="2448272" cy="218346"/>
          </a:xfrm>
          <a:prstGeom prst="rect">
            <a:avLst/>
          </a:prstGeom>
          <a:solidFill>
            <a:schemeClr val="bg1"/>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751004" y="2318683"/>
            <a:ext cx="321113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When decrypted and rendered by the Wallet (sample)</a:t>
            </a:r>
            <a:endParaRPr lang="en-US" sz="1000" dirty="0">
              <a:latin typeface="Arial" panose="020B0604020202020204" pitchFamily="34" charset="0"/>
              <a:cs typeface="Arial" panose="020B0604020202020204" pitchFamily="34" charset="0"/>
            </a:endParaRPr>
          </a:p>
        </p:txBody>
      </p:sp>
      <p:sp>
        <p:nvSpPr>
          <p:cNvPr id="12" name="Rounded Rectangle 11"/>
          <p:cNvSpPr/>
          <p:nvPr/>
        </p:nvSpPr>
        <p:spPr>
          <a:xfrm>
            <a:off x="3995936" y="4149080"/>
            <a:ext cx="864096" cy="288032"/>
          </a:xfrm>
          <a:prstGeom prst="roundRect">
            <a:avLst/>
          </a:prstGeom>
          <a:solidFill>
            <a:schemeClr val="bg1"/>
          </a:solidFill>
          <a:ln w="6350" cmpd="sng">
            <a:solidFill>
              <a:schemeClr val="bg1">
                <a:lumMod val="50000"/>
              </a:schemeClr>
            </a:solidFill>
          </a:ln>
          <a:effectLst>
            <a:innerShdw blurRad="114300">
              <a:schemeClr val="bg1">
                <a:lumMod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200" dirty="0" smtClean="0">
                <a:solidFill>
                  <a:schemeClr val="tx1"/>
                </a:solidFill>
                <a:latin typeface="Arial" panose="020B0604020202020204" pitchFamily="34" charset="0"/>
                <a:cs typeface="Arial" panose="020B0604020202020204" pitchFamily="34" charset="0"/>
              </a:rPr>
              <a:t>Submit</a:t>
            </a:r>
            <a:endParaRPr 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05949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Refund Option</a:t>
            </a:r>
            <a:endParaRPr lang="en-US" sz="1600" dirty="0">
              <a:latin typeface="Arial" panose="020B0604020202020204" pitchFamily="34" charset="0"/>
              <a:cs typeface="Arial" panose="020B0604020202020204" pitchFamily="34" charset="0"/>
            </a:endParaRPr>
          </a:p>
        </p:txBody>
      </p:sp>
      <p:sp>
        <p:nvSpPr>
          <p:cNvPr id="3" name="Rectangle 2"/>
          <p:cNvSpPr/>
          <p:nvPr/>
        </p:nvSpPr>
        <p:spPr>
          <a:xfrm>
            <a:off x="395536" y="706626"/>
            <a:ext cx="7992888" cy="5170646"/>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http://webpki.org/</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AuthorizationResponse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authorizationRequest</a:t>
            </a:r>
            <a:r>
              <a:rPr lang="en-US" sz="1000" dirty="0" smtClean="0">
                <a:solidFill>
                  <a:srgbClr val="000000"/>
                </a:solidFill>
                <a:latin typeface="Verdana"/>
              </a:rPr>
              <a:t>":</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http://webpki.org/</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AuthorizationRequest</a:t>
            </a:r>
            <a:r>
              <a:rPr lang="en-US" sz="1000" dirty="0" smtClean="0">
                <a:solidFill>
                  <a:srgbClr val="000000"/>
                </a:solidFill>
                <a:latin typeface="Verdana"/>
              </a:rPr>
              <a:t>",</a:t>
            </a:r>
          </a:p>
          <a:p>
            <a:pPr latinLnBrk="1">
              <a:spcBef>
                <a:spcPts val="600"/>
              </a:spcBef>
            </a:pPr>
            <a:r>
              <a:rPr lang="en-US" sz="1000" dirty="0" smtClean="0">
                <a:solidFill>
                  <a:srgbClr val="000000"/>
                </a:solidFill>
                <a:latin typeface="Verdana"/>
              </a:rPr>
              <a:t>                  </a:t>
            </a:r>
            <a:r>
              <a:rPr lang="en-US" sz="1000" i="1" dirty="0" smtClean="0">
                <a:solidFill>
                  <a:srgbClr val="000000"/>
                </a:solidFill>
                <a:latin typeface="Verdana"/>
              </a:rPr>
              <a:t>Removed for brevity</a:t>
            </a:r>
          </a:p>
          <a:p>
            <a:pPr latinLnBrk="1"/>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encryptedAccountData</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A128CBC-HS256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ECDH-ES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kty</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crv</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DOOwVwUyNdgu4dZ9Ej7pg9j4SDLfGlrzoWso2DIz6ts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WF7ZApRPkbigS4iNoz5-SgPYU-_4891TwHJr-fU4d1w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ephemeralKey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kty</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crv</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o2Dj9uXUjq2i8mqc0roFEA0ynRC4xZ_4okp9Sr2s50U</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Ax8TexrghpeFBt2pZZ0RoIdFUkfkFKeuKSaArkfAnO0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iv</a:t>
            </a:r>
            <a:r>
              <a:rPr lang="en-US" sz="1000" dirty="0">
                <a:solidFill>
                  <a:srgbClr val="000000"/>
                </a:solidFill>
                <a:latin typeface="Verdana"/>
              </a:rPr>
              <a:t>": "</a:t>
            </a:r>
            <a:r>
              <a:rPr lang="en-US" sz="1000" dirty="0">
                <a:solidFill>
                  <a:srgbClr val="0000C0"/>
                </a:solidFill>
                <a:latin typeface="Verdana"/>
              </a:rPr>
              <a:t>XHz7Q9AhDk6Y5SaqsR7Lzw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tag</a:t>
            </a:r>
            <a:r>
              <a:rPr lang="en-US" sz="1000" dirty="0">
                <a:solidFill>
                  <a:srgbClr val="000000"/>
                </a:solidFill>
                <a:latin typeface="Verdana"/>
              </a:rPr>
              <a:t>": "</a:t>
            </a:r>
            <a:r>
              <a:rPr lang="en-US" sz="1000" dirty="0" err="1">
                <a:solidFill>
                  <a:srgbClr val="0000C0"/>
                </a:solidFill>
                <a:latin typeface="Verdana"/>
              </a:rPr>
              <a:t>MXzvGwciTicYxIgUaMKpSg</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cipherText</a:t>
            </a:r>
            <a:r>
              <a:rPr lang="en-US" sz="1000" dirty="0">
                <a:solidFill>
                  <a:srgbClr val="000000"/>
                </a:solidFill>
                <a:latin typeface="Verdana"/>
              </a:rPr>
              <a:t>": "</a:t>
            </a:r>
            <a:r>
              <a:rPr lang="en-US" sz="1000" dirty="0">
                <a:solidFill>
                  <a:srgbClr val="0000C0"/>
                </a:solidFill>
                <a:latin typeface="Verdana"/>
              </a:rPr>
              <a:t>6Q4ngAYxZJjKmHoo0LPtWXl6BI8sXdsK....LMQA29lLvq8z8Ku4_bYUEfMMyUbrLp-Y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p>
          <a:p>
            <a:pPr latinLnBrk="1">
              <a:spcBef>
                <a:spcPts val="600"/>
              </a:spcBef>
            </a:pPr>
            <a:r>
              <a:rPr lang="en-US" sz="1000" dirty="0" smtClean="0"/>
              <a:t>               </a:t>
            </a:r>
            <a:r>
              <a:rPr lang="en-US" sz="1000" dirty="0" smtClean="0">
                <a:solidFill>
                  <a:srgbClr val="000000"/>
                </a:solidFill>
                <a:latin typeface="Verdana"/>
              </a:rPr>
              <a:t> </a:t>
            </a:r>
            <a:r>
              <a:rPr lang="en-US" sz="1000" i="1" dirty="0">
                <a:solidFill>
                  <a:srgbClr val="000000"/>
                </a:solidFill>
                <a:latin typeface="Verdana"/>
              </a:rPr>
              <a:t>Removed for </a:t>
            </a:r>
            <a:r>
              <a:rPr lang="en-US" sz="1000" i="1" dirty="0" smtClean="0">
                <a:solidFill>
                  <a:srgbClr val="000000"/>
                </a:solidFill>
                <a:latin typeface="Verdana"/>
              </a:rPr>
              <a:t>brevity</a:t>
            </a:r>
          </a:p>
          <a:p>
            <a:pPr latinLnBrk="1"/>
            <a:r>
              <a:rPr lang="en-US" sz="1000" dirty="0" smtClean="0">
                <a:solidFill>
                  <a:srgbClr val="000000"/>
                </a:solidFill>
                <a:latin typeface="Verdana"/>
              </a:rPr>
              <a:t>}</a:t>
            </a:r>
            <a:endParaRPr lang="en-US" sz="1000" dirty="0">
              <a:solidFill>
                <a:srgbClr val="000000"/>
              </a:solidFill>
              <a:latin typeface="Verdana"/>
            </a:endParaRPr>
          </a:p>
        </p:txBody>
      </p:sp>
      <p:sp>
        <p:nvSpPr>
          <p:cNvPr id="4" name="TextBox 3"/>
          <p:cNvSpPr txBox="1"/>
          <p:nvPr/>
        </p:nvSpPr>
        <p:spPr>
          <a:xfrm>
            <a:off x="683568" y="6006137"/>
            <a:ext cx="7848872"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By including the full account ID of the user (but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with the Merchant’s </a:t>
            </a:r>
            <a:r>
              <a:rPr lang="en-US" sz="1000" i="1" dirty="0" smtClean="0">
                <a:latin typeface="Arial" panose="020B0604020202020204" pitchFamily="34" charset="0"/>
                <a:cs typeface="Arial" panose="020B0604020202020204" pitchFamily="34" charset="0"/>
              </a:rPr>
              <a:t>payment provider key</a:t>
            </a:r>
            <a:r>
              <a:rPr lang="en-US" sz="1000" dirty="0" smtClean="0">
                <a:latin typeface="Arial" panose="020B0604020202020204" pitchFamily="34" charset="0"/>
                <a:cs typeface="Arial" panose="020B0604020202020204" pitchFamily="34" charset="0"/>
              </a:rPr>
              <a:t>), in the </a:t>
            </a:r>
            <a:r>
              <a:rPr lang="en-US" sz="1000" b="1" dirty="0" err="1" smtClean="0">
                <a:latin typeface="Courier New" panose="02070309020205020404" pitchFamily="49" charset="0"/>
                <a:cs typeface="Courier New" panose="02070309020205020404" pitchFamily="49" charset="0"/>
              </a:rPr>
              <a:t>AuthorizationResponse</a:t>
            </a:r>
            <a:r>
              <a:rPr lang="en-US" sz="1000" dirty="0" smtClean="0">
                <a:latin typeface="Arial" panose="020B0604020202020204" pitchFamily="34" charset="0"/>
                <a:cs typeface="Arial" panose="020B0604020202020204" pitchFamily="34" charset="0"/>
              </a:rPr>
              <a:t> object the Merchant can (aided by their payment provider), transfer money in the opposite direction.  A </a:t>
            </a:r>
            <a:r>
              <a:rPr lang="en-US" sz="1000" b="1" dirty="0" err="1">
                <a:latin typeface="Courier New" panose="02070309020205020404" pitchFamily="49" charset="0"/>
                <a:cs typeface="Courier New" panose="02070309020205020404" pitchFamily="49" charset="0"/>
              </a:rPr>
              <a:t>RefundRequest</a:t>
            </a:r>
            <a:r>
              <a:rPr lang="en-US" sz="1000" dirty="0" smtClean="0">
                <a:latin typeface="Arial" panose="020B0604020202020204" pitchFamily="34" charset="0"/>
                <a:cs typeface="Arial" panose="020B0604020202020204" pitchFamily="34" charset="0"/>
              </a:rPr>
              <a:t> message (not shown here) in essence consists of an embedded </a:t>
            </a:r>
            <a:r>
              <a:rPr lang="en-US" sz="1000" b="1" dirty="0" err="1">
                <a:latin typeface="Courier New" panose="02070309020205020404" pitchFamily="49" charset="0"/>
                <a:cs typeface="Courier New" panose="02070309020205020404" pitchFamily="49" charset="0"/>
              </a:rPr>
              <a:t>AuthorizationResponse</a:t>
            </a:r>
            <a:r>
              <a:rPr lang="en-US" sz="1000" dirty="0" smtClean="0">
                <a:latin typeface="Arial" panose="020B0604020202020204" pitchFamily="34" charset="0"/>
                <a:cs typeface="Arial" panose="020B0604020202020204" pitchFamily="34" charset="0"/>
              </a:rPr>
              <a:t> and an </a:t>
            </a:r>
            <a:r>
              <a:rPr lang="en-US" sz="1000" i="1" dirty="0" smtClean="0">
                <a:latin typeface="Arial" panose="020B0604020202020204" pitchFamily="34" charset="0"/>
                <a:cs typeface="Arial" panose="020B0604020202020204" pitchFamily="34" charset="0"/>
              </a:rPr>
              <a:t>amount</a:t>
            </a:r>
            <a:r>
              <a:rPr lang="en-US" sz="1000" dirty="0" smtClean="0">
                <a:latin typeface="Arial" panose="020B0604020202020204" pitchFamily="34" charset="0"/>
                <a:cs typeface="Arial" panose="020B0604020202020204" pitchFamily="34" charset="0"/>
              </a:rPr>
              <a:t>, signed by the Merchant.</a:t>
            </a:r>
            <a:endParaRPr lang="en-US" sz="1000" i="1" dirty="0">
              <a:latin typeface="Arial" panose="020B0604020202020204" pitchFamily="34" charset="0"/>
              <a:cs typeface="Arial" panose="020B0604020202020204" pitchFamily="34" charset="0"/>
            </a:endParaRPr>
          </a:p>
        </p:txBody>
      </p:sp>
      <p:cxnSp>
        <p:nvCxnSpPr>
          <p:cNvPr id="5" name="Straight Arrow Connector 17"/>
          <p:cNvCxnSpPr/>
          <p:nvPr/>
        </p:nvCxnSpPr>
        <p:spPr>
          <a:xfrm flipH="1">
            <a:off x="2542862" y="2288986"/>
            <a:ext cx="270938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244446" y="2147208"/>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2"/>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97988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Gas Station Option (Reserve/Capture)</a:t>
            </a:r>
            <a:endParaRPr lang="en-US" sz="1600" dirty="0">
              <a:latin typeface="Arial" panose="020B0604020202020204" pitchFamily="34" charset="0"/>
              <a:cs typeface="Arial" panose="020B0604020202020204" pitchFamily="34" charset="0"/>
            </a:endParaRPr>
          </a:p>
        </p:txBody>
      </p:sp>
      <p:sp>
        <p:nvSpPr>
          <p:cNvPr id="3" name="TextBox 2"/>
          <p:cNvSpPr txBox="1"/>
          <p:nvPr/>
        </p:nvSpPr>
        <p:spPr>
          <a:xfrm>
            <a:off x="1619672" y="6176397"/>
            <a:ext cx="5242788" cy="250697"/>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Gas Station payments presume </a:t>
            </a:r>
            <a:r>
              <a:rPr lang="en-US" sz="1000" dirty="0" smtClean="0">
                <a:latin typeface="Arial" panose="020B0604020202020204" pitchFamily="34" charset="0"/>
                <a:cs typeface="Arial" panose="020B0604020202020204" pitchFamily="34" charset="0"/>
                <a:hlinkClick r:id="rId2" action="ppaction://hlinksldjump"/>
              </a:rPr>
              <a:t>Card Payments</a:t>
            </a:r>
            <a:r>
              <a:rPr lang="en-US" sz="1000" dirty="0" smtClean="0">
                <a:latin typeface="Arial" panose="020B0604020202020204" pitchFamily="34" charset="0"/>
                <a:cs typeface="Arial" panose="020B0604020202020204" pitchFamily="34" charset="0"/>
              </a:rPr>
              <a:t> or </a:t>
            </a:r>
            <a:r>
              <a:rPr lang="en-US" sz="1000" dirty="0" smtClean="0">
                <a:latin typeface="Arial" panose="020B0604020202020204" pitchFamily="34" charset="0"/>
                <a:cs typeface="Arial" panose="020B0604020202020204" pitchFamily="34" charset="0"/>
                <a:hlinkClick r:id="rId3" action="ppaction://hlinksldjump"/>
              </a:rPr>
              <a:t>Hybrid Mode</a:t>
            </a:r>
            <a:r>
              <a:rPr lang="en-US" sz="1000" dirty="0" smtClean="0">
                <a:latin typeface="Arial" panose="020B0604020202020204" pitchFamily="34" charset="0"/>
                <a:cs typeface="Arial" panose="020B0604020202020204" pitchFamily="34" charset="0"/>
              </a:rPr>
              <a:t> to be carried out.</a:t>
            </a:r>
            <a:endParaRPr lang="en-US" sz="1000" i="1" dirty="0">
              <a:latin typeface="Arial" panose="020B0604020202020204" pitchFamily="34" charset="0"/>
              <a:cs typeface="Arial" panose="020B0604020202020204" pitchFamily="34" charset="0"/>
            </a:endParaRPr>
          </a:p>
        </p:txBody>
      </p:sp>
      <p:sp>
        <p:nvSpPr>
          <p:cNvPr id="4" name="Rectangle 3"/>
          <p:cNvSpPr/>
          <p:nvPr/>
        </p:nvSpPr>
        <p:spPr>
          <a:xfrm>
            <a:off x="395536" y="836712"/>
            <a:ext cx="7992888" cy="2785378"/>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0000C0"/>
                </a:solidFill>
                <a:latin typeface="Verdana" panose="020B0604030504040204" pitchFamily="34" charset="0"/>
                <a:ea typeface="Verdana" panose="020B0604030504040204" pitchFamily="34" charset="0"/>
                <a:cs typeface="Verdana" panose="020B0604030504040204" pitchFamily="34" charset="0"/>
              </a:rPr>
              <a:t>PaymentClientRequest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paymentNetworks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paymentMethods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https://supercard.com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https://bankdirect.net</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payee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commonName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Gas Unlimited</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86344</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amount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200.00</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currency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USD</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err="1">
                <a:solidFill>
                  <a:srgbClr val="C00000"/>
                </a:solidFill>
                <a:latin typeface="Verdana"/>
              </a:rPr>
              <a:t>nonDirectPayment</a:t>
            </a:r>
            <a:r>
              <a:rPr lang="en-US" sz="1000" dirty="0">
                <a:solidFill>
                  <a:srgbClr val="000000"/>
                </a:solidFill>
                <a:latin typeface="Verdana"/>
              </a:rPr>
              <a:t>": "</a:t>
            </a:r>
            <a:r>
              <a:rPr lang="en-US" sz="1000" dirty="0">
                <a:solidFill>
                  <a:srgbClr val="0000C0"/>
                </a:solidFill>
                <a:latin typeface="Verdana"/>
              </a:rPr>
              <a:t>GAS_STATION</a:t>
            </a:r>
            <a:r>
              <a:rPr lang="en-US" sz="1000" dirty="0" smtClean="0">
                <a:solidFill>
                  <a:srgbClr val="000000"/>
                </a:solidFill>
                <a:latin typeface="Verdana"/>
              </a:rPr>
              <a:t>",</a:t>
            </a:r>
          </a:p>
          <a:p>
            <a:pPr latinLnBrk="1">
              <a:spcBef>
                <a:spcPts val="600"/>
              </a:spcBef>
            </a:pPr>
            <a:r>
              <a:rPr lang="en-US" sz="1000" i="1" dirty="0" smtClean="0">
                <a:solidFill>
                  <a:srgbClr val="000000"/>
                </a:solidFill>
                <a:latin typeface="Verdana"/>
                <a:ea typeface="Verdana" panose="020B0604030504040204" pitchFamily="34" charset="0"/>
                <a:cs typeface="Verdana" panose="020B0604030504040204" pitchFamily="34" charset="0"/>
              </a:rPr>
              <a:t>	Removed for brevity…</a:t>
            </a:r>
          </a:p>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5" name="TextBox 4"/>
          <p:cNvSpPr txBox="1"/>
          <p:nvPr/>
        </p:nvSpPr>
        <p:spPr>
          <a:xfrm>
            <a:off x="3707904" y="1052736"/>
            <a:ext cx="2361544" cy="246221"/>
          </a:xfrm>
          <a:prstGeom prst="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none" rtlCol="0">
            <a:spAutoFit/>
          </a:bodyPr>
          <a:lstStyle/>
          <a:p>
            <a:r>
              <a:rPr lang="en-US" sz="1000" dirty="0" smtClean="0">
                <a:latin typeface="Arial" panose="020B0604020202020204" pitchFamily="34" charset="0"/>
                <a:cs typeface="Arial" panose="020B0604020202020204" pitchFamily="34" charset="0"/>
              </a:rPr>
              <a:t>For details see </a:t>
            </a:r>
            <a:r>
              <a:rPr lang="en-US" sz="1000" dirty="0" err="1" smtClean="0">
                <a:latin typeface="Arial" panose="020B0604020202020204" pitchFamily="34" charset="0"/>
                <a:cs typeface="Arial" panose="020B0604020202020204" pitchFamily="34" charset="0"/>
                <a:hlinkClick r:id="rId4" action="ppaction://hlinksldjump"/>
              </a:rPr>
              <a:t>PaymentClientRequest</a:t>
            </a:r>
            <a:endParaRPr lang="en-US" sz="1000" dirty="0">
              <a:latin typeface="Arial" panose="020B0604020202020204" pitchFamily="34" charset="0"/>
              <a:cs typeface="Arial" panose="020B0604020202020204" pitchFamily="34" charset="0"/>
            </a:endParaRPr>
          </a:p>
        </p:txBody>
      </p:sp>
      <p:cxnSp>
        <p:nvCxnSpPr>
          <p:cNvPr id="6" name="Straight Arrow Connector 5"/>
          <p:cNvCxnSpPr>
            <a:stCxn id="7" idx="1"/>
          </p:cNvCxnSpPr>
          <p:nvPr/>
        </p:nvCxnSpPr>
        <p:spPr>
          <a:xfrm flipH="1">
            <a:off x="3691136" y="2804630"/>
            <a:ext cx="44881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139952" y="2691334"/>
            <a:ext cx="926069"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New element</a:t>
            </a:r>
            <a:endParaRPr lang="en-US" sz="1000" b="1" i="1" dirty="0">
              <a:latin typeface="Arial" panose="020B0604020202020204" pitchFamily="34" charset="0"/>
              <a:cs typeface="Arial" panose="020B0604020202020204" pitchFamily="34" charset="0"/>
            </a:endParaRPr>
          </a:p>
        </p:txBody>
      </p:sp>
      <p:sp>
        <p:nvSpPr>
          <p:cNvPr id="8" name="Rectangle 7"/>
          <p:cNvSpPr/>
          <p:nvPr/>
        </p:nvSpPr>
        <p:spPr>
          <a:xfrm>
            <a:off x="2223328" y="4293096"/>
            <a:ext cx="4162668" cy="1152128"/>
          </a:xfrm>
          <a:prstGeom prst="rect">
            <a:avLst/>
          </a:prstGeom>
          <a:solidFill>
            <a:schemeClr val="bg1"/>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TextBox 8"/>
          <p:cNvSpPr txBox="1"/>
          <p:nvPr/>
        </p:nvSpPr>
        <p:spPr>
          <a:xfrm>
            <a:off x="2389913" y="4445460"/>
            <a:ext cx="619080" cy="276999"/>
          </a:xfrm>
          <a:prstGeom prst="rect">
            <a:avLst/>
          </a:prstGeom>
          <a:noFill/>
        </p:spPr>
        <p:txBody>
          <a:bodyPr wrap="none" rtlCol="0">
            <a:spAutoFit/>
          </a:bodyPr>
          <a:lstStyle/>
          <a:p>
            <a:pPr algn="r"/>
            <a:r>
              <a:rPr lang="en-US" sz="1200" dirty="0" smtClean="0">
                <a:latin typeface="Arial" panose="020B0604020202020204" pitchFamily="34" charset="0"/>
                <a:cs typeface="Arial" panose="020B0604020202020204" pitchFamily="34" charset="0"/>
              </a:rPr>
              <a:t>Payee</a:t>
            </a:r>
            <a:endParaRPr lang="en-US" sz="1000" dirty="0" smtClean="0">
              <a:latin typeface="Arial" panose="020B0604020202020204" pitchFamily="34" charset="0"/>
              <a:cs typeface="Arial" panose="020B0604020202020204" pitchFamily="34" charset="0"/>
            </a:endParaRPr>
          </a:p>
        </p:txBody>
      </p:sp>
      <p:sp>
        <p:nvSpPr>
          <p:cNvPr id="10" name="Rectangle 9"/>
          <p:cNvSpPr/>
          <p:nvPr/>
        </p:nvSpPr>
        <p:spPr>
          <a:xfrm>
            <a:off x="3015416" y="4469795"/>
            <a:ext cx="1415826" cy="252664"/>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Arial" panose="020B0604020202020204" pitchFamily="34" charset="0"/>
                <a:cs typeface="Arial" panose="020B0604020202020204" pitchFamily="34" charset="0"/>
              </a:rPr>
              <a:t>Gas Unlimited</a:t>
            </a:r>
            <a:endParaRPr lang="en-US" sz="1200" dirty="0">
              <a:solidFill>
                <a:schemeClr val="tx1"/>
              </a:solidFill>
              <a:latin typeface="Arial" panose="020B0604020202020204" pitchFamily="34" charset="0"/>
              <a:cs typeface="Arial" panose="020B0604020202020204" pitchFamily="34" charset="0"/>
            </a:endParaRPr>
          </a:p>
        </p:txBody>
      </p:sp>
      <p:sp>
        <p:nvSpPr>
          <p:cNvPr id="12" name="TextBox 11"/>
          <p:cNvSpPr txBox="1"/>
          <p:nvPr/>
        </p:nvSpPr>
        <p:spPr>
          <a:xfrm>
            <a:off x="2295336" y="4861634"/>
            <a:ext cx="713657" cy="276999"/>
          </a:xfrm>
          <a:prstGeom prst="rect">
            <a:avLst/>
          </a:prstGeom>
          <a:noFill/>
        </p:spPr>
        <p:txBody>
          <a:bodyPr wrap="none" rtlCol="0">
            <a:spAutoFit/>
          </a:bodyPr>
          <a:lstStyle/>
          <a:p>
            <a:pPr algn="r"/>
            <a:r>
              <a:rPr lang="en-US" sz="1200" dirty="0" smtClean="0">
                <a:latin typeface="Arial" panose="020B0604020202020204" pitchFamily="34" charset="0"/>
                <a:cs typeface="Arial" panose="020B0604020202020204" pitchFamily="34" charset="0"/>
              </a:rPr>
              <a:t>Amount</a:t>
            </a:r>
            <a:endParaRPr lang="en-US" sz="1000" dirty="0" smtClean="0">
              <a:latin typeface="Arial" panose="020B0604020202020204" pitchFamily="34" charset="0"/>
              <a:cs typeface="Arial" panose="020B0604020202020204" pitchFamily="34" charset="0"/>
            </a:endParaRPr>
          </a:p>
        </p:txBody>
      </p:sp>
      <p:sp>
        <p:nvSpPr>
          <p:cNvPr id="13" name="Rectangle 12"/>
          <p:cNvSpPr/>
          <p:nvPr/>
        </p:nvSpPr>
        <p:spPr>
          <a:xfrm>
            <a:off x="3015416" y="4797152"/>
            <a:ext cx="3010540" cy="414291"/>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Arial" panose="020B0604020202020204" pitchFamily="34" charset="0"/>
                <a:cs typeface="Arial" panose="020B0604020202020204" pitchFamily="34" charset="0"/>
              </a:rPr>
              <a:t>$</a:t>
            </a:r>
            <a:r>
              <a:rPr lang="en-US" sz="600" dirty="0" smtClean="0">
                <a:solidFill>
                  <a:schemeClr val="tx1"/>
                </a:solidFill>
                <a:latin typeface="Arial" panose="020B0604020202020204" pitchFamily="34" charset="0"/>
                <a:cs typeface="Arial" panose="020B0604020202020204" pitchFamily="34" charset="0"/>
              </a:rPr>
              <a:t> </a:t>
            </a:r>
            <a:r>
              <a:rPr lang="en-US" sz="1200" dirty="0" smtClean="0">
                <a:solidFill>
                  <a:schemeClr val="tx1"/>
                </a:solidFill>
                <a:latin typeface="Arial" panose="020B0604020202020204" pitchFamily="34" charset="0"/>
                <a:cs typeface="Arial" panose="020B0604020202020204" pitchFamily="34" charset="0"/>
              </a:rPr>
              <a:t>200</a:t>
            </a:r>
            <a:endParaRPr lang="en-US" sz="1200" dirty="0">
              <a:solidFill>
                <a:schemeClr val="tx1"/>
              </a:solidFill>
              <a:latin typeface="Arial" panose="020B0604020202020204" pitchFamily="34" charset="0"/>
              <a:cs typeface="Arial" panose="020B0604020202020204" pitchFamily="34" charset="0"/>
            </a:endParaRPr>
          </a:p>
          <a:p>
            <a:r>
              <a:rPr lang="en-US" sz="1000" i="1" dirty="0">
                <a:solidFill>
                  <a:schemeClr val="tx1"/>
                </a:solidFill>
                <a:latin typeface="Arial" panose="020B0604020202020204" pitchFamily="34" charset="0"/>
                <a:cs typeface="Arial" panose="020B0604020202020204" pitchFamily="34" charset="0"/>
              </a:rPr>
              <a:t>Reserved</a:t>
            </a:r>
            <a:r>
              <a:rPr lang="en-US" sz="1000" dirty="0">
                <a:solidFill>
                  <a:schemeClr val="tx1"/>
                </a:solidFill>
                <a:latin typeface="Arial" panose="020B0604020202020204" pitchFamily="34" charset="0"/>
                <a:cs typeface="Arial" panose="020B0604020202020204" pitchFamily="34" charset="0"/>
              </a:rPr>
              <a:t>, actual payment will match fuel quantity</a:t>
            </a:r>
          </a:p>
        </p:txBody>
      </p:sp>
      <p:sp>
        <p:nvSpPr>
          <p:cNvPr id="14" name="TextBox 13"/>
          <p:cNvSpPr txBox="1"/>
          <p:nvPr/>
        </p:nvSpPr>
        <p:spPr>
          <a:xfrm>
            <a:off x="1273428" y="3882533"/>
            <a:ext cx="6034876"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sym typeface="Wingdings"/>
              </a:rPr>
              <a:t>User </a:t>
            </a:r>
            <a:r>
              <a:rPr lang="en-US" sz="1200" dirty="0">
                <a:latin typeface="Arial" panose="020B0604020202020204" pitchFamily="34" charset="0"/>
                <a:cs typeface="Arial" panose="020B0604020202020204" pitchFamily="34" charset="0"/>
                <a:sym typeface="Wingdings"/>
              </a:rPr>
              <a:t>I</a:t>
            </a:r>
            <a:r>
              <a:rPr lang="en-US" sz="1200" dirty="0" smtClean="0">
                <a:latin typeface="Arial" panose="020B0604020202020204" pitchFamily="34" charset="0"/>
                <a:cs typeface="Arial" panose="020B0604020202020204" pitchFamily="34" charset="0"/>
                <a:sym typeface="Wingdings"/>
              </a:rPr>
              <a:t>nterface Implications (Non-normative)</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2007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a:off x="6423225" y="972000"/>
            <a:ext cx="0" cy="489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3787753" y="5654979"/>
            <a:ext cx="2610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771885" y="5373216"/>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cxnSp>
        <p:nvCxnSpPr>
          <p:cNvPr id="141" name="Straight Arrow Connector 140"/>
          <p:cNvCxnSpPr/>
          <p:nvPr/>
        </p:nvCxnSpPr>
        <p:spPr>
          <a:xfrm>
            <a:off x="3874840" y="3242466"/>
            <a:ext cx="3420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781794" y="858607"/>
            <a:ext cx="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4081078" y="2087416"/>
            <a:ext cx="1914307"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AuthorizationResponse</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cxnSp>
        <p:nvCxnSpPr>
          <p:cNvPr id="11" name="Straight Connector 10"/>
          <p:cNvCxnSpPr/>
          <p:nvPr/>
        </p:nvCxnSpPr>
        <p:spPr>
          <a:xfrm>
            <a:off x="7316712" y="972000"/>
            <a:ext cx="2170" cy="489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363786"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620883"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59018" y="188640"/>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715362" y="449357"/>
            <a:ext cx="445844" cy="603379"/>
            <a:chOff x="8232155" y="587661"/>
            <a:chExt cx="445844" cy="603379"/>
          </a:xfrm>
        </p:grpSpPr>
        <p:pic>
          <p:nvPicPr>
            <p:cNvPr id="10"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3120116"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1" y="753327"/>
            <a:ext cx="1296143"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Hybrid Mode</a:t>
            </a:r>
          </a:p>
          <a:p>
            <a:pPr algn="ctr"/>
            <a:r>
              <a:rPr lang="en-US" sz="1000" dirty="0" smtClean="0">
                <a:latin typeface="Arial" panose="020B0604020202020204" pitchFamily="34" charset="0"/>
                <a:cs typeface="Arial" panose="020B0604020202020204" pitchFamily="34" charset="0"/>
              </a:rPr>
              <a:t>State Diagram</a:t>
            </a:r>
          </a:p>
        </p:txBody>
      </p:sp>
      <p:grpSp>
        <p:nvGrpSpPr>
          <p:cNvPr id="143" name="Group 142"/>
          <p:cNvGrpSpPr/>
          <p:nvPr/>
        </p:nvGrpSpPr>
        <p:grpSpPr>
          <a:xfrm>
            <a:off x="7795122" y="2060848"/>
            <a:ext cx="445844" cy="603379"/>
            <a:chOff x="8232155" y="587661"/>
            <a:chExt cx="445844" cy="603379"/>
          </a:xfrm>
        </p:grpSpPr>
        <p:pic>
          <p:nvPicPr>
            <p:cNvPr id="144" name="Picture 1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 name="TextBox 132"/>
          <p:cNvSpPr txBox="1"/>
          <p:nvPr/>
        </p:nvSpPr>
        <p:spPr>
          <a:xfrm>
            <a:off x="2188663" y="2242199"/>
            <a:ext cx="1486935" cy="250697"/>
          </a:xfrm>
          <a:prstGeom prst="roundRect">
            <a:avLst/>
          </a:prstGeom>
          <a:noFill/>
          <a:ln>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p>
        </p:txBody>
      </p:sp>
      <p:sp>
        <p:nvSpPr>
          <p:cNvPr id="154" name="TextBox 153"/>
          <p:cNvSpPr txBox="1"/>
          <p:nvPr/>
        </p:nvSpPr>
        <p:spPr>
          <a:xfrm>
            <a:off x="5821096" y="2096161"/>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4289648" y="2972785"/>
            <a:ext cx="389850" cy="251817"/>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66" name="TextBox 165"/>
          <p:cNvSpPr txBox="1"/>
          <p:nvPr/>
        </p:nvSpPr>
        <p:spPr>
          <a:xfrm>
            <a:off x="467544" y="6006136"/>
            <a:ext cx="8136904" cy="59121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90488" indent="-90488"/>
            <a:r>
              <a:rPr lang="en-US" sz="1000" b="1"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6" action="ppaction://hlinksldjump"/>
              </a:rPr>
              <a:t>Authority Objects</a:t>
            </a:r>
            <a:r>
              <a:rPr lang="en-US" sz="1000" dirty="0" smtClean="0">
                <a:latin typeface="Arial" panose="020B0604020202020204" pitchFamily="34" charset="0"/>
                <a:cs typeface="Arial" panose="020B0604020202020204" pitchFamily="34" charset="0"/>
              </a:rPr>
              <a:t>.  In the Hybrid mode traditional card payment methods are “emulated” including support for hotel bookings, upfront reservations for automated gas stations, as well as reoccurring payments.  For three-corner payment schemes like PayPal and </a:t>
            </a:r>
            <a:r>
              <a:rPr lang="en-US" sz="1000" dirty="0" err="1" smtClean="0">
                <a:latin typeface="Arial" panose="020B0604020202020204" pitchFamily="34" charset="0"/>
                <a:cs typeface="Arial" panose="020B0604020202020204" pitchFamily="34" charset="0"/>
              </a:rPr>
              <a:t>Alipay</a:t>
            </a:r>
            <a:r>
              <a:rPr lang="en-US" sz="1000" dirty="0" smtClean="0">
                <a:latin typeface="Arial" panose="020B0604020202020204" pitchFamily="34" charset="0"/>
                <a:cs typeface="Arial" panose="020B0604020202020204" pitchFamily="34" charset="0"/>
              </a:rPr>
              <a:t> as well as for payments where the User and Merchant have the same bank, </a:t>
            </a:r>
            <a:r>
              <a:rPr lang="en-US" sz="1000" i="1" dirty="0" smtClean="0">
                <a:latin typeface="Arial" panose="020B0604020202020204" pitchFamily="34" charset="0"/>
                <a:cs typeface="Arial" panose="020B0604020202020204" pitchFamily="34" charset="0"/>
              </a:rPr>
              <a:t>step #7 is not applicable</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03" name="TextBox 102"/>
          <p:cNvSpPr txBox="1"/>
          <p:nvPr/>
        </p:nvSpPr>
        <p:spPr>
          <a:xfrm>
            <a:off x="4063229" y="3862474"/>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pic>
        <p:nvPicPr>
          <p:cNvPr id="14" name="Picture 4" descr="C:\Users\Anders\AppData\Local\Microsoft\Windows\INetCache\IE\YM8GPEOA\mobile[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35715" y="498711"/>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2" name="TextBox 101"/>
          <p:cNvSpPr txBox="1"/>
          <p:nvPr/>
        </p:nvSpPr>
        <p:spPr>
          <a:xfrm>
            <a:off x="4528194" y="2364088"/>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4" name="TextBox 3"/>
          <p:cNvSpPr txBox="1"/>
          <p:nvPr/>
        </p:nvSpPr>
        <p:spPr>
          <a:xfrm>
            <a:off x="3542449" y="1337884"/>
            <a:ext cx="4023246" cy="290916"/>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square" lIns="72000" tIns="54000" rIns="72000" bIns="54000" rtlCol="0" anchor="ctr" anchorCtr="1">
            <a:spAutoFit/>
          </a:bodyPr>
          <a:lstStyle/>
          <a:p>
            <a:pPr algn="ctr"/>
            <a:r>
              <a:rPr lang="en-US" sz="1000" dirty="0">
                <a:latin typeface="Calibri" panose="020F0502020204030204" pitchFamily="34" charset="0"/>
                <a:cs typeface="Calibri" panose="020F0502020204030204" pitchFamily="34" charset="0"/>
                <a:sym typeface="Wingdings"/>
              </a:rPr>
              <a:t>① ② ③ ④ </a:t>
            </a:r>
            <a:r>
              <a:rPr lang="en-US" sz="1000" dirty="0" smtClean="0">
                <a:latin typeface="Calibri" panose="020F0502020204030204" pitchFamily="34" charset="0"/>
                <a:cs typeface="Calibri" panose="020F0502020204030204" pitchFamily="34" charset="0"/>
                <a:sym typeface="Wingdings"/>
              </a:rPr>
              <a:t> </a:t>
            </a:r>
            <a:r>
              <a:rPr lang="en-US" sz="1000" dirty="0" smtClean="0">
                <a:latin typeface="Arial" panose="020B0604020202020204" pitchFamily="34" charset="0"/>
                <a:cs typeface="Arial" panose="020B0604020202020204" pitchFamily="34" charset="0"/>
                <a:sym typeface="Wingdings"/>
              </a:rPr>
              <a:t>Identical to Bank-to-Bank Payments</a:t>
            </a:r>
            <a:endParaRPr lang="en-US" sz="1000" dirty="0">
              <a:latin typeface="Arial" panose="020B0604020202020204" pitchFamily="34" charset="0"/>
              <a:cs typeface="Arial" panose="020B0604020202020204" pitchFamily="34" charset="0"/>
            </a:endParaRPr>
          </a:p>
        </p:txBody>
      </p:sp>
      <p:sp>
        <p:nvSpPr>
          <p:cNvPr id="140" name="TextBox 139"/>
          <p:cNvSpPr txBox="1"/>
          <p:nvPr/>
        </p:nvSpPr>
        <p:spPr>
          <a:xfrm>
            <a:off x="1221784" y="4747611"/>
            <a:ext cx="2317915"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grpSp>
        <p:nvGrpSpPr>
          <p:cNvPr id="2" name="Group 1"/>
          <p:cNvGrpSpPr/>
          <p:nvPr/>
        </p:nvGrpSpPr>
        <p:grpSpPr>
          <a:xfrm>
            <a:off x="3339215" y="2831228"/>
            <a:ext cx="910697" cy="823913"/>
            <a:chOff x="3212437" y="3377802"/>
            <a:chExt cx="910697" cy="823913"/>
          </a:xfrm>
          <a:effectLst>
            <a:outerShdw blurRad="50800" dist="38100" dir="2700000" algn="tl" rotWithShape="0">
              <a:prstClr val="black">
                <a:alpha val="40000"/>
              </a:prstClr>
            </a:outerShdw>
          </a:effectLst>
        </p:grpSpPr>
        <p:sp>
          <p:nvSpPr>
            <p:cNvPr id="165" name="Parallelogram 164"/>
            <p:cNvSpPr>
              <a:spLocks noChangeAspect="1"/>
            </p:cNvSpPr>
            <p:nvPr/>
          </p:nvSpPr>
          <p:spPr>
            <a:xfrm>
              <a:off x="3212437" y="3377802"/>
              <a:ext cx="910697" cy="823913"/>
            </a:xfrm>
            <a:prstGeom prst="parallelogram">
              <a:avLst/>
            </a:prstGeom>
            <a:solidFill>
              <a:schemeClr val="tx2">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Parallelogram 148"/>
            <p:cNvSpPr>
              <a:spLocks/>
            </p:cNvSpPr>
            <p:nvPr/>
          </p:nvSpPr>
          <p:spPr>
            <a:xfrm>
              <a:off x="3284916" y="342908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Parallelogram 156"/>
            <p:cNvSpPr>
              <a:spLocks noChangeAspect="1"/>
            </p:cNvSpPr>
            <p:nvPr/>
          </p:nvSpPr>
          <p:spPr>
            <a:xfrm>
              <a:off x="3354420" y="347917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Parallelogram 160"/>
            <p:cNvSpPr/>
            <p:nvPr/>
          </p:nvSpPr>
          <p:spPr>
            <a:xfrm>
              <a:off x="3498231" y="352914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Parallelogram 162"/>
            <p:cNvSpPr/>
            <p:nvPr/>
          </p:nvSpPr>
          <p:spPr>
            <a:xfrm>
              <a:off x="3421351" y="3808866"/>
              <a:ext cx="414109" cy="237600"/>
            </a:xfrm>
            <a:prstGeom prst="parallelogram">
              <a:avLst/>
            </a:prstGeom>
            <a:blipFill>
              <a:blip r:embed="rId9"/>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987824" y="300065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9" name="Straight Arrow Connector 168"/>
          <p:cNvCxnSpPr/>
          <p:nvPr/>
        </p:nvCxnSpPr>
        <p:spPr>
          <a:xfrm flipH="1">
            <a:off x="3802632" y="4985993"/>
            <a:ext cx="3204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6733648" y="4516538"/>
            <a:ext cx="1047750" cy="928686"/>
            <a:chOff x="1261442" y="4804570"/>
            <a:chExt cx="1047750" cy="928686"/>
          </a:xfrm>
        </p:grpSpPr>
        <p:sp>
          <p:nvSpPr>
            <p:cNvPr id="84" name="Parallelogram 83"/>
            <p:cNvSpPr>
              <a:spLocks noChangeAspect="1"/>
            </p:cNvSpPr>
            <p:nvPr/>
          </p:nvSpPr>
          <p:spPr>
            <a:xfrm>
              <a:off x="1261442" y="4804570"/>
              <a:ext cx="1047750" cy="928686"/>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arallelogram 77"/>
            <p:cNvSpPr>
              <a:spLocks noChangeAspect="1"/>
            </p:cNvSpPr>
            <p:nvPr/>
          </p:nvSpPr>
          <p:spPr>
            <a:xfrm>
              <a:off x="1328647" y="4855592"/>
              <a:ext cx="910697" cy="823913"/>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Parallelogram 78"/>
            <p:cNvSpPr>
              <a:spLocks/>
            </p:cNvSpPr>
            <p:nvPr/>
          </p:nvSpPr>
          <p:spPr>
            <a:xfrm>
              <a:off x="1401126" y="490687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arallelogram 79"/>
            <p:cNvSpPr>
              <a:spLocks noChangeAspect="1"/>
            </p:cNvSpPr>
            <p:nvPr/>
          </p:nvSpPr>
          <p:spPr>
            <a:xfrm>
              <a:off x="1470630" y="495696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Parallelogram 81"/>
            <p:cNvSpPr/>
            <p:nvPr/>
          </p:nvSpPr>
          <p:spPr>
            <a:xfrm>
              <a:off x="1614441" y="500693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Parallelogram 82"/>
            <p:cNvSpPr/>
            <p:nvPr/>
          </p:nvSpPr>
          <p:spPr>
            <a:xfrm>
              <a:off x="1537561" y="5286656"/>
              <a:ext cx="414109" cy="237600"/>
            </a:xfrm>
            <a:prstGeom prst="parallelogram">
              <a:avLst/>
            </a:prstGeom>
            <a:blipFill>
              <a:blip r:embed="rId9"/>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p:cNvGrpSpPr/>
          <p:nvPr/>
        </p:nvGrpSpPr>
        <p:grpSpPr>
          <a:xfrm>
            <a:off x="7842172" y="4688509"/>
            <a:ext cx="445844" cy="603379"/>
            <a:chOff x="8232155" y="587661"/>
            <a:chExt cx="445844" cy="603379"/>
          </a:xfrm>
        </p:grpSpPr>
        <p:pic>
          <p:nvPicPr>
            <p:cNvPr id="89" name="Picture 8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1" name="TextBox 90"/>
          <p:cNvSpPr txBox="1"/>
          <p:nvPr/>
        </p:nvSpPr>
        <p:spPr>
          <a:xfrm>
            <a:off x="4509502" y="4988565"/>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92" name="TextBox 91"/>
          <p:cNvSpPr txBox="1"/>
          <p:nvPr/>
        </p:nvSpPr>
        <p:spPr>
          <a:xfrm>
            <a:off x="4760826" y="3234989"/>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94" name="TextBox 93"/>
          <p:cNvSpPr txBox="1"/>
          <p:nvPr/>
        </p:nvSpPr>
        <p:spPr>
          <a:xfrm>
            <a:off x="4427984" y="2958697"/>
            <a:ext cx="1872208" cy="276999"/>
          </a:xfrm>
          <a:prstGeom prst="rect">
            <a:avLst/>
          </a:prstGeom>
          <a:noFill/>
        </p:spPr>
        <p:txBody>
          <a:bodyPr wrap="square" rtlCol="0">
            <a:spAutoFit/>
          </a:bodyPr>
          <a:lstStyle/>
          <a:p>
            <a:pPr algn="ctr"/>
            <a:r>
              <a:rPr lang="en-US" sz="1200" dirty="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TransactionRequest</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sp>
        <p:nvSpPr>
          <p:cNvPr id="95" name="TextBox 94"/>
          <p:cNvSpPr txBox="1"/>
          <p:nvPr/>
        </p:nvSpPr>
        <p:spPr>
          <a:xfrm>
            <a:off x="7431600" y="3111975"/>
            <a:ext cx="1357455" cy="250697"/>
          </a:xfrm>
          <a:prstGeom prst="roundRect">
            <a:avLst/>
          </a:prstGeom>
          <a:noFill/>
          <a:ln>
            <a:solidFill>
              <a:schemeClr val="tx1"/>
            </a:solidFill>
            <a:prstDash val="sysDash"/>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Verification</a:t>
            </a:r>
            <a:endParaRPr lang="en-US" sz="1000" b="1" dirty="0" smtClean="0">
              <a:latin typeface="Arial" panose="020B0604020202020204" pitchFamily="34" charset="0"/>
              <a:cs typeface="Arial" panose="020B0604020202020204" pitchFamily="34" charset="0"/>
            </a:endParaRPr>
          </a:p>
        </p:txBody>
      </p:sp>
      <p:sp>
        <p:nvSpPr>
          <p:cNvPr id="96" name="TextBox 95"/>
          <p:cNvSpPr txBox="1"/>
          <p:nvPr/>
        </p:nvSpPr>
        <p:spPr>
          <a:xfrm>
            <a:off x="5846430" y="4721625"/>
            <a:ext cx="389850" cy="276999"/>
          </a:xfrm>
          <a:prstGeom prst="rect">
            <a:avLst/>
          </a:prstGeom>
          <a:noFill/>
        </p:spPr>
        <p:txBody>
          <a:bodyPr wrap="none" rtlCol="0">
            <a:spAutoFit/>
          </a:bodyPr>
          <a:lstStyle/>
          <a:p>
            <a:r>
              <a:rPr lang="en-US" sz="1200" dirty="0" smtClean="0">
                <a:latin typeface="Calibri"/>
                <a:sym typeface="Wingdings"/>
              </a:rPr>
              <a:t>⑧</a:t>
            </a:r>
            <a:endParaRPr lang="en-US" sz="1200" dirty="0"/>
          </a:p>
        </p:txBody>
      </p:sp>
      <p:sp>
        <p:nvSpPr>
          <p:cNvPr id="97" name="TextBox 96"/>
          <p:cNvSpPr txBox="1"/>
          <p:nvPr/>
        </p:nvSpPr>
        <p:spPr>
          <a:xfrm>
            <a:off x="4524952" y="5373216"/>
            <a:ext cx="389850" cy="276999"/>
          </a:xfrm>
          <a:prstGeom prst="rect">
            <a:avLst/>
          </a:prstGeom>
          <a:noFill/>
        </p:spPr>
        <p:txBody>
          <a:bodyPr wrap="none" rtlCol="0">
            <a:spAutoFit/>
          </a:bodyPr>
          <a:lstStyle/>
          <a:p>
            <a:r>
              <a:rPr lang="en-US" sz="1200" dirty="0" smtClean="0">
                <a:latin typeface="Calibri"/>
                <a:sym typeface="Wingdings"/>
              </a:rPr>
              <a:t>⑨</a:t>
            </a:r>
            <a:endParaRPr lang="en-US" sz="1200" dirty="0"/>
          </a:p>
        </p:txBody>
      </p:sp>
      <p:sp>
        <p:nvSpPr>
          <p:cNvPr id="98" name="TextBox 97"/>
          <p:cNvSpPr txBox="1"/>
          <p:nvPr/>
        </p:nvSpPr>
        <p:spPr>
          <a:xfrm>
            <a:off x="4196535" y="4709817"/>
            <a:ext cx="1815625" cy="276999"/>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TransactionResponse</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sp>
        <p:nvSpPr>
          <p:cNvPr id="93" name="TextBox 92"/>
          <p:cNvSpPr txBox="1"/>
          <p:nvPr/>
        </p:nvSpPr>
        <p:spPr>
          <a:xfrm>
            <a:off x="1719441" y="3038763"/>
            <a:ext cx="1261884" cy="246221"/>
          </a:xfrm>
          <a:prstGeom prst="rect">
            <a:avLst/>
          </a:prstGeom>
          <a:noFill/>
        </p:spPr>
        <p:txBody>
          <a:bodyPr wrap="none" rtlCol="0">
            <a:spAutoFit/>
          </a:bodyPr>
          <a:lstStyle/>
          <a:p>
            <a:pPr algn="r"/>
            <a:r>
              <a:rPr lang="en-US" sz="1000" dirty="0">
                <a:latin typeface="Arial" panose="020B0604020202020204" pitchFamily="34" charset="0"/>
                <a:cs typeface="Arial" panose="020B0604020202020204" pitchFamily="34" charset="0"/>
              </a:rPr>
              <a:t>C</a:t>
            </a:r>
            <a:r>
              <a:rPr lang="en-US" sz="1000" dirty="0" smtClean="0">
                <a:latin typeface="Arial" panose="020B0604020202020204" pitchFamily="34" charset="0"/>
                <a:cs typeface="Arial" panose="020B0604020202020204" pitchFamily="34" charset="0"/>
              </a:rPr>
              <a:t>ounter Signature</a:t>
            </a:r>
            <a:endParaRPr lang="en-US" sz="1000" dirty="0">
              <a:latin typeface="Arial" panose="020B0604020202020204" pitchFamily="34" charset="0"/>
              <a:cs typeface="Arial" panose="020B0604020202020204" pitchFamily="34" charset="0"/>
            </a:endParaRPr>
          </a:p>
        </p:txBody>
      </p:sp>
      <p:sp>
        <p:nvSpPr>
          <p:cNvPr id="100" name="TextBox 99"/>
          <p:cNvSpPr txBox="1"/>
          <p:nvPr/>
        </p:nvSpPr>
        <p:spPr>
          <a:xfrm>
            <a:off x="8231723" y="2245515"/>
            <a:ext cx="66075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01" name="TextBox 100"/>
          <p:cNvSpPr txBox="1"/>
          <p:nvPr/>
        </p:nvSpPr>
        <p:spPr>
          <a:xfrm>
            <a:off x="8250080" y="4891685"/>
            <a:ext cx="660757"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cxnSp>
        <p:nvCxnSpPr>
          <p:cNvPr id="104" name="Straight Arrow Connector 103"/>
          <p:cNvCxnSpPr/>
          <p:nvPr/>
        </p:nvCxnSpPr>
        <p:spPr>
          <a:xfrm flipH="1">
            <a:off x="3799113" y="2364088"/>
            <a:ext cx="3384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6937856" y="1988840"/>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9"/>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06" name="TextBox 105"/>
          <p:cNvSpPr txBox="1"/>
          <p:nvPr/>
        </p:nvSpPr>
        <p:spPr>
          <a:xfrm>
            <a:off x="4330162" y="3861048"/>
            <a:ext cx="1754006"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Existing Payment Rails</a:t>
            </a:r>
            <a:endParaRPr lang="en-US" sz="1200" dirty="0">
              <a:latin typeface="Arial" panose="020B0604020202020204" pitchFamily="34" charset="0"/>
              <a:cs typeface="Arial" panose="020B0604020202020204" pitchFamily="34" charset="0"/>
            </a:endParaRPr>
          </a:p>
        </p:txBody>
      </p:sp>
      <p:sp>
        <p:nvSpPr>
          <p:cNvPr id="107" name="TextBox 106"/>
          <p:cNvSpPr txBox="1"/>
          <p:nvPr/>
        </p:nvSpPr>
        <p:spPr>
          <a:xfrm>
            <a:off x="4258154" y="4182833"/>
            <a:ext cx="1654620"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Bank-to-Bank Payments)</a:t>
            </a:r>
            <a:endParaRPr lang="en-US" sz="1000" dirty="0">
              <a:latin typeface="Arial" panose="020B0604020202020204" pitchFamily="34" charset="0"/>
              <a:cs typeface="Arial" panose="020B0604020202020204" pitchFamily="34" charset="0"/>
            </a:endParaRPr>
          </a:p>
        </p:txBody>
      </p:sp>
      <p:sp>
        <p:nvSpPr>
          <p:cNvPr id="108" name="Left-Right Arrow 107"/>
          <p:cNvSpPr/>
          <p:nvPr/>
        </p:nvSpPr>
        <p:spPr>
          <a:xfrm>
            <a:off x="749896" y="4082752"/>
            <a:ext cx="65448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p:nvPr/>
        </p:nvCxnSpPr>
        <p:spPr>
          <a:xfrm>
            <a:off x="719093" y="3348000"/>
            <a:ext cx="0" cy="165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114640" y="2605200"/>
            <a:ext cx="121700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 Bank</a:t>
            </a:r>
            <a:endParaRPr lang="en-US" sz="1200" dirty="0">
              <a:latin typeface="Arial" panose="020B0604020202020204" pitchFamily="34" charset="0"/>
              <a:cs typeface="Arial" panose="020B0604020202020204" pitchFamily="34" charset="0"/>
            </a:endParaRPr>
          </a:p>
        </p:txBody>
      </p:sp>
      <p:pic>
        <p:nvPicPr>
          <p:cNvPr id="99" name="Picture 6" descr="C:\Users\Anders\AppData\Local\Microsoft\Windows\INetCache\IE\10FYNQXY\Crystal_Clear_kdm_user_female[1].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724128" y="499177"/>
            <a:ext cx="459335" cy="459335"/>
          </a:xfrm>
          <a:prstGeom prst="rect">
            <a:avLst/>
          </a:prstGeom>
          <a:noFill/>
          <a:extLst>
            <a:ext uri="{909E8E84-426E-40DD-AFC4-6F175D3DCCD1}">
              <a14:hiddenFill xmlns:a14="http://schemas.microsoft.com/office/drawing/2010/main">
                <a:solidFill>
                  <a:srgbClr val="FFFFFF"/>
                </a:solidFill>
              </a14:hiddenFill>
            </a:ext>
          </a:extLst>
        </p:spPr>
      </p:pic>
      <p:grpSp>
        <p:nvGrpSpPr>
          <p:cNvPr id="105" name="Group 104"/>
          <p:cNvGrpSpPr/>
          <p:nvPr/>
        </p:nvGrpSpPr>
        <p:grpSpPr>
          <a:xfrm>
            <a:off x="3491880" y="524071"/>
            <a:ext cx="557162" cy="447881"/>
            <a:chOff x="3321759" y="524071"/>
            <a:chExt cx="557162" cy="447881"/>
          </a:xfrm>
        </p:grpSpPr>
        <p:grpSp>
          <p:nvGrpSpPr>
            <p:cNvPr id="119" name="Group 118"/>
            <p:cNvGrpSpPr/>
            <p:nvPr/>
          </p:nvGrpSpPr>
          <p:grpSpPr>
            <a:xfrm>
              <a:off x="3351221" y="692783"/>
              <a:ext cx="510782" cy="279169"/>
              <a:chOff x="1397693" y="2654334"/>
              <a:chExt cx="510782" cy="279169"/>
            </a:xfrm>
            <a:effectLst>
              <a:outerShdw blurRad="50800" dist="38100" dir="2700000" algn="tl" rotWithShape="0">
                <a:prstClr val="black">
                  <a:alpha val="40000"/>
                </a:prstClr>
              </a:outerShdw>
            </a:effectLst>
          </p:grpSpPr>
          <p:sp>
            <p:nvSpPr>
              <p:cNvPr id="153" name="Rectangle 152"/>
              <p:cNvSpPr/>
              <p:nvPr/>
            </p:nvSpPr>
            <p:spPr>
              <a:xfrm>
                <a:off x="1441019" y="2654334"/>
                <a:ext cx="426379" cy="261961"/>
              </a:xfrm>
              <a:prstGeom prst="rect">
                <a:avLst/>
              </a:prstGeom>
              <a:gradFill>
                <a:gsLst>
                  <a:gs pos="625">
                    <a:srgbClr val="E6E6E6"/>
                  </a:gs>
                  <a:gs pos="49000">
                    <a:schemeClr val="bg1"/>
                  </a:gs>
                  <a:gs pos="100000">
                    <a:schemeClr val="bg1">
                      <a:lumMod val="95000"/>
                    </a:schemeClr>
                  </a:gs>
                  <a:gs pos="100000">
                    <a:srgbClr val="E6E6E6"/>
                  </a:gs>
                </a:gsLst>
                <a:lin ang="2700000" scaled="0"/>
              </a:grad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p:cNvSpPr/>
              <p:nvPr/>
            </p:nvSpPr>
            <p:spPr>
              <a:xfrm>
                <a:off x="1475921" y="2730705"/>
                <a:ext cx="92836" cy="195722"/>
              </a:xfrm>
              <a:prstGeom prst="rect">
                <a:avLst/>
              </a:prstGeom>
              <a:solidFill>
                <a:schemeClr val="accent3">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p:cNvSpPr/>
              <p:nvPr/>
            </p:nvSpPr>
            <p:spPr>
              <a:xfrm rot="5400000" flipH="1">
                <a:off x="1651193" y="2695673"/>
                <a:ext cx="136911" cy="206976"/>
              </a:xfrm>
              <a:prstGeom prst="rect">
                <a:avLst/>
              </a:prstGeom>
              <a:solidFill>
                <a:schemeClr val="accent1">
                  <a:lumMod val="20000"/>
                  <a:lumOff val="80000"/>
                </a:schemeClr>
              </a:solidFill>
              <a:ln w="158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9" name="Straight Connector 158"/>
              <p:cNvCxnSpPr>
                <a:stCxn id="156" idx="3"/>
                <a:endCxn id="156" idx="3"/>
              </p:cNvCxnSpPr>
              <p:nvPr/>
            </p:nvCxnSpPr>
            <p:spPr>
              <a:xfrm>
                <a:off x="1568757" y="282856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160" name="Rectangle 159"/>
              <p:cNvSpPr/>
              <p:nvPr/>
            </p:nvSpPr>
            <p:spPr>
              <a:xfrm>
                <a:off x="1397693" y="2915503"/>
                <a:ext cx="510782" cy="18000"/>
              </a:xfrm>
              <a:prstGeom prst="rect">
                <a:avLst/>
              </a:prstGeom>
              <a:solidFill>
                <a:srgbClr val="FDFAC7"/>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0" name="Group 119"/>
            <p:cNvGrpSpPr/>
            <p:nvPr/>
          </p:nvGrpSpPr>
          <p:grpSpPr>
            <a:xfrm>
              <a:off x="3321759" y="524071"/>
              <a:ext cx="557162" cy="182081"/>
              <a:chOff x="1727752" y="1773016"/>
              <a:chExt cx="5562290" cy="2016024"/>
            </a:xfrm>
            <a:effectLst>
              <a:outerShdw blurRad="50800" dist="38100" dir="2700000" algn="tl" rotWithShape="0">
                <a:prstClr val="black">
                  <a:alpha val="40000"/>
                </a:prstClr>
              </a:outerShdw>
            </a:effectLst>
          </p:grpSpPr>
          <p:sp>
            <p:nvSpPr>
              <p:cNvPr id="121" name="Oval 120"/>
              <p:cNvSpPr/>
              <p:nvPr/>
            </p:nvSpPr>
            <p:spPr>
              <a:xfrm>
                <a:off x="172775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2965324"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4202896"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5440468"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667804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2346538"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p:cNvSpPr/>
              <p:nvPr/>
            </p:nvSpPr>
            <p:spPr>
              <a:xfrm>
                <a:off x="3584110"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a:off x="4821682"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p:cNvSpPr/>
              <p:nvPr/>
            </p:nvSpPr>
            <p:spPr>
              <a:xfrm>
                <a:off x="6059254"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Triangle 135"/>
              <p:cNvSpPr/>
              <p:nvPr/>
            </p:nvSpPr>
            <p:spPr>
              <a:xfrm flipH="1">
                <a:off x="172775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2965324"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p:cNvSpPr/>
              <p:nvPr/>
            </p:nvSpPr>
            <p:spPr>
              <a:xfrm>
                <a:off x="4202896"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p:cNvSpPr/>
              <p:nvPr/>
            </p:nvSpPr>
            <p:spPr>
              <a:xfrm>
                <a:off x="5440468"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ight Triangle 141"/>
              <p:cNvSpPr/>
              <p:nvPr/>
            </p:nvSpPr>
            <p:spPr>
              <a:xfrm>
                <a:off x="667804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p:cNvSpPr/>
              <p:nvPr/>
            </p:nvSpPr>
            <p:spPr>
              <a:xfrm>
                <a:off x="2346538"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p:cNvSpPr/>
              <p:nvPr/>
            </p:nvSpPr>
            <p:spPr>
              <a:xfrm>
                <a:off x="3584110"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p:cNvSpPr/>
              <p:nvPr/>
            </p:nvSpPr>
            <p:spPr>
              <a:xfrm>
                <a:off x="4821682"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p:cNvSpPr/>
              <p:nvPr/>
            </p:nvSpPr>
            <p:spPr>
              <a:xfrm>
                <a:off x="6059254"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164" name="Picture 16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965850" y="494258"/>
            <a:ext cx="744996" cy="552793"/>
          </a:xfrm>
          <a:prstGeom prst="rect">
            <a:avLst/>
          </a:prstGeom>
          <a:effectLst>
            <a:outerShdw blurRad="50800" dist="38100" dir="2700000" algn="tl" rotWithShape="0">
              <a:prstClr val="black">
                <a:alpha val="40000"/>
              </a:prstClr>
            </a:outerShdw>
          </a:effectLst>
        </p:spPr>
      </p:pic>
      <p:pic>
        <p:nvPicPr>
          <p:cNvPr id="168" name="Picture 16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68956" y="2907358"/>
            <a:ext cx="744996" cy="55279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100444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595129"/>
            <a:ext cx="8136904" cy="5786199"/>
          </a:xfrm>
          <a:prstGeom prst="rect">
            <a:avLst/>
          </a:prstGeom>
          <a:noFill/>
        </p:spPr>
        <p:txBody>
          <a:bodyPr wrap="square" rtlCol="0">
            <a:spAutoFit/>
          </a:bodyPr>
          <a:lstStyle/>
          <a:p>
            <a:pPr marL="180975" indent="-180975"/>
            <a:r>
              <a:rPr lang="en-US" sz="1000" dirty="0" smtClean="0">
                <a:latin typeface="Arial" panose="020B0604020202020204" pitchFamily="34" charset="0"/>
                <a:cs typeface="Arial" panose="020B0604020202020204" pitchFamily="34" charset="0"/>
              </a:rPr>
              <a:t>Q:	Doesn't Saturn’s </a:t>
            </a:r>
            <a:r>
              <a:rPr lang="en-US" sz="1000" dirty="0">
                <a:latin typeface="Arial" panose="020B0604020202020204" pitchFamily="34" charset="0"/>
                <a:cs typeface="Arial" panose="020B0604020202020204" pitchFamily="34" charset="0"/>
              </a:rPr>
              <a:t>Merchant-to-User Bank </a:t>
            </a:r>
            <a:r>
              <a:rPr lang="en-US" sz="1000" dirty="0" err="1" smtClean="0">
                <a:latin typeface="Arial" panose="020B0604020202020204" pitchFamily="34" charset="0"/>
                <a:cs typeface="Arial" panose="020B0604020202020204" pitchFamily="34" charset="0"/>
                <a:hlinkClick r:id="rId2" action="ppaction://hlinksldjump"/>
              </a:rPr>
              <a:t>AuthorizationRequest</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introduce </a:t>
            </a:r>
            <a:r>
              <a:rPr lang="en-US" sz="1000" dirty="0" smtClean="0">
                <a:latin typeface="Arial" panose="020B0604020202020204" pitchFamily="34" charset="0"/>
                <a:cs typeface="Arial" panose="020B0604020202020204" pitchFamily="34" charset="0"/>
              </a:rPr>
              <a:t>security risks?</a:t>
            </a:r>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A</a:t>
            </a:r>
            <a:r>
              <a:rPr lang="en-US" sz="1000" dirty="0" smtClean="0">
                <a:latin typeface="Arial" panose="020B0604020202020204" pitchFamily="34" charset="0"/>
                <a:cs typeface="Arial" panose="020B0604020202020204" pitchFamily="34" charset="0"/>
              </a:rPr>
              <a:t>:	Yes</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similar risks as requests </a:t>
            </a:r>
            <a:r>
              <a:rPr lang="en-US" sz="1000" dirty="0">
                <a:latin typeface="Arial" panose="020B0604020202020204" pitchFamily="34" charset="0"/>
                <a:cs typeface="Arial" panose="020B0604020202020204" pitchFamily="34" charset="0"/>
              </a:rPr>
              <a:t>from a </a:t>
            </a:r>
            <a:r>
              <a:rPr lang="en-US" sz="1000" dirty="0" smtClean="0">
                <a:latin typeface="Arial" panose="020B0604020202020204" pitchFamily="34" charset="0"/>
                <a:cs typeface="Arial" panose="020B0604020202020204" pitchFamily="34" charset="0"/>
              </a:rPr>
              <a:t>Wallet or Mobile banking App (since there's </a:t>
            </a:r>
            <a:r>
              <a:rPr lang="en-US" sz="1000" dirty="0">
                <a:latin typeface="Arial" panose="020B0604020202020204" pitchFamily="34" charset="0"/>
                <a:cs typeface="Arial" panose="020B0604020202020204" pitchFamily="34" charset="0"/>
              </a:rPr>
              <a:t>no way you can see </a:t>
            </a:r>
            <a:r>
              <a:rPr lang="en-US" sz="1000" dirty="0" smtClean="0">
                <a:latin typeface="Arial" panose="020B0604020202020204" pitchFamily="34" charset="0"/>
                <a:cs typeface="Arial" panose="020B0604020202020204" pitchFamily="34" charset="0"/>
              </a:rPr>
              <a:t>if an App is </a:t>
            </a:r>
            <a:r>
              <a:rPr lang="en-US" sz="1000" dirty="0">
                <a:latin typeface="Arial" panose="020B0604020202020204" pitchFamily="34" charset="0"/>
                <a:cs typeface="Arial" panose="020B0604020202020204" pitchFamily="34" charset="0"/>
              </a:rPr>
              <a:t>"hacked</a:t>
            </a:r>
            <a:r>
              <a:rPr lang="en-US" sz="1000" dirty="0" smtClean="0">
                <a:latin typeface="Arial" panose="020B0604020202020204" pitchFamily="34" charset="0"/>
                <a:cs typeface="Arial" panose="020B0604020202020204" pitchFamily="34" charset="0"/>
              </a:rPr>
              <a: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Security </a:t>
            </a:r>
            <a:r>
              <a:rPr lang="en-US" sz="1000" dirty="0">
                <a:latin typeface="Arial" panose="020B0604020202020204" pitchFamily="34" charset="0"/>
                <a:cs typeface="Arial" panose="020B0604020202020204" pitchFamily="34" charset="0"/>
              </a:rPr>
              <a:t>features </a:t>
            </a:r>
            <a:r>
              <a:rPr lang="en-US" sz="1000" dirty="0" smtClean="0">
                <a:latin typeface="Arial" panose="020B0604020202020204" pitchFamily="34" charset="0"/>
                <a:cs typeface="Arial" panose="020B0604020202020204" pitchFamily="34" charset="0"/>
              </a:rPr>
              <a:t>include:</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Small </a:t>
            </a:r>
            <a:r>
              <a:rPr lang="en-US" sz="1000" dirty="0">
                <a:latin typeface="Arial" panose="020B0604020202020204" pitchFamily="34" charset="0"/>
                <a:cs typeface="Arial" panose="020B0604020202020204" pitchFamily="34" charset="0"/>
              </a:rPr>
              <a:t>and strict message format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Signed </a:t>
            </a:r>
            <a:r>
              <a:rPr lang="en-US" sz="1000" dirty="0">
                <a:latin typeface="Arial" panose="020B0604020202020204" pitchFamily="34" charset="0"/>
                <a:cs typeface="Arial" panose="020B0604020202020204" pitchFamily="34" charset="0"/>
              </a:rPr>
              <a:t>by the Merchant which in turn is vouched for by the Merchant's Bank/Acquirer through </a:t>
            </a:r>
            <a:r>
              <a:rPr lang="en-US" sz="1000" dirty="0" smtClean="0">
                <a:latin typeface="Arial" panose="020B0604020202020204" pitchFamily="34" charset="0"/>
                <a:cs typeface="Arial" panose="020B0604020202020204" pitchFamily="34" charset="0"/>
              </a:rPr>
              <a:t>the </a:t>
            </a:r>
            <a:r>
              <a:rPr lang="en-US" sz="1000" dirty="0" err="1" smtClean="0">
                <a:latin typeface="Arial" panose="020B0604020202020204" pitchFamily="34" charset="0"/>
                <a:cs typeface="Arial" panose="020B0604020202020204" pitchFamily="34" charset="0"/>
                <a:hlinkClick r:id="rId3" action="ppaction://hlinksldjump"/>
              </a:rPr>
              <a:t>PayeeAuthority</a:t>
            </a:r>
            <a:r>
              <a:rPr lang="en-US" sz="1000" dirty="0" smtClean="0">
                <a:latin typeface="Arial" panose="020B0604020202020204" pitchFamily="34" charset="0"/>
                <a:cs typeface="Arial" panose="020B0604020202020204" pitchFamily="34" charset="0"/>
              </a:rPr>
              <a:t> object</a:t>
            </a:r>
            <a:endParaRPr lang="en-US" sz="1000" dirty="0">
              <a:latin typeface="Arial" panose="020B0604020202020204" pitchFamily="34" charset="0"/>
              <a:cs typeface="Arial" panose="020B0604020202020204" pitchFamily="34" charset="0"/>
            </a:endParaRP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Signed </a:t>
            </a:r>
            <a:r>
              <a:rPr lang="en-US" sz="1000" dirty="0">
                <a:latin typeface="Arial" panose="020B0604020202020204" pitchFamily="34" charset="0"/>
                <a:cs typeface="Arial" panose="020B0604020202020204" pitchFamily="34" charset="0"/>
              </a:rPr>
              <a:t>by the User by a key </a:t>
            </a:r>
            <a:r>
              <a:rPr lang="en-US" sz="1000" i="1" dirty="0" smtClean="0">
                <a:latin typeface="Arial" panose="020B0604020202020204" pitchFamily="34" charset="0"/>
                <a:cs typeface="Arial" panose="020B0604020202020204" pitchFamily="34" charset="0"/>
              </a:rPr>
              <a:t>which only </a:t>
            </a:r>
            <a:r>
              <a:rPr lang="en-US" sz="1000" i="1" dirty="0">
                <a:latin typeface="Arial" panose="020B0604020202020204" pitchFamily="34" charset="0"/>
                <a:cs typeface="Arial" panose="020B0604020202020204" pitchFamily="34" charset="0"/>
              </a:rPr>
              <a:t>the User Bank knows about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Time </a:t>
            </a:r>
            <a:r>
              <a:rPr lang="en-US" sz="1000" dirty="0">
                <a:latin typeface="Arial" panose="020B0604020202020204" pitchFamily="34" charset="0"/>
                <a:cs typeface="Arial" panose="020B0604020202020204" pitchFamily="34" charset="0"/>
              </a:rPr>
              <a:t>stamped by client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Integral </a:t>
            </a:r>
            <a:r>
              <a:rPr lang="en-US" sz="1000" dirty="0">
                <a:latin typeface="Arial" panose="020B0604020202020204" pitchFamily="34" charset="0"/>
                <a:cs typeface="Arial" panose="020B0604020202020204" pitchFamily="34" charset="0"/>
              </a:rPr>
              <a:t>support for RBA (Risk Based Authentication)</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Can you </a:t>
            </a:r>
            <a:r>
              <a:rPr lang="en-US" sz="1000" dirty="0">
                <a:latin typeface="Arial" panose="020B0604020202020204" pitchFamily="34" charset="0"/>
                <a:cs typeface="Arial" panose="020B0604020202020204" pitchFamily="34" charset="0"/>
              </a:rPr>
              <a:t>trust the Wallet key storage?</a:t>
            </a:r>
          </a:p>
          <a:p>
            <a:pPr marL="180975" indent="-180975"/>
            <a:r>
              <a:rPr lang="en-US" sz="1000" dirty="0">
                <a:latin typeface="Arial" panose="020B0604020202020204" pitchFamily="34" charset="0"/>
                <a:cs typeface="Arial" panose="020B0604020202020204" pitchFamily="34" charset="0"/>
              </a:rPr>
              <a:t>A: </a:t>
            </a:r>
            <a:r>
              <a:rPr lang="en-US" sz="1000" dirty="0" smtClean="0">
                <a:latin typeface="Arial" panose="020B0604020202020204" pitchFamily="34" charset="0"/>
                <a:cs typeface="Arial" panose="020B0604020202020204" pitchFamily="34" charset="0"/>
              </a:rPr>
              <a:t>	Apple </a:t>
            </a:r>
            <a:r>
              <a:rPr lang="en-US" sz="1000" dirty="0">
                <a:latin typeface="Arial" panose="020B0604020202020204" pitchFamily="34" charset="0"/>
                <a:cs typeface="Arial" panose="020B0604020202020204" pitchFamily="34" charset="0"/>
              </a:rPr>
              <a:t>Pay store keys in a "Secure Enclave</a:t>
            </a:r>
            <a:r>
              <a:rPr lang="en-US" sz="1000" dirty="0" smtClean="0">
                <a:latin typeface="Arial" panose="020B0604020202020204" pitchFamily="34" charset="0"/>
                <a:cs typeface="Arial" panose="020B0604020202020204" pitchFamily="34" charset="0"/>
              </a:rPr>
              <a:t>".  Saturn would need something similar like:</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hlinkClick r:id="rId4"/>
              </a:rPr>
              <a:t>https://cyberphone.github.io/doc/security/sks-api-arch.pdf</a:t>
            </a:r>
            <a:endParaRPr lang="en-US" sz="1000" dirty="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Doesn't Saturn effectively requires </a:t>
            </a:r>
            <a:r>
              <a:rPr lang="en-US" sz="1000" dirty="0">
                <a:latin typeface="Arial" panose="020B0604020202020204" pitchFamily="34" charset="0"/>
                <a:cs typeface="Arial" panose="020B0604020202020204" pitchFamily="34" charset="0"/>
              </a:rPr>
              <a:t>new client-side technology to fly?</a:t>
            </a:r>
          </a:p>
          <a:p>
            <a:pPr marL="180975" indent="-180975"/>
            <a:r>
              <a:rPr lang="en-US" sz="1000" dirty="0" smtClean="0">
                <a:latin typeface="Arial" panose="020B0604020202020204" pitchFamily="34" charset="0"/>
                <a:cs typeface="Arial" panose="020B0604020202020204" pitchFamily="34" charset="0"/>
              </a:rPr>
              <a:t>A:	Yes indeed, exactly like </a:t>
            </a:r>
            <a:r>
              <a:rPr lang="en-US" sz="1000" dirty="0">
                <a:latin typeface="Arial" panose="020B0604020202020204" pitchFamily="34" charset="0"/>
                <a:cs typeface="Arial" panose="020B0604020202020204" pitchFamily="34" charset="0"/>
              </a:rPr>
              <a:t>Apple Pay did.</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Wouldn't </a:t>
            </a:r>
            <a:r>
              <a:rPr lang="en-US" sz="1000" dirty="0">
                <a:latin typeface="Arial" panose="020B0604020202020204" pitchFamily="34" charset="0"/>
                <a:cs typeface="Arial" panose="020B0604020202020204" pitchFamily="34" charset="0"/>
              </a:rPr>
              <a:t>it be better sending r</a:t>
            </a:r>
            <a:r>
              <a:rPr lang="en-US" sz="1000" dirty="0" smtClean="0">
                <a:latin typeface="Arial" panose="020B0604020202020204" pitchFamily="34" charset="0"/>
                <a:cs typeface="Arial" panose="020B0604020202020204" pitchFamily="34" charset="0"/>
              </a:rPr>
              <a:t>equests </a:t>
            </a:r>
            <a:r>
              <a:rPr lang="en-US" sz="1000" dirty="0">
                <a:latin typeface="Arial" panose="020B0604020202020204" pitchFamily="34" charset="0"/>
                <a:cs typeface="Arial" panose="020B0604020202020204" pitchFamily="34" charset="0"/>
              </a:rPr>
              <a:t>from the Wallet directly to the User Bank and then handing over r</a:t>
            </a:r>
            <a:r>
              <a:rPr lang="en-US" sz="1000" dirty="0" smtClean="0">
                <a:latin typeface="Arial" panose="020B0604020202020204" pitchFamily="34" charset="0"/>
                <a:cs typeface="Arial" panose="020B0604020202020204" pitchFamily="34" charset="0"/>
              </a:rPr>
              <a:t>esponses </a:t>
            </a:r>
            <a:r>
              <a:rPr lang="en-US" sz="1000" dirty="0">
                <a:latin typeface="Arial" panose="020B0604020202020204" pitchFamily="34" charset="0"/>
                <a:cs typeface="Arial" panose="020B0604020202020204" pitchFamily="34" charset="0"/>
              </a:rPr>
              <a:t>to the Merchant?</a:t>
            </a:r>
          </a:p>
          <a:p>
            <a:pPr marL="180975" indent="-180975"/>
            <a:r>
              <a:rPr lang="en-US" sz="1000" dirty="0" smtClean="0">
                <a:latin typeface="Arial" panose="020B0604020202020204" pitchFamily="34" charset="0"/>
                <a:cs typeface="Arial" panose="020B0604020202020204" pitchFamily="34" charset="0"/>
              </a:rPr>
              <a:t>A:	No,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ee </a:t>
            </a:r>
            <a:r>
              <a:rPr lang="en-US" sz="1000" dirty="0">
                <a:latin typeface="Arial" panose="020B0604020202020204" pitchFamily="34" charset="0"/>
                <a:cs typeface="Arial" panose="020B0604020202020204" pitchFamily="34" charset="0"/>
                <a:hlinkClick r:id="rId5"/>
              </a:rPr>
              <a:t>https://</a:t>
            </a:r>
            <a:r>
              <a:rPr lang="en-US" sz="1000" dirty="0" smtClean="0">
                <a:latin typeface="Arial" panose="020B0604020202020204" pitchFamily="34" charset="0"/>
                <a:cs typeface="Arial" panose="020B0604020202020204" pitchFamily="34" charset="0"/>
                <a:hlinkClick r:id="rId5"/>
              </a:rPr>
              <a:t>cyberphone.github.io/doc/defensive-publications/payment-authorization-scheme.pdf</a:t>
            </a:r>
            <a:r>
              <a:rPr lang="en-US" sz="1000" dirty="0" smtClean="0">
                <a:latin typeface="Arial" panose="020B0604020202020204" pitchFamily="34" charset="0"/>
                <a:cs typeface="Arial" panose="020B0604020202020204" pitchFamily="34" charset="0"/>
              </a:rPr>
              <a:t> for more details on this matter which also is a </a:t>
            </a:r>
            <a:r>
              <a:rPr lang="en-US" sz="1000" i="1" dirty="0" smtClean="0">
                <a:latin typeface="Arial" panose="020B0604020202020204" pitchFamily="34" charset="0"/>
                <a:cs typeface="Arial" panose="020B0604020202020204" pitchFamily="34" charset="0"/>
              </a:rPr>
              <a:t>prerequisite for Wallet payment method independence</a:t>
            </a:r>
            <a:r>
              <a:rPr lang="en-US" sz="1000" dirty="0" smtClean="0">
                <a:latin typeface="Arial" panose="020B0604020202020204" pitchFamily="34" charset="0"/>
                <a:cs typeface="Arial" panose="020B0604020202020204" pitchFamily="34" charset="0"/>
              </a:rPr>
              <a:t>.</a:t>
            </a:r>
          </a:p>
          <a:p>
            <a:pPr marL="180975" indent="-180975"/>
            <a:r>
              <a:rPr lang="en-US" sz="1000" dirty="0">
                <a:latin typeface="Arial" panose="020B0604020202020204" pitchFamily="34" charset="0"/>
                <a:cs typeface="Arial" panose="020B0604020202020204" pitchFamily="34" charset="0"/>
              </a:rPr>
              <a:t>	</a:t>
            </a:r>
          </a:p>
          <a:p>
            <a:pPr marL="180975" indent="-180975"/>
            <a:r>
              <a:rPr lang="en-US" sz="1000" dirty="0" smtClean="0">
                <a:latin typeface="Arial" panose="020B0604020202020204" pitchFamily="34" charset="0"/>
                <a:cs typeface="Arial" panose="020B0604020202020204" pitchFamily="34" charset="0"/>
              </a:rPr>
              <a:t>Q:	Is </a:t>
            </a:r>
            <a:r>
              <a:rPr lang="en-US" sz="1000" dirty="0">
                <a:latin typeface="Arial" panose="020B0604020202020204" pitchFamily="34" charset="0"/>
                <a:cs typeface="Arial" panose="020B0604020202020204" pitchFamily="34" charset="0"/>
              </a:rPr>
              <a:t>Saturn </a:t>
            </a:r>
            <a:r>
              <a:rPr lang="en-US" sz="1000" dirty="0" smtClean="0">
                <a:latin typeface="Arial" panose="020B0604020202020204" pitchFamily="34" charset="0"/>
                <a:cs typeface="Arial" panose="020B0604020202020204" pitchFamily="34" charset="0"/>
              </a:rPr>
              <a:t>a “Push</a:t>
            </a:r>
            <a:r>
              <a:rPr lang="en-US" sz="1000" dirty="0">
                <a:latin typeface="Arial" panose="020B0604020202020204" pitchFamily="34" charset="0"/>
                <a:cs typeface="Arial" panose="020B0604020202020204" pitchFamily="34" charset="0"/>
              </a:rPr>
              <a:t>" or </a:t>
            </a:r>
            <a:r>
              <a:rPr lang="en-US" sz="1000" dirty="0" smtClean="0">
                <a:latin typeface="Arial" panose="020B0604020202020204" pitchFamily="34" charset="0"/>
                <a:cs typeface="Arial" panose="020B0604020202020204" pitchFamily="34" charset="0"/>
              </a:rPr>
              <a:t>“Pull</a:t>
            </a:r>
            <a:r>
              <a:rPr lang="en-US" sz="1000" dirty="0">
                <a:latin typeface="Arial" panose="020B0604020202020204" pitchFamily="34" charset="0"/>
                <a:cs typeface="Arial" panose="020B0604020202020204" pitchFamily="34" charset="0"/>
              </a:rPr>
              <a:t>" payment system?</a:t>
            </a:r>
          </a:p>
          <a:p>
            <a:pPr marL="180975" indent="-180975"/>
            <a:r>
              <a:rPr lang="en-US" sz="1000" dirty="0" smtClean="0">
                <a:latin typeface="Arial" panose="020B0604020202020204" pitchFamily="34" charset="0"/>
                <a:cs typeface="Arial" panose="020B0604020202020204" pitchFamily="34" charset="0"/>
              </a:rPr>
              <a:t>A:	</a:t>
            </a:r>
            <a:r>
              <a:rPr lang="en-US" sz="1000" i="1" dirty="0" smtClean="0">
                <a:latin typeface="Arial" panose="020B0604020202020204" pitchFamily="34" charset="0"/>
                <a:cs typeface="Arial" panose="020B0604020202020204" pitchFamily="34" charset="0"/>
              </a:rPr>
              <a:t>Saturn </a:t>
            </a:r>
            <a:r>
              <a:rPr lang="en-US" sz="1000" i="1" dirty="0">
                <a:latin typeface="Arial" panose="020B0604020202020204" pitchFamily="34" charset="0"/>
                <a:cs typeface="Arial" panose="020B0604020202020204" pitchFamily="34" charset="0"/>
              </a:rPr>
              <a:t>is not a payment </a:t>
            </a:r>
            <a:r>
              <a:rPr lang="en-US" sz="1000" i="1" dirty="0" smtClean="0">
                <a:latin typeface="Arial" panose="020B0604020202020204" pitchFamily="34" charset="0"/>
                <a:cs typeface="Arial" panose="020B0604020202020204" pitchFamily="34" charset="0"/>
              </a:rPr>
              <a:t>system</a:t>
            </a:r>
            <a:r>
              <a:rPr lang="en-US" sz="1000" dirty="0" smtClean="0">
                <a:latin typeface="Arial" panose="020B0604020202020204" pitchFamily="34" charset="0"/>
                <a:cs typeface="Arial" panose="020B0604020202020204" pitchFamily="34" charset="0"/>
              </a:rPr>
              <a:t>, it is rather a scheme where a User </a:t>
            </a:r>
            <a:r>
              <a:rPr lang="en-US" sz="1000" i="1" dirty="0" smtClean="0">
                <a:latin typeface="Arial" panose="020B0604020202020204" pitchFamily="34" charset="0"/>
                <a:cs typeface="Arial" panose="020B0604020202020204" pitchFamily="34" charset="0"/>
              </a:rPr>
              <a:t>authorizes</a:t>
            </a:r>
            <a:r>
              <a:rPr lang="en-US" sz="1000" dirty="0" smtClean="0">
                <a:latin typeface="Arial" panose="020B0604020202020204" pitchFamily="34" charset="0"/>
                <a:cs typeface="Arial" panose="020B0604020202020204" pitchFamily="34" charset="0"/>
              </a:rPr>
              <a:t> Merchant-initiated </a:t>
            </a:r>
            <a:r>
              <a:rPr lang="en-US" sz="1000" i="1" dirty="0" smtClean="0">
                <a:latin typeface="Arial" panose="020B0604020202020204" pitchFamily="34" charset="0"/>
                <a:cs typeface="Arial" panose="020B0604020202020204" pitchFamily="34" charset="0"/>
              </a:rPr>
              <a:t>requests</a:t>
            </a:r>
            <a:r>
              <a:rPr lang="en-US" sz="400" i="1"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which are transported back to the User Bank via the Merchant.  That is, the actual payment system is not a part of the depicted scheme.</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How </a:t>
            </a:r>
            <a:r>
              <a:rPr lang="en-US" sz="1000" dirty="0">
                <a:latin typeface="Arial" panose="020B0604020202020204" pitchFamily="34" charset="0"/>
                <a:cs typeface="Arial" panose="020B0604020202020204" pitchFamily="34" charset="0"/>
              </a:rPr>
              <a:t>does </a:t>
            </a:r>
            <a:r>
              <a:rPr lang="en-US" sz="1000" dirty="0" smtClean="0">
                <a:latin typeface="Arial" panose="020B0604020202020204" pitchFamily="34" charset="0"/>
                <a:cs typeface="Arial" panose="020B0604020202020204" pitchFamily="34" charset="0"/>
              </a:rPr>
              <a:t>Saturn </a:t>
            </a:r>
            <a:r>
              <a:rPr lang="en-US" sz="1000" dirty="0">
                <a:latin typeface="Arial" panose="020B0604020202020204" pitchFamily="34" charset="0"/>
                <a:cs typeface="Arial" panose="020B0604020202020204" pitchFamily="34" charset="0"/>
              </a:rPr>
              <a:t>relate to ISO 20022, ISO 8583, and SEPA?</a:t>
            </a:r>
          </a:p>
          <a:p>
            <a:pPr marL="180975" indent="-180975"/>
            <a:r>
              <a:rPr lang="en-US" sz="1000" dirty="0" smtClean="0">
                <a:latin typeface="Arial" panose="020B0604020202020204" pitchFamily="34" charset="0"/>
                <a:cs typeface="Arial" panose="020B0604020202020204" pitchFamily="34" charset="0"/>
              </a:rPr>
              <a:t>A:	Not </a:t>
            </a:r>
            <a:r>
              <a:rPr lang="en-US" sz="1000" dirty="0">
                <a:latin typeface="Arial" panose="020B0604020202020204" pitchFamily="34" charset="0"/>
                <a:cs typeface="Arial" panose="020B0604020202020204" pitchFamily="34" charset="0"/>
              </a:rPr>
              <a:t>at </a:t>
            </a:r>
            <a:r>
              <a:rPr lang="en-US" sz="1000" dirty="0" smtClean="0">
                <a:latin typeface="Arial" panose="020B0604020202020204" pitchFamily="34" charset="0"/>
                <a:cs typeface="Arial" panose="020B0604020202020204" pitchFamily="34" charset="0"/>
              </a:rPr>
              <a:t>all since only </a:t>
            </a:r>
            <a:r>
              <a:rPr lang="en-US" sz="1000" dirty="0">
                <a:latin typeface="Arial" panose="020B0604020202020204" pitchFamily="34" charset="0"/>
                <a:cs typeface="Arial" panose="020B0604020202020204" pitchFamily="34" charset="0"/>
              </a:rPr>
              <a:t>the actual payment </a:t>
            </a:r>
            <a:r>
              <a:rPr lang="en-US" sz="1000" dirty="0" smtClean="0">
                <a:latin typeface="Arial" panose="020B0604020202020204" pitchFamily="34" charset="0"/>
                <a:cs typeface="Arial" panose="020B0604020202020204" pitchFamily="34" charset="0"/>
              </a:rPr>
              <a:t>systems need </a:t>
            </a:r>
            <a:r>
              <a:rPr lang="en-US" sz="1000" dirty="0">
                <a:latin typeface="Arial" panose="020B0604020202020204" pitchFamily="34" charset="0"/>
                <a:cs typeface="Arial" panose="020B0604020202020204" pitchFamily="34" charset="0"/>
              </a:rPr>
              <a:t>payment-system-specific security, format, names, conventions, and </a:t>
            </a:r>
            <a:r>
              <a:rPr lang="en-US" sz="1000" dirty="0" smtClean="0">
                <a:latin typeface="Arial" panose="020B0604020202020204" pitchFamily="34" charset="0"/>
                <a:cs typeface="Arial" panose="020B0604020202020204" pitchFamily="34" charset="0"/>
              </a:rPr>
              <a:t>processing.</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User authorization on the other hand appears to be quite feasible to standardize.</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How are Virtual Cards enrolled?</a:t>
            </a:r>
          </a:p>
          <a:p>
            <a:pPr marL="180975" indent="-180975"/>
            <a:r>
              <a:rPr lang="en-US" sz="1000" dirty="0" smtClean="0">
                <a:latin typeface="Arial" panose="020B0604020202020204" pitchFamily="34" charset="0"/>
                <a:cs typeface="Arial" panose="020B0604020202020204" pitchFamily="34" charset="0"/>
              </a:rPr>
              <a:t>A:	Virtual Cards would typically be enrolled from the User Bank’s Web site using a secure enrollment protocol like:</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hlinkClick r:id="rId6"/>
              </a:rPr>
              <a:t>https://cyberphone.github.io/doc/security/keygen2.html</a:t>
            </a:r>
            <a:endParaRPr lang="en-US" sz="1000" dirty="0" smtClean="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Q:	</a:t>
            </a:r>
            <a:r>
              <a:rPr lang="en-US" sz="1000" dirty="0" smtClean="0">
                <a:latin typeface="Arial" panose="020B0604020202020204" pitchFamily="34" charset="0"/>
                <a:cs typeface="Arial" panose="020B0604020202020204" pitchFamily="34" charset="0"/>
              </a:rPr>
              <a:t>Is Saturn a REST API?</a:t>
            </a:r>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A:	</a:t>
            </a:r>
            <a:r>
              <a:rPr lang="en-US" sz="1000" dirty="0" smtClean="0">
                <a:latin typeface="Arial" panose="020B0604020202020204" pitchFamily="34" charset="0"/>
                <a:cs typeface="Arial" panose="020B0604020202020204" pitchFamily="34" charset="0"/>
              </a:rPr>
              <a:t>No, because in REST an operation is also defined by the HTTP verb (GET, POST, etc.) and URL which is in conflict with the message embedding concept featured in Saturn.  In Saturn, messages are uniquely defined by their JSON contents making </a:t>
            </a:r>
            <a:r>
              <a:rPr lang="en-US" sz="1000" i="1" dirty="0" smtClean="0">
                <a:latin typeface="Arial" panose="020B0604020202020204" pitchFamily="34" charset="0"/>
                <a:cs typeface="Arial" panose="020B0604020202020204" pitchFamily="34" charset="0"/>
              </a:rPr>
              <a:t>digitally</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signing</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embedding</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debugging</a:t>
            </a:r>
            <a:r>
              <a:rPr lang="en-US" sz="1000" dirty="0" smtClean="0">
                <a:latin typeface="Arial" panose="020B0604020202020204" pitchFamily="34" charset="0"/>
                <a:cs typeface="Arial" panose="020B0604020202020204" pitchFamily="34" charset="0"/>
              </a:rPr>
              <a:t>, and </a:t>
            </a:r>
            <a:r>
              <a:rPr lang="en-US" sz="1000" i="1" dirty="0" smtClean="0">
                <a:latin typeface="Arial" panose="020B0604020202020204" pitchFamily="34" charset="0"/>
                <a:cs typeface="Arial" panose="020B0604020202020204" pitchFamily="34" charset="0"/>
              </a:rPr>
              <a:t>documenting</a:t>
            </a:r>
            <a:r>
              <a:rPr lang="en-US" sz="1000" dirty="0" smtClean="0">
                <a:latin typeface="Arial" panose="020B0604020202020204" pitchFamily="34" charset="0"/>
                <a:cs typeface="Arial" panose="020B0604020202020204" pitchFamily="34" charset="0"/>
              </a:rPr>
              <a:t> straightforward.  Wallet communication is based on an </a:t>
            </a:r>
            <a:r>
              <a:rPr lang="en-US" sz="1000" i="1" dirty="0" smtClean="0">
                <a:latin typeface="Arial" panose="020B0604020202020204" pitchFamily="34" charset="0"/>
                <a:cs typeface="Arial" panose="020B0604020202020204" pitchFamily="34" charset="0"/>
              </a:rPr>
              <a:t>interactive</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scenario-dependent</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asynchronous</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bi-directional</a:t>
            </a:r>
            <a:r>
              <a:rPr lang="en-US" sz="1000" dirty="0" smtClean="0">
                <a:latin typeface="Arial" panose="020B0604020202020204" pitchFamily="34" charset="0"/>
                <a:cs typeface="Arial" panose="020B0604020202020204" pitchFamily="34" charset="0"/>
              </a:rPr>
              <a:t> message channel. See: </a:t>
            </a:r>
            <a:r>
              <a:rPr lang="en-US" sz="1000" dirty="0" smtClean="0">
                <a:latin typeface="Arial" panose="020B0604020202020204" pitchFamily="34" charset="0"/>
                <a:cs typeface="Arial" panose="020B0604020202020204" pitchFamily="34" charset="0"/>
                <a:hlinkClick r:id="rId7"/>
              </a:rPr>
              <a:t>https://cyberphone.github.io/doc/web/yasmin.html</a:t>
            </a:r>
            <a:endParaRPr lang="en-US" sz="1000" dirty="0">
              <a:latin typeface="Arial" panose="020B0604020202020204" pitchFamily="34" charset="0"/>
              <a:cs typeface="Arial" panose="020B0604020202020204" pitchFamily="34" charset="0"/>
            </a:endParaRPr>
          </a:p>
        </p:txBody>
      </p:sp>
      <p:sp>
        <p:nvSpPr>
          <p:cNvPr id="3" name="TextBox 2"/>
          <p:cNvSpPr txBox="1"/>
          <p:nvPr/>
        </p:nvSpPr>
        <p:spPr>
          <a:xfrm>
            <a:off x="1475656" y="188640"/>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Saturn - FAQ</a:t>
            </a:r>
            <a:endParaRPr lang="en-US" sz="1600" dirty="0">
              <a:latin typeface="Arial" panose="020B0604020202020204" pitchFamily="34" charset="0"/>
              <a:cs typeface="Arial" panose="020B0604020202020204" pitchFamily="34" charset="0"/>
            </a:endParaRPr>
          </a:p>
        </p:txBody>
      </p:sp>
      <p:sp>
        <p:nvSpPr>
          <p:cNvPr id="4" name="TextBox 3"/>
          <p:cNvSpPr txBox="1"/>
          <p:nvPr/>
        </p:nvSpPr>
        <p:spPr>
          <a:xfrm>
            <a:off x="162843" y="6453916"/>
            <a:ext cx="8746305" cy="215444"/>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 Enabling Saturn supporting not only direct payments, but bookings, reoccurring payments, and automated gas station payments without modifications to the underlying payment system  </a:t>
            </a:r>
            <a:endParaRPr lang="en-US"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87710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9" name="Elbow Connector 128"/>
          <p:cNvCxnSpPr/>
          <p:nvPr/>
        </p:nvCxnSpPr>
        <p:spPr>
          <a:xfrm>
            <a:off x="1445214" y="3414155"/>
            <a:ext cx="1224000" cy="874128"/>
          </a:xfrm>
          <a:prstGeom prst="bentConnector3">
            <a:avLst>
              <a:gd name="adj1" fmla="val -14718"/>
            </a:avLst>
          </a:prstGeom>
          <a:ln w="3175">
            <a:solidFill>
              <a:schemeClr val="tx1"/>
            </a:solidFill>
            <a:prstDash val="dash"/>
            <a:tailEnd type="none" w="sm" len="sm"/>
          </a:ln>
        </p:spPr>
        <p:style>
          <a:lnRef idx="1">
            <a:schemeClr val="accent1"/>
          </a:lnRef>
          <a:fillRef idx="0">
            <a:schemeClr val="accent1"/>
          </a:fillRef>
          <a:effectRef idx="0">
            <a:schemeClr val="accent1"/>
          </a:effectRef>
          <a:fontRef idx="minor">
            <a:schemeClr val="tx1"/>
          </a:fontRef>
        </p:style>
      </p:cxnSp>
      <p:sp>
        <p:nvSpPr>
          <p:cNvPr id="26" name="Freeform 25"/>
          <p:cNvSpPr/>
          <p:nvPr/>
        </p:nvSpPr>
        <p:spPr>
          <a:xfrm rot="2212763">
            <a:off x="7972407" y="1109228"/>
            <a:ext cx="1382541" cy="1720873"/>
          </a:xfrm>
          <a:custGeom>
            <a:avLst/>
            <a:gdLst>
              <a:gd name="connsiteX0" fmla="*/ 0 w 159026"/>
              <a:gd name="connsiteY0" fmla="*/ 0 h 0"/>
              <a:gd name="connsiteX1" fmla="*/ 159026 w 159026"/>
              <a:gd name="connsiteY1" fmla="*/ 0 h 0"/>
              <a:gd name="connsiteX0" fmla="*/ 0 w 10000"/>
              <a:gd name="connsiteY0" fmla="*/ 0 h 453"/>
              <a:gd name="connsiteX1" fmla="*/ 3966 w 10000"/>
              <a:gd name="connsiteY1" fmla="*/ 453 h 453"/>
              <a:gd name="connsiteX2" fmla="*/ 10000 w 10000"/>
              <a:gd name="connsiteY2" fmla="*/ 0 h 453"/>
              <a:gd name="connsiteX0" fmla="*/ 0 w 10543"/>
              <a:gd name="connsiteY0" fmla="*/ 0 h 167832"/>
              <a:gd name="connsiteX1" fmla="*/ 3966 w 10543"/>
              <a:gd name="connsiteY1" fmla="*/ 10000 h 167832"/>
              <a:gd name="connsiteX2" fmla="*/ 10183 w 10543"/>
              <a:gd name="connsiteY2" fmla="*/ 167819 h 167832"/>
              <a:gd name="connsiteX3" fmla="*/ 10000 w 10543"/>
              <a:gd name="connsiteY3" fmla="*/ 0 h 167832"/>
              <a:gd name="connsiteX0" fmla="*/ 0 w 63618"/>
              <a:gd name="connsiteY0" fmla="*/ 0 h 1383313"/>
              <a:gd name="connsiteX1" fmla="*/ 3966 w 63618"/>
              <a:gd name="connsiteY1" fmla="*/ 10000 h 1383313"/>
              <a:gd name="connsiteX2" fmla="*/ 10183 w 63618"/>
              <a:gd name="connsiteY2" fmla="*/ 167819 h 1383313"/>
              <a:gd name="connsiteX3" fmla="*/ 63618 w 63618"/>
              <a:gd name="connsiteY3" fmla="*/ 1383313 h 1383313"/>
              <a:gd name="connsiteX0" fmla="*/ 0 w 63618"/>
              <a:gd name="connsiteY0" fmla="*/ 0 h 1383313"/>
              <a:gd name="connsiteX1" fmla="*/ 3966 w 63618"/>
              <a:gd name="connsiteY1" fmla="*/ 10000 h 1383313"/>
              <a:gd name="connsiteX2" fmla="*/ 63618 w 63618"/>
              <a:gd name="connsiteY2" fmla="*/ 1383313 h 1383313"/>
              <a:gd name="connsiteX0" fmla="*/ 0 w 74268"/>
              <a:gd name="connsiteY0" fmla="*/ 191618 h 1373313"/>
              <a:gd name="connsiteX1" fmla="*/ 14616 w 74268"/>
              <a:gd name="connsiteY1" fmla="*/ 0 h 1373313"/>
              <a:gd name="connsiteX2" fmla="*/ 74268 w 74268"/>
              <a:gd name="connsiteY2" fmla="*/ 1373313 h 1373313"/>
              <a:gd name="connsiteX0" fmla="*/ 0 w 74268"/>
              <a:gd name="connsiteY0" fmla="*/ 188147 h 1369842"/>
              <a:gd name="connsiteX1" fmla="*/ 14843 w 74268"/>
              <a:gd name="connsiteY1" fmla="*/ 0 h 1369842"/>
              <a:gd name="connsiteX2" fmla="*/ 74268 w 74268"/>
              <a:gd name="connsiteY2" fmla="*/ 1369842 h 1369842"/>
              <a:gd name="connsiteX0" fmla="*/ 0 w 74268"/>
              <a:gd name="connsiteY0" fmla="*/ 188147 h 1369842"/>
              <a:gd name="connsiteX1" fmla="*/ 14843 w 74268"/>
              <a:gd name="connsiteY1" fmla="*/ 0 h 1369842"/>
              <a:gd name="connsiteX2" fmla="*/ 74268 w 74268"/>
              <a:gd name="connsiteY2" fmla="*/ 1369842 h 1369842"/>
              <a:gd name="connsiteX0" fmla="*/ 0 w 74268"/>
              <a:gd name="connsiteY0" fmla="*/ 188147 h 1369842"/>
              <a:gd name="connsiteX1" fmla="*/ 14843 w 74268"/>
              <a:gd name="connsiteY1" fmla="*/ 0 h 1369842"/>
              <a:gd name="connsiteX2" fmla="*/ 67291 w 74268"/>
              <a:gd name="connsiteY2" fmla="*/ 1210006 h 1369842"/>
              <a:gd name="connsiteX3" fmla="*/ 74268 w 74268"/>
              <a:gd name="connsiteY3" fmla="*/ 1369842 h 1369842"/>
              <a:gd name="connsiteX0" fmla="*/ 0 w 70543"/>
              <a:gd name="connsiteY0" fmla="*/ 188147 h 1551650"/>
              <a:gd name="connsiteX1" fmla="*/ 14843 w 70543"/>
              <a:gd name="connsiteY1" fmla="*/ 0 h 1551650"/>
              <a:gd name="connsiteX2" fmla="*/ 67291 w 70543"/>
              <a:gd name="connsiteY2" fmla="*/ 1210006 h 1551650"/>
              <a:gd name="connsiteX3" fmla="*/ 62375 w 70543"/>
              <a:gd name="connsiteY3" fmla="*/ 1551650 h 1551650"/>
              <a:gd name="connsiteX0" fmla="*/ 0 w 73012"/>
              <a:gd name="connsiteY0" fmla="*/ 188147 h 1551650"/>
              <a:gd name="connsiteX1" fmla="*/ 14843 w 73012"/>
              <a:gd name="connsiteY1" fmla="*/ 0 h 1551650"/>
              <a:gd name="connsiteX2" fmla="*/ 67291 w 73012"/>
              <a:gd name="connsiteY2" fmla="*/ 1210006 h 1551650"/>
              <a:gd name="connsiteX3" fmla="*/ 62375 w 73012"/>
              <a:gd name="connsiteY3" fmla="*/ 1551650 h 1551650"/>
              <a:gd name="connsiteX0" fmla="*/ 0 w 77152"/>
              <a:gd name="connsiteY0" fmla="*/ 188147 h 1551650"/>
              <a:gd name="connsiteX1" fmla="*/ 14843 w 77152"/>
              <a:gd name="connsiteY1" fmla="*/ 0 h 1551650"/>
              <a:gd name="connsiteX2" fmla="*/ 72995 w 77152"/>
              <a:gd name="connsiteY2" fmla="*/ 1329675 h 1551650"/>
              <a:gd name="connsiteX3" fmla="*/ 62375 w 77152"/>
              <a:gd name="connsiteY3" fmla="*/ 1551650 h 1551650"/>
              <a:gd name="connsiteX0" fmla="*/ 0 w 77152"/>
              <a:gd name="connsiteY0" fmla="*/ 188147 h 1551650"/>
              <a:gd name="connsiteX1" fmla="*/ 14843 w 77152"/>
              <a:gd name="connsiteY1" fmla="*/ 0 h 1551650"/>
              <a:gd name="connsiteX2" fmla="*/ 72995 w 77152"/>
              <a:gd name="connsiteY2" fmla="*/ 1329675 h 1551650"/>
              <a:gd name="connsiteX3" fmla="*/ 62375 w 77152"/>
              <a:gd name="connsiteY3" fmla="*/ 1551650 h 1551650"/>
              <a:gd name="connsiteX0" fmla="*/ 0 w 77348"/>
              <a:gd name="connsiteY0" fmla="*/ 188147 h 1551650"/>
              <a:gd name="connsiteX1" fmla="*/ 14843 w 77348"/>
              <a:gd name="connsiteY1" fmla="*/ 0 h 1551650"/>
              <a:gd name="connsiteX2" fmla="*/ 72995 w 77348"/>
              <a:gd name="connsiteY2" fmla="*/ 1329675 h 1551650"/>
              <a:gd name="connsiteX3" fmla="*/ 62375 w 77348"/>
              <a:gd name="connsiteY3" fmla="*/ 1551650 h 1551650"/>
              <a:gd name="connsiteX0" fmla="*/ 0 w 73125"/>
              <a:gd name="connsiteY0" fmla="*/ 188147 h 1551650"/>
              <a:gd name="connsiteX1" fmla="*/ 14843 w 73125"/>
              <a:gd name="connsiteY1" fmla="*/ 0 h 1551650"/>
              <a:gd name="connsiteX2" fmla="*/ 72995 w 73125"/>
              <a:gd name="connsiteY2" fmla="*/ 1329675 h 1551650"/>
              <a:gd name="connsiteX3" fmla="*/ 62375 w 73125"/>
              <a:gd name="connsiteY3" fmla="*/ 1551650 h 1551650"/>
              <a:gd name="connsiteX0" fmla="*/ 0 w 73125"/>
              <a:gd name="connsiteY0" fmla="*/ 188147 h 1551650"/>
              <a:gd name="connsiteX1" fmla="*/ 14843 w 73125"/>
              <a:gd name="connsiteY1" fmla="*/ 0 h 1551650"/>
              <a:gd name="connsiteX2" fmla="*/ 72995 w 73125"/>
              <a:gd name="connsiteY2" fmla="*/ 1329675 h 1551650"/>
              <a:gd name="connsiteX3" fmla="*/ 62375 w 73125"/>
              <a:gd name="connsiteY3" fmla="*/ 1551650 h 1551650"/>
              <a:gd name="connsiteX0" fmla="*/ 0 w 73055"/>
              <a:gd name="connsiteY0" fmla="*/ 188147 h 1551650"/>
              <a:gd name="connsiteX1" fmla="*/ 14843 w 73055"/>
              <a:gd name="connsiteY1" fmla="*/ 0 h 1551650"/>
              <a:gd name="connsiteX2" fmla="*/ 72995 w 73055"/>
              <a:gd name="connsiteY2" fmla="*/ 1329675 h 1551650"/>
              <a:gd name="connsiteX3" fmla="*/ 62375 w 73055"/>
              <a:gd name="connsiteY3" fmla="*/ 1551650 h 1551650"/>
              <a:gd name="connsiteX0" fmla="*/ 0 w 72995"/>
              <a:gd name="connsiteY0" fmla="*/ 188147 h 1551650"/>
              <a:gd name="connsiteX1" fmla="*/ 14843 w 72995"/>
              <a:gd name="connsiteY1" fmla="*/ 0 h 1551650"/>
              <a:gd name="connsiteX2" fmla="*/ 72995 w 72995"/>
              <a:gd name="connsiteY2" fmla="*/ 1329675 h 1551650"/>
              <a:gd name="connsiteX3" fmla="*/ 62375 w 72995"/>
              <a:gd name="connsiteY3" fmla="*/ 1551650 h 1551650"/>
              <a:gd name="connsiteX0" fmla="*/ 0 w 72995"/>
              <a:gd name="connsiteY0" fmla="*/ 188147 h 1551650"/>
              <a:gd name="connsiteX1" fmla="*/ 14843 w 72995"/>
              <a:gd name="connsiteY1" fmla="*/ 0 h 1551650"/>
              <a:gd name="connsiteX2" fmla="*/ 72995 w 72995"/>
              <a:gd name="connsiteY2" fmla="*/ 1329675 h 1551650"/>
              <a:gd name="connsiteX3" fmla="*/ 62375 w 72995"/>
              <a:gd name="connsiteY3" fmla="*/ 1551650 h 1551650"/>
              <a:gd name="connsiteX0" fmla="*/ 0 w 75183"/>
              <a:gd name="connsiteY0" fmla="*/ 188147 h 1551650"/>
              <a:gd name="connsiteX1" fmla="*/ 14843 w 75183"/>
              <a:gd name="connsiteY1" fmla="*/ 0 h 1551650"/>
              <a:gd name="connsiteX2" fmla="*/ 75183 w 75183"/>
              <a:gd name="connsiteY2" fmla="*/ 1374399 h 1551650"/>
              <a:gd name="connsiteX3" fmla="*/ 62375 w 75183"/>
              <a:gd name="connsiteY3" fmla="*/ 1551650 h 1551650"/>
              <a:gd name="connsiteX0" fmla="*/ 0 w 75506"/>
              <a:gd name="connsiteY0" fmla="*/ 188147 h 1551650"/>
              <a:gd name="connsiteX1" fmla="*/ 14843 w 75506"/>
              <a:gd name="connsiteY1" fmla="*/ 0 h 1551650"/>
              <a:gd name="connsiteX2" fmla="*/ 75506 w 75506"/>
              <a:gd name="connsiteY2" fmla="*/ 1386857 h 1551650"/>
              <a:gd name="connsiteX3" fmla="*/ 62375 w 75506"/>
              <a:gd name="connsiteY3" fmla="*/ 1551650 h 1551650"/>
              <a:gd name="connsiteX0" fmla="*/ 0 w 75506"/>
              <a:gd name="connsiteY0" fmla="*/ 188147 h 1551650"/>
              <a:gd name="connsiteX1" fmla="*/ 14843 w 75506"/>
              <a:gd name="connsiteY1" fmla="*/ 0 h 1551650"/>
              <a:gd name="connsiteX2" fmla="*/ 75506 w 75506"/>
              <a:gd name="connsiteY2" fmla="*/ 1386857 h 1551650"/>
              <a:gd name="connsiteX3" fmla="*/ 62375 w 75506"/>
              <a:gd name="connsiteY3" fmla="*/ 1551650 h 1551650"/>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22537"/>
              <a:gd name="connsiteX1" fmla="*/ 14843 w 75506"/>
              <a:gd name="connsiteY1" fmla="*/ 0 h 1622537"/>
              <a:gd name="connsiteX2" fmla="*/ 75506 w 75506"/>
              <a:gd name="connsiteY2" fmla="*/ 1386857 h 1622537"/>
              <a:gd name="connsiteX3" fmla="*/ 57044 w 75506"/>
              <a:gd name="connsiteY3" fmla="*/ 1622537 h 1622537"/>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470"/>
              <a:gd name="connsiteY0" fmla="*/ 188147 h 1621312"/>
              <a:gd name="connsiteX1" fmla="*/ 14843 w 75470"/>
              <a:gd name="connsiteY1" fmla="*/ 0 h 1621312"/>
              <a:gd name="connsiteX2" fmla="*/ 75470 w 75470"/>
              <a:gd name="connsiteY2" fmla="*/ 1386040 h 1621312"/>
              <a:gd name="connsiteX3" fmla="*/ 56841 w 75470"/>
              <a:gd name="connsiteY3" fmla="*/ 1621312 h 1621312"/>
              <a:gd name="connsiteX0" fmla="*/ 0 w 75321"/>
              <a:gd name="connsiteY0" fmla="*/ 188147 h 1621312"/>
              <a:gd name="connsiteX1" fmla="*/ 14843 w 75321"/>
              <a:gd name="connsiteY1" fmla="*/ 0 h 1621312"/>
              <a:gd name="connsiteX2" fmla="*/ 75321 w 75321"/>
              <a:gd name="connsiteY2" fmla="*/ 1382615 h 1621312"/>
              <a:gd name="connsiteX3" fmla="*/ 56841 w 75321"/>
              <a:gd name="connsiteY3" fmla="*/ 1621312 h 1621312"/>
              <a:gd name="connsiteX0" fmla="*/ 0 w 75321"/>
              <a:gd name="connsiteY0" fmla="*/ 188147 h 1621312"/>
              <a:gd name="connsiteX1" fmla="*/ 14843 w 75321"/>
              <a:gd name="connsiteY1" fmla="*/ 0 h 1621312"/>
              <a:gd name="connsiteX2" fmla="*/ 75321 w 75321"/>
              <a:gd name="connsiteY2" fmla="*/ 1382615 h 1621312"/>
              <a:gd name="connsiteX3" fmla="*/ 56841 w 75321"/>
              <a:gd name="connsiteY3" fmla="*/ 1621312 h 1621312"/>
              <a:gd name="connsiteX0" fmla="*/ 0 w 75321"/>
              <a:gd name="connsiteY0" fmla="*/ 190618 h 1623783"/>
              <a:gd name="connsiteX1" fmla="*/ 15141 w 75321"/>
              <a:gd name="connsiteY1" fmla="*/ 0 h 1623783"/>
              <a:gd name="connsiteX2" fmla="*/ 75321 w 75321"/>
              <a:gd name="connsiteY2" fmla="*/ 1385086 h 1623783"/>
              <a:gd name="connsiteX3" fmla="*/ 56841 w 75321"/>
              <a:gd name="connsiteY3" fmla="*/ 1623783 h 1623783"/>
            </a:gdLst>
            <a:ahLst/>
            <a:cxnLst>
              <a:cxn ang="0">
                <a:pos x="connsiteX0" y="connsiteY0"/>
              </a:cxn>
              <a:cxn ang="0">
                <a:pos x="connsiteX1" y="connsiteY1"/>
              </a:cxn>
              <a:cxn ang="0">
                <a:pos x="connsiteX2" y="connsiteY2"/>
              </a:cxn>
              <a:cxn ang="0">
                <a:pos x="connsiteX3" y="connsiteY3"/>
              </a:cxn>
            </a:cxnLst>
            <a:rect l="l" t="t" r="r" b="b"/>
            <a:pathLst>
              <a:path w="75321" h="1623783">
                <a:moveTo>
                  <a:pt x="0" y="190618"/>
                </a:moveTo>
                <a:cubicBezTo>
                  <a:pt x="4948" y="127902"/>
                  <a:pt x="10193" y="62716"/>
                  <a:pt x="15141" y="0"/>
                </a:cubicBezTo>
                <a:cubicBezTo>
                  <a:pt x="40772" y="581953"/>
                  <a:pt x="75385" y="1382113"/>
                  <a:pt x="75321" y="1385086"/>
                </a:cubicBezTo>
                <a:cubicBezTo>
                  <a:pt x="75281" y="1385266"/>
                  <a:pt x="66792" y="1498049"/>
                  <a:pt x="56841" y="1623783"/>
                </a:cubicBezTo>
              </a:path>
            </a:pathLst>
          </a:custGeom>
          <a:no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H="1">
            <a:off x="2969019" y="1257400"/>
            <a:ext cx="2808000" cy="0"/>
          </a:xfrm>
          <a:prstGeom prst="straightConnector1">
            <a:avLst/>
          </a:prstGeom>
          <a:ln w="19050">
            <a:solidFill>
              <a:schemeClr val="accent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2951840" y="5805263"/>
            <a:ext cx="2806779"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775968" y="972000"/>
            <a:ext cx="0" cy="507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3366413" y="4942182"/>
            <a:ext cx="1914307"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AuthorizationResponse</a:t>
            </a:r>
            <a:r>
              <a:rPr lang="en-US" sz="1200" dirty="0">
                <a:latin typeface="Arial" panose="020B0604020202020204" pitchFamily="34" charset="0"/>
                <a:cs typeface="Arial" panose="020B0604020202020204" pitchFamily="34" charset="0"/>
              </a:rPr>
              <a:t>”</a:t>
            </a:r>
          </a:p>
        </p:txBody>
      </p:sp>
      <p:sp>
        <p:nvSpPr>
          <p:cNvPr id="56" name="TextBox 55"/>
          <p:cNvSpPr txBox="1"/>
          <p:nvPr/>
        </p:nvSpPr>
        <p:spPr>
          <a:xfrm>
            <a:off x="3624889" y="3789470"/>
            <a:ext cx="1889235"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AuthorizationRequest</a:t>
            </a:r>
            <a:r>
              <a:rPr lang="en-US" sz="1200" dirty="0">
                <a:latin typeface="Arial" panose="020B0604020202020204" pitchFamily="34" charset="0"/>
                <a:cs typeface="Arial" panose="020B0604020202020204" pitchFamily="34" charset="0"/>
              </a:rPr>
              <a:t>”</a:t>
            </a:r>
          </a:p>
        </p:txBody>
      </p:sp>
      <p:sp>
        <p:nvSpPr>
          <p:cNvPr id="50" name="TextBox 49"/>
          <p:cNvSpPr txBox="1"/>
          <p:nvPr/>
        </p:nvSpPr>
        <p:spPr>
          <a:xfrm>
            <a:off x="3419872" y="3058638"/>
            <a:ext cx="1582484"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PayerAuthorization</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sp>
        <p:nvSpPr>
          <p:cNvPr id="148" name="TextBox 147"/>
          <p:cNvSpPr txBox="1"/>
          <p:nvPr/>
        </p:nvSpPr>
        <p:spPr>
          <a:xfrm>
            <a:off x="2987824" y="3320102"/>
            <a:ext cx="2672526" cy="430887"/>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i="1" dirty="0" smtClean="0">
                <a:latin typeface="Arial" panose="020B0604020202020204" pitchFamily="34" charset="0"/>
                <a:cs typeface="Arial" panose="020B0604020202020204" pitchFamily="34" charset="0"/>
              </a:rPr>
              <a:t>Signed</a:t>
            </a:r>
            <a:r>
              <a:rPr lang="en-US" sz="1000" dirty="0" smtClean="0">
                <a:latin typeface="Arial" panose="020B0604020202020204" pitchFamily="34" charset="0"/>
                <a:cs typeface="Arial" panose="020B0604020202020204" pitchFamily="34" charset="0"/>
              </a:rPr>
              <a:t> &amp;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user authorization +</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Clear text </a:t>
            </a:r>
            <a:r>
              <a:rPr lang="en-US" sz="1000" dirty="0" smtClean="0">
                <a:latin typeface="Arial" panose="020B0604020202020204" pitchFamily="34" charset="0"/>
                <a:cs typeface="Arial" panose="020B0604020202020204" pitchFamily="34" charset="0"/>
              </a:rPr>
              <a:t>Payment Method and Bank URL)</a:t>
            </a:r>
            <a:endParaRPr lang="en-US" sz="1000" dirty="0">
              <a:latin typeface="Arial" panose="020B0604020202020204" pitchFamily="34" charset="0"/>
              <a:cs typeface="Arial" panose="020B0604020202020204" pitchFamily="34" charset="0"/>
            </a:endParaRPr>
          </a:p>
        </p:txBody>
      </p:sp>
      <p:cxnSp>
        <p:nvCxnSpPr>
          <p:cNvPr id="29" name="Straight Connector 28"/>
          <p:cNvCxnSpPr/>
          <p:nvPr/>
        </p:nvCxnSpPr>
        <p:spPr>
          <a:xfrm>
            <a:off x="719093" y="3240000"/>
            <a:ext cx="0" cy="176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3063390" y="4066139"/>
            <a:ext cx="4176000" cy="1822"/>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950004" y="933556"/>
            <a:ext cx="0" cy="511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265299" y="3204000"/>
            <a:ext cx="0" cy="284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542325"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4980600"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04248" y="2492896"/>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sp>
        <p:nvSpPr>
          <p:cNvPr id="30" name="TextBox 29"/>
          <p:cNvSpPr txBox="1"/>
          <p:nvPr/>
        </p:nvSpPr>
        <p:spPr>
          <a:xfrm>
            <a:off x="114640" y="2494800"/>
            <a:ext cx="121700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 Bank</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654548" y="2658349"/>
            <a:ext cx="445844" cy="603379"/>
            <a:chOff x="8232155" y="587661"/>
            <a:chExt cx="445844" cy="603379"/>
          </a:xfrm>
        </p:grpSpPr>
        <p:pic>
          <p:nvPicPr>
            <p:cNvPr id="10"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267744"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0" y="753327"/>
            <a:ext cx="1879843"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Bank-to-Bank Payments</a:t>
            </a:r>
          </a:p>
          <a:p>
            <a:pPr algn="ctr">
              <a:spcAft>
                <a:spcPts val="300"/>
              </a:spcAft>
            </a:pPr>
            <a:r>
              <a:rPr lang="en-US" sz="1000" dirty="0" smtClean="0">
                <a:latin typeface="Arial" panose="020B0604020202020204" pitchFamily="34" charset="0"/>
                <a:cs typeface="Arial" panose="020B0604020202020204" pitchFamily="34" charset="0"/>
              </a:rPr>
              <a:t>State Diagram</a:t>
            </a:r>
          </a:p>
        </p:txBody>
      </p:sp>
      <p:sp>
        <p:nvSpPr>
          <p:cNvPr id="92" name="TextBox 91"/>
          <p:cNvSpPr txBox="1"/>
          <p:nvPr/>
        </p:nvSpPr>
        <p:spPr>
          <a:xfrm>
            <a:off x="3617384" y="968745"/>
            <a:ext cx="1242648"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“Checkout/Pay”</a:t>
            </a:r>
            <a:endParaRPr lang="en-US" sz="1200" dirty="0">
              <a:latin typeface="Arial" panose="020B0604020202020204" pitchFamily="34" charset="0"/>
              <a:cs typeface="Arial" panose="020B0604020202020204" pitchFamily="34" charset="0"/>
            </a:endParaRPr>
          </a:p>
        </p:txBody>
      </p:sp>
      <p:cxnSp>
        <p:nvCxnSpPr>
          <p:cNvPr id="94" name="Straight Arrow Connector 93"/>
          <p:cNvCxnSpPr/>
          <p:nvPr/>
        </p:nvCxnSpPr>
        <p:spPr>
          <a:xfrm>
            <a:off x="3132694" y="1785867"/>
            <a:ext cx="2628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3528999" y="1508869"/>
            <a:ext cx="1854995"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PaymentClientRequest</a:t>
            </a:r>
            <a:r>
              <a:rPr lang="en-US" sz="1200" dirty="0">
                <a:latin typeface="Arial" panose="020B0604020202020204" pitchFamily="34" charset="0"/>
                <a:cs typeface="Arial" panose="020B0604020202020204" pitchFamily="34" charset="0"/>
              </a:rPr>
              <a:t>”</a:t>
            </a:r>
          </a:p>
        </p:txBody>
      </p:sp>
      <p:sp>
        <p:nvSpPr>
          <p:cNvPr id="5" name="Parallelogram 4"/>
          <p:cNvSpPr/>
          <p:nvPr/>
        </p:nvSpPr>
        <p:spPr>
          <a:xfrm>
            <a:off x="2745982" y="1655053"/>
            <a:ext cx="414109" cy="241199"/>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319870" y="1608219"/>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9" name="Straight Arrow Connector 48"/>
          <p:cNvCxnSpPr/>
          <p:nvPr/>
        </p:nvCxnSpPr>
        <p:spPr>
          <a:xfrm flipH="1">
            <a:off x="2965521" y="3344701"/>
            <a:ext cx="2664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5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216635" y="3874964"/>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3" name="Straight Arrow Connector 122"/>
          <p:cNvCxnSpPr/>
          <p:nvPr/>
        </p:nvCxnSpPr>
        <p:spPr>
          <a:xfrm flipH="1">
            <a:off x="2970012" y="5223559"/>
            <a:ext cx="4449845"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138360" y="5523500"/>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grpSp>
        <p:nvGrpSpPr>
          <p:cNvPr id="143" name="Group 142"/>
          <p:cNvGrpSpPr/>
          <p:nvPr/>
        </p:nvGrpSpPr>
        <p:grpSpPr>
          <a:xfrm>
            <a:off x="7749106" y="4937914"/>
            <a:ext cx="445844" cy="603379"/>
            <a:chOff x="8232155" y="587661"/>
            <a:chExt cx="445844" cy="603379"/>
          </a:xfrm>
        </p:grpSpPr>
        <p:pic>
          <p:nvPicPr>
            <p:cNvPr id="144" name="Picture 1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2" name="TextBox 151"/>
          <p:cNvSpPr txBox="1"/>
          <p:nvPr/>
        </p:nvSpPr>
        <p:spPr>
          <a:xfrm>
            <a:off x="7380312" y="3482628"/>
            <a:ext cx="1584700" cy="1178421"/>
          </a:xfrm>
          <a:prstGeom prst="roundRect">
            <a:avLst>
              <a:gd name="adj" fmla="val 7701"/>
            </a:avLst>
          </a:prstGeom>
          <a:noFill/>
          <a:ln w="9525">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Lookup</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endParaRPr lang="en-US" sz="400" b="1" dirty="0" smtClean="0">
              <a:latin typeface="Arial" panose="020B0604020202020204" pitchFamily="34" charset="0"/>
              <a:cs typeface="Arial" panose="020B0604020202020204" pitchFamily="34" charset="0"/>
            </a:endParaRPr>
          </a:p>
          <a:p>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Merchant Provider/Bank</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Lookup</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and </a:t>
            </a:r>
            <a:r>
              <a:rPr lang="en-US" sz="1000" i="1" dirty="0" smtClean="0">
                <a:latin typeface="Arial" panose="020B0604020202020204" pitchFamily="34" charset="0"/>
                <a:cs typeface="Arial" panose="020B0604020202020204" pitchFamily="34" charset="0"/>
              </a:rPr>
              <a:t>Verification</a:t>
            </a:r>
          </a:p>
          <a:p>
            <a:pPr>
              <a:spcBef>
                <a:spcPts val="600"/>
              </a:spcBef>
            </a:pPr>
            <a:r>
              <a:rPr lang="en-US" sz="1000" dirty="0" smtClean="0">
                <a:latin typeface="Arial" panose="020B0604020202020204" pitchFamily="34" charset="0"/>
                <a:cs typeface="Arial" panose="020B0604020202020204" pitchFamily="34" charset="0"/>
              </a:rPr>
              <a:t>User Authorization</a:t>
            </a:r>
          </a:p>
          <a:p>
            <a:pPr marL="171450" indent="-82550">
              <a:buFont typeface="Arial" panose="020B0604020202020204" pitchFamily="34" charset="0"/>
              <a:buChar char="•"/>
            </a:pPr>
            <a:r>
              <a:rPr lang="en-US" sz="1000" i="1" dirty="0" smtClean="0">
                <a:latin typeface="Arial" panose="020B0604020202020204" pitchFamily="34" charset="0"/>
                <a:cs typeface="Arial" panose="020B0604020202020204" pitchFamily="34" charset="0"/>
              </a:rPr>
              <a:t>Decryption</a:t>
            </a:r>
          </a:p>
          <a:p>
            <a:pPr marL="171450" indent="-82550">
              <a:buFont typeface="Arial" panose="020B0604020202020204" pitchFamily="34" charset="0"/>
              <a:buChar char="•"/>
            </a:pPr>
            <a:r>
              <a:rPr lang="en-US" sz="1000" i="1" dirty="0" smtClean="0">
                <a:latin typeface="Arial" panose="020B0604020202020204" pitchFamily="34" charset="0"/>
                <a:cs typeface="Arial" panose="020B0604020202020204" pitchFamily="34" charset="0"/>
              </a:rPr>
              <a:t>Verification</a:t>
            </a:r>
            <a:endParaRPr lang="en-US" sz="1000" i="1" dirty="0">
              <a:latin typeface="Arial" panose="020B0604020202020204" pitchFamily="34" charset="0"/>
              <a:cs typeface="Arial" panose="020B0604020202020204" pitchFamily="34" charset="0"/>
            </a:endParaRPr>
          </a:p>
        </p:txBody>
      </p:sp>
      <p:sp>
        <p:nvSpPr>
          <p:cNvPr id="133" name="TextBox 132"/>
          <p:cNvSpPr txBox="1"/>
          <p:nvPr/>
        </p:nvSpPr>
        <p:spPr>
          <a:xfrm>
            <a:off x="1356873" y="5111159"/>
            <a:ext cx="1486935" cy="250697"/>
          </a:xfrm>
          <a:prstGeom prst="roundRect">
            <a:avLst/>
          </a:prstGeom>
          <a:noFill/>
          <a:ln>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endParaRPr lang="en-US" sz="1000" dirty="0" smtClean="0">
              <a:latin typeface="Arial" panose="020B0604020202020204" pitchFamily="34" charset="0"/>
              <a:cs typeface="Arial" panose="020B0604020202020204" pitchFamily="34" charset="0"/>
            </a:endParaRPr>
          </a:p>
        </p:txBody>
      </p:sp>
      <p:sp>
        <p:nvSpPr>
          <p:cNvPr id="8" name="TextBox 7"/>
          <p:cNvSpPr txBox="1"/>
          <p:nvPr/>
        </p:nvSpPr>
        <p:spPr>
          <a:xfrm>
            <a:off x="3246166" y="1509391"/>
            <a:ext cx="389850" cy="276999"/>
          </a:xfrm>
          <a:prstGeom prst="rect">
            <a:avLst/>
          </a:prstGeom>
          <a:noFill/>
        </p:spPr>
        <p:txBody>
          <a:bodyPr wrap="none" rtlCol="0">
            <a:spAutoFit/>
          </a:bodyPr>
          <a:lstStyle/>
          <a:p>
            <a:r>
              <a:rPr lang="en-US" sz="1200" dirty="0" smtClean="0">
                <a:latin typeface="Calibri"/>
                <a:sym typeface="Wingdings"/>
              </a:rPr>
              <a:t>②</a:t>
            </a:r>
            <a:endParaRPr lang="en-US" sz="1200" dirty="0"/>
          </a:p>
        </p:txBody>
      </p:sp>
      <p:sp>
        <p:nvSpPr>
          <p:cNvPr id="151" name="TextBox 150"/>
          <p:cNvSpPr txBox="1"/>
          <p:nvPr/>
        </p:nvSpPr>
        <p:spPr>
          <a:xfrm>
            <a:off x="4890870" y="3059258"/>
            <a:ext cx="389850" cy="276999"/>
          </a:xfrm>
          <a:prstGeom prst="rect">
            <a:avLst/>
          </a:prstGeom>
          <a:noFill/>
        </p:spPr>
        <p:txBody>
          <a:bodyPr wrap="none" rtlCol="0">
            <a:spAutoFit/>
          </a:bodyPr>
          <a:lstStyle/>
          <a:p>
            <a:r>
              <a:rPr lang="en-US" sz="1200" dirty="0" smtClean="0">
                <a:latin typeface="Calibri"/>
                <a:sym typeface="Wingdings"/>
              </a:rPr>
              <a:t>③</a:t>
            </a:r>
            <a:endParaRPr lang="en-US" sz="1200" dirty="0"/>
          </a:p>
        </p:txBody>
      </p:sp>
      <p:sp>
        <p:nvSpPr>
          <p:cNvPr id="153" name="TextBox 152"/>
          <p:cNvSpPr txBox="1"/>
          <p:nvPr/>
        </p:nvSpPr>
        <p:spPr>
          <a:xfrm>
            <a:off x="3347864" y="3783266"/>
            <a:ext cx="389850" cy="276999"/>
          </a:xfrm>
          <a:prstGeom prst="rect">
            <a:avLst/>
          </a:prstGeom>
          <a:noFill/>
        </p:spPr>
        <p:txBody>
          <a:bodyPr wrap="none" rtlCol="0">
            <a:spAutoFit/>
          </a:bodyPr>
          <a:lstStyle/>
          <a:p>
            <a:r>
              <a:rPr lang="en-US" sz="1200" dirty="0" smtClean="0">
                <a:latin typeface="Calibri"/>
                <a:sym typeface="Wingdings"/>
              </a:rPr>
              <a:t>④</a:t>
            </a:r>
            <a:endParaRPr lang="en-US" sz="1200" dirty="0"/>
          </a:p>
        </p:txBody>
      </p:sp>
      <p:sp>
        <p:nvSpPr>
          <p:cNvPr id="154" name="TextBox 153"/>
          <p:cNvSpPr txBox="1"/>
          <p:nvPr/>
        </p:nvSpPr>
        <p:spPr>
          <a:xfrm>
            <a:off x="3346612" y="4342384"/>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5104456" y="4946989"/>
            <a:ext cx="389850" cy="276999"/>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58" name="TextBox 157"/>
          <p:cNvSpPr txBox="1"/>
          <p:nvPr/>
        </p:nvSpPr>
        <p:spPr>
          <a:xfrm>
            <a:off x="4758214" y="971396"/>
            <a:ext cx="389850" cy="276999"/>
          </a:xfrm>
          <a:prstGeom prst="rect">
            <a:avLst/>
          </a:prstGeom>
          <a:noFill/>
        </p:spPr>
        <p:txBody>
          <a:bodyPr wrap="none" rtlCol="0">
            <a:spAutoFit/>
          </a:bodyPr>
          <a:lstStyle/>
          <a:p>
            <a:r>
              <a:rPr lang="en-US" sz="1200" dirty="0" smtClean="0">
                <a:latin typeface="Calibri"/>
                <a:sym typeface="Wingdings"/>
              </a:rPr>
              <a:t>①</a:t>
            </a:r>
            <a:endParaRPr lang="en-US" sz="1200" dirty="0"/>
          </a:p>
        </p:txBody>
      </p:sp>
      <p:sp>
        <p:nvSpPr>
          <p:cNvPr id="159" name="TextBox 158"/>
          <p:cNvSpPr txBox="1"/>
          <p:nvPr/>
        </p:nvSpPr>
        <p:spPr>
          <a:xfrm>
            <a:off x="3635896" y="4342384"/>
            <a:ext cx="1754006"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Existing Payment Rails</a:t>
            </a:r>
            <a:endParaRPr lang="en-US" sz="1200" dirty="0">
              <a:latin typeface="Arial" panose="020B0604020202020204" pitchFamily="34" charset="0"/>
              <a:cs typeface="Arial" panose="020B0604020202020204" pitchFamily="34" charset="0"/>
            </a:endParaRPr>
          </a:p>
        </p:txBody>
      </p:sp>
      <p:sp>
        <p:nvSpPr>
          <p:cNvPr id="160" name="TextBox 159"/>
          <p:cNvSpPr txBox="1"/>
          <p:nvPr/>
        </p:nvSpPr>
        <p:spPr>
          <a:xfrm>
            <a:off x="3563888" y="4664169"/>
            <a:ext cx="1654620"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Bank-to-Bank Payments)</a:t>
            </a:r>
            <a:endParaRPr lang="en-US" sz="1000" dirty="0">
              <a:latin typeface="Arial" panose="020B0604020202020204" pitchFamily="34" charset="0"/>
              <a:cs typeface="Arial" panose="020B0604020202020204" pitchFamily="34" charset="0"/>
            </a:endParaRPr>
          </a:p>
        </p:txBody>
      </p:sp>
      <p:sp>
        <p:nvSpPr>
          <p:cNvPr id="166" name="TextBox 165"/>
          <p:cNvSpPr txBox="1"/>
          <p:nvPr/>
        </p:nvSpPr>
        <p:spPr>
          <a:xfrm>
            <a:off x="544735" y="6176396"/>
            <a:ext cx="8059713" cy="42095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90488" indent="-90488"/>
            <a:r>
              <a:rPr lang="en-US" sz="1000" b="1"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6" action="ppaction://hlinksldjump"/>
              </a:rPr>
              <a:t>Authority Objects</a:t>
            </a:r>
            <a:r>
              <a:rPr lang="en-US" sz="1000" dirty="0" smtClean="0">
                <a:latin typeface="Arial" panose="020B0604020202020204" pitchFamily="34" charset="0"/>
                <a:cs typeface="Arial" panose="020B0604020202020204" pitchFamily="34" charset="0"/>
              </a:rPr>
              <a:t>.  The rationale for encrypting user authorizations is for enabling such data to pass through Merchants which simplifies the Wallet as described in the </a:t>
            </a:r>
            <a:r>
              <a:rPr lang="en-US" sz="1000" dirty="0" smtClean="0">
                <a:latin typeface="Arial" panose="020B0604020202020204" pitchFamily="34" charset="0"/>
                <a:cs typeface="Arial" panose="020B0604020202020204" pitchFamily="34" charset="0"/>
                <a:hlinkClick r:id="rId7" action="ppaction://hlinksldjump"/>
              </a:rPr>
              <a:t>Saturn FAQ</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Step #5 does not apply when running under the conditions outlined in </a:t>
            </a:r>
            <a:r>
              <a:rPr lang="en-US" sz="1000" dirty="0" smtClean="0">
                <a:latin typeface="Arial" panose="020B0604020202020204" pitchFamily="34" charset="0"/>
                <a:cs typeface="Arial" panose="020B0604020202020204" pitchFamily="34" charset="0"/>
                <a:hlinkClick r:id="rId8" action="ppaction://hlinksldjump"/>
              </a:rPr>
              <a:t>Hybrid Mode</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03" name="TextBox 102"/>
          <p:cNvSpPr txBox="1"/>
          <p:nvPr/>
        </p:nvSpPr>
        <p:spPr>
          <a:xfrm>
            <a:off x="3876359" y="5528265"/>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pic>
        <p:nvPicPr>
          <p:cNvPr id="14" name="Picture 4" descr="C:\Users\Anders\AppData\Local\Microsoft\Windows\INetCache\IE\YM8GPEOA\mobile[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10800000">
            <a:off x="5588458" y="500120"/>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1" name="TextBox 100"/>
          <p:cNvSpPr txBox="1"/>
          <p:nvPr/>
        </p:nvSpPr>
        <p:spPr>
          <a:xfrm>
            <a:off x="3873019" y="4061397"/>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102" name="TextBox 101"/>
          <p:cNvSpPr txBox="1"/>
          <p:nvPr/>
        </p:nvSpPr>
        <p:spPr>
          <a:xfrm>
            <a:off x="3807523" y="5217840"/>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120" name="Parallelogram 119"/>
          <p:cNvSpPr/>
          <p:nvPr/>
        </p:nvSpPr>
        <p:spPr>
          <a:xfrm>
            <a:off x="5568238" y="3225184"/>
            <a:ext cx="414109" cy="237600"/>
          </a:xfrm>
          <a:prstGeom prst="parallelogram">
            <a:avLst/>
          </a:prstGeom>
          <a:blipFill>
            <a:blip r:embed="rId10"/>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p:nvGrpSpPr>
        <p:grpSpPr>
          <a:xfrm>
            <a:off x="2634054" y="3747143"/>
            <a:ext cx="625881" cy="617961"/>
            <a:chOff x="2634052" y="3711514"/>
            <a:chExt cx="625881" cy="617961"/>
          </a:xfrm>
          <a:effectLst>
            <a:outerShdw blurRad="50800" dist="38100" dir="2700000" algn="tl" rotWithShape="0">
              <a:prstClr val="black">
                <a:alpha val="40000"/>
              </a:prstClr>
            </a:outerShdw>
          </a:effectLst>
        </p:grpSpPr>
        <p:sp>
          <p:nvSpPr>
            <p:cNvPr id="77" name="Parallelogram 76"/>
            <p:cNvSpPr>
              <a:spLocks noChangeAspect="1"/>
            </p:cNvSpPr>
            <p:nvPr/>
          </p:nvSpPr>
          <p:spPr>
            <a:xfrm>
              <a:off x="2634052" y="3711514"/>
              <a:ext cx="625881" cy="617961"/>
            </a:xfrm>
            <a:prstGeom prst="parallelogram">
              <a:avLst/>
            </a:prstGeom>
            <a:solidFill>
              <a:schemeClr val="accent1">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Parallelogram 75"/>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Parallelogram 120"/>
            <p:cNvSpPr/>
            <p:nvPr/>
          </p:nvSpPr>
          <p:spPr>
            <a:xfrm>
              <a:off x="2700983" y="4041204"/>
              <a:ext cx="414109" cy="237600"/>
            </a:xfrm>
            <a:prstGeom prst="parallelogram">
              <a:avLst/>
            </a:prstGeom>
            <a:blipFill>
              <a:blip r:embed="rId10"/>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p:cNvGrpSpPr/>
          <p:nvPr/>
        </p:nvGrpSpPr>
        <p:grpSpPr>
          <a:xfrm>
            <a:off x="6883086" y="4873319"/>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10"/>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9" name="Rectangle 18"/>
          <p:cNvSpPr/>
          <p:nvPr/>
        </p:nvSpPr>
        <p:spPr>
          <a:xfrm>
            <a:off x="5279688" y="1947708"/>
            <a:ext cx="1008000" cy="1103526"/>
          </a:xfrm>
          <a:prstGeom prst="rect">
            <a:avLst/>
          </a:prstGeom>
          <a:gradFill flip="none" rotWithShape="1">
            <a:gsLst>
              <a:gs pos="0">
                <a:schemeClr val="accent1">
                  <a:tint val="66000"/>
                  <a:satMod val="160000"/>
                </a:schemeClr>
              </a:gs>
              <a:gs pos="50000">
                <a:srgbClr val="DFE7F5"/>
              </a:gs>
              <a:gs pos="100000">
                <a:srgbClr val="B4C6E6"/>
              </a:gs>
            </a:gsLst>
            <a:lin ang="2700000" scaled="1"/>
            <a:tileRect/>
          </a:gradFill>
          <a:ln w="22225" cmpd="dbl">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108000" rtlCol="0" anchor="ctr" anchorCtr="1">
            <a:noAutofit/>
          </a:bodyPr>
          <a:lstStyle/>
          <a:p>
            <a:pPr algn="ctr"/>
            <a:endParaRPr lang="en-US" sz="1200" dirty="0" smtClean="0">
              <a:solidFill>
                <a:schemeClr val="tx1"/>
              </a:solidFill>
              <a:latin typeface="Arial" panose="020B0604020202020204" pitchFamily="34" charset="0"/>
              <a:cs typeface="Arial" panose="020B0604020202020204" pitchFamily="34" charset="0"/>
            </a:endParaRPr>
          </a:p>
        </p:txBody>
      </p:sp>
      <p:sp>
        <p:nvSpPr>
          <p:cNvPr id="112" name="Rounded Rectangle 111"/>
          <p:cNvSpPr>
            <a:spLocks noChangeAspect="1"/>
          </p:cNvSpPr>
          <p:nvPr/>
        </p:nvSpPr>
        <p:spPr>
          <a:xfrm>
            <a:off x="5587951" y="2166316"/>
            <a:ext cx="381891" cy="234000"/>
          </a:xfrm>
          <a:prstGeom prst="roundRect">
            <a:avLst/>
          </a:prstGeom>
          <a:solidFill>
            <a:schemeClr val="bg1"/>
          </a:solidFill>
          <a:ln w="9525">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TextBox 134"/>
          <p:cNvSpPr txBox="1"/>
          <p:nvPr/>
        </p:nvSpPr>
        <p:spPr>
          <a:xfrm>
            <a:off x="5339771" y="1940917"/>
            <a:ext cx="851515" cy="246221"/>
          </a:xfrm>
          <a:prstGeom prst="rect">
            <a:avLst/>
          </a:prstGeom>
          <a:noFill/>
        </p:spPr>
        <p:txBody>
          <a:bodyPr wrap="none" rtlCol="0">
            <a:spAutoFit/>
          </a:bodyPr>
          <a:lstStyle/>
          <a:p>
            <a:pPr algn="ctr"/>
            <a:r>
              <a:rPr lang="en-US" sz="1000" i="1" dirty="0" smtClean="0">
                <a:latin typeface="Arial" panose="020B0604020202020204" pitchFamily="34" charset="0"/>
                <a:cs typeface="Arial" panose="020B0604020202020204" pitchFamily="34" charset="0"/>
              </a:rPr>
              <a:t>Select Card</a:t>
            </a:r>
            <a:endParaRPr lang="en-US" sz="1000" i="1" dirty="0">
              <a:latin typeface="Arial" panose="020B0604020202020204" pitchFamily="34" charset="0"/>
              <a:cs typeface="Arial" panose="020B0604020202020204" pitchFamily="34" charset="0"/>
            </a:endParaRPr>
          </a:p>
        </p:txBody>
      </p:sp>
      <p:sp>
        <p:nvSpPr>
          <p:cNvPr id="128" name="TextBox 127"/>
          <p:cNvSpPr txBox="1"/>
          <p:nvPr/>
        </p:nvSpPr>
        <p:spPr>
          <a:xfrm>
            <a:off x="5666433" y="2776379"/>
            <a:ext cx="445685" cy="137651"/>
          </a:xfrm>
          <a:prstGeom prst="rect">
            <a:avLst/>
          </a:prstGeom>
          <a:solidFill>
            <a:schemeClr val="bg1"/>
          </a:solidFill>
          <a:ln w="6350">
            <a:solidFill>
              <a:schemeClr val="tx2">
                <a:lumMod val="60000"/>
                <a:lumOff val="40000"/>
              </a:schemeClr>
            </a:solidFill>
            <a:prstDash val="solid"/>
          </a:ln>
        </p:spPr>
        <p:txBody>
          <a:bodyPr wrap="none" lIns="54000" tIns="0" rIns="54000" bIns="14400" rtlCol="0" anchor="ctr" anchorCtr="1">
            <a:spAutoFit/>
          </a:bodyPr>
          <a:lstStyle/>
          <a:p>
            <a:pPr algn="ctr"/>
            <a:r>
              <a:rPr lang="en-US" sz="800" dirty="0" smtClean="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rPr>
              <a:t> </a:t>
            </a:r>
            <a:r>
              <a:rPr lang="en-US" sz="800" dirty="0" smtClean="0">
                <a:latin typeface="Arial" panose="020B0604020202020204" pitchFamily="34" charset="0"/>
                <a:cs typeface="Arial" panose="020B0604020202020204" pitchFamily="34" charset="0"/>
              </a:rPr>
              <a:t>●</a:t>
            </a:r>
            <a:r>
              <a:rPr lang="en-US" sz="800" dirty="0">
                <a:latin typeface="Arial" panose="020B0604020202020204" pitchFamily="34" charset="0"/>
                <a:cs typeface="Arial" panose="020B0604020202020204" pitchFamily="34" charset="0"/>
              </a:rPr>
              <a:t> ●</a:t>
            </a:r>
            <a:endParaRPr lang="en-US" sz="800" b="1" i="1" dirty="0">
              <a:latin typeface="Arial" panose="020B0604020202020204" pitchFamily="34" charset="0"/>
              <a:cs typeface="Arial" panose="020B0604020202020204" pitchFamily="34" charset="0"/>
            </a:endParaRPr>
          </a:p>
        </p:txBody>
      </p:sp>
      <p:sp>
        <p:nvSpPr>
          <p:cNvPr id="130" name="TextBox 129"/>
          <p:cNvSpPr txBox="1"/>
          <p:nvPr/>
        </p:nvSpPr>
        <p:spPr>
          <a:xfrm>
            <a:off x="4496797" y="2606715"/>
            <a:ext cx="723275" cy="246221"/>
          </a:xfrm>
          <a:prstGeom prst="rect">
            <a:avLst/>
          </a:prstGeom>
          <a:noFill/>
        </p:spPr>
        <p:txBody>
          <a:bodyPr wrap="none" rtlCol="0">
            <a:spAutoFit/>
          </a:bodyPr>
          <a:lstStyle/>
          <a:p>
            <a:pPr algn="ctr"/>
            <a:r>
              <a:rPr lang="en-US" sz="1000" i="1" dirty="0" smtClean="0">
                <a:latin typeface="Arial" panose="020B0604020202020204" pitchFamily="34" charset="0"/>
                <a:cs typeface="Arial" panose="020B0604020202020204" pitchFamily="34" charset="0"/>
              </a:rPr>
              <a:t>Authorize</a:t>
            </a:r>
            <a:endParaRPr lang="en-US" sz="1000" i="1" dirty="0">
              <a:latin typeface="Arial" panose="020B0604020202020204" pitchFamily="34" charset="0"/>
              <a:cs typeface="Arial" panose="020B0604020202020204" pitchFamily="34" charset="0"/>
            </a:endParaRPr>
          </a:p>
        </p:txBody>
      </p:sp>
      <p:sp>
        <p:nvSpPr>
          <p:cNvPr id="134" name="TextBox 133"/>
          <p:cNvSpPr txBox="1"/>
          <p:nvPr/>
        </p:nvSpPr>
        <p:spPr>
          <a:xfrm>
            <a:off x="5334385" y="2721029"/>
            <a:ext cx="39786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PIN</a:t>
            </a:r>
            <a:endParaRPr lang="en-US" sz="10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139" name="TextBox 138"/>
          <p:cNvSpPr txBox="1"/>
          <p:nvPr/>
        </p:nvSpPr>
        <p:spPr>
          <a:xfrm>
            <a:off x="3352958" y="1785541"/>
            <a:ext cx="1964400" cy="553998"/>
          </a:xfrm>
          <a:prstGeom prst="rect">
            <a:avLst/>
          </a:prstGeom>
          <a:noFill/>
        </p:spPr>
        <p:txBody>
          <a:bodyPr wrap="square" rtlCol="0">
            <a:spAutoFit/>
          </a:bodyPr>
          <a:lstStyle/>
          <a:p>
            <a:r>
              <a:rPr lang="en-US" sz="1000" dirty="0" smtClean="0">
                <a:latin typeface="Arial" panose="020B0604020202020204" pitchFamily="34" charset="0"/>
                <a:cs typeface="Arial" panose="020B0604020202020204" pitchFamily="34" charset="0"/>
              </a:rPr>
              <a:t>(Scenario dependent “channel”</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technology used for Merchant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to Wallet communication)</a:t>
            </a:r>
            <a:endParaRPr lang="en-US" sz="1000" dirty="0">
              <a:latin typeface="Arial" panose="020B0604020202020204" pitchFamily="34" charset="0"/>
              <a:cs typeface="Arial" panose="020B0604020202020204" pitchFamily="34" charset="0"/>
            </a:endParaRPr>
          </a:p>
        </p:txBody>
      </p:sp>
      <p:sp>
        <p:nvSpPr>
          <p:cNvPr id="140" name="Left-Right Arrow 139"/>
          <p:cNvSpPr/>
          <p:nvPr/>
        </p:nvSpPr>
        <p:spPr>
          <a:xfrm>
            <a:off x="744216" y="4564088"/>
            <a:ext cx="64980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3649011" y="1230832"/>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 dependent)</a:t>
            </a:r>
            <a:endParaRPr lang="en-US" sz="1000" dirty="0">
              <a:latin typeface="Arial" panose="020B0604020202020204" pitchFamily="34" charset="0"/>
              <a:cs typeface="Arial" panose="020B0604020202020204" pitchFamily="34" charset="0"/>
            </a:endParaRPr>
          </a:p>
        </p:txBody>
      </p:sp>
      <p:pic>
        <p:nvPicPr>
          <p:cNvPr id="141" name="Picture 8" descr="key"/>
          <p:cNvPicPr>
            <a:picLocks noChangeAspect="1" noChangeArrowheads="1"/>
          </p:cNvPicPr>
          <p:nvPr/>
        </p:nvPicPr>
        <p:blipFill>
          <a:blip r:embed="rId12">
            <a:duotone>
              <a:prstClr val="black"/>
              <a:srgbClr val="D9C3A5">
                <a:tint val="50000"/>
                <a:satMod val="180000"/>
              </a:srgbClr>
            </a:duotone>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8172400" y="2657159"/>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9" name="TextBox 148"/>
          <p:cNvSpPr txBox="1"/>
          <p:nvPr/>
        </p:nvSpPr>
        <p:spPr>
          <a:xfrm>
            <a:off x="8021126" y="2956882"/>
            <a:ext cx="837089"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Encryption</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Private</a:t>
            </a:r>
            <a:r>
              <a:rPr lang="en-US" sz="1000" dirty="0" smtClean="0">
                <a:latin typeface="Arial" panose="020B0604020202020204" pitchFamily="34" charset="0"/>
                <a:cs typeface="Arial" panose="020B0604020202020204" pitchFamily="34" charset="0"/>
              </a:rPr>
              <a:t> Key</a:t>
            </a:r>
            <a:endParaRPr lang="en-US" sz="1000" dirty="0">
              <a:latin typeface="Arial" panose="020B0604020202020204" pitchFamily="34" charset="0"/>
              <a:cs typeface="Arial" panose="020B0604020202020204" pitchFamily="34" charset="0"/>
            </a:endParaRPr>
          </a:p>
        </p:txBody>
      </p:sp>
      <p:sp>
        <p:nvSpPr>
          <p:cNvPr id="142" name="TextBox 141"/>
          <p:cNvSpPr txBox="1"/>
          <p:nvPr/>
        </p:nvSpPr>
        <p:spPr>
          <a:xfrm>
            <a:off x="538757" y="5502470"/>
            <a:ext cx="2299371"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sp>
        <p:nvSpPr>
          <p:cNvPr id="156" name="TextBox 155"/>
          <p:cNvSpPr txBox="1"/>
          <p:nvPr/>
        </p:nvSpPr>
        <p:spPr>
          <a:xfrm>
            <a:off x="1526697" y="3820978"/>
            <a:ext cx="729687"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Commit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57" name="TextBox 156"/>
          <p:cNvSpPr txBox="1"/>
          <p:nvPr/>
        </p:nvSpPr>
        <p:spPr>
          <a:xfrm>
            <a:off x="1633657" y="1556792"/>
            <a:ext cx="729687"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Request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61" name="TextBox 160"/>
          <p:cNvSpPr txBox="1"/>
          <p:nvPr/>
        </p:nvSpPr>
        <p:spPr>
          <a:xfrm>
            <a:off x="8172400" y="5085184"/>
            <a:ext cx="66075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63" name="TextBox 162"/>
          <p:cNvSpPr txBox="1"/>
          <p:nvPr/>
        </p:nvSpPr>
        <p:spPr>
          <a:xfrm>
            <a:off x="6049566" y="547926"/>
            <a:ext cx="923651"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Virtual Cards</a:t>
            </a:r>
            <a:endParaRPr lang="en-US" sz="1000" dirty="0">
              <a:latin typeface="Arial" panose="020B0604020202020204" pitchFamily="34" charset="0"/>
              <a:cs typeface="Arial" panose="020B0604020202020204" pitchFamily="34" charset="0"/>
            </a:endParaRPr>
          </a:p>
        </p:txBody>
      </p:sp>
      <p:sp>
        <p:nvSpPr>
          <p:cNvPr id="164" name="TextBox 163"/>
          <p:cNvSpPr txBox="1"/>
          <p:nvPr/>
        </p:nvSpPr>
        <p:spPr>
          <a:xfrm>
            <a:off x="7132611" y="188640"/>
            <a:ext cx="147668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Virtual Card Properties</a:t>
            </a:r>
            <a:endParaRPr lang="en-US" sz="1000" dirty="0">
              <a:latin typeface="Arial" panose="020B0604020202020204" pitchFamily="34" charset="0"/>
              <a:cs typeface="Arial" panose="020B0604020202020204" pitchFamily="34" charset="0"/>
            </a:endParaRPr>
          </a:p>
        </p:txBody>
      </p:sp>
      <p:grpSp>
        <p:nvGrpSpPr>
          <p:cNvPr id="167" name="Group 166"/>
          <p:cNvGrpSpPr/>
          <p:nvPr/>
        </p:nvGrpSpPr>
        <p:grpSpPr>
          <a:xfrm>
            <a:off x="6167986" y="804102"/>
            <a:ext cx="668317" cy="452870"/>
            <a:chOff x="5303954" y="804102"/>
            <a:chExt cx="668317" cy="452870"/>
          </a:xfrm>
        </p:grpSpPr>
        <p:sp>
          <p:nvSpPr>
            <p:cNvPr id="168" name="Rounded Rectangle 167"/>
            <p:cNvSpPr/>
            <p:nvPr/>
          </p:nvSpPr>
          <p:spPr>
            <a:xfrm>
              <a:off x="5303954" y="948118"/>
              <a:ext cx="504055" cy="308854"/>
            </a:xfrm>
            <a:prstGeom prst="roundRect">
              <a:avLst/>
            </a:prstGeom>
            <a:solidFill>
              <a:schemeClr val="accent5">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68"/>
            <p:cNvSpPr/>
            <p:nvPr/>
          </p:nvSpPr>
          <p:spPr>
            <a:xfrm>
              <a:off x="5384591" y="876110"/>
              <a:ext cx="504055" cy="308854"/>
            </a:xfrm>
            <a:prstGeom prst="roundRect">
              <a:avLst/>
            </a:prstGeom>
            <a:solidFill>
              <a:schemeClr val="accent6">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ounded Rectangle 169"/>
            <p:cNvSpPr/>
            <p:nvPr/>
          </p:nvSpPr>
          <p:spPr>
            <a:xfrm>
              <a:off x="5468216" y="804102"/>
              <a:ext cx="504055" cy="308854"/>
            </a:xfrm>
            <a:prstGeom prst="roundRect">
              <a:avLst/>
            </a:prstGeom>
            <a:solidFill>
              <a:schemeClr val="accent3">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1" name="Group 170"/>
            <p:cNvGrpSpPr>
              <a:grpSpLocks noChangeAspect="1"/>
            </p:cNvGrpSpPr>
            <p:nvPr/>
          </p:nvGrpSpPr>
          <p:grpSpPr>
            <a:xfrm>
              <a:off x="5525912" y="854614"/>
              <a:ext cx="183121" cy="132037"/>
              <a:chOff x="2089401" y="630040"/>
              <a:chExt cx="504468" cy="363739"/>
            </a:xfrm>
            <a:effectLst/>
          </p:grpSpPr>
          <p:sp>
            <p:nvSpPr>
              <p:cNvPr id="175" name="Rectangle 174"/>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6" name="Rectangle 175"/>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7" name="Rectangle 176"/>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1"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cxnSp>
          <p:nvCxnSpPr>
            <p:cNvPr id="172" name="Straight Connector 171"/>
            <p:cNvCxnSpPr/>
            <p:nvPr/>
          </p:nvCxnSpPr>
          <p:spPr>
            <a:xfrm>
              <a:off x="5743477" y="890977"/>
              <a:ext cx="167626" cy="140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5743477" y="963504"/>
              <a:ext cx="167626" cy="140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5529503" y="1036030"/>
              <a:ext cx="381600" cy="0"/>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82" name="Straight Connector 181"/>
          <p:cNvCxnSpPr/>
          <p:nvPr/>
        </p:nvCxnSpPr>
        <p:spPr>
          <a:xfrm flipV="1">
            <a:off x="6773104" y="547929"/>
            <a:ext cx="470296" cy="306940"/>
          </a:xfrm>
          <a:prstGeom prst="line">
            <a:avLst/>
          </a:prstGeom>
          <a:ln w="6350">
            <a:solidFill>
              <a:schemeClr val="tx1"/>
            </a:solidFill>
            <a:headEnd type="none" w="sm" len="sm"/>
            <a:tailEnd type="none"/>
          </a:ln>
        </p:spPr>
        <p:style>
          <a:lnRef idx="1">
            <a:schemeClr val="accent1"/>
          </a:lnRef>
          <a:fillRef idx="0">
            <a:schemeClr val="accent1"/>
          </a:fillRef>
          <a:effectRef idx="0">
            <a:schemeClr val="accent1"/>
          </a:effectRef>
          <a:fontRef idx="minor">
            <a:schemeClr val="tx1"/>
          </a:fontRef>
        </p:style>
      </p:cxnSp>
      <p:grpSp>
        <p:nvGrpSpPr>
          <p:cNvPr id="183" name="Group 182"/>
          <p:cNvGrpSpPr/>
          <p:nvPr/>
        </p:nvGrpSpPr>
        <p:grpSpPr>
          <a:xfrm>
            <a:off x="7104087" y="434353"/>
            <a:ext cx="1596163" cy="1866612"/>
            <a:chOff x="7223039" y="1412864"/>
            <a:chExt cx="1596163" cy="1866612"/>
          </a:xfrm>
        </p:grpSpPr>
        <p:sp>
          <p:nvSpPr>
            <p:cNvPr id="184" name="Rectangle 183"/>
            <p:cNvSpPr>
              <a:spLocks noChangeAspect="1"/>
            </p:cNvSpPr>
            <p:nvPr/>
          </p:nvSpPr>
          <p:spPr>
            <a:xfrm>
              <a:off x="7223039" y="1412864"/>
              <a:ext cx="1596163" cy="1866612"/>
            </a:xfrm>
            <a:prstGeom prst="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rial" panose="020B0604020202020204" pitchFamily="34" charset="0"/>
                <a:cs typeface="Arial" panose="020B0604020202020204" pitchFamily="34" charset="0"/>
              </a:endParaRPr>
            </a:p>
          </p:txBody>
        </p:sp>
        <p:pic>
          <p:nvPicPr>
            <p:cNvPr id="18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7308304" y="1502687"/>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6" name="Picture 8" descr="key"/>
            <p:cNvPicPr>
              <a:picLocks noChangeAspect="1" noChangeArrowheads="1"/>
            </p:cNvPicPr>
            <p:nvPr/>
          </p:nvPicPr>
          <p:blipFill>
            <a:blip r:embed="rId4">
              <a:duotone>
                <a:prstClr val="black"/>
                <a:schemeClr val="accent3">
                  <a:tint val="45000"/>
                  <a:satMod val="400000"/>
                </a:schemeClr>
              </a:duotone>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7309890" y="182889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7" name="TextBox 186"/>
            <p:cNvSpPr txBox="1"/>
            <p:nvPr/>
          </p:nvSpPr>
          <p:spPr>
            <a:xfrm>
              <a:off x="7624737" y="1538993"/>
              <a:ext cx="984565"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Signature Key</a:t>
              </a:r>
              <a:endParaRPr lang="en-US" sz="1000" dirty="0">
                <a:latin typeface="Arial" panose="020B0604020202020204" pitchFamily="34" charset="0"/>
                <a:cs typeface="Arial" panose="020B0604020202020204" pitchFamily="34" charset="0"/>
              </a:endParaRPr>
            </a:p>
          </p:txBody>
        </p:sp>
        <p:sp>
          <p:nvSpPr>
            <p:cNvPr id="188" name="TextBox 187"/>
            <p:cNvSpPr txBox="1"/>
            <p:nvPr/>
          </p:nvSpPr>
          <p:spPr>
            <a:xfrm>
              <a:off x="7641778" y="1821839"/>
              <a:ext cx="787395"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Encryption</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Public</a:t>
              </a:r>
              <a:r>
                <a:rPr lang="en-US" sz="1000" dirty="0" smtClean="0">
                  <a:latin typeface="Arial" panose="020B0604020202020204" pitchFamily="34" charset="0"/>
                  <a:cs typeface="Arial" panose="020B0604020202020204" pitchFamily="34" charset="0"/>
                </a:rPr>
                <a:t> Key</a:t>
              </a:r>
              <a:endParaRPr lang="en-US" sz="1000" dirty="0">
                <a:latin typeface="Arial" panose="020B0604020202020204" pitchFamily="34" charset="0"/>
                <a:cs typeface="Arial" panose="020B0604020202020204" pitchFamily="34" charset="0"/>
              </a:endParaRPr>
            </a:p>
          </p:txBody>
        </p:sp>
        <p:sp>
          <p:nvSpPr>
            <p:cNvPr id="189" name="TextBox 188"/>
            <p:cNvSpPr txBox="1"/>
            <p:nvPr/>
          </p:nvSpPr>
          <p:spPr>
            <a:xfrm>
              <a:off x="7355248" y="2198752"/>
              <a:ext cx="1386918" cy="1015663"/>
            </a:xfrm>
            <a:prstGeom prst="rect">
              <a:avLst/>
            </a:prstGeom>
            <a:noFill/>
          </p:spPr>
          <p:txBody>
            <a:bodyPr wrap="none" rtlCol="0">
              <a:spAutoFit/>
            </a:bodyPr>
            <a:lstStyle/>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Payment Method</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URL to User Bank</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User Account ID</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PIN</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Card Logotype</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p:txBody>
        </p:sp>
      </p:grpSp>
      <p:cxnSp>
        <p:nvCxnSpPr>
          <p:cNvPr id="126" name="Elbow Connector 125"/>
          <p:cNvCxnSpPr/>
          <p:nvPr/>
        </p:nvCxnSpPr>
        <p:spPr>
          <a:xfrm flipV="1">
            <a:off x="5878340" y="1173955"/>
            <a:ext cx="612000" cy="1098351"/>
          </a:xfrm>
          <a:prstGeom prst="bentConnector2">
            <a:avLst/>
          </a:prstGeom>
          <a:ln w="31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1445502" y="2571457"/>
            <a:ext cx="1398306" cy="1044197"/>
          </a:xfrm>
          <a:prstGeom prst="roundRect">
            <a:avLst>
              <a:gd name="adj" fmla="val 8156"/>
            </a:avLst>
          </a:prstGeom>
          <a:noFill/>
          <a:ln>
            <a:solidFill>
              <a:schemeClr val="tx1"/>
            </a:solidFill>
            <a:prstDash val="sysDash"/>
          </a:ln>
        </p:spPr>
        <p:txBody>
          <a:bodyPr wrap="none" lIns="72000" tIns="36000" rIns="72000" bIns="36000" rtlCol="0" anchor="ctr" anchorCtr="1">
            <a:spAutoFit/>
          </a:bodyPr>
          <a:lstStyle/>
          <a:p>
            <a:pPr>
              <a:spcBef>
                <a:spcPts val="600"/>
              </a:spcBef>
            </a:pPr>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Lookup</a:t>
            </a:r>
            <a:r>
              <a:rPr lang="en-US" sz="6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endParaRPr lang="en-US" sz="1000" b="1" i="1" dirty="0" smtClean="0">
              <a:latin typeface="Arial" panose="020B0604020202020204" pitchFamily="34" charset="0"/>
              <a:cs typeface="Arial" panose="020B0604020202020204" pitchFamily="34" charset="0"/>
            </a:endParaRPr>
          </a:p>
          <a:p>
            <a:pPr>
              <a:spcBef>
                <a:spcPts val="600"/>
              </a:spcBef>
            </a:pPr>
            <a:r>
              <a:rPr lang="en-US" sz="1000" i="1" dirty="0" smtClean="0">
                <a:latin typeface="Arial" panose="020B0604020202020204" pitchFamily="34" charset="0"/>
                <a:cs typeface="Arial" panose="020B0604020202020204" pitchFamily="34" charset="0"/>
              </a:rPr>
              <a:t>Discovery</a:t>
            </a:r>
            <a:r>
              <a:rPr lang="en-US" sz="1000" dirty="0" smtClean="0">
                <a:latin typeface="Arial" panose="020B0604020202020204" pitchFamily="34" charset="0"/>
                <a:cs typeface="Arial" panose="020B0604020202020204" pitchFamily="34" charset="0"/>
              </a:rPr>
              <a:t> of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elected</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payment method</a:t>
            </a:r>
            <a:endParaRPr lang="en-US" sz="1000" dirty="0">
              <a:latin typeface="Arial" panose="020B0604020202020204" pitchFamily="34" charset="0"/>
              <a:cs typeface="Arial" panose="020B0604020202020204" pitchFamily="34" charset="0"/>
            </a:endParaRPr>
          </a:p>
          <a:p>
            <a:pPr>
              <a:spcBef>
                <a:spcPts val="600"/>
              </a:spcBef>
            </a:pPr>
            <a:r>
              <a:rPr lang="en-US" sz="1000" i="1" dirty="0" smtClean="0">
                <a:latin typeface="Arial" panose="020B0604020202020204" pitchFamily="34" charset="0"/>
                <a:cs typeface="Arial" panose="020B0604020202020204" pitchFamily="34" charset="0"/>
              </a:rPr>
              <a:t>Creation</a:t>
            </a:r>
            <a:r>
              <a:rPr lang="en-US" sz="1000" dirty="0" smtClean="0">
                <a:latin typeface="Arial" panose="020B0604020202020204" pitchFamily="34" charset="0"/>
                <a:cs typeface="Arial" panose="020B0604020202020204" pitchFamily="34" charset="0"/>
              </a:rPr>
              <a:t> of payment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method specific data</a:t>
            </a:r>
            <a:endParaRPr lang="en-US" sz="1000" dirty="0">
              <a:latin typeface="Arial" panose="020B0604020202020204" pitchFamily="34" charset="0"/>
              <a:cs typeface="Arial" panose="020B0604020202020204" pitchFamily="34" charset="0"/>
            </a:endParaRPr>
          </a:p>
        </p:txBody>
      </p:sp>
      <p:sp>
        <p:nvSpPr>
          <p:cNvPr id="136" name="TextBox 135"/>
          <p:cNvSpPr txBox="1"/>
          <p:nvPr/>
        </p:nvSpPr>
        <p:spPr>
          <a:xfrm>
            <a:off x="5257197" y="2492896"/>
            <a:ext cx="659155"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Amount:</a:t>
            </a:r>
            <a:endParaRPr lang="en-US" sz="1000" dirty="0">
              <a:latin typeface="Arial" panose="020B0604020202020204" pitchFamily="34" charset="0"/>
              <a:cs typeface="Arial" panose="020B0604020202020204" pitchFamily="34" charset="0"/>
            </a:endParaRPr>
          </a:p>
        </p:txBody>
      </p:sp>
      <p:sp>
        <p:nvSpPr>
          <p:cNvPr id="137" name="TextBox 136"/>
          <p:cNvSpPr txBox="1"/>
          <p:nvPr/>
        </p:nvSpPr>
        <p:spPr>
          <a:xfrm>
            <a:off x="5738346" y="2481020"/>
            <a:ext cx="54534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600" dirty="0" smtClean="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200</a:t>
            </a:r>
            <a:endParaRPr lang="en-US" sz="1200" dirty="0">
              <a:latin typeface="Arial" panose="020B0604020202020204" pitchFamily="34" charset="0"/>
              <a:cs typeface="Arial" panose="020B0604020202020204" pitchFamily="34" charset="0"/>
            </a:endParaRPr>
          </a:p>
        </p:txBody>
      </p:sp>
      <p:pic>
        <p:nvPicPr>
          <p:cNvPr id="2" name="Picture 6" descr="C:\Users\Anders\AppData\Local\Microsoft\Windows\INetCache\IE\10FYNQXY\Crystal_Clear_kdm_user_female[1].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087780" y="500586"/>
            <a:ext cx="459335" cy="459335"/>
          </a:xfrm>
          <a:prstGeom prst="rect">
            <a:avLst/>
          </a:prstGeom>
          <a:noFill/>
          <a:extLst>
            <a:ext uri="{909E8E84-426E-40DD-AFC4-6F175D3DCCD1}">
              <a14:hiddenFill xmlns:a14="http://schemas.microsoft.com/office/drawing/2010/main">
                <a:solidFill>
                  <a:srgbClr val="FFFFFF"/>
                </a:solidFill>
              </a14:hiddenFill>
            </a:ext>
          </a:extLst>
        </p:spPr>
      </p:pic>
      <p:pic>
        <p:nvPicPr>
          <p:cNvPr id="150" name="Picture 149"/>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917486" y="2780928"/>
            <a:ext cx="744996" cy="552793"/>
          </a:xfrm>
          <a:prstGeom prst="rect">
            <a:avLst/>
          </a:prstGeom>
          <a:effectLst>
            <a:outerShdw blurRad="50800" dist="38100" dir="2700000" algn="tl" rotWithShape="0">
              <a:prstClr val="black">
                <a:alpha val="40000"/>
              </a:prstClr>
            </a:outerShdw>
          </a:effectLst>
        </p:spPr>
      </p:pic>
      <p:pic>
        <p:nvPicPr>
          <p:cNvPr id="165" name="Picture 164"/>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76482" y="2780928"/>
            <a:ext cx="744996" cy="552793"/>
          </a:xfrm>
          <a:prstGeom prst="rect">
            <a:avLst/>
          </a:prstGeom>
          <a:effectLst>
            <a:outerShdw blurRad="50800" dist="38100" dir="2700000" algn="tl" rotWithShape="0">
              <a:prstClr val="black">
                <a:alpha val="40000"/>
              </a:prstClr>
            </a:outerShdw>
          </a:effectLst>
        </p:spPr>
      </p:pic>
      <p:grpSp>
        <p:nvGrpSpPr>
          <p:cNvPr id="190" name="Group 189"/>
          <p:cNvGrpSpPr/>
          <p:nvPr/>
        </p:nvGrpSpPr>
        <p:grpSpPr>
          <a:xfrm>
            <a:off x="2651232" y="524071"/>
            <a:ext cx="557162" cy="447881"/>
            <a:chOff x="3321759" y="524071"/>
            <a:chExt cx="557162" cy="447881"/>
          </a:xfrm>
        </p:grpSpPr>
        <p:grpSp>
          <p:nvGrpSpPr>
            <p:cNvPr id="191" name="Group 190"/>
            <p:cNvGrpSpPr/>
            <p:nvPr/>
          </p:nvGrpSpPr>
          <p:grpSpPr>
            <a:xfrm>
              <a:off x="3351221" y="692783"/>
              <a:ext cx="510782" cy="279169"/>
              <a:chOff x="1397693" y="2654334"/>
              <a:chExt cx="510782" cy="279169"/>
            </a:xfrm>
            <a:effectLst>
              <a:outerShdw blurRad="50800" dist="38100" dir="2700000" algn="tl" rotWithShape="0">
                <a:prstClr val="black">
                  <a:alpha val="40000"/>
                </a:prstClr>
              </a:outerShdw>
            </a:effectLst>
          </p:grpSpPr>
          <p:sp>
            <p:nvSpPr>
              <p:cNvPr id="211" name="Rectangle 210"/>
              <p:cNvSpPr/>
              <p:nvPr/>
            </p:nvSpPr>
            <p:spPr>
              <a:xfrm>
                <a:off x="1441019" y="2654334"/>
                <a:ext cx="426379" cy="261961"/>
              </a:xfrm>
              <a:prstGeom prst="rect">
                <a:avLst/>
              </a:prstGeom>
              <a:gradFill>
                <a:gsLst>
                  <a:gs pos="625">
                    <a:srgbClr val="E6E6E6"/>
                  </a:gs>
                  <a:gs pos="49000">
                    <a:schemeClr val="bg1"/>
                  </a:gs>
                  <a:gs pos="100000">
                    <a:schemeClr val="bg1">
                      <a:lumMod val="95000"/>
                    </a:schemeClr>
                  </a:gs>
                  <a:gs pos="100000">
                    <a:srgbClr val="E6E6E6"/>
                  </a:gs>
                </a:gsLst>
                <a:lin ang="2700000" scaled="0"/>
              </a:grad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p:cNvSpPr/>
              <p:nvPr/>
            </p:nvSpPr>
            <p:spPr>
              <a:xfrm>
                <a:off x="1475921" y="2730705"/>
                <a:ext cx="92836" cy="195722"/>
              </a:xfrm>
              <a:prstGeom prst="rect">
                <a:avLst/>
              </a:prstGeom>
              <a:solidFill>
                <a:schemeClr val="accent3">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212"/>
              <p:cNvSpPr/>
              <p:nvPr/>
            </p:nvSpPr>
            <p:spPr>
              <a:xfrm rot="5400000" flipH="1">
                <a:off x="1651193" y="2695673"/>
                <a:ext cx="136911" cy="206976"/>
              </a:xfrm>
              <a:prstGeom prst="rect">
                <a:avLst/>
              </a:prstGeom>
              <a:solidFill>
                <a:schemeClr val="accent1">
                  <a:lumMod val="20000"/>
                  <a:lumOff val="80000"/>
                </a:schemeClr>
              </a:solidFill>
              <a:ln w="158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4" name="Straight Connector 213"/>
              <p:cNvCxnSpPr>
                <a:stCxn id="212" idx="3"/>
                <a:endCxn id="212" idx="3"/>
              </p:cNvCxnSpPr>
              <p:nvPr/>
            </p:nvCxnSpPr>
            <p:spPr>
              <a:xfrm>
                <a:off x="1568757" y="282856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215" name="Rectangle 214"/>
              <p:cNvSpPr/>
              <p:nvPr/>
            </p:nvSpPr>
            <p:spPr>
              <a:xfrm>
                <a:off x="1397693" y="2915503"/>
                <a:ext cx="510782" cy="18000"/>
              </a:xfrm>
              <a:prstGeom prst="rect">
                <a:avLst/>
              </a:prstGeom>
              <a:solidFill>
                <a:srgbClr val="FDFAC7"/>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2" name="Group 191"/>
            <p:cNvGrpSpPr/>
            <p:nvPr/>
          </p:nvGrpSpPr>
          <p:grpSpPr>
            <a:xfrm>
              <a:off x="3321759" y="524071"/>
              <a:ext cx="557162" cy="182081"/>
              <a:chOff x="1727752" y="1773016"/>
              <a:chExt cx="5562290" cy="2016024"/>
            </a:xfrm>
            <a:effectLst>
              <a:outerShdw blurRad="50800" dist="38100" dir="2700000" algn="tl" rotWithShape="0">
                <a:prstClr val="black">
                  <a:alpha val="40000"/>
                </a:prstClr>
              </a:outerShdw>
            </a:effectLst>
          </p:grpSpPr>
          <p:sp>
            <p:nvSpPr>
              <p:cNvPr id="193" name="Oval 192"/>
              <p:cNvSpPr/>
              <p:nvPr/>
            </p:nvSpPr>
            <p:spPr>
              <a:xfrm>
                <a:off x="172775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p:cNvSpPr/>
              <p:nvPr/>
            </p:nvSpPr>
            <p:spPr>
              <a:xfrm>
                <a:off x="2965324"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p:cNvSpPr/>
              <p:nvPr/>
            </p:nvSpPr>
            <p:spPr>
              <a:xfrm>
                <a:off x="4202896"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p:cNvSpPr/>
              <p:nvPr/>
            </p:nvSpPr>
            <p:spPr>
              <a:xfrm>
                <a:off x="5440468"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p:cNvSpPr/>
              <p:nvPr/>
            </p:nvSpPr>
            <p:spPr>
              <a:xfrm>
                <a:off x="667804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p:cNvSpPr/>
              <p:nvPr/>
            </p:nvSpPr>
            <p:spPr>
              <a:xfrm>
                <a:off x="2346538"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p:cNvSpPr/>
              <p:nvPr/>
            </p:nvSpPr>
            <p:spPr>
              <a:xfrm>
                <a:off x="3584110"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p:cNvSpPr/>
              <p:nvPr/>
            </p:nvSpPr>
            <p:spPr>
              <a:xfrm>
                <a:off x="4821682"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p:cNvSpPr/>
              <p:nvPr/>
            </p:nvSpPr>
            <p:spPr>
              <a:xfrm>
                <a:off x="6059254"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ight Triangle 201"/>
              <p:cNvSpPr/>
              <p:nvPr/>
            </p:nvSpPr>
            <p:spPr>
              <a:xfrm flipH="1">
                <a:off x="172775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p:cNvSpPr/>
              <p:nvPr/>
            </p:nvSpPr>
            <p:spPr>
              <a:xfrm>
                <a:off x="2965324"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p:cNvSpPr/>
              <p:nvPr/>
            </p:nvSpPr>
            <p:spPr>
              <a:xfrm>
                <a:off x="4202896"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p:cNvSpPr/>
              <p:nvPr/>
            </p:nvSpPr>
            <p:spPr>
              <a:xfrm>
                <a:off x="5440468"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ight Triangle 205"/>
              <p:cNvSpPr/>
              <p:nvPr/>
            </p:nvSpPr>
            <p:spPr>
              <a:xfrm>
                <a:off x="667804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p:cNvSpPr/>
              <p:nvPr/>
            </p:nvSpPr>
            <p:spPr>
              <a:xfrm>
                <a:off x="2346538"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p:cNvSpPr/>
              <p:nvPr/>
            </p:nvSpPr>
            <p:spPr>
              <a:xfrm>
                <a:off x="3584110"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p:cNvSpPr/>
              <p:nvPr/>
            </p:nvSpPr>
            <p:spPr>
              <a:xfrm>
                <a:off x="4821682"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p:cNvSpPr/>
              <p:nvPr/>
            </p:nvSpPr>
            <p:spPr>
              <a:xfrm>
                <a:off x="6059254"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2804952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a:off x="6423225" y="972000"/>
            <a:ext cx="0" cy="489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3787753" y="5654979"/>
            <a:ext cx="2610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771885" y="5373216"/>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cxnSp>
        <p:nvCxnSpPr>
          <p:cNvPr id="99" name="Straight Arrow Connector 98"/>
          <p:cNvCxnSpPr/>
          <p:nvPr/>
        </p:nvCxnSpPr>
        <p:spPr>
          <a:xfrm rot="10800000">
            <a:off x="3807894" y="2636096"/>
            <a:ext cx="3389069" cy="359973"/>
          </a:xfrm>
          <a:prstGeom prst="bentConnector3">
            <a:avLst>
              <a:gd name="adj1" fmla="val 1246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818458" y="2110136"/>
            <a:ext cx="12909" cy="3756478"/>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68" name="TextBox 167"/>
          <p:cNvSpPr txBox="1"/>
          <p:nvPr/>
        </p:nvSpPr>
        <p:spPr>
          <a:xfrm>
            <a:off x="401705" y="3886150"/>
            <a:ext cx="797081" cy="550962"/>
          </a:xfrm>
          <a:prstGeom prst="snip2DiagRect">
            <a:avLst/>
          </a:prstGeom>
          <a:solidFill>
            <a:schemeClr val="accent3">
              <a:lumMod val="20000"/>
              <a:lumOff val="80000"/>
            </a:schemeClr>
          </a:solidFill>
          <a:ln w="9525">
            <a:solidFill>
              <a:schemeClr val="bg1">
                <a:lumMod val="50000"/>
              </a:schemeClr>
            </a:solidFill>
          </a:ln>
          <a:effectLst>
            <a:outerShdw blurRad="50800" dist="38100" dir="2700000" algn="tl" rotWithShape="0">
              <a:prstClr val="black">
                <a:alpha val="40000"/>
              </a:prstClr>
            </a:outerShdw>
          </a:effectLst>
        </p:spPr>
        <p:txBody>
          <a:bodyPr wrap="none" lIns="72000" rIns="72000" rtlCol="0">
            <a:spAutoFit/>
          </a:bodyPr>
          <a:lstStyle/>
          <a:p>
            <a:pPr algn="ctr"/>
            <a:r>
              <a:rPr lang="en-US" sz="1200" dirty="0" smtClean="0">
                <a:latin typeface="Arial" panose="020B0604020202020204" pitchFamily="34" charset="0"/>
                <a:cs typeface="Arial" panose="020B0604020202020204" pitchFamily="34" charset="0"/>
              </a:rPr>
              <a:t>Card </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Network</a:t>
            </a:r>
            <a:endParaRPr lang="en-US" sz="1200" dirty="0">
              <a:latin typeface="Arial" panose="020B0604020202020204" pitchFamily="34" charset="0"/>
              <a:cs typeface="Arial" panose="020B0604020202020204" pitchFamily="34" charset="0"/>
            </a:endParaRPr>
          </a:p>
        </p:txBody>
      </p:sp>
      <p:cxnSp>
        <p:nvCxnSpPr>
          <p:cNvPr id="141" name="Straight Arrow Connector 140"/>
          <p:cNvCxnSpPr/>
          <p:nvPr/>
        </p:nvCxnSpPr>
        <p:spPr>
          <a:xfrm flipH="1">
            <a:off x="1852878" y="3458490"/>
            <a:ext cx="1800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781794" y="858607"/>
            <a:ext cx="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4081078" y="2354560"/>
            <a:ext cx="1914307"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AuthorizationResponse</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cxnSp>
        <p:nvCxnSpPr>
          <p:cNvPr id="11" name="Straight Connector 10"/>
          <p:cNvCxnSpPr/>
          <p:nvPr/>
        </p:nvCxnSpPr>
        <p:spPr>
          <a:xfrm>
            <a:off x="7316712" y="936000"/>
            <a:ext cx="2170" cy="493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374115"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616948"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59018" y="188640"/>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sp>
        <p:nvSpPr>
          <p:cNvPr id="30" name="TextBox 29"/>
          <p:cNvSpPr txBox="1"/>
          <p:nvPr/>
        </p:nvSpPr>
        <p:spPr>
          <a:xfrm>
            <a:off x="1479798" y="1484784"/>
            <a:ext cx="75533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Acquirer</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763392" y="449357"/>
            <a:ext cx="445844" cy="603379"/>
            <a:chOff x="8232155" y="587661"/>
            <a:chExt cx="445844" cy="603379"/>
          </a:xfrm>
        </p:grpSpPr>
        <p:pic>
          <p:nvPicPr>
            <p:cNvPr id="10"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3119558"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0" y="753327"/>
            <a:ext cx="1418106"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Card Payments</a:t>
            </a:r>
          </a:p>
          <a:p>
            <a:pPr algn="ctr"/>
            <a:r>
              <a:rPr lang="en-US" sz="1000" dirty="0" smtClean="0">
                <a:latin typeface="Arial" panose="020B0604020202020204" pitchFamily="34" charset="0"/>
                <a:cs typeface="Arial" panose="020B0604020202020204" pitchFamily="34" charset="0"/>
              </a:rPr>
              <a:t>State Diagram</a:t>
            </a:r>
          </a:p>
        </p:txBody>
      </p:sp>
      <p:grpSp>
        <p:nvGrpSpPr>
          <p:cNvPr id="143" name="Group 142"/>
          <p:cNvGrpSpPr/>
          <p:nvPr/>
        </p:nvGrpSpPr>
        <p:grpSpPr>
          <a:xfrm>
            <a:off x="7795122" y="2709000"/>
            <a:ext cx="445844" cy="603379"/>
            <a:chOff x="8232155" y="587661"/>
            <a:chExt cx="445844" cy="603379"/>
          </a:xfrm>
        </p:grpSpPr>
        <p:pic>
          <p:nvPicPr>
            <p:cNvPr id="144" name="Picture 1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 name="TextBox 132"/>
          <p:cNvSpPr txBox="1"/>
          <p:nvPr/>
        </p:nvSpPr>
        <p:spPr>
          <a:xfrm>
            <a:off x="2188663" y="2509936"/>
            <a:ext cx="1486935" cy="250697"/>
          </a:xfrm>
          <a:prstGeom prst="roundRect">
            <a:avLst/>
          </a:prstGeom>
          <a:noFill/>
          <a:ln>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endParaRPr lang="en-US" sz="1000" b="1" dirty="0" smtClean="0">
              <a:latin typeface="Arial" panose="020B0604020202020204" pitchFamily="34" charset="0"/>
              <a:cs typeface="Arial" panose="020B0604020202020204" pitchFamily="34" charset="0"/>
            </a:endParaRPr>
          </a:p>
        </p:txBody>
      </p:sp>
      <p:sp>
        <p:nvSpPr>
          <p:cNvPr id="154" name="TextBox 153"/>
          <p:cNvSpPr txBox="1"/>
          <p:nvPr/>
        </p:nvSpPr>
        <p:spPr>
          <a:xfrm>
            <a:off x="5821096" y="2363305"/>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2970586" y="3188809"/>
            <a:ext cx="389850" cy="251817"/>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66" name="TextBox 165"/>
          <p:cNvSpPr txBox="1"/>
          <p:nvPr/>
        </p:nvSpPr>
        <p:spPr>
          <a:xfrm>
            <a:off x="467544" y="6006136"/>
            <a:ext cx="8136904" cy="59121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90488" indent="-90488"/>
            <a:r>
              <a:rPr lang="en-US" sz="1000" b="1"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6" action="ppaction://hlinksldjump"/>
              </a:rPr>
              <a:t>Authority Objects</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T</a:t>
            </a:r>
            <a:r>
              <a:rPr lang="en-US" sz="1000" dirty="0" smtClean="0">
                <a:latin typeface="Arial" panose="020B0604020202020204" pitchFamily="34" charset="0"/>
                <a:cs typeface="Arial" panose="020B0604020202020204" pitchFamily="34" charset="0"/>
              </a:rPr>
              <a:t>he flow may stop after step #5 resulting in a </a:t>
            </a:r>
            <a:r>
              <a:rPr lang="en-US" sz="1000" i="1" dirty="0" smtClean="0">
                <a:latin typeface="Arial" panose="020B0604020202020204" pitchFamily="34" charset="0"/>
                <a:cs typeface="Arial" panose="020B0604020202020204" pitchFamily="34" charset="0"/>
              </a:rPr>
              <a:t>Secure Authorization </a:t>
            </a:r>
            <a:r>
              <a:rPr lang="en-US" sz="1000" i="1" dirty="0">
                <a:latin typeface="Arial" panose="020B0604020202020204" pitchFamily="34" charset="0"/>
                <a:cs typeface="Arial" panose="020B0604020202020204" pitchFamily="34" charset="0"/>
              </a:rPr>
              <a:t>O</a:t>
            </a:r>
            <a:r>
              <a:rPr lang="en-US" sz="1000" i="1" dirty="0" smtClean="0">
                <a:latin typeface="Arial" panose="020B0604020202020204" pitchFamily="34" charset="0"/>
                <a:cs typeface="Arial" panose="020B0604020202020204" pitchFamily="34" charset="0"/>
              </a:rPr>
              <a:t>bject </a:t>
            </a:r>
            <a:r>
              <a:rPr lang="en-US" sz="1000" dirty="0" smtClean="0">
                <a:latin typeface="Arial" panose="020B0604020202020204" pitchFamily="34" charset="0"/>
                <a:cs typeface="Arial" panose="020B0604020202020204" pitchFamily="34" charset="0"/>
              </a:rPr>
              <a:t>which </a:t>
            </a:r>
            <a:r>
              <a:rPr lang="en-US" sz="1000" i="1" dirty="0" smtClean="0">
                <a:latin typeface="Arial" panose="020B0604020202020204" pitchFamily="34" charset="0"/>
                <a:cs typeface="Arial" panose="020B0604020202020204" pitchFamily="34" charset="0"/>
              </a:rPr>
              <a:t>only</a:t>
            </a:r>
            <a:r>
              <a:rPr lang="en-US" sz="1000" dirty="0" smtClean="0">
                <a:latin typeface="Arial" panose="020B0604020202020204" pitchFamily="34" charset="0"/>
                <a:cs typeface="Arial" panose="020B0604020202020204" pitchFamily="34" charset="0"/>
              </a:rPr>
              <a:t> can be activated by a </a:t>
            </a:r>
            <a:r>
              <a:rPr lang="en-US" sz="1000" i="1" dirty="0" smtClean="0">
                <a:latin typeface="Arial" panose="020B0604020202020204" pitchFamily="34" charset="0"/>
                <a:cs typeface="Arial" panose="020B0604020202020204" pitchFamily="34" charset="0"/>
              </a:rPr>
              <a:t>Counter Signature</a:t>
            </a:r>
            <a:r>
              <a:rPr lang="en-US" sz="1000" dirty="0" smtClean="0">
                <a:latin typeface="Arial" panose="020B0604020202020204" pitchFamily="34" charset="0"/>
                <a:cs typeface="Arial" panose="020B0604020202020204" pitchFamily="34" charset="0"/>
              </a:rPr>
              <a:t>.  This scheme supports hotel bookings, upfront reservations for automated gas stations, as well as reoccurring payments.  The card </a:t>
            </a:r>
            <a:r>
              <a:rPr lang="en-US" sz="1000" dirty="0">
                <a:latin typeface="Arial" panose="020B0604020202020204" pitchFamily="34" charset="0"/>
                <a:cs typeface="Arial" panose="020B0604020202020204" pitchFamily="34" charset="0"/>
              </a:rPr>
              <a:t>d</a:t>
            </a:r>
            <a:r>
              <a:rPr lang="en-US" sz="1000" dirty="0" smtClean="0">
                <a:latin typeface="Arial" panose="020B0604020202020204" pitchFamily="34" charset="0"/>
                <a:cs typeface="Arial" panose="020B0604020202020204" pitchFamily="34" charset="0"/>
              </a:rPr>
              <a:t>ata </a:t>
            </a:r>
            <a:r>
              <a:rPr lang="en-US" sz="1000" i="1" dirty="0" smtClean="0">
                <a:latin typeface="Arial" panose="020B0604020202020204" pitchFamily="34" charset="0"/>
                <a:cs typeface="Arial" panose="020B0604020202020204" pitchFamily="34" charset="0"/>
              </a:rPr>
              <a:t>Encryption</a:t>
            </a:r>
            <a:r>
              <a:rPr lang="en-US" sz="1000" dirty="0" smtClean="0">
                <a:latin typeface="Arial" panose="020B0604020202020204" pitchFamily="34" charset="0"/>
                <a:cs typeface="Arial" panose="020B0604020202020204" pitchFamily="34" charset="0"/>
              </a:rPr>
              <a:t> and </a:t>
            </a:r>
            <a:r>
              <a:rPr lang="en-US" sz="1000" i="1" dirty="0" smtClean="0">
                <a:latin typeface="Arial" panose="020B0604020202020204" pitchFamily="34" charset="0"/>
                <a:cs typeface="Arial" panose="020B0604020202020204" pitchFamily="34" charset="0"/>
              </a:rPr>
              <a:t>Decryption</a:t>
            </a:r>
            <a:r>
              <a:rPr lang="en-US" sz="1000" dirty="0" smtClean="0">
                <a:latin typeface="Arial" panose="020B0604020202020204" pitchFamily="34" charset="0"/>
                <a:cs typeface="Arial" panose="020B0604020202020204" pitchFamily="34" charset="0"/>
              </a:rPr>
              <a:t> processes enable standard card data to securely pass through Merchants from Issuers to Acquirers.</a:t>
            </a:r>
            <a:endParaRPr lang="en-US" sz="1000" i="1" dirty="0">
              <a:latin typeface="Arial" panose="020B0604020202020204" pitchFamily="34" charset="0"/>
              <a:cs typeface="Arial" panose="020B0604020202020204" pitchFamily="34" charset="0"/>
            </a:endParaRPr>
          </a:p>
        </p:txBody>
      </p:sp>
      <p:sp>
        <p:nvSpPr>
          <p:cNvPr id="103" name="TextBox 102"/>
          <p:cNvSpPr txBox="1"/>
          <p:nvPr/>
        </p:nvSpPr>
        <p:spPr>
          <a:xfrm>
            <a:off x="1818458" y="4023130"/>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pic>
        <p:nvPicPr>
          <p:cNvPr id="14" name="Picture 4" descr="C:\Users\Anders\AppData\Local\Microsoft\Windows\INetCache\IE\YM8GPEOA\mobile[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10800000">
            <a:off x="6235715" y="510435"/>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2" name="TextBox 101"/>
          <p:cNvSpPr txBox="1"/>
          <p:nvPr/>
        </p:nvSpPr>
        <p:spPr>
          <a:xfrm>
            <a:off x="4528194" y="2631232"/>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grpSp>
        <p:nvGrpSpPr>
          <p:cNvPr id="21" name="Group 20"/>
          <p:cNvGrpSpPr/>
          <p:nvPr/>
        </p:nvGrpSpPr>
        <p:grpSpPr>
          <a:xfrm>
            <a:off x="6937856" y="2636992"/>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8"/>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3" name="Picture 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4" name="TextBox 3"/>
          <p:cNvSpPr txBox="1"/>
          <p:nvPr/>
        </p:nvSpPr>
        <p:spPr>
          <a:xfrm>
            <a:off x="3542449" y="1337884"/>
            <a:ext cx="4023246" cy="290916"/>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square" lIns="72000" tIns="54000" rIns="72000" bIns="54000" rtlCol="0" anchor="ctr" anchorCtr="1">
            <a:spAutoFit/>
          </a:bodyPr>
          <a:lstStyle/>
          <a:p>
            <a:pPr algn="ctr"/>
            <a:r>
              <a:rPr lang="en-US" sz="1000" dirty="0">
                <a:latin typeface="Calibri" panose="020F0502020204030204" pitchFamily="34" charset="0"/>
                <a:cs typeface="Calibri" panose="020F0502020204030204" pitchFamily="34" charset="0"/>
                <a:sym typeface="Wingdings"/>
              </a:rPr>
              <a:t>① ② ③ ④ </a:t>
            </a:r>
            <a:r>
              <a:rPr lang="en-US" sz="1000" dirty="0" smtClean="0">
                <a:latin typeface="Calibri" panose="020F0502020204030204" pitchFamily="34" charset="0"/>
                <a:cs typeface="Calibri" panose="020F0502020204030204" pitchFamily="34" charset="0"/>
                <a:sym typeface="Wingdings"/>
              </a:rPr>
              <a:t> </a:t>
            </a:r>
            <a:r>
              <a:rPr lang="en-US" sz="1000" dirty="0" smtClean="0">
                <a:latin typeface="Arial" panose="020B0604020202020204" pitchFamily="34" charset="0"/>
                <a:cs typeface="Arial" panose="020B0604020202020204" pitchFamily="34" charset="0"/>
                <a:sym typeface="Wingdings"/>
              </a:rPr>
              <a:t>Identical to Bank-to-Bank Payments</a:t>
            </a:r>
            <a:endParaRPr lang="en-US" sz="1000" dirty="0">
              <a:latin typeface="Arial" panose="020B0604020202020204" pitchFamily="34" charset="0"/>
              <a:cs typeface="Arial" panose="020B0604020202020204" pitchFamily="34" charset="0"/>
            </a:endParaRPr>
          </a:p>
        </p:txBody>
      </p:sp>
      <p:pic>
        <p:nvPicPr>
          <p:cNvPr id="1034" name="Picture 10" descr="C:\Users\Anders\AppData\Local\Microsoft\Windows\INetCache\IE\BNJC432D\jcartier-building[1].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575844" y="1791527"/>
            <a:ext cx="511046" cy="51705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40" name="TextBox 139"/>
          <p:cNvSpPr txBox="1"/>
          <p:nvPr/>
        </p:nvSpPr>
        <p:spPr>
          <a:xfrm>
            <a:off x="3893030" y="4725144"/>
            <a:ext cx="2317915"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grpSp>
        <p:nvGrpSpPr>
          <p:cNvPr id="2" name="Group 1"/>
          <p:cNvGrpSpPr/>
          <p:nvPr/>
        </p:nvGrpSpPr>
        <p:grpSpPr>
          <a:xfrm>
            <a:off x="3339215" y="3047252"/>
            <a:ext cx="910697" cy="823913"/>
            <a:chOff x="3212437" y="3377802"/>
            <a:chExt cx="910697" cy="823913"/>
          </a:xfrm>
          <a:effectLst>
            <a:outerShdw blurRad="50800" dist="38100" dir="2700000" algn="tl" rotWithShape="0">
              <a:prstClr val="black">
                <a:alpha val="40000"/>
              </a:prstClr>
            </a:outerShdw>
          </a:effectLst>
        </p:grpSpPr>
        <p:sp>
          <p:nvSpPr>
            <p:cNvPr id="165" name="Parallelogram 164"/>
            <p:cNvSpPr>
              <a:spLocks noChangeAspect="1"/>
            </p:cNvSpPr>
            <p:nvPr/>
          </p:nvSpPr>
          <p:spPr>
            <a:xfrm>
              <a:off x="3212437" y="3377802"/>
              <a:ext cx="910697" cy="823913"/>
            </a:xfrm>
            <a:prstGeom prst="parallelogram">
              <a:avLst/>
            </a:prstGeom>
            <a:solidFill>
              <a:schemeClr val="tx2">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Parallelogram 148"/>
            <p:cNvSpPr>
              <a:spLocks/>
            </p:cNvSpPr>
            <p:nvPr/>
          </p:nvSpPr>
          <p:spPr>
            <a:xfrm>
              <a:off x="3284916" y="342908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Parallelogram 156"/>
            <p:cNvSpPr>
              <a:spLocks noChangeAspect="1"/>
            </p:cNvSpPr>
            <p:nvPr/>
          </p:nvSpPr>
          <p:spPr>
            <a:xfrm>
              <a:off x="3354420" y="347917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Parallelogram 160"/>
            <p:cNvSpPr/>
            <p:nvPr/>
          </p:nvSpPr>
          <p:spPr>
            <a:xfrm>
              <a:off x="3498231" y="352914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Parallelogram 162"/>
            <p:cNvSpPr/>
            <p:nvPr/>
          </p:nvSpPr>
          <p:spPr>
            <a:xfrm>
              <a:off x="3421351" y="3808866"/>
              <a:ext cx="414109" cy="237600"/>
            </a:xfrm>
            <a:prstGeom prst="parallelogram">
              <a:avLst/>
            </a:prstGeom>
            <a:blipFill>
              <a:blip r:embed="rId8"/>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4323670" y="3318173"/>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9" name="Straight Arrow Connector 168"/>
          <p:cNvCxnSpPr/>
          <p:nvPr/>
        </p:nvCxnSpPr>
        <p:spPr>
          <a:xfrm>
            <a:off x="1964306" y="5130009"/>
            <a:ext cx="1800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1316212" y="4660554"/>
            <a:ext cx="1047750" cy="928686"/>
            <a:chOff x="1261442" y="4804570"/>
            <a:chExt cx="1047750" cy="928686"/>
          </a:xfrm>
        </p:grpSpPr>
        <p:sp>
          <p:nvSpPr>
            <p:cNvPr id="84" name="Parallelogram 83"/>
            <p:cNvSpPr>
              <a:spLocks noChangeAspect="1"/>
            </p:cNvSpPr>
            <p:nvPr/>
          </p:nvSpPr>
          <p:spPr>
            <a:xfrm>
              <a:off x="1261442" y="4804570"/>
              <a:ext cx="1047750" cy="928686"/>
            </a:xfrm>
            <a:prstGeom prst="parallelogram">
              <a:avLst/>
            </a:prstGeom>
            <a:solidFill>
              <a:srgbClr val="FBF7A3"/>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arallelogram 77"/>
            <p:cNvSpPr>
              <a:spLocks noChangeAspect="1"/>
            </p:cNvSpPr>
            <p:nvPr/>
          </p:nvSpPr>
          <p:spPr>
            <a:xfrm>
              <a:off x="1328647" y="4855592"/>
              <a:ext cx="910697" cy="823913"/>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Parallelogram 78"/>
            <p:cNvSpPr>
              <a:spLocks/>
            </p:cNvSpPr>
            <p:nvPr/>
          </p:nvSpPr>
          <p:spPr>
            <a:xfrm>
              <a:off x="1401126" y="490687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arallelogram 79"/>
            <p:cNvSpPr>
              <a:spLocks noChangeAspect="1"/>
            </p:cNvSpPr>
            <p:nvPr/>
          </p:nvSpPr>
          <p:spPr>
            <a:xfrm>
              <a:off x="1470630" y="495696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Parallelogram 81"/>
            <p:cNvSpPr/>
            <p:nvPr/>
          </p:nvSpPr>
          <p:spPr>
            <a:xfrm>
              <a:off x="1614441" y="500693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Parallelogram 82"/>
            <p:cNvSpPr/>
            <p:nvPr/>
          </p:nvSpPr>
          <p:spPr>
            <a:xfrm>
              <a:off x="1537561" y="5286656"/>
              <a:ext cx="414109" cy="237600"/>
            </a:xfrm>
            <a:prstGeom prst="parallelogram">
              <a:avLst/>
            </a:prstGeom>
            <a:blipFill>
              <a:blip r:embed="rId8"/>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1051601" y="1714285"/>
            <a:ext cx="445844" cy="603379"/>
            <a:chOff x="8232155" y="587661"/>
            <a:chExt cx="445844" cy="603379"/>
          </a:xfrm>
        </p:grpSpPr>
        <p:pic>
          <p:nvPicPr>
            <p:cNvPr id="86" name="Picture 8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8" name="Group 87"/>
          <p:cNvGrpSpPr/>
          <p:nvPr/>
        </p:nvGrpSpPr>
        <p:grpSpPr>
          <a:xfrm>
            <a:off x="870368" y="4742654"/>
            <a:ext cx="445844" cy="603379"/>
            <a:chOff x="8232155" y="587661"/>
            <a:chExt cx="445844" cy="603379"/>
          </a:xfrm>
        </p:grpSpPr>
        <p:pic>
          <p:nvPicPr>
            <p:cNvPr id="89" name="Picture 8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1" name="TextBox 90"/>
          <p:cNvSpPr txBox="1"/>
          <p:nvPr/>
        </p:nvSpPr>
        <p:spPr>
          <a:xfrm>
            <a:off x="2505079" y="5132581"/>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92" name="TextBox 91"/>
          <p:cNvSpPr txBox="1"/>
          <p:nvPr/>
        </p:nvSpPr>
        <p:spPr>
          <a:xfrm>
            <a:off x="2079292" y="3451013"/>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94" name="TextBox 93"/>
          <p:cNvSpPr txBox="1"/>
          <p:nvPr/>
        </p:nvSpPr>
        <p:spPr>
          <a:xfrm>
            <a:off x="2044814" y="2996952"/>
            <a:ext cx="1031757" cy="461665"/>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“Transaction</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 Request”</a:t>
            </a:r>
            <a:endParaRPr lang="en-US" sz="1200" dirty="0">
              <a:latin typeface="Arial" panose="020B0604020202020204" pitchFamily="34" charset="0"/>
              <a:cs typeface="Arial" panose="020B0604020202020204" pitchFamily="34" charset="0"/>
            </a:endParaRPr>
          </a:p>
        </p:txBody>
      </p:sp>
      <p:sp>
        <p:nvSpPr>
          <p:cNvPr id="95" name="TextBox 94"/>
          <p:cNvSpPr txBox="1"/>
          <p:nvPr/>
        </p:nvSpPr>
        <p:spPr>
          <a:xfrm>
            <a:off x="306290" y="3219506"/>
            <a:ext cx="1413151" cy="489060"/>
          </a:xfrm>
          <a:prstGeom prst="roundRect">
            <a:avLst/>
          </a:prstGeom>
          <a:noFill/>
          <a:ln>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Verification</a:t>
            </a:r>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Card Data </a:t>
            </a:r>
            <a:r>
              <a:rPr lang="en-US" sz="1000" i="1" dirty="0" smtClean="0">
                <a:latin typeface="Arial" panose="020B0604020202020204" pitchFamily="34" charset="0"/>
                <a:cs typeface="Arial" panose="020B0604020202020204" pitchFamily="34" charset="0"/>
              </a:rPr>
              <a:t>Decryption</a:t>
            </a:r>
            <a:endParaRPr lang="en-US" sz="1000" b="1" dirty="0" smtClean="0">
              <a:latin typeface="Arial" panose="020B0604020202020204" pitchFamily="34" charset="0"/>
              <a:cs typeface="Arial" panose="020B0604020202020204" pitchFamily="34" charset="0"/>
            </a:endParaRPr>
          </a:p>
        </p:txBody>
      </p:sp>
      <p:sp>
        <p:nvSpPr>
          <p:cNvPr id="6" name="Left-Right Arrow 5"/>
          <p:cNvSpPr/>
          <p:nvPr/>
        </p:nvSpPr>
        <p:spPr>
          <a:xfrm>
            <a:off x="1235314" y="4077828"/>
            <a:ext cx="5688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2322514" y="4853263"/>
            <a:ext cx="389850" cy="276999"/>
          </a:xfrm>
          <a:prstGeom prst="rect">
            <a:avLst/>
          </a:prstGeom>
          <a:noFill/>
        </p:spPr>
        <p:txBody>
          <a:bodyPr wrap="none" rtlCol="0">
            <a:spAutoFit/>
          </a:bodyPr>
          <a:lstStyle/>
          <a:p>
            <a:r>
              <a:rPr lang="en-US" sz="1200" dirty="0" smtClean="0">
                <a:latin typeface="Calibri"/>
                <a:sym typeface="Wingdings"/>
              </a:rPr>
              <a:t>⑧</a:t>
            </a:r>
            <a:endParaRPr lang="en-US" sz="1200" dirty="0"/>
          </a:p>
        </p:txBody>
      </p:sp>
      <p:sp>
        <p:nvSpPr>
          <p:cNvPr id="97" name="TextBox 96"/>
          <p:cNvSpPr txBox="1"/>
          <p:nvPr/>
        </p:nvSpPr>
        <p:spPr>
          <a:xfrm>
            <a:off x="4524952" y="5373216"/>
            <a:ext cx="389850" cy="276999"/>
          </a:xfrm>
          <a:prstGeom prst="rect">
            <a:avLst/>
          </a:prstGeom>
          <a:noFill/>
        </p:spPr>
        <p:txBody>
          <a:bodyPr wrap="none" rtlCol="0">
            <a:spAutoFit/>
          </a:bodyPr>
          <a:lstStyle/>
          <a:p>
            <a:r>
              <a:rPr lang="en-US" sz="1200" dirty="0" smtClean="0">
                <a:latin typeface="Calibri"/>
                <a:sym typeface="Wingdings"/>
              </a:rPr>
              <a:t>⑨</a:t>
            </a:r>
            <a:endParaRPr lang="en-US" sz="1200" dirty="0"/>
          </a:p>
        </p:txBody>
      </p:sp>
      <p:sp>
        <p:nvSpPr>
          <p:cNvPr id="98" name="TextBox 97"/>
          <p:cNvSpPr txBox="1"/>
          <p:nvPr/>
        </p:nvSpPr>
        <p:spPr>
          <a:xfrm>
            <a:off x="2552876" y="4672807"/>
            <a:ext cx="1031757" cy="461665"/>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“Transaction</a:t>
            </a:r>
            <a:r>
              <a:rPr lang="en-US" sz="1200" dirty="0" smtClean="0">
                <a:latin typeface="Arial" panose="020B0604020202020204" pitchFamily="34" charset="0"/>
                <a:cs typeface="Arial" panose="020B0604020202020204" pitchFamily="34" charset="0"/>
              </a:rPr>
              <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 Response”</a:t>
            </a:r>
            <a:endParaRPr lang="en-US" sz="1200" dirty="0">
              <a:latin typeface="Arial" panose="020B0604020202020204" pitchFamily="34" charset="0"/>
              <a:cs typeface="Arial" panose="020B0604020202020204" pitchFamily="34" charset="0"/>
            </a:endParaRPr>
          </a:p>
        </p:txBody>
      </p:sp>
      <p:sp>
        <p:nvSpPr>
          <p:cNvPr id="93" name="TextBox 92"/>
          <p:cNvSpPr txBox="1"/>
          <p:nvPr/>
        </p:nvSpPr>
        <p:spPr>
          <a:xfrm>
            <a:off x="4626770" y="3356992"/>
            <a:ext cx="1261884"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C</a:t>
            </a:r>
            <a:r>
              <a:rPr lang="en-US" sz="1000" dirty="0" smtClean="0">
                <a:latin typeface="Arial" panose="020B0604020202020204" pitchFamily="34" charset="0"/>
                <a:cs typeface="Arial" panose="020B0604020202020204" pitchFamily="34" charset="0"/>
              </a:rPr>
              <a:t>ounter Signature</a:t>
            </a:r>
            <a:endParaRPr lang="en-US" sz="1000" dirty="0">
              <a:latin typeface="Arial" panose="020B0604020202020204" pitchFamily="34" charset="0"/>
              <a:cs typeface="Arial" panose="020B0604020202020204" pitchFamily="34" charset="0"/>
            </a:endParaRPr>
          </a:p>
        </p:txBody>
      </p:sp>
      <p:sp>
        <p:nvSpPr>
          <p:cNvPr id="100" name="TextBox 99"/>
          <p:cNvSpPr txBox="1"/>
          <p:nvPr/>
        </p:nvSpPr>
        <p:spPr>
          <a:xfrm>
            <a:off x="8231723" y="2893667"/>
            <a:ext cx="66075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01" name="TextBox 100"/>
          <p:cNvSpPr txBox="1"/>
          <p:nvPr/>
        </p:nvSpPr>
        <p:spPr>
          <a:xfrm>
            <a:off x="213467" y="4869217"/>
            <a:ext cx="660757"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04" name="TextBox 103"/>
          <p:cNvSpPr txBox="1"/>
          <p:nvPr/>
        </p:nvSpPr>
        <p:spPr>
          <a:xfrm>
            <a:off x="2072608" y="4035515"/>
            <a:ext cx="143340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Also see </a:t>
            </a:r>
            <a:r>
              <a:rPr lang="en-US" sz="1000" dirty="0" smtClean="0">
                <a:latin typeface="Arial" panose="020B0604020202020204" pitchFamily="34" charset="0"/>
                <a:cs typeface="Arial" panose="020B0604020202020204" pitchFamily="34" charset="0"/>
                <a:hlinkClick r:id="rId11" action="ppaction://hlinksldjump"/>
              </a:rPr>
              <a:t>Hybrid Mode</a:t>
            </a:r>
            <a:endParaRPr lang="en-US" sz="1000" dirty="0">
              <a:latin typeface="Arial" panose="020B0604020202020204" pitchFamily="34" charset="0"/>
              <a:cs typeface="Arial" panose="020B0604020202020204" pitchFamily="34" charset="0"/>
            </a:endParaRPr>
          </a:p>
        </p:txBody>
      </p:sp>
      <p:sp>
        <p:nvSpPr>
          <p:cNvPr id="105" name="TextBox 104"/>
          <p:cNvSpPr txBox="1"/>
          <p:nvPr/>
        </p:nvSpPr>
        <p:spPr>
          <a:xfrm>
            <a:off x="7427273" y="1916674"/>
            <a:ext cx="1404904" cy="501662"/>
          </a:xfrm>
          <a:prstGeom prst="roundRect">
            <a:avLst>
              <a:gd name="adj" fmla="val 15585"/>
            </a:avLst>
          </a:prstGeom>
          <a:noFill/>
          <a:ln>
            <a:solidFill>
              <a:schemeClr val="tx1"/>
            </a:solidFill>
            <a:prstDash val="sysDash"/>
          </a:ln>
        </p:spPr>
        <p:txBody>
          <a:bodyPr wrap="none" lIns="72000" tIns="36000" rIns="72000" bIns="36000" rtlCol="0" anchor="ctr" anchorCtr="1">
            <a:spAutoFit/>
          </a:bodyPr>
          <a:lstStyle/>
          <a:p>
            <a:pPr>
              <a:spcBef>
                <a:spcPts val="600"/>
              </a:spcBef>
            </a:pPr>
            <a:r>
              <a:rPr lang="en-US" sz="1000" dirty="0">
                <a:latin typeface="Arial" panose="020B0604020202020204" pitchFamily="34" charset="0"/>
                <a:cs typeface="Arial" panose="020B0604020202020204" pitchFamily="34" charset="0"/>
              </a:rPr>
              <a:t>Acquirer </a:t>
            </a:r>
            <a:r>
              <a:rPr lang="en-US" sz="1000" i="1" dirty="0">
                <a:latin typeface="Arial" panose="020B0604020202020204" pitchFamily="34" charset="0"/>
                <a:cs typeface="Arial" panose="020B0604020202020204" pitchFamily="34" charset="0"/>
              </a:rPr>
              <a:t>Lookup</a:t>
            </a:r>
            <a:r>
              <a:rPr lang="en-US" sz="500" dirty="0">
                <a:latin typeface="Arial" panose="020B0604020202020204" pitchFamily="34" charset="0"/>
                <a:cs typeface="Arial" panose="020B0604020202020204" pitchFamily="34" charset="0"/>
              </a:rPr>
              <a:t> </a:t>
            </a:r>
            <a:r>
              <a:rPr lang="en-US" sz="1000" b="1" dirty="0">
                <a:latin typeface="Arial" panose="020B0604020202020204" pitchFamily="34" charset="0"/>
                <a:cs typeface="Arial" panose="020B0604020202020204" pitchFamily="34" charset="0"/>
              </a:rPr>
              <a:t>*</a:t>
            </a:r>
          </a:p>
          <a:p>
            <a:pPr>
              <a:spcBef>
                <a:spcPts val="600"/>
              </a:spcBef>
            </a:pPr>
            <a:r>
              <a:rPr lang="en-US" sz="1000" dirty="0">
                <a:latin typeface="Arial" panose="020B0604020202020204" pitchFamily="34" charset="0"/>
                <a:cs typeface="Arial" panose="020B0604020202020204" pitchFamily="34" charset="0"/>
              </a:rPr>
              <a:t>Card Data Encryption</a:t>
            </a:r>
          </a:p>
        </p:txBody>
      </p:sp>
      <p:pic>
        <p:nvPicPr>
          <p:cNvPr id="106" name="Picture 6" descr="C:\Users\Anders\AppData\Local\Microsoft\Windows\INetCache\IE\10FYNQXY\Crystal_Clear_kdm_user_female[1].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735852" y="510901"/>
            <a:ext cx="459335" cy="459335"/>
          </a:xfrm>
          <a:prstGeom prst="rect">
            <a:avLst/>
          </a:prstGeom>
          <a:noFill/>
          <a:extLst>
            <a:ext uri="{909E8E84-426E-40DD-AFC4-6F175D3DCCD1}">
              <a14:hiddenFill xmlns:a14="http://schemas.microsoft.com/office/drawing/2010/main">
                <a:solidFill>
                  <a:srgbClr val="FFFFFF"/>
                </a:solidFill>
              </a14:hiddenFill>
            </a:ext>
          </a:extLst>
        </p:spPr>
      </p:pic>
      <p:grpSp>
        <p:nvGrpSpPr>
          <p:cNvPr id="139" name="Group 138"/>
          <p:cNvGrpSpPr/>
          <p:nvPr/>
        </p:nvGrpSpPr>
        <p:grpSpPr>
          <a:xfrm>
            <a:off x="3499058" y="524071"/>
            <a:ext cx="557162" cy="447881"/>
            <a:chOff x="3321759" y="524071"/>
            <a:chExt cx="557162" cy="447881"/>
          </a:xfrm>
        </p:grpSpPr>
        <p:grpSp>
          <p:nvGrpSpPr>
            <p:cNvPr id="142" name="Group 141"/>
            <p:cNvGrpSpPr/>
            <p:nvPr/>
          </p:nvGrpSpPr>
          <p:grpSpPr>
            <a:xfrm>
              <a:off x="3351221" y="692783"/>
              <a:ext cx="510782" cy="279169"/>
              <a:chOff x="1397693" y="2654334"/>
              <a:chExt cx="510782" cy="279169"/>
            </a:xfrm>
            <a:effectLst>
              <a:outerShdw blurRad="50800" dist="38100" dir="2700000" algn="tl" rotWithShape="0">
                <a:prstClr val="black">
                  <a:alpha val="40000"/>
                </a:prstClr>
              </a:outerShdw>
            </a:effectLst>
          </p:grpSpPr>
          <p:sp>
            <p:nvSpPr>
              <p:cNvPr id="179" name="Rectangle 178"/>
              <p:cNvSpPr/>
              <p:nvPr/>
            </p:nvSpPr>
            <p:spPr>
              <a:xfrm>
                <a:off x="1441019" y="2654334"/>
                <a:ext cx="426379" cy="261961"/>
              </a:xfrm>
              <a:prstGeom prst="rect">
                <a:avLst/>
              </a:prstGeom>
              <a:gradFill>
                <a:gsLst>
                  <a:gs pos="625">
                    <a:srgbClr val="E6E6E6"/>
                  </a:gs>
                  <a:gs pos="49000">
                    <a:schemeClr val="bg1"/>
                  </a:gs>
                  <a:gs pos="100000">
                    <a:schemeClr val="bg1">
                      <a:lumMod val="95000"/>
                    </a:schemeClr>
                  </a:gs>
                  <a:gs pos="100000">
                    <a:srgbClr val="E6E6E6"/>
                  </a:gs>
                </a:gsLst>
                <a:lin ang="2700000" scaled="0"/>
              </a:grad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p:cNvSpPr/>
              <p:nvPr/>
            </p:nvSpPr>
            <p:spPr>
              <a:xfrm>
                <a:off x="1475921" y="2730705"/>
                <a:ext cx="92836" cy="195722"/>
              </a:xfrm>
              <a:prstGeom prst="rect">
                <a:avLst/>
              </a:prstGeom>
              <a:solidFill>
                <a:schemeClr val="accent3">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p:cNvSpPr/>
              <p:nvPr/>
            </p:nvSpPr>
            <p:spPr>
              <a:xfrm rot="5400000" flipH="1">
                <a:off x="1651193" y="2695673"/>
                <a:ext cx="136911" cy="206976"/>
              </a:xfrm>
              <a:prstGeom prst="rect">
                <a:avLst/>
              </a:prstGeom>
              <a:solidFill>
                <a:schemeClr val="accent1">
                  <a:lumMod val="20000"/>
                  <a:lumOff val="80000"/>
                </a:schemeClr>
              </a:solidFill>
              <a:ln w="158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2" name="Straight Connector 181"/>
              <p:cNvCxnSpPr>
                <a:stCxn id="180" idx="3"/>
                <a:endCxn id="180" idx="3"/>
              </p:cNvCxnSpPr>
              <p:nvPr/>
            </p:nvCxnSpPr>
            <p:spPr>
              <a:xfrm>
                <a:off x="1568757" y="282856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183" name="Rectangle 182"/>
              <p:cNvSpPr/>
              <p:nvPr/>
            </p:nvSpPr>
            <p:spPr>
              <a:xfrm>
                <a:off x="1397693" y="2915503"/>
                <a:ext cx="510782" cy="18000"/>
              </a:xfrm>
              <a:prstGeom prst="rect">
                <a:avLst/>
              </a:prstGeom>
              <a:solidFill>
                <a:srgbClr val="FDFAC7"/>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8" name="Group 147"/>
            <p:cNvGrpSpPr/>
            <p:nvPr/>
          </p:nvGrpSpPr>
          <p:grpSpPr>
            <a:xfrm>
              <a:off x="3321759" y="524071"/>
              <a:ext cx="557162" cy="182081"/>
              <a:chOff x="1727752" y="1773016"/>
              <a:chExt cx="5562290" cy="2016024"/>
            </a:xfrm>
            <a:effectLst>
              <a:outerShdw blurRad="50800" dist="38100" dir="2700000" algn="tl" rotWithShape="0">
                <a:prstClr val="black">
                  <a:alpha val="40000"/>
                </a:prstClr>
              </a:outerShdw>
            </a:effectLst>
          </p:grpSpPr>
          <p:sp>
            <p:nvSpPr>
              <p:cNvPr id="150" name="Oval 149"/>
              <p:cNvSpPr/>
              <p:nvPr/>
            </p:nvSpPr>
            <p:spPr>
              <a:xfrm>
                <a:off x="172775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p:nvSpPr>
            <p:spPr>
              <a:xfrm>
                <a:off x="2965324"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a:off x="4202896"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p:nvPr/>
            </p:nvSpPr>
            <p:spPr>
              <a:xfrm>
                <a:off x="5440468"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667804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p:cNvSpPr/>
              <p:nvPr/>
            </p:nvSpPr>
            <p:spPr>
              <a:xfrm>
                <a:off x="2346538"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p:cNvSpPr/>
              <p:nvPr/>
            </p:nvSpPr>
            <p:spPr>
              <a:xfrm>
                <a:off x="3584110"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p:cNvSpPr/>
              <p:nvPr/>
            </p:nvSpPr>
            <p:spPr>
              <a:xfrm>
                <a:off x="4821682"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p:cNvSpPr/>
              <p:nvPr/>
            </p:nvSpPr>
            <p:spPr>
              <a:xfrm>
                <a:off x="6059254"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ight Triangle 169"/>
              <p:cNvSpPr/>
              <p:nvPr/>
            </p:nvSpPr>
            <p:spPr>
              <a:xfrm flipH="1">
                <a:off x="172775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2965324"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p:cNvSpPr/>
              <p:nvPr/>
            </p:nvSpPr>
            <p:spPr>
              <a:xfrm>
                <a:off x="4202896"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p:cNvSpPr/>
              <p:nvPr/>
            </p:nvSpPr>
            <p:spPr>
              <a:xfrm>
                <a:off x="5440468"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ight Triangle 173"/>
              <p:cNvSpPr/>
              <p:nvPr/>
            </p:nvSpPr>
            <p:spPr>
              <a:xfrm>
                <a:off x="667804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p:cNvSpPr/>
              <p:nvPr/>
            </p:nvSpPr>
            <p:spPr>
              <a:xfrm>
                <a:off x="2346538"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p:cNvSpPr/>
              <p:nvPr/>
            </p:nvSpPr>
            <p:spPr>
              <a:xfrm>
                <a:off x="3584110"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4821682"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p:cNvSpPr/>
              <p:nvPr/>
            </p:nvSpPr>
            <p:spPr>
              <a:xfrm>
                <a:off x="6059254"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184" name="Picture 183"/>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967710" y="494258"/>
            <a:ext cx="744996" cy="55279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4092520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692696"/>
            <a:ext cx="7992888" cy="5170646"/>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0000C0"/>
                </a:solidFill>
                <a:latin typeface="Verdana" panose="020B0604030504040204" pitchFamily="34" charset="0"/>
                <a:ea typeface="Verdana" panose="020B0604030504040204" pitchFamily="34" charset="0"/>
                <a:cs typeface="Verdana" panose="020B0604030504040204" pitchFamily="34" charset="0"/>
              </a:rPr>
              <a:t>PaymentClientRequest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paymentNetworks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paymentMethods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https://supercard.com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https://bankdirect.net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://unusualcard.org</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payee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commonName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Demo Merchant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86344</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amount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599.00</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currency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EUR</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referenceId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#1000000</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2017-09-27T06:01:36Z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expires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2017-09-27T06:32:00Z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software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name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WebPKI.org - Merchant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version</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1.00</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publicKey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kty</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crv</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x</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rZ344aiTaOATmLBOdfYThvnQu_zyB1aJZrbbbks2P9I</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lKOvfJdgN8WqEbXMDYPRSMsPicm0Tk10pmer9LxvxLg</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_</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O4Ta4idtMcAHcRnjyEHkOOkb2 … afRQkUjsnp2LY8wcOn7m4b8OSDA</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1187624" y="282134"/>
            <a:ext cx="6624736"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②</a:t>
            </a:r>
            <a:r>
              <a:rPr lang="en-US" sz="1600" dirty="0" smtClean="0">
                <a:latin typeface="Arial" panose="020B0604020202020204" pitchFamily="34" charset="0"/>
                <a:cs typeface="Arial" panose="020B0604020202020204" pitchFamily="34" charset="0"/>
                <a:sym typeface="Wingdings"/>
              </a:rPr>
              <a:t> Merchant Sends – “</a:t>
            </a:r>
            <a:r>
              <a:rPr lang="en-US" sz="1600" dirty="0" err="1" smtClean="0">
                <a:latin typeface="Arial" panose="020B0604020202020204" pitchFamily="34" charset="0"/>
                <a:cs typeface="Arial" panose="020B0604020202020204" pitchFamily="34" charset="0"/>
              </a:rPr>
              <a:t>PaymentClientRequest</a:t>
            </a:r>
            <a:r>
              <a:rPr lang="en-US" sz="1600" dirty="0" smtClean="0">
                <a:latin typeface="Arial" panose="020B0604020202020204" pitchFamily="34" charset="0"/>
                <a:cs typeface="Arial" panose="020B0604020202020204" pitchFamily="34" charset="0"/>
              </a:rPr>
              <a:t>” JSON 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755577" y="5835877"/>
            <a:ext cx="7560839" cy="761475"/>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The Merchant (Payee) signs a payment request with </a:t>
            </a:r>
            <a:r>
              <a:rPr lang="en-US" sz="1000" smtClean="0">
                <a:latin typeface="Arial" panose="020B0604020202020204" pitchFamily="34" charset="0"/>
                <a:cs typeface="Arial" panose="020B0604020202020204" pitchFamily="34" charset="0"/>
              </a:rPr>
              <a:t>its private </a:t>
            </a:r>
            <a:r>
              <a:rPr lang="en-US" sz="1000" dirty="0" smtClean="0">
                <a:latin typeface="Arial" panose="020B0604020202020204" pitchFamily="34" charset="0"/>
                <a:cs typeface="Arial" panose="020B0604020202020204" pitchFamily="34" charset="0"/>
              </a:rPr>
              <a:t>key.  Note that a Merchant may belong to multiple and independent payment networks, where each network typically maintains their own Merchant </a:t>
            </a:r>
            <a:r>
              <a:rPr lang="en-US" sz="1000" b="1" dirty="0" err="1">
                <a:latin typeface="Courier New" panose="02070309020205020404" pitchFamily="49" charset="0"/>
                <a:cs typeface="Courier New" panose="02070309020205020404" pitchFamily="49" charset="0"/>
              </a:rPr>
              <a:t>publicKey</a:t>
            </a:r>
            <a:r>
              <a:rPr lang="en-US" sz="1000" dirty="0" smtClean="0">
                <a:latin typeface="Arial" panose="020B0604020202020204" pitchFamily="34" charset="0"/>
                <a:cs typeface="Arial" panose="020B0604020202020204" pitchFamily="34" charset="0"/>
              </a:rPr>
              <a:t> and/or </a:t>
            </a:r>
            <a:r>
              <a:rPr lang="en-US" sz="1000" b="1" dirty="0" smtClean="0">
                <a:latin typeface="Courier New" panose="02070309020205020404" pitchFamily="49" charset="0"/>
                <a:cs typeface="Courier New" panose="02070309020205020404" pitchFamily="49" charset="0"/>
              </a:rPr>
              <a:t>id</a:t>
            </a:r>
            <a:r>
              <a:rPr lang="en-US" sz="1000" dirty="0" smtClean="0">
                <a:latin typeface="Arial" panose="020B0604020202020204" pitchFamily="34" charset="0"/>
                <a:cs typeface="Arial" panose="020B0604020202020204" pitchFamily="34" charset="0"/>
              </a:rPr>
              <a:t> data, which is why there is an </a:t>
            </a:r>
            <a:r>
              <a:rPr lang="en-US" sz="1000" i="1" dirty="0" smtClean="0">
                <a:latin typeface="Arial" panose="020B0604020202020204" pitchFamily="34" charset="0"/>
                <a:cs typeface="Arial" panose="020B0604020202020204" pitchFamily="34" charset="0"/>
              </a:rPr>
              <a:t>array of signed requests</a:t>
            </a:r>
            <a:r>
              <a:rPr lang="en-US" sz="1000" dirty="0" smtClean="0">
                <a:latin typeface="Arial" panose="020B0604020202020204" pitchFamily="34" charset="0"/>
                <a:cs typeface="Arial" panose="020B0604020202020204" pitchFamily="34" charset="0"/>
              </a:rPr>
              <a:t> put in a </a:t>
            </a:r>
            <a:r>
              <a:rPr lang="en-US" sz="1000" b="1" dirty="0" err="1">
                <a:latin typeface="Courier New" panose="02070309020205020404" pitchFamily="49" charset="0"/>
                <a:cs typeface="Courier New" panose="02070309020205020404" pitchFamily="49" charset="0"/>
              </a:rPr>
              <a:t>PaymentClientRequest</a:t>
            </a:r>
            <a:r>
              <a:rPr lang="en-US" sz="1000" dirty="0">
                <a:latin typeface="Arial" panose="020B0604020202020204" pitchFamily="34" charset="0"/>
                <a:cs typeface="Arial" panose="020B0604020202020204" pitchFamily="34" charset="0"/>
              </a:rPr>
              <a:t> message.  The </a:t>
            </a:r>
            <a:r>
              <a:rPr lang="en-US" sz="1000" dirty="0" smtClean="0">
                <a:latin typeface="Arial" panose="020B0604020202020204" pitchFamily="34" charset="0"/>
                <a:cs typeface="Arial" panose="020B0604020202020204" pitchFamily="34" charset="0"/>
              </a:rPr>
              <a:t>request array is sent to the client which through a scenario-dependent mechanism (like Web versus NFC), </a:t>
            </a:r>
            <a:r>
              <a:rPr lang="en-US" sz="1000" i="1" dirty="0" smtClean="0">
                <a:latin typeface="Arial" panose="020B0604020202020204" pitchFamily="34" charset="0"/>
                <a:cs typeface="Arial" panose="020B0604020202020204" pitchFamily="34" charset="0"/>
              </a:rPr>
              <a:t>invokes</a:t>
            </a:r>
            <a:r>
              <a:rPr lang="en-US" sz="1000" dirty="0" smtClean="0">
                <a:latin typeface="Arial" panose="020B0604020202020204" pitchFamily="34" charset="0"/>
                <a:cs typeface="Arial" panose="020B0604020202020204" pitchFamily="34" charset="0"/>
              </a:rPr>
              <a:t> the Wallet. </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p:nvPr/>
        </p:nvCxnSpPr>
        <p:spPr>
          <a:xfrm rot="10800000" flipV="1">
            <a:off x="7390441" y="1190834"/>
            <a:ext cx="769766" cy="250945"/>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355976" y="980728"/>
            <a:ext cx="431000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Payment method URIs to be matched against  those in the virtual cards</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2083583" y="3740367"/>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158464" y="3604954"/>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11330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5117119" y="964015"/>
            <a:ext cx="2839257" cy="4824536"/>
            <a:chOff x="796639" y="980728"/>
            <a:chExt cx="2839257" cy="4824536"/>
          </a:xfrm>
        </p:grpSpPr>
        <p:sp>
          <p:nvSpPr>
            <p:cNvPr id="12" name="Rounded Rectangle 11"/>
            <p:cNvSpPr/>
            <p:nvPr/>
          </p:nvSpPr>
          <p:spPr>
            <a:xfrm>
              <a:off x="796639" y="980728"/>
              <a:ext cx="2839257" cy="4824536"/>
            </a:xfrm>
            <a:prstGeom prst="roundRect">
              <a:avLst>
                <a:gd name="adj" fmla="val 5335"/>
              </a:avLst>
            </a:prstGeom>
            <a:solidFill>
              <a:schemeClr val="bg2"/>
            </a:solidFill>
            <a:ln w="127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1928235" y="1142740"/>
              <a:ext cx="555533" cy="72008"/>
            </a:xfrm>
            <a:prstGeom prst="roundRect">
              <a:avLst/>
            </a:prstGeom>
            <a:pattFill prst="pct25">
              <a:fgClr>
                <a:schemeClr val="bg1">
                  <a:lumMod val="65000"/>
                </a:schemeClr>
              </a:fgClr>
              <a:bgClr>
                <a:schemeClr val="bg1">
                  <a:lumMod val="95000"/>
                </a:schemeClr>
              </a:bgClr>
            </a:patt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259632" y="1124744"/>
              <a:ext cx="108000" cy="108000"/>
            </a:xfrm>
            <a:prstGeom prst="ellipse">
              <a:avLst/>
            </a:prstGeom>
            <a:gradFill flip="none" rotWithShape="1">
              <a:gsLst>
                <a:gs pos="100000">
                  <a:schemeClr val="accent1">
                    <a:lumMod val="75000"/>
                  </a:schemeClr>
                </a:gs>
                <a:gs pos="1875">
                  <a:schemeClr val="accent1">
                    <a:lumMod val="75000"/>
                  </a:schemeClr>
                </a:gs>
                <a:gs pos="50000">
                  <a:schemeClr val="accent1">
                    <a:lumMod val="40000"/>
                    <a:lumOff val="60000"/>
                  </a:schemeClr>
                </a:gs>
              </a:gsLst>
              <a:path path="circle">
                <a:fillToRect l="100000" t="100000"/>
              </a:path>
              <a:tileRect r="-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763696" y="1142740"/>
              <a:ext cx="72000" cy="72008"/>
            </a:xfrm>
            <a:prstGeom prst="ellipse">
              <a:avLst/>
            </a:prstGeom>
            <a:solidFill>
              <a:schemeClr val="bg1">
                <a:lumMod val="95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p:cNvGrpSpPr/>
          <p:nvPr/>
        </p:nvGrpSpPr>
        <p:grpSpPr>
          <a:xfrm>
            <a:off x="1012663" y="964015"/>
            <a:ext cx="2839257" cy="4824536"/>
            <a:chOff x="796639" y="980728"/>
            <a:chExt cx="2839257" cy="4824536"/>
          </a:xfrm>
        </p:grpSpPr>
        <p:sp>
          <p:nvSpPr>
            <p:cNvPr id="10" name="Rounded Rectangle 9"/>
            <p:cNvSpPr/>
            <p:nvPr/>
          </p:nvSpPr>
          <p:spPr>
            <a:xfrm>
              <a:off x="796639" y="980728"/>
              <a:ext cx="2839257" cy="4824536"/>
            </a:xfrm>
            <a:prstGeom prst="roundRect">
              <a:avLst>
                <a:gd name="adj" fmla="val 5335"/>
              </a:avLst>
            </a:prstGeom>
            <a:solidFill>
              <a:schemeClr val="bg2"/>
            </a:solidFill>
            <a:ln w="127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p:nvSpPr>
          <p:spPr>
            <a:xfrm>
              <a:off x="1928235" y="1142740"/>
              <a:ext cx="555533" cy="72008"/>
            </a:xfrm>
            <a:prstGeom prst="roundRect">
              <a:avLst/>
            </a:prstGeom>
            <a:pattFill prst="pct25">
              <a:fgClr>
                <a:schemeClr val="bg1">
                  <a:lumMod val="65000"/>
                </a:schemeClr>
              </a:fgClr>
              <a:bgClr>
                <a:schemeClr val="bg1">
                  <a:lumMod val="95000"/>
                </a:schemeClr>
              </a:bgClr>
            </a:patt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1259632" y="1124744"/>
              <a:ext cx="108000" cy="108000"/>
            </a:xfrm>
            <a:prstGeom prst="ellipse">
              <a:avLst/>
            </a:prstGeom>
            <a:gradFill flip="none" rotWithShape="1">
              <a:gsLst>
                <a:gs pos="100000">
                  <a:schemeClr val="accent1">
                    <a:lumMod val="75000"/>
                  </a:schemeClr>
                </a:gs>
                <a:gs pos="1875">
                  <a:schemeClr val="accent1">
                    <a:lumMod val="75000"/>
                  </a:schemeClr>
                </a:gs>
                <a:gs pos="50000">
                  <a:schemeClr val="accent1">
                    <a:lumMod val="40000"/>
                    <a:lumOff val="60000"/>
                  </a:schemeClr>
                </a:gs>
              </a:gsLst>
              <a:path path="circle">
                <a:fillToRect l="100000" t="100000"/>
              </a:path>
              <a:tileRect r="-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763696" y="1142740"/>
              <a:ext cx="72000" cy="72008"/>
            </a:xfrm>
            <a:prstGeom prst="ellipse">
              <a:avLst/>
            </a:prstGeom>
            <a:solidFill>
              <a:schemeClr val="bg1">
                <a:lumMod val="95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p:cNvSpPr txBox="1"/>
          <p:nvPr/>
        </p:nvSpPr>
        <p:spPr>
          <a:xfrm>
            <a:off x="1763688" y="282134"/>
            <a:ext cx="5570206"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②</a:t>
            </a:r>
            <a:r>
              <a:rPr lang="en-US" sz="1600" dirty="0" smtClean="0">
                <a:latin typeface="Arial" panose="020B0604020202020204" pitchFamily="34" charset="0"/>
                <a:cs typeface="Arial" panose="020B0604020202020204" pitchFamily="34" charset="0"/>
                <a:sym typeface="Wingdings"/>
              </a:rPr>
              <a:t> Wallet Receives the “</a:t>
            </a:r>
            <a:r>
              <a:rPr lang="en-US" sz="1600" dirty="0" err="1" smtClean="0">
                <a:latin typeface="Arial" panose="020B0604020202020204" pitchFamily="34" charset="0"/>
                <a:cs typeface="Arial" panose="020B0604020202020204" pitchFamily="34" charset="0"/>
              </a:rPr>
              <a:t>PaymentClientRequest</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7683" y="1396063"/>
            <a:ext cx="2314375" cy="4114999"/>
          </a:xfrm>
          <a:prstGeom prst="rect">
            <a:avLst/>
          </a:prstGeom>
          <a:ln w="9525">
            <a:solidFill>
              <a:schemeClr val="bg1">
                <a:lumMod val="65000"/>
              </a:schemeClr>
            </a:solidFill>
          </a:ln>
        </p:spPr>
      </p:pic>
      <p:sp>
        <p:nvSpPr>
          <p:cNvPr id="16" name="TextBox 15"/>
          <p:cNvSpPr txBox="1"/>
          <p:nvPr/>
        </p:nvSpPr>
        <p:spPr>
          <a:xfrm>
            <a:off x="251520" y="6006136"/>
            <a:ext cx="8496944"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When the </a:t>
            </a:r>
            <a:r>
              <a:rPr lang="en-US" sz="1000" b="1" dirty="0" err="1" smtClean="0">
                <a:latin typeface="Courier New" panose="02070309020205020404" pitchFamily="49" charset="0"/>
                <a:cs typeface="Courier New" panose="02070309020205020404" pitchFamily="49" charset="0"/>
              </a:rPr>
              <a:t>PaymentClientRequest</a:t>
            </a:r>
            <a:r>
              <a:rPr lang="en-US" sz="1000" dirty="0" smtClean="0">
                <a:latin typeface="Arial" panose="020B0604020202020204" pitchFamily="34" charset="0"/>
                <a:cs typeface="Arial" panose="020B0604020202020204" pitchFamily="34" charset="0"/>
              </a:rPr>
              <a:t> has been received by the client, the Wallet user interface is launched. The authorization method may consist of a PIN but could also be a biometric option such as touching a fingerprint reader.  The authorization is only used to unlock the Signature </a:t>
            </a:r>
            <a:r>
              <a:rPr lang="en-US" sz="1000" dirty="0">
                <a:latin typeface="Arial" panose="020B0604020202020204" pitchFamily="34" charset="0"/>
                <a:cs typeface="Arial" panose="020B0604020202020204" pitchFamily="34" charset="0"/>
              </a:rPr>
              <a:t>K</a:t>
            </a:r>
            <a:r>
              <a:rPr lang="en-US" sz="1000" dirty="0" smtClean="0">
                <a:latin typeface="Arial" panose="020B0604020202020204" pitchFamily="34" charset="0"/>
                <a:cs typeface="Arial" panose="020B0604020202020204" pitchFamily="34" charset="0"/>
              </a:rPr>
              <a:t>ey as described in next slide.  Note that the Saturn authorization concept not </a:t>
            </a:r>
            <a:r>
              <a:rPr lang="en-US" sz="1000" dirty="0">
                <a:latin typeface="Arial" panose="020B0604020202020204" pitchFamily="34" charset="0"/>
                <a:cs typeface="Arial" panose="020B0604020202020204" pitchFamily="34" charset="0"/>
              </a:rPr>
              <a:t>only </a:t>
            </a:r>
            <a:r>
              <a:rPr lang="en-US" sz="1000" dirty="0" smtClean="0">
                <a:latin typeface="Arial" panose="020B0604020202020204" pitchFamily="34" charset="0"/>
                <a:cs typeface="Arial" panose="020B0604020202020204" pitchFamily="34" charset="0"/>
              </a:rPr>
              <a:t>emulates payment </a:t>
            </a:r>
            <a:r>
              <a:rPr lang="en-US" sz="1000" dirty="0">
                <a:latin typeface="Arial" panose="020B0604020202020204" pitchFamily="34" charset="0"/>
                <a:cs typeface="Arial" panose="020B0604020202020204" pitchFamily="34" charset="0"/>
              </a:rPr>
              <a:t>cards</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but payment terminals as well</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7" name="TextBox 16"/>
          <p:cNvSpPr txBox="1"/>
          <p:nvPr/>
        </p:nvSpPr>
        <p:spPr>
          <a:xfrm>
            <a:off x="1183782" y="692696"/>
            <a:ext cx="2473754"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Optional: (more than one matching card)</a:t>
            </a:r>
            <a:endParaRPr lang="en-US" sz="1000" dirty="0">
              <a:latin typeface="Arial" panose="020B0604020202020204" pitchFamily="34" charset="0"/>
              <a:cs typeface="Arial" panose="020B0604020202020204" pitchFamily="34" charset="0"/>
            </a:endParaRPr>
          </a:p>
        </p:txBody>
      </p:sp>
      <p:sp>
        <p:nvSpPr>
          <p:cNvPr id="18" name="TextBox 17"/>
          <p:cNvSpPr txBox="1"/>
          <p:nvPr/>
        </p:nvSpPr>
        <p:spPr>
          <a:xfrm>
            <a:off x="5961332" y="698703"/>
            <a:ext cx="109196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 UI</a:t>
            </a:r>
            <a:endParaRPr lang="en-US" sz="1000"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71555" y="1396063"/>
            <a:ext cx="2314375" cy="4114999"/>
          </a:xfrm>
          <a:prstGeom prst="rect">
            <a:avLst/>
          </a:prstGeom>
          <a:ln w="9525">
            <a:solidFill>
              <a:schemeClr val="bg1">
                <a:lumMod val="65000"/>
              </a:schemeClr>
            </a:solidFill>
          </a:ln>
        </p:spPr>
      </p:pic>
    </p:spTree>
    <p:extLst>
      <p:ext uri="{BB962C8B-B14F-4D97-AF65-F5344CB8AC3E}">
        <p14:creationId xmlns:p14="http://schemas.microsoft.com/office/powerpoint/2010/main" val="36386490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962139"/>
            <a:ext cx="7992888" cy="4555093"/>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requestHash</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eYqbGYkHfAsOUTJiuqfU98Rou_mfn0etWUkvDVOF_Fw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domainName</a:t>
            </a:r>
            <a:r>
              <a:rPr lang="en-US" sz="1000" dirty="0">
                <a:solidFill>
                  <a:srgbClr val="000000"/>
                </a:solidFill>
                <a:latin typeface="Verdana"/>
              </a:rPr>
              <a:t>":  </a:t>
            </a:r>
            <a:r>
              <a:rPr lang="en-US" sz="1000" dirty="0" smtClean="0">
                <a:solidFill>
                  <a:srgbClr val="000000"/>
                </a:solidFill>
                <a:latin typeface="Verdana"/>
              </a:rPr>
              <a:t>"</a:t>
            </a:r>
            <a:r>
              <a:rPr lang="en-US" sz="1000" dirty="0" smtClean="0">
                <a:solidFill>
                  <a:srgbClr val="0000C0"/>
                </a:solidFill>
                <a:latin typeface="Verdana"/>
              </a:rPr>
              <a:t>demomerchant.com</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paymentMethod</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https://bankdirect.net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accountId</a:t>
            </a:r>
            <a:r>
              <a:rPr lang="en-US" sz="1000" dirty="0">
                <a:solidFill>
                  <a:srgbClr val="000000"/>
                </a:solidFill>
                <a:latin typeface="Verdana"/>
              </a:rPr>
              <a:t>": "</a:t>
            </a:r>
            <a:r>
              <a:rPr lang="en-US" sz="1000" dirty="0" smtClean="0">
                <a:solidFill>
                  <a:srgbClr val="0000C0"/>
                </a:solidFill>
                <a:latin typeface="Verdana"/>
              </a:rPr>
              <a:t>8645-7800239403</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encryptionParameters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A128CBC-HS256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key</a:t>
            </a:r>
            <a:r>
              <a:rPr lang="en-US" sz="1000" dirty="0">
                <a:solidFill>
                  <a:srgbClr val="000000"/>
                </a:solidFill>
                <a:latin typeface="Verdana"/>
              </a:rPr>
              <a:t>": "</a:t>
            </a:r>
            <a:r>
              <a:rPr lang="en-US" sz="1000" dirty="0">
                <a:solidFill>
                  <a:srgbClr val="0000C0"/>
                </a:solidFill>
                <a:latin typeface="Verdana"/>
              </a:rPr>
              <a:t>Ivq5sSrtNNpOvN9t9_pRCfc6dqT3IuVg6H2h9NlHULs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smtClean="0">
                <a:solidFill>
                  <a:srgbClr val="0000C0"/>
                </a:solidFill>
                <a:latin typeface="Verdana"/>
              </a:rPr>
              <a:t>2017-09-27T08:02:18+02:00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Wallet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signature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kty</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crv</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vlYxD4dtFJOp1_8_QUcieWCW-4KrLMmFL2rpkY1bQDs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fxEF70yJenP3SPHM9hv-EnvhG6nXr3_S-fDqoj-F6yM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smtClean="0">
                <a:solidFill>
                  <a:srgbClr val="0000C0"/>
                </a:solidFill>
                <a:latin typeface="Verdana"/>
              </a:rPr>
              <a:t>TDKWQb9idTyPXgpOgIxXeogt … lhC5_dG3uU6MPmqjQLc7jju4f0Q</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a:endParaRPr>
          </a:p>
        </p:txBody>
      </p:sp>
      <p:sp>
        <p:nvSpPr>
          <p:cNvPr id="8" name="TextBox 7"/>
          <p:cNvSpPr txBox="1"/>
          <p:nvPr/>
        </p:nvSpPr>
        <p:spPr>
          <a:xfrm>
            <a:off x="1129412" y="260648"/>
            <a:ext cx="6610940"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③</a:t>
            </a:r>
            <a:r>
              <a:rPr lang="en-US" sz="1600" dirty="0">
                <a:latin typeface="Arial" panose="020B0604020202020204" pitchFamily="34" charset="0"/>
                <a:cs typeface="Arial" panose="020B0604020202020204" pitchFamily="34" charset="0"/>
                <a:sym typeface="Wingdings"/>
              </a:rPr>
              <a:t> </a:t>
            </a:r>
            <a:r>
              <a:rPr lang="en-US" sz="1600" i="1" dirty="0" smtClean="0">
                <a:latin typeface="Arial" panose="020B0604020202020204" pitchFamily="34" charset="0"/>
                <a:cs typeface="Arial" panose="020B0604020202020204" pitchFamily="34" charset="0"/>
                <a:sym typeface="Wingdings"/>
              </a:rPr>
              <a:t>Internal</a:t>
            </a:r>
            <a:r>
              <a:rPr lang="en-US" sz="1600" dirty="0" smtClean="0">
                <a:latin typeface="Arial" panose="020B0604020202020204" pitchFamily="34" charset="0"/>
                <a:cs typeface="Arial" panose="020B0604020202020204" pitchFamily="34" charset="0"/>
                <a:sym typeface="Wingdings"/>
              </a:rPr>
              <a:t> Wallet Processing – Creation of </a:t>
            </a:r>
            <a:r>
              <a:rPr lang="en-US" sz="1600" i="1" dirty="0" smtClean="0">
                <a:latin typeface="Arial" panose="020B0604020202020204" pitchFamily="34" charset="0"/>
                <a:cs typeface="Arial" panose="020B0604020202020204" pitchFamily="34" charset="0"/>
                <a:sym typeface="Wingdings"/>
              </a:rPr>
              <a:t>Signed</a:t>
            </a:r>
            <a:r>
              <a:rPr lang="en-US" sz="1600" dirty="0" smtClean="0">
                <a:latin typeface="Arial" panose="020B0604020202020204" pitchFamily="34" charset="0"/>
                <a:cs typeface="Arial" panose="020B0604020202020204" pitchFamily="34" charset="0"/>
                <a:sym typeface="Wingdings"/>
              </a:rPr>
              <a:t> Authorization Data</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539552" y="5733256"/>
            <a:ext cx="8136904" cy="761475"/>
          </a:xfrm>
          <a:prstGeom prst="roundRect">
            <a:avLst>
              <a:gd name="adj" fmla="val 13684"/>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When the user has authorized the transaction the Signature (private) </a:t>
            </a:r>
            <a:r>
              <a:rPr lang="en-US" sz="1000" dirty="0">
                <a:latin typeface="Arial" panose="020B0604020202020204" pitchFamily="34" charset="0"/>
                <a:cs typeface="Arial" panose="020B0604020202020204" pitchFamily="34" charset="0"/>
              </a:rPr>
              <a:t>K</a:t>
            </a:r>
            <a:r>
              <a:rPr lang="en-US" sz="1000" dirty="0" smtClean="0">
                <a:latin typeface="Arial" panose="020B0604020202020204" pitchFamily="34" charset="0"/>
                <a:cs typeface="Arial" panose="020B0604020202020204" pitchFamily="34" charset="0"/>
              </a:rPr>
              <a:t>ey associated with the selected card is used to sign a JSON object holding authorization data as follows : </a:t>
            </a:r>
            <a:r>
              <a:rPr lang="en-US" sz="1000" b="1" dirty="0" err="1" smtClean="0">
                <a:latin typeface="Courier New" panose="02070309020205020404" pitchFamily="49" charset="0"/>
                <a:cs typeface="Courier New" panose="02070309020205020404" pitchFamily="49" charset="0"/>
              </a:rPr>
              <a:t>requestHash</a:t>
            </a:r>
            <a:r>
              <a:rPr lang="en-US" sz="1000" dirty="0" smtClean="0">
                <a:latin typeface="Arial" panose="020B0604020202020204" pitchFamily="34" charset="0"/>
                <a:cs typeface="Arial" panose="020B0604020202020204" pitchFamily="34" charset="0"/>
              </a:rPr>
              <a:t> holds the </a:t>
            </a:r>
            <a:r>
              <a:rPr lang="en-US" sz="1000" i="1" dirty="0" smtClean="0">
                <a:latin typeface="Arial" panose="020B0604020202020204" pitchFamily="34" charset="0"/>
                <a:cs typeface="Arial" panose="020B0604020202020204" pitchFamily="34" charset="0"/>
              </a:rPr>
              <a:t>hash</a:t>
            </a:r>
            <a:r>
              <a:rPr lang="en-US" sz="1000" dirty="0" smtClean="0">
                <a:latin typeface="Arial" panose="020B0604020202020204" pitchFamily="34" charset="0"/>
                <a:cs typeface="Arial" panose="020B0604020202020204" pitchFamily="34" charset="0"/>
              </a:rPr>
              <a:t> of the </a:t>
            </a:r>
            <a:r>
              <a:rPr lang="en-US" sz="1000" b="1" dirty="0" err="1">
                <a:latin typeface="Courier New" panose="02070309020205020404" pitchFamily="49" charset="0"/>
                <a:cs typeface="Courier New" panose="02070309020205020404" pitchFamily="49" charset="0"/>
              </a:rPr>
              <a:t>PaymentRequest</a:t>
            </a:r>
            <a:r>
              <a:rPr lang="en-US" sz="1000" dirty="0" smtClean="0">
                <a:latin typeface="Arial" panose="020B0604020202020204" pitchFamily="34" charset="0"/>
                <a:cs typeface="Arial" panose="020B0604020202020204" pitchFamily="34" charset="0"/>
              </a:rPr>
              <a:t> object (see </a:t>
            </a:r>
            <a:r>
              <a:rPr lang="en-US" sz="1000" dirty="0" err="1" smtClean="0">
                <a:latin typeface="Arial" panose="020B0604020202020204" pitchFamily="34" charset="0"/>
                <a:cs typeface="Arial" panose="020B0604020202020204" pitchFamily="34" charset="0"/>
                <a:hlinkClick r:id="rId2" action="ppaction://hlinksldjump"/>
              </a:rPr>
              <a:t>PaymentRequest</a:t>
            </a:r>
            <a:r>
              <a:rPr lang="en-US" sz="1000" dirty="0" smtClean="0">
                <a:latin typeface="Arial" panose="020B0604020202020204" pitchFamily="34" charset="0"/>
                <a:cs typeface="Arial" panose="020B0604020202020204" pitchFamily="34" charset="0"/>
                <a:hlinkClick r:id="rId2" action="ppaction://hlinksldjump"/>
              </a:rPr>
              <a:t> </a:t>
            </a:r>
            <a:r>
              <a:rPr lang="en-US" sz="1000" dirty="0" smtClean="0">
                <a:latin typeface="Arial" panose="020B0604020202020204" pitchFamily="34" charset="0"/>
                <a:cs typeface="Arial" panose="020B0604020202020204" pitchFamily="34" charset="0"/>
              </a:rPr>
              <a:t>slide), while </a:t>
            </a:r>
            <a:r>
              <a:rPr lang="en-US" sz="1000" b="1" dirty="0" err="1" smtClean="0">
                <a:latin typeface="Courier New" panose="02070309020205020404" pitchFamily="49" charset="0"/>
                <a:cs typeface="Courier New" panose="02070309020205020404" pitchFamily="49" charset="0"/>
              </a:rPr>
              <a:t>accountId</a:t>
            </a:r>
            <a:r>
              <a:rPr lang="en-US" sz="1000" dirty="0" smtClean="0">
                <a:latin typeface="Arial" panose="020B0604020202020204" pitchFamily="34" charset="0"/>
                <a:cs typeface="Arial" panose="020B0604020202020204" pitchFamily="34" charset="0"/>
              </a:rPr>
              <a:t> holds the actual Account ID  of the selected card</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For more information about </a:t>
            </a:r>
            <a:r>
              <a:rPr lang="en-US" sz="1000" b="1" dirty="0" err="1" smtClean="0">
                <a:latin typeface="Courier New" panose="02070309020205020404" pitchFamily="49" charset="0"/>
                <a:cs typeface="Courier New" panose="02070309020205020404" pitchFamily="49" charset="0"/>
              </a:rPr>
              <a:t>encryptionParameters</a:t>
            </a:r>
            <a:r>
              <a:rPr lang="en-US" sz="1000" dirty="0" smtClean="0">
                <a:latin typeface="Arial" panose="020B0604020202020204" pitchFamily="34" charset="0"/>
                <a:cs typeface="Arial" panose="020B0604020202020204" pitchFamily="34" charset="0"/>
              </a:rPr>
              <a:t>, turn to the slide </a:t>
            </a:r>
            <a:r>
              <a:rPr lang="en-US" sz="1000" dirty="0" smtClean="0">
                <a:latin typeface="Arial" panose="020B0604020202020204" pitchFamily="34" charset="0"/>
                <a:cs typeface="Arial" panose="020B0604020202020204" pitchFamily="34" charset="0"/>
                <a:hlinkClick r:id="rId3" action="ppaction://hlinksldjump"/>
              </a:rPr>
              <a:t>Risk Based Authentication</a:t>
            </a:r>
            <a:r>
              <a:rPr lang="en-US" sz="1000" dirty="0" smtClean="0">
                <a:latin typeface="Arial" panose="020B0604020202020204" pitchFamily="34" charset="0"/>
                <a:cs typeface="Arial" panose="020B0604020202020204" pitchFamily="34" charset="0"/>
              </a:rPr>
              <a:t>. </a:t>
            </a:r>
            <a:endParaRPr lang="en-US" sz="1000" i="1" dirty="0">
              <a:latin typeface="Arial" panose="020B0604020202020204" pitchFamily="34" charset="0"/>
              <a:cs typeface="Arial" panose="020B0604020202020204" pitchFamily="34" charset="0"/>
            </a:endParaRPr>
          </a:p>
        </p:txBody>
      </p:sp>
      <p:sp>
        <p:nvSpPr>
          <p:cNvPr id="17" name="TextBox 16"/>
          <p:cNvSpPr txBox="1"/>
          <p:nvPr/>
        </p:nvSpPr>
        <p:spPr>
          <a:xfrm>
            <a:off x="5323159" y="1322179"/>
            <a:ext cx="2497012"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Hash of matching payment </a:t>
            </a:r>
            <a:r>
              <a:rPr lang="en-US" sz="1000" dirty="0">
                <a:latin typeface="Arial" panose="020B0604020202020204" pitchFamily="34" charset="0"/>
                <a:cs typeface="Arial" panose="020B0604020202020204" pitchFamily="34" charset="0"/>
              </a:rPr>
              <a:t>r</a:t>
            </a:r>
            <a:r>
              <a:rPr lang="en-US" sz="1000" dirty="0" smtClean="0">
                <a:latin typeface="Arial" panose="020B0604020202020204" pitchFamily="34" charset="0"/>
                <a:cs typeface="Arial" panose="020B0604020202020204" pitchFamily="34" charset="0"/>
              </a:rPr>
              <a:t>equest object</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1835696" y="3983552"/>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910577" y="3848139"/>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4"/>
              </a:rPr>
              <a:t>https://</a:t>
            </a:r>
            <a:r>
              <a:rPr lang="en-US" sz="1000" dirty="0" smtClean="0">
                <a:latin typeface="Arial" panose="020B0604020202020204" pitchFamily="34" charset="0"/>
                <a:cs typeface="Arial" panose="020B0604020202020204" pitchFamily="34" charset="0"/>
                <a:hlinkClick r:id="rId4"/>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3852033" y="1977816"/>
            <a:ext cx="201611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Core data of selected virtual card</a:t>
            </a:r>
            <a:endParaRPr lang="en-US" sz="1000" b="1" i="1" dirty="0">
              <a:latin typeface="Arial" panose="020B0604020202020204" pitchFamily="34" charset="0"/>
              <a:cs typeface="Arial" panose="020B0604020202020204" pitchFamily="34" charset="0"/>
            </a:endParaRPr>
          </a:p>
        </p:txBody>
      </p:sp>
      <p:sp>
        <p:nvSpPr>
          <p:cNvPr id="12" name="Right Brace 11"/>
          <p:cNvSpPr/>
          <p:nvPr/>
        </p:nvSpPr>
        <p:spPr>
          <a:xfrm>
            <a:off x="3648354" y="1933415"/>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p:cNvSpPr/>
          <p:nvPr/>
        </p:nvSpPr>
        <p:spPr>
          <a:xfrm>
            <a:off x="5115816" y="1302098"/>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187792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908720"/>
            <a:ext cx="7992888" cy="4401205"/>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a:t>
            </a:r>
            <a:r>
              <a:rPr lang="en-US" sz="1000" dirty="0" smtClean="0">
                <a:solidFill>
                  <a:srgbClr val="0000C0"/>
                </a:solidFill>
                <a:latin typeface="Verdana"/>
              </a:rPr>
              <a:t>://webpki.org/</a:t>
            </a:r>
            <a:r>
              <a:rPr lang="en-US" sz="1000" dirty="0" err="1" smtClean="0">
                <a:solidFill>
                  <a:srgbClr val="0000C0"/>
                </a:solidFill>
                <a:latin typeface="Verdana"/>
              </a:rPr>
              <a:t>saturn</a:t>
            </a:r>
            <a:r>
              <a:rPr lang="en-US" sz="1000" dirty="0" smtClean="0">
                <a:solidFill>
                  <a:srgbClr val="0000C0"/>
                </a:solidFill>
                <a:latin typeface="Verdana"/>
              </a:rPr>
              <a:t>/v3</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PayerAuthorization</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providerAuthorityUrl</a:t>
            </a:r>
            <a:r>
              <a:rPr lang="en-US" sz="1000" dirty="0">
                <a:solidFill>
                  <a:srgbClr val="000000"/>
                </a:solidFill>
                <a:latin typeface="Verdana"/>
              </a:rPr>
              <a:t>": "</a:t>
            </a:r>
            <a:r>
              <a:rPr lang="en-US" sz="1000" dirty="0">
                <a:solidFill>
                  <a:srgbClr val="0000C0"/>
                </a:solidFill>
                <a:latin typeface="Verdana"/>
              </a:rPr>
              <a:t>https</a:t>
            </a:r>
            <a:r>
              <a:rPr lang="en-US" sz="1000" dirty="0" smtClean="0">
                <a:solidFill>
                  <a:srgbClr val="0000C0"/>
                </a:solidFill>
                <a:latin typeface="Verdana"/>
              </a:rPr>
              <a:t>://payproc.mybank.com/authority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paymentMethod</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https://bankdirect.net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encryptedAuthorization</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A128CBC-HS256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ECDH-ES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kty</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crv</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TfCrhFwZRU_ea7lUWwRi3HkuyT2yF9IxN5xKh2khjlk</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nZFwxLP0TvFXD2xPKzRTIGevgLjpiMw2BP86hszj5x4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ephemeralKey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kty</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crv</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D7zSvy3mbS4WbB2qgKwchLRwQFir5T_p09HpnAi_RqA</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gkwNJ2o6BtUASkmp1DO4UvllsQL5zAzvVEHB7t0CqX0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iv</a:t>
            </a:r>
            <a:r>
              <a:rPr lang="en-US" sz="1000" dirty="0">
                <a:solidFill>
                  <a:srgbClr val="000000"/>
                </a:solidFill>
                <a:latin typeface="Verdana"/>
              </a:rPr>
              <a:t>": "</a:t>
            </a:r>
            <a:r>
              <a:rPr lang="en-US" sz="1000" dirty="0">
                <a:solidFill>
                  <a:srgbClr val="0000C0"/>
                </a:solidFill>
                <a:latin typeface="Verdana"/>
              </a:rPr>
              <a:t>zyConPq8uA7GFjaTkta-qA</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tag</a:t>
            </a:r>
            <a:r>
              <a:rPr lang="en-US" sz="1000" dirty="0">
                <a:solidFill>
                  <a:srgbClr val="000000"/>
                </a:solidFill>
                <a:latin typeface="Verdana"/>
              </a:rPr>
              <a:t>": "</a:t>
            </a:r>
            <a:r>
              <a:rPr lang="en-US" sz="1000" dirty="0">
                <a:solidFill>
                  <a:srgbClr val="0000C0"/>
                </a:solidFill>
                <a:latin typeface="Verdana"/>
              </a:rPr>
              <a:t>S8zUQ3tioyYPzbtNBO6Ftw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cipherText</a:t>
            </a:r>
            <a:r>
              <a:rPr lang="en-US" sz="1000" dirty="0">
                <a:solidFill>
                  <a:srgbClr val="000000"/>
                </a:solidFill>
                <a:latin typeface="Verdana"/>
              </a:rPr>
              <a:t>": "</a:t>
            </a:r>
            <a:r>
              <a:rPr lang="en-US" sz="1000" dirty="0" smtClean="0">
                <a:solidFill>
                  <a:srgbClr val="0000C0"/>
                </a:solidFill>
                <a:latin typeface="Verdana"/>
              </a:rPr>
              <a:t>GLkd4uHnjqL_EX9tssDNLzsZj … s7u2ezBOibNoQN5V3cl2ieB-hLHj4XppJI</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a:endParaRPr>
          </a:p>
        </p:txBody>
      </p:sp>
      <p:sp>
        <p:nvSpPr>
          <p:cNvPr id="8" name="TextBox 7"/>
          <p:cNvSpPr txBox="1"/>
          <p:nvPr/>
        </p:nvSpPr>
        <p:spPr>
          <a:xfrm>
            <a:off x="467544" y="260648"/>
            <a:ext cx="8064896"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③</a:t>
            </a:r>
            <a:r>
              <a:rPr lang="en-US" sz="1600" dirty="0">
                <a:latin typeface="Arial" panose="020B0604020202020204" pitchFamily="34" charset="0"/>
                <a:cs typeface="Arial" panose="020B0604020202020204" pitchFamily="34" charset="0"/>
                <a:sym typeface="Wingdings"/>
              </a:rPr>
              <a:t> Wallet Processing – </a:t>
            </a:r>
            <a:r>
              <a:rPr lang="en-US" sz="1600" dirty="0" smtClean="0">
                <a:latin typeface="Arial" panose="020B0604020202020204" pitchFamily="34" charset="0"/>
                <a:cs typeface="Arial" panose="020B0604020202020204" pitchFamily="34" charset="0"/>
                <a:sym typeface="Wingdings"/>
              </a:rPr>
              <a:t>Creation and Sending of </a:t>
            </a:r>
            <a:r>
              <a:rPr lang="en-US" sz="1600" dirty="0">
                <a:latin typeface="Arial" panose="020B0604020202020204" pitchFamily="34" charset="0"/>
                <a:cs typeface="Arial" panose="020B0604020202020204" pitchFamily="34" charset="0"/>
                <a:sym typeface="Wingdings"/>
              </a:rPr>
              <a:t>“</a:t>
            </a:r>
            <a:r>
              <a:rPr lang="en-US" sz="1600" dirty="0" err="1" smtClean="0">
                <a:latin typeface="Arial" panose="020B0604020202020204" pitchFamily="34" charset="0"/>
                <a:cs typeface="Arial" panose="020B0604020202020204" pitchFamily="34" charset="0"/>
                <a:sym typeface="Wingdings"/>
              </a:rPr>
              <a:t>PayerAuthorization</a:t>
            </a:r>
            <a:r>
              <a:rPr lang="en-US" sz="1600" dirty="0" smtClean="0">
                <a:latin typeface="Arial" panose="020B0604020202020204" pitchFamily="34" charset="0"/>
                <a:cs typeface="Arial" panose="020B0604020202020204" pitchFamily="34" charset="0"/>
                <a:sym typeface="Wingdings"/>
              </a:rPr>
              <a:t>” JSON 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677835"/>
            <a:ext cx="7560840" cy="907301"/>
          </a:xfrm>
          <a:prstGeom prst="roundRect">
            <a:avLst>
              <a:gd name="adj" fmla="val 12400"/>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b="1" dirty="0" err="1" smtClean="0">
                <a:latin typeface="Courier New" panose="02070309020205020404" pitchFamily="49" charset="0"/>
                <a:cs typeface="Courier New" panose="02070309020205020404" pitchFamily="49" charset="0"/>
              </a:rPr>
              <a:t>PayerAuthorization</a:t>
            </a:r>
            <a:r>
              <a:rPr lang="en-US" sz="1000" dirty="0" smtClean="0">
                <a:latin typeface="Arial" panose="020B0604020202020204" pitchFamily="34" charset="0"/>
                <a:cs typeface="Arial" panose="020B0604020202020204" pitchFamily="34" charset="0"/>
              </a:rPr>
              <a:t> messages provide the URL to the issuing bank’s “Authority” object and the selected payment method which both are featured in virtual cards.  This data is used by Merchants (Payees) for routing payment authorization requests to the applicable Bank.  The actual authorization data (see previous slides) is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by the Wallet using an </a:t>
            </a:r>
            <a:r>
              <a:rPr lang="en-US" sz="1000" i="1" dirty="0" smtClean="0">
                <a:latin typeface="Arial" panose="020B0604020202020204" pitchFamily="34" charset="0"/>
                <a:cs typeface="Arial" panose="020B0604020202020204" pitchFamily="34" charset="0"/>
              </a:rPr>
              <a:t>Issuer (</a:t>
            </a:r>
            <a:r>
              <a:rPr lang="en-US" sz="1000" i="1" smtClean="0">
                <a:latin typeface="Arial" panose="020B0604020202020204" pitchFamily="34" charset="0"/>
                <a:cs typeface="Arial" panose="020B0604020202020204" pitchFamily="34" charset="0"/>
              </a:rPr>
              <a:t>not User) </a:t>
            </a:r>
            <a:r>
              <a:rPr lang="en-US" sz="1000" i="1" dirty="0" smtClean="0">
                <a:latin typeface="Arial" panose="020B0604020202020204" pitchFamily="34" charset="0"/>
                <a:cs typeface="Arial" panose="020B0604020202020204" pitchFamily="34" charset="0"/>
              </a:rPr>
              <a:t>specific</a:t>
            </a:r>
            <a:r>
              <a:rPr lang="en-US" sz="1000" dirty="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Encryption </a:t>
            </a:r>
            <a:r>
              <a:rPr lang="en-US" sz="1000" i="1" dirty="0">
                <a:latin typeface="Arial" panose="020B0604020202020204" pitchFamily="34" charset="0"/>
                <a:cs typeface="Arial" panose="020B0604020202020204" pitchFamily="34" charset="0"/>
              </a:rPr>
              <a:t>K</a:t>
            </a:r>
            <a:r>
              <a:rPr lang="en-US" sz="1000" i="1" dirty="0" smtClean="0">
                <a:latin typeface="Arial" panose="020B0604020202020204" pitchFamily="34" charset="0"/>
                <a:cs typeface="Arial" panose="020B0604020202020204" pitchFamily="34" charset="0"/>
              </a:rPr>
              <a:t>ey</a:t>
            </a:r>
            <a:r>
              <a:rPr lang="en-US" sz="1000" dirty="0" smtClean="0">
                <a:latin typeface="Arial" panose="020B0604020202020204" pitchFamily="34" charset="0"/>
                <a:cs typeface="Arial" panose="020B0604020202020204" pitchFamily="34" charset="0"/>
              </a:rPr>
              <a:t> (with a </a:t>
            </a:r>
            <a:r>
              <a:rPr lang="en-US" sz="1000" i="1" dirty="0" smtClean="0">
                <a:latin typeface="Arial" panose="020B0604020202020204" pitchFamily="34" charset="0"/>
                <a:cs typeface="Arial" panose="020B0604020202020204" pitchFamily="34" charset="0"/>
              </a:rPr>
              <a:t>matching private key only known by the issuing Bank</a:t>
            </a:r>
            <a:r>
              <a:rPr lang="en-US" sz="1000" dirty="0" smtClean="0">
                <a:latin typeface="Arial" panose="020B0604020202020204" pitchFamily="34" charset="0"/>
                <a:cs typeface="Arial" panose="020B0604020202020204" pitchFamily="34" charset="0"/>
              </a:rPr>
              <a:t>), which also is stored in the virtual card.  That is, Merchants do not get any information concerning Users (Payers) except their Bank and associated payment method.</a:t>
            </a:r>
            <a:endParaRPr lang="en-US" sz="1000" i="1" dirty="0">
              <a:latin typeface="Arial" panose="020B0604020202020204" pitchFamily="34" charset="0"/>
              <a:cs typeface="Arial" panose="020B0604020202020204" pitchFamily="34" charset="0"/>
            </a:endParaRPr>
          </a:p>
        </p:txBody>
      </p:sp>
      <p:sp>
        <p:nvSpPr>
          <p:cNvPr id="17" name="TextBox 16"/>
          <p:cNvSpPr txBox="1"/>
          <p:nvPr/>
        </p:nvSpPr>
        <p:spPr>
          <a:xfrm>
            <a:off x="5308135" y="1457177"/>
            <a:ext cx="245052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“Non-secret” data of selected virtual card</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rot="10800000">
            <a:off x="2703445" y="1787218"/>
            <a:ext cx="1508516" cy="201622"/>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33109" y="1844824"/>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2"/>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6" name="Right Brace 5"/>
          <p:cNvSpPr/>
          <p:nvPr/>
        </p:nvSpPr>
        <p:spPr>
          <a:xfrm>
            <a:off x="5098776" y="1412776"/>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3708017" y="2288349"/>
            <a:ext cx="231427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Encryption Key of selected virtual card</a:t>
            </a:r>
            <a:endParaRPr lang="en-US" sz="1000" b="1" i="1" dirty="0">
              <a:latin typeface="Arial" panose="020B0604020202020204" pitchFamily="34" charset="0"/>
              <a:cs typeface="Arial" panose="020B0604020202020204" pitchFamily="34" charset="0"/>
            </a:endParaRPr>
          </a:p>
        </p:txBody>
      </p:sp>
      <p:cxnSp>
        <p:nvCxnSpPr>
          <p:cNvPr id="11" name="Straight Arrow Connector 17"/>
          <p:cNvCxnSpPr>
            <a:stCxn id="10" idx="1"/>
          </p:cNvCxnSpPr>
          <p:nvPr/>
        </p:nvCxnSpPr>
        <p:spPr>
          <a:xfrm flipH="1">
            <a:off x="2101123" y="2401645"/>
            <a:ext cx="1606894"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5" name="Straight Arrow Connector 17"/>
          <p:cNvCxnSpPr/>
          <p:nvPr/>
        </p:nvCxnSpPr>
        <p:spPr>
          <a:xfrm rot="10800000">
            <a:off x="6579235" y="4673213"/>
            <a:ext cx="566051" cy="344680"/>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074154" y="4877877"/>
            <a:ext cx="180291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Encrypted user authorization</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54990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552737"/>
            <a:ext cx="7992888" cy="5324535"/>
          </a:xfrm>
          <a:prstGeom prst="rect">
            <a:avLst/>
          </a:prstGeom>
        </p:spPr>
        <p:txBody>
          <a:bodyPr wrap="square">
            <a:spAutoFit/>
          </a:bodyPr>
          <a:lstStyle/>
          <a:p>
            <a:pPr latinLnBrk="1"/>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ProviderAuthority</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httpVersion</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HTTP/1.1</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authorityUrl</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payproc</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.mybank.com/authority</a:t>
            </a:r>
            <a:r>
              <a:rPr lang="en-US" sz="1000" dirty="0" smtClean="0">
                <a:latin typeface="Verdana" panose="020B0604030504040204" pitchFamily="34" charset="0"/>
                <a:ea typeface="Verdana" panose="020B0604030504040204" pitchFamily="34" charset="0"/>
                <a:cs typeface="Verdana" panose="020B0604030504040204" pitchFamily="34" charset="0"/>
              </a:rPr>
              <a:t>",</a:t>
            </a:r>
          </a:p>
          <a:p>
            <a:pPr latinLnBrk="1"/>
            <a:r>
              <a:rPr lang="en-US" sz="1000" dirty="0" smtClean="0">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homePage</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://mybank.com</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serviceUrl</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https://payproc.mybank.com/service</a:t>
            </a:r>
            <a:r>
              <a:rPr lang="en-US" sz="1000" dirty="0" smtClean="0">
                <a:latin typeface="Verdana" panose="020B0604030504040204" pitchFamily="34" charset="0"/>
                <a:ea typeface="Verdana" panose="020B0604030504040204" pitchFamily="34" charset="0"/>
                <a:cs typeface="Verdana" panose="020B0604030504040204" pitchFamily="34" charset="0"/>
              </a:rPr>
              <a:t>",</a:t>
            </a:r>
          </a:p>
          <a:p>
            <a:pPr latinLnBrk="1"/>
            <a:r>
              <a:rPr lang="en-US" sz="1000" dirty="0" smtClean="0">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paymentMethods</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https://sepa.payments.org</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https://ultragiro.se</a:t>
            </a:r>
            <a:r>
              <a:rPr lang="en-US" sz="1000" dirty="0" smtClean="0">
                <a:latin typeface="Verdana" panose="020B0604030504040204" pitchFamily="34" charset="0"/>
                <a:ea typeface="Verdana" panose="020B0604030504040204" pitchFamily="34" charset="0"/>
                <a:cs typeface="Verdana" panose="020B0604030504040204" pitchFamily="34" charset="0"/>
              </a:rPr>
              <a:t>"],</a:t>
            </a:r>
          </a:p>
          <a:p>
            <a:pPr latinLnBrk="1"/>
            <a:r>
              <a:rPr lang="en-US" sz="1000" dirty="0" smtClean="0">
                <a:solidFill>
                  <a:srgbClr val="000000"/>
                </a:solidFill>
                <a:latin typeface="Verdana"/>
              </a:rPr>
              <a:t> </a:t>
            </a:r>
            <a:r>
              <a:rPr lang="en-US" sz="1000" dirty="0">
                <a:solidFill>
                  <a:srgbClr val="000000"/>
                </a:solidFill>
                <a:latin typeface="Verdana"/>
              </a:rPr>
              <a:t>   "</a:t>
            </a:r>
            <a:r>
              <a:rPr lang="en-US" sz="1000" dirty="0" err="1">
                <a:solidFill>
                  <a:srgbClr val="C00000"/>
                </a:solidFill>
                <a:latin typeface="Verdana"/>
              </a:rPr>
              <a:t>signatureProfiles</a:t>
            </a:r>
            <a:r>
              <a:rPr lang="en-US" sz="1000" dirty="0">
                <a:solidFill>
                  <a:srgbClr val="000000"/>
                </a:solidFill>
                <a:latin typeface="Verdana"/>
              </a:rPr>
              <a:t>": ["</a:t>
            </a:r>
            <a:r>
              <a:rPr lang="en-US" sz="1000" dirty="0">
                <a:solidFill>
                  <a:srgbClr val="0000C0"/>
                </a:solidFill>
                <a:latin typeface="Verdana"/>
              </a:rPr>
              <a:t>http://webpki.org/</a:t>
            </a:r>
            <a:r>
              <a:rPr lang="en-US" sz="1000" dirty="0" err="1">
                <a:solidFill>
                  <a:srgbClr val="0000C0"/>
                </a:solidFill>
                <a:latin typeface="Verdana"/>
              </a:rPr>
              <a:t>saturn</a:t>
            </a:r>
            <a:r>
              <a:rPr lang="en-US" sz="1000" dirty="0">
                <a:solidFill>
                  <a:srgbClr val="0000C0"/>
                </a:solidFill>
                <a:latin typeface="Verdana"/>
              </a:rPr>
              <a:t>/v3/signatures#P-256.ES256</a:t>
            </a:r>
            <a:r>
              <a:rPr lang="en-US" sz="1000" dirty="0">
                <a:solidFill>
                  <a:srgbClr val="000000"/>
                </a:solidFill>
                <a:latin typeface="Verdana"/>
              </a:rPr>
              <a:t>"],</a:t>
            </a:r>
            <a:r>
              <a:rPr lang="en-US" sz="1000" dirty="0"/>
              <a:t/>
            </a:r>
            <a:br>
              <a:rPr lang="en-US" sz="1000" dirty="0"/>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encryptionParameters</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dataEncryptionAlgorithm</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A128CBC-HS256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keyEncryptionAlgorithm</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ECDH-ES</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publicKey</a:t>
            </a: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kty</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crv</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P-256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x</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TfCrhFwZRU_ea7lUWwRi3HkuyT2yF9IxN5xKh2khjlk</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y</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nZFwxLP0TvFXD2xPKzRTIGevgLjpiMw2BP86hszj5x4</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2017-09-27T04:34:29Z</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expires</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2017-09-27T05:34:31Z</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signerCertificate</a:t>
            </a: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issuer</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CN=Payment Network Sub CA3,C=EU</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serialNumber</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1461174553809</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subject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CN=mybank.com,2.5.4.5=#130434353031,C=FR</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certificatePath</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MIIBtTCCAVmgAwIBAgIGAVQ0 … 9Ly9t7A-jMuGl3FwxFeOawwmz1bM6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MIIDcjCCAVqgAwIBAgIBAzANB</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 … W9x5ZxVhvpP_We_5TddhlTUMNPvw</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cdRqFlzVEou5Zj-EqWGCCLtxY … JkEBD4fFOqVnU9dstv_P2BoHQ</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a:t>
            </a:r>
          </a:p>
        </p:txBody>
      </p:sp>
      <p:sp>
        <p:nvSpPr>
          <p:cNvPr id="8" name="TextBox 7"/>
          <p:cNvSpPr txBox="1"/>
          <p:nvPr/>
        </p:nvSpPr>
        <p:spPr>
          <a:xfrm>
            <a:off x="2440440" y="260648"/>
            <a:ext cx="3732112" cy="338554"/>
          </a:xfrm>
          <a:prstGeom prst="rect">
            <a:avLst/>
          </a:prstGeom>
          <a:noFill/>
        </p:spPr>
        <p:txBody>
          <a:bodyPr wrap="none" rtlCol="0">
            <a:spAutoFit/>
          </a:bodyPr>
          <a:lstStyle/>
          <a:p>
            <a:pPr algn="ctr"/>
            <a:r>
              <a:rPr lang="en-US" sz="1600" dirty="0" smtClean="0">
                <a:latin typeface="Arial" panose="020B0604020202020204" pitchFamily="34" charset="0"/>
                <a:cs typeface="Arial" panose="020B0604020202020204" pitchFamily="34" charset="0"/>
              </a:rPr>
              <a:t>Bank/Acquirer “Authority” JSON Object</a:t>
            </a:r>
            <a:endParaRPr lang="en-US" sz="1600" dirty="0">
              <a:latin typeface="Arial" panose="020B0604020202020204" pitchFamily="34" charset="0"/>
              <a:cs typeface="Arial" panose="020B0604020202020204" pitchFamily="34" charset="0"/>
            </a:endParaRPr>
          </a:p>
        </p:txBody>
      </p:sp>
      <p:cxnSp>
        <p:nvCxnSpPr>
          <p:cNvPr id="11" name="Straight Arrow Connector 10"/>
          <p:cNvCxnSpPr/>
          <p:nvPr/>
        </p:nvCxnSpPr>
        <p:spPr>
          <a:xfrm flipH="1">
            <a:off x="4391988" y="1139369"/>
            <a:ext cx="769562" cy="144016"/>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943764" y="1056793"/>
            <a:ext cx="382962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Authority object URL of a virtual payment card issued by this bank</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1741904" y="3888440"/>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816785" y="3753027"/>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323528" y="5835877"/>
            <a:ext cx="8449861"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a:latin typeface="Arial" panose="020B0604020202020204" pitchFamily="34" charset="0"/>
                <a:cs typeface="Arial" panose="020B0604020202020204" pitchFamily="34" charset="0"/>
              </a:rPr>
              <a:t>“Authority” objects </a:t>
            </a:r>
            <a:r>
              <a:rPr lang="en-US" sz="1000" dirty="0" smtClean="0">
                <a:latin typeface="Arial" panose="020B0604020202020204" pitchFamily="34" charset="0"/>
                <a:cs typeface="Arial" panose="020B0604020202020204" pitchFamily="34" charset="0"/>
              </a:rPr>
              <a:t>hold </a:t>
            </a:r>
            <a:r>
              <a:rPr lang="en-US" sz="1000" dirty="0">
                <a:latin typeface="Arial" panose="020B0604020202020204" pitchFamily="34" charset="0"/>
                <a:cs typeface="Arial" panose="020B0604020202020204" pitchFamily="34" charset="0"/>
              </a:rPr>
              <a:t>Keys, </a:t>
            </a:r>
            <a:r>
              <a:rPr lang="en-US" sz="1000" dirty="0" smtClean="0">
                <a:latin typeface="Arial" panose="020B0604020202020204" pitchFamily="34" charset="0"/>
                <a:cs typeface="Arial" panose="020B0604020202020204" pitchFamily="34" charset="0"/>
              </a:rPr>
              <a:t>Payment methods, </a:t>
            </a:r>
            <a:r>
              <a:rPr lang="en-US" sz="1000" dirty="0">
                <a:latin typeface="Arial" panose="020B0604020202020204" pitchFamily="34" charset="0"/>
                <a:cs typeface="Arial" panose="020B0604020202020204" pitchFamily="34" charset="0"/>
              </a:rPr>
              <a:t>and URLs which are used by </a:t>
            </a:r>
            <a:r>
              <a:rPr lang="en-US" sz="1000" dirty="0" smtClean="0">
                <a:latin typeface="Arial" panose="020B0604020202020204" pitchFamily="34" charset="0"/>
                <a:cs typeface="Arial" panose="020B0604020202020204" pitchFamily="34" charset="0"/>
              </a:rPr>
              <a:t>Merchants, Banks, and Acquirers </a:t>
            </a:r>
            <a:r>
              <a:rPr lang="en-US" sz="1000" dirty="0">
                <a:latin typeface="Arial" panose="020B0604020202020204" pitchFamily="34" charset="0"/>
                <a:cs typeface="Arial" panose="020B0604020202020204" pitchFamily="34" charset="0"/>
              </a:rPr>
              <a:t>as </a:t>
            </a:r>
            <a:r>
              <a:rPr lang="en-US" sz="1000" i="1" dirty="0">
                <a:latin typeface="Arial" panose="020B0604020202020204" pitchFamily="34" charset="0"/>
                <a:cs typeface="Arial" panose="020B0604020202020204" pitchFamily="34" charset="0"/>
              </a:rPr>
              <a:t>Secure Distributed Entity Databases</a:t>
            </a:r>
            <a:r>
              <a:rPr lang="en-US" sz="1000" dirty="0">
                <a:latin typeface="Arial" panose="020B0604020202020204" pitchFamily="34" charset="0"/>
                <a:cs typeface="Arial" panose="020B0604020202020204" pitchFamily="34" charset="0"/>
              </a:rPr>
              <a:t> creating the foundation for </a:t>
            </a:r>
            <a:r>
              <a:rPr lang="en-US" sz="1000" dirty="0" smtClean="0">
                <a:latin typeface="Arial" panose="020B0604020202020204" pitchFamily="34" charset="0"/>
                <a:cs typeface="Arial" panose="020B0604020202020204" pitchFamily="34" charset="0"/>
              </a:rPr>
              <a:t>scalability including </a:t>
            </a:r>
            <a:r>
              <a:rPr lang="en-US" sz="1000" i="1" dirty="0" smtClean="0">
                <a:latin typeface="Arial" panose="020B0604020202020204" pitchFamily="34" charset="0"/>
                <a:cs typeface="Arial" panose="020B0604020202020204" pitchFamily="34" charset="0"/>
                <a:hlinkClick r:id="rId3" action="ppaction://hlinksldjump"/>
              </a:rPr>
              <a:t>Delegated Trust</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Authority” objects are </a:t>
            </a:r>
            <a:r>
              <a:rPr lang="en-US" sz="1000" i="1" dirty="0">
                <a:latin typeface="Arial" panose="020B0604020202020204" pitchFamily="34" charset="0"/>
                <a:cs typeface="Arial" panose="020B0604020202020204" pitchFamily="34" charset="0"/>
              </a:rPr>
              <a:t>published on the Internet</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and accessed by </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HTTP </a:t>
            </a:r>
            <a:r>
              <a:rPr lang="en-US" sz="1000" dirty="0">
                <a:latin typeface="Arial" panose="020B0604020202020204" pitchFamily="34" charset="0"/>
                <a:cs typeface="Arial" panose="020B0604020202020204" pitchFamily="34" charset="0"/>
              </a:rPr>
              <a:t>GET </a:t>
            </a:r>
            <a:r>
              <a:rPr lang="en-US" sz="1000" dirty="0" smtClean="0">
                <a:latin typeface="Arial" panose="020B0604020202020204" pitchFamily="34" charset="0"/>
                <a:cs typeface="Arial" panose="020B0604020202020204" pitchFamily="34" charset="0"/>
              </a:rPr>
              <a:t>operations.  A Bank/Acquirer “Authority” object is signed by </a:t>
            </a:r>
            <a:r>
              <a:rPr lang="en-US" sz="1000" dirty="0">
                <a:latin typeface="Arial" panose="020B0604020202020204" pitchFamily="34" charset="0"/>
                <a:cs typeface="Arial" panose="020B0604020202020204" pitchFamily="34" charset="0"/>
              </a:rPr>
              <a:t>t</a:t>
            </a:r>
            <a:r>
              <a:rPr lang="en-US" sz="1000" dirty="0" smtClean="0">
                <a:latin typeface="Arial" panose="020B0604020202020204" pitchFamily="34" charset="0"/>
                <a:cs typeface="Arial" panose="020B0604020202020204" pitchFamily="34" charset="0"/>
              </a:rPr>
              <a:t>he Bank/Acquirer itself</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The </a:t>
            </a:r>
            <a:r>
              <a:rPr lang="en-US" sz="1000" dirty="0" err="1" smtClean="0">
                <a:latin typeface="Courier New" panose="02070309020205020404" pitchFamily="49" charset="0"/>
                <a:cs typeface="Courier New" panose="02070309020205020404" pitchFamily="49" charset="0"/>
              </a:rPr>
              <a:t>paymentMethods</a:t>
            </a:r>
            <a:r>
              <a:rPr lang="en-US" sz="1000" dirty="0" smtClean="0">
                <a:latin typeface="Arial" panose="020B0604020202020204" pitchFamily="34" charset="0"/>
                <a:cs typeface="Arial" panose="020B0604020202020204" pitchFamily="34" charset="0"/>
              </a:rPr>
              <a:t> array declares</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the payment methods understood by the Bank. The </a:t>
            </a:r>
            <a:r>
              <a:rPr lang="en-US" sz="1000" dirty="0" err="1" smtClean="0">
                <a:latin typeface="Courier New" panose="02070309020205020404" pitchFamily="49" charset="0"/>
                <a:cs typeface="Courier New" panose="02070309020205020404" pitchFamily="49" charset="0"/>
              </a:rPr>
              <a:t>encryptionParameters</a:t>
            </a:r>
            <a:r>
              <a:rPr lang="en-US" sz="1000" dirty="0" smtClean="0">
                <a:latin typeface="Arial" panose="020B0604020202020204" pitchFamily="34" charset="0"/>
                <a:cs typeface="Arial" panose="020B0604020202020204" pitchFamily="34" charset="0"/>
              </a:rPr>
              <a:t> are used by </a:t>
            </a:r>
            <a:r>
              <a:rPr lang="en-US" sz="1000" dirty="0">
                <a:latin typeface="Arial" panose="020B0604020202020204" pitchFamily="34" charset="0"/>
                <a:cs typeface="Arial" panose="020B0604020202020204" pitchFamily="34" charset="0"/>
              </a:rPr>
              <a:t>I</a:t>
            </a:r>
            <a:r>
              <a:rPr lang="en-US" sz="1000" dirty="0" smtClean="0">
                <a:latin typeface="Arial" panose="020B0604020202020204" pitchFamily="34" charset="0"/>
                <a:cs typeface="Arial" panose="020B0604020202020204" pitchFamily="34" charset="0"/>
              </a:rPr>
              <a:t>ssuers for encrypting card data to Acquirers</a:t>
            </a:r>
            <a:r>
              <a:rPr lang="en-US" sz="1000" dirty="0">
                <a:latin typeface="Arial" panose="020B0604020202020204" pitchFamily="34" charset="0"/>
                <a:cs typeface="Arial" panose="020B0604020202020204" pitchFamily="34" charset="0"/>
              </a:rPr>
              <a:t>.</a:t>
            </a:r>
          </a:p>
        </p:txBody>
      </p:sp>
      <p:cxnSp>
        <p:nvCxnSpPr>
          <p:cNvPr id="9" name="Straight Arrow Connector 17"/>
          <p:cNvCxnSpPr/>
          <p:nvPr/>
        </p:nvCxnSpPr>
        <p:spPr>
          <a:xfrm rot="10800000">
            <a:off x="2560245" y="2072319"/>
            <a:ext cx="2700000" cy="288032"/>
          </a:xfrm>
          <a:prstGeom prst="bentConnector3">
            <a:avLst>
              <a:gd name="adj1" fmla="val 35516"/>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238584" y="2235416"/>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4"/>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13" name="Straight Arrow Connector 12"/>
          <p:cNvCxnSpPr/>
          <p:nvPr/>
        </p:nvCxnSpPr>
        <p:spPr>
          <a:xfrm flipH="1">
            <a:off x="5790274" y="1753312"/>
            <a:ext cx="769562" cy="144016"/>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342050" y="1670736"/>
            <a:ext cx="157528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Accepted signature types</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30550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808251"/>
            <a:ext cx="8280920" cy="4708981"/>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0000C0"/>
                </a:solidFill>
                <a:latin typeface="Verdana" panose="020B0604030504040204" pitchFamily="34" charset="0"/>
                <a:ea typeface="Verdana" panose="020B0604030504040204" pitchFamily="34" charset="0"/>
                <a:cs typeface="Verdana" panose="020B0604030504040204" pitchFamily="34" charset="0"/>
              </a:rPr>
              <a:t>PayeeAuthority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authorityUrl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saturn.bigbank.com/payees/86344</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providerAuthorityUrl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://saturn.bigbank.com/authority</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atinLnBrk="1"/>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homePage</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://demomerchant.com</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commonName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Demo Merchant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86344</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a:rPr>
              <a:t>    "</a:t>
            </a:r>
            <a:r>
              <a:rPr lang="en-US" sz="1000" dirty="0" err="1">
                <a:solidFill>
                  <a:srgbClr val="C00000"/>
                </a:solidFill>
                <a:latin typeface="Verdana"/>
              </a:rPr>
              <a:t>signatureParameters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kty</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crv</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rZ344aiTaOATmLBOdfYThvnQu_zyB1aJZrbbbks2P9I</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lKOvfJdgN8WqEbXMDYPRSMsPicm0Tk10pmer9LxvxLg</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p>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2017-09-27T16:26:57Z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expires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2017-09-27T17:26:58Z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-Vr8Wk3ygt5J2_J3R8TrRaa-AWW7ZiXa6q1P7ELs6gc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Vuc6z3WiZ3tgXTXvU6F5qdiiYePWeUI1q9Tx83ySDcM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p>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CKAfEg7wzCoxGiCvRAMVIug0RKU … 4AOtKZK_RPNoshOGVnxry7vQZeIuIw</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2268118" y="260648"/>
            <a:ext cx="4076758" cy="338554"/>
          </a:xfrm>
          <a:prstGeom prst="rect">
            <a:avLst/>
          </a:prstGeom>
          <a:noFill/>
        </p:spPr>
        <p:txBody>
          <a:bodyPr wrap="none" rtlCol="0">
            <a:spAutoFit/>
          </a:bodyPr>
          <a:lstStyle/>
          <a:p>
            <a:pPr algn="ctr"/>
            <a:r>
              <a:rPr lang="en-US" sz="1600" dirty="0" smtClean="0">
                <a:latin typeface="Arial" panose="020B0604020202020204" pitchFamily="34" charset="0"/>
                <a:cs typeface="Arial" panose="020B0604020202020204" pitchFamily="34" charset="0"/>
              </a:rPr>
              <a:t>Merchant (Payee) “Authority” JSON Object</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467544" y="5835877"/>
            <a:ext cx="8107759"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 Merchant (Payee) “Authority” object is like a </a:t>
            </a:r>
            <a:r>
              <a:rPr lang="en-US" sz="1000" i="1" dirty="0" smtClean="0">
                <a:latin typeface="Arial" panose="020B0604020202020204" pitchFamily="34" charset="0"/>
                <a:cs typeface="Arial" panose="020B0604020202020204" pitchFamily="34" charset="0"/>
              </a:rPr>
              <a:t>short-lived</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automatically updated</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X.509 certificate not requiring a CA</a:t>
            </a:r>
            <a:r>
              <a:rPr lang="en-US" sz="1000" dirty="0" smtClean="0">
                <a:latin typeface="Arial" panose="020B0604020202020204" pitchFamily="34" charset="0"/>
                <a:cs typeface="Arial" panose="020B0604020202020204" pitchFamily="34" charset="0"/>
              </a:rPr>
              <a:t>.  Such an object is published on the address </a:t>
            </a:r>
            <a:r>
              <a:rPr lang="en-US" sz="1000" b="1" dirty="0" err="1">
                <a:latin typeface="Courier New" panose="02070309020205020404" pitchFamily="49" charset="0"/>
                <a:cs typeface="Courier New" panose="02070309020205020404" pitchFamily="49" charset="0"/>
              </a:rPr>
              <a:t>authorityUrl</a:t>
            </a:r>
            <a:r>
              <a:rPr lang="en-US" sz="1000" dirty="0" smtClean="0">
                <a:latin typeface="Arial" panose="020B0604020202020204" pitchFamily="34" charset="0"/>
                <a:cs typeface="Arial" panose="020B0604020202020204" pitchFamily="34" charset="0"/>
              </a:rPr>
              <a:t> hosted by the party (Bank or Acquirer) which vouches for the Merchant.  If a Merchant is to be “revoked”, the object is simply removed.  To automate revocation checks, there is an </a:t>
            </a:r>
            <a:r>
              <a:rPr lang="en-US" sz="1000" b="1" dirty="0" smtClean="0">
                <a:latin typeface="Courier New" panose="02070309020205020404" pitchFamily="49" charset="0"/>
                <a:cs typeface="Courier New" panose="02070309020205020404" pitchFamily="49" charset="0"/>
              </a:rPr>
              <a:t>expires</a:t>
            </a:r>
            <a:r>
              <a:rPr lang="en-US" sz="1000" dirty="0" smtClean="0">
                <a:latin typeface="Arial" panose="020B0604020202020204" pitchFamily="34" charset="0"/>
                <a:cs typeface="Arial" panose="020B0604020202020204" pitchFamily="34" charset="0"/>
              </a:rPr>
              <a:t> attribute which also is used to clear caching of Merchant “Authority” objects.  The </a:t>
            </a:r>
            <a:r>
              <a:rPr lang="en-US" sz="1000" b="1" dirty="0" err="1">
                <a:latin typeface="Courier New" panose="02070309020205020404" pitchFamily="49" charset="0"/>
                <a:cs typeface="Courier New" panose="02070309020205020404" pitchFamily="49" charset="0"/>
              </a:rPr>
              <a:t>signatureParameters</a:t>
            </a:r>
            <a:r>
              <a:rPr lang="en-US" sz="1000" dirty="0" smtClean="0">
                <a:latin typeface="Arial" panose="020B0604020202020204" pitchFamily="34" charset="0"/>
                <a:cs typeface="Arial" panose="020B0604020202020204" pitchFamily="34" charset="0"/>
              </a:rPr>
              <a:t> list enable key renewals as well as validation of signatures using old keys.</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p:nvPr/>
        </p:nvCxnSpPr>
        <p:spPr>
          <a:xfrm flipH="1" flipV="1">
            <a:off x="4818212" y="1549161"/>
            <a:ext cx="761900" cy="55391"/>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308850" y="1491257"/>
            <a:ext cx="326645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the Merchant’s Bank/</a:t>
            </a:r>
            <a:r>
              <a:rPr lang="en-US" sz="1000" dirty="0">
                <a:latin typeface="Arial" panose="020B0604020202020204" pitchFamily="34" charset="0"/>
                <a:cs typeface="Arial" panose="020B0604020202020204" pitchFamily="34" charset="0"/>
              </a:rPr>
              <a:t>A</a:t>
            </a:r>
            <a:r>
              <a:rPr lang="en-US" sz="1000" dirty="0" smtClean="0">
                <a:latin typeface="Arial" panose="020B0604020202020204" pitchFamily="34" charset="0"/>
                <a:cs typeface="Arial" panose="020B0604020202020204" pitchFamily="34" charset="0"/>
              </a:rPr>
              <a:t>cquirer “Authority” object</a:t>
            </a:r>
            <a:endParaRPr lang="en-US" sz="1000" b="1" i="1" dirty="0">
              <a:latin typeface="Arial" panose="020B0604020202020204" pitchFamily="34" charset="0"/>
              <a:cs typeface="Arial" panose="020B0604020202020204" pitchFamily="34" charset="0"/>
            </a:endParaRPr>
          </a:p>
        </p:txBody>
      </p:sp>
      <p:cxnSp>
        <p:nvCxnSpPr>
          <p:cNvPr id="12" name="Straight Arrow Connector 11"/>
          <p:cNvCxnSpPr/>
          <p:nvPr/>
        </p:nvCxnSpPr>
        <p:spPr>
          <a:xfrm flipH="1">
            <a:off x="1835696" y="3828182"/>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910577" y="3692769"/>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5308850" y="2442144"/>
            <a:ext cx="124346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core data</a:t>
            </a:r>
            <a:endParaRPr lang="en-US" sz="1000" b="1" i="1" dirty="0">
              <a:latin typeface="Arial" panose="020B0604020202020204" pitchFamily="34" charset="0"/>
              <a:cs typeface="Arial" panose="020B0604020202020204" pitchFamily="34" charset="0"/>
            </a:endParaRPr>
          </a:p>
        </p:txBody>
      </p:sp>
      <p:sp>
        <p:nvSpPr>
          <p:cNvPr id="14" name="Right Brace 13"/>
          <p:cNvSpPr/>
          <p:nvPr/>
        </p:nvSpPr>
        <p:spPr>
          <a:xfrm>
            <a:off x="5042845" y="1721635"/>
            <a:ext cx="177227" cy="1652936"/>
          </a:xfrm>
          <a:prstGeom prst="rightBrace">
            <a:avLst>
              <a:gd name="adj1" fmla="val 45684"/>
              <a:gd name="adj2" fmla="val 50000"/>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Arrow Connector 14"/>
          <p:cNvCxnSpPr/>
          <p:nvPr/>
        </p:nvCxnSpPr>
        <p:spPr>
          <a:xfrm flipH="1">
            <a:off x="4696949" y="1238040"/>
            <a:ext cx="912308" cy="15141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08850" y="1124744"/>
            <a:ext cx="2416862"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the Merchant’s “Authority” object</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flipV="1">
            <a:off x="1971328" y="4149079"/>
            <a:ext cx="3896816" cy="1"/>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635896" y="4034374"/>
            <a:ext cx="444145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The same key as in the </a:t>
            </a:r>
            <a:r>
              <a:rPr lang="en-US" sz="1000" dirty="0">
                <a:latin typeface="Arial" panose="020B0604020202020204" pitchFamily="34" charset="0"/>
                <a:cs typeface="Arial" panose="020B0604020202020204" pitchFamily="34" charset="0"/>
              </a:rPr>
              <a:t>Bank/Acquirer “Authority” object signature </a:t>
            </a:r>
            <a:r>
              <a:rPr lang="en-US" sz="1000" dirty="0" smtClean="0">
                <a:latin typeface="Arial" panose="020B0604020202020204" pitchFamily="34" charset="0"/>
                <a:cs typeface="Arial" panose="020B0604020202020204" pitchFamily="34" charset="0"/>
              </a:rPr>
              <a:t>certificate</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43003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rgbClr val="FF0000"/>
          </a:solidFill>
          <a:headEnd type="none"/>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6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5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13288</TotalTime>
  <Words>1576</Words>
  <Application>Microsoft Office PowerPoint</Application>
  <PresentationFormat>On-screen Show (4:3)</PresentationFormat>
  <Paragraphs>252</Paragraphs>
  <Slides>15</Slides>
  <Notes>0</Notes>
  <HiddenSlides>0</HiddenSlides>
  <MMClips>0</MMClips>
  <ScaleCrop>false</ScaleCrop>
  <HeadingPairs>
    <vt:vector size="4" baseType="variant">
      <vt:variant>
        <vt:lpstr>Theme</vt:lpstr>
      </vt:variant>
      <vt:variant>
        <vt:i4>8</vt:i4>
      </vt:variant>
      <vt:variant>
        <vt:lpstr>Slide Titles</vt:lpstr>
      </vt:variant>
      <vt:variant>
        <vt:i4>15</vt:i4>
      </vt:variant>
    </vt:vector>
  </HeadingPairs>
  <TitlesOfParts>
    <vt:vector size="23" baseType="lpstr">
      <vt:lpstr>Office Theme</vt:lpstr>
      <vt:lpstr>6_Custom Design</vt:lpstr>
      <vt:lpstr>5_Custom Design</vt:lpstr>
      <vt:lpstr>4_Custom Design</vt:lpstr>
      <vt:lpstr>3_Custom Design</vt:lpstr>
      <vt:lpstr>2_Custom Design</vt:lpstr>
      <vt:lpstr>1_Custom Design</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Saturn V3 Presentation</dc:title>
  <dc:creator>Anders Rundgren</dc:creator>
  <cp:lastModifiedBy>Anders</cp:lastModifiedBy>
  <cp:revision>482</cp:revision>
  <dcterms:created xsi:type="dcterms:W3CDTF">2016-04-29T15:32:52Z</dcterms:created>
  <dcterms:modified xsi:type="dcterms:W3CDTF">2017-10-13T16:36:06Z</dcterms:modified>
</cp:coreProperties>
</file>