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37" autoAdjust="0"/>
  </p:normalViewPr>
  <p:slideViewPr>
    <p:cSldViewPr>
      <p:cViewPr varScale="1">
        <p:scale>
          <a:sx n="83" d="100"/>
          <a:sy n="83" d="100"/>
        </p:scale>
        <p:origin x="-1125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545519" y="6639163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+mn-lt"/>
                <a:cs typeface="Arial" panose="020B0604020202020204" pitchFamily="34" charset="0"/>
              </a:rPr>
              <a:t>Page </a:t>
            </a:r>
            <a:fld id="{C1B20C1F-B9B6-414C-91F1-FB18CD438B6C}" type="slidenum">
              <a:rPr lang="en-US" sz="800" smtClean="0">
                <a:latin typeface="+mn-lt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+mn-lt"/>
                <a:cs typeface="Arial" panose="020B0604020202020204" pitchFamily="34" charset="0"/>
              </a:rPr>
              <a:t>/3</a:t>
            </a:r>
            <a:endParaRPr lang="en-US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V0.4,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</a:t>
            </a:r>
            <a:r>
              <a:rPr lang="en-US" sz="800" dirty="0" smtClean="0"/>
              <a:t>2020-04-23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hyperlink" Target="https://cyberphone.github.io/doc/saturn/saturn-authorization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hyperlink" Target="https://cyberphone.github.io/doc/satu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hyperlink" Target="https://cyberphone.github.io/doc/saturn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040287" y="869493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92370" y="3129244"/>
            <a:ext cx="3672000" cy="103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6464389" y="1424273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442527"/>
            <a:ext cx="4752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1645474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064140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2708920"/>
            <a:ext cx="1296144" cy="847477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692696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273122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46284" y="2011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066147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788148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033622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36096" y="2969397"/>
            <a:ext cx="434272" cy="43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3991" y="2684391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1371518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2886951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1424273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16632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861048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</a:t>
            </a:r>
            <a:r>
              <a:rPr lang="en-US" sz="1200" dirty="0" smtClean="0"/>
              <a:t> the </a:t>
            </a:r>
            <a:r>
              <a:rPr lang="en-US" sz="1200" dirty="0"/>
              <a:t>server centric OAuth </a:t>
            </a:r>
            <a:r>
              <a:rPr lang="en-US" sz="1200" dirty="0" smtClean="0"/>
              <a:t>security concept makes UX quite challenging compared to schemes like Apple Pay where SCA and account selection are integral parts of the “Wallet”.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This  presentation outlines an </a:t>
            </a:r>
            <a:r>
              <a:rPr lang="en-US" sz="1200" i="1" dirty="0"/>
              <a:t>open</a:t>
            </a:r>
            <a:r>
              <a:rPr lang="en-US" sz="1200" dirty="0"/>
              <a:t>, </a:t>
            </a:r>
            <a:r>
              <a:rPr lang="en-US" sz="1200" i="1" dirty="0" smtClean="0"/>
              <a:t>light-weight</a:t>
            </a:r>
            <a:r>
              <a:rPr lang="en-US" sz="1200" dirty="0" smtClean="0"/>
              <a:t>, </a:t>
            </a:r>
            <a:r>
              <a:rPr lang="en-US" sz="1200" i="1" dirty="0" smtClean="0"/>
              <a:t>synchronous API </a:t>
            </a:r>
            <a:r>
              <a:rPr lang="en-US" sz="1200" i="1" dirty="0"/>
              <a:t>dedicated for Consumer </a:t>
            </a:r>
            <a:r>
              <a:rPr lang="en-US" sz="1200" i="1" dirty="0" smtClean="0"/>
              <a:t>Payments</a:t>
            </a:r>
            <a:r>
              <a:rPr lang="en-US" sz="1200" dirty="0" smtClean="0"/>
              <a:t>.  Due to the use of </a:t>
            </a:r>
            <a:r>
              <a:rPr lang="en-US" sz="1200" i="1" dirty="0" smtClean="0"/>
              <a:t>account-specific authorization keys</a:t>
            </a:r>
            <a:r>
              <a:rPr lang="en-US" sz="1200" dirty="0" smtClean="0"/>
              <a:t> in the associated “Wallet” as well as </a:t>
            </a:r>
            <a:r>
              <a:rPr lang="en-US" sz="1200" i="1" dirty="0" smtClean="0"/>
              <a:t>encrypted user authorizations</a:t>
            </a:r>
            <a:r>
              <a:rPr lang="en-US" sz="1200" dirty="0" smtClean="0"/>
              <a:t>, the API does not expose (or depend on) personal information to external parties, effectively removing “consents” from the plot. This arrangement also enables a (with respect to the user), </a:t>
            </a:r>
            <a:r>
              <a:rPr lang="en-US" sz="1200" i="1" dirty="0" smtClean="0"/>
              <a:t>fully end-to-end secured payment authorization protocol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Since </a:t>
            </a:r>
            <a:r>
              <a:rPr lang="en-US" sz="1200" dirty="0"/>
              <a:t>APIs for external consumption come with considerable development and maintenance costs this represents a major hurdle to </a:t>
            </a:r>
            <a:r>
              <a:rPr lang="en-US" sz="1200" dirty="0" smtClean="0"/>
              <a:t>adoption.  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service</a:t>
            </a:r>
            <a:r>
              <a:rPr lang="en-US" sz="1200" dirty="0" smtClean="0"/>
              <a:t>.  User login is though required during virtual card enrollment.  This is preferably accomplished through the bank’s regular on-line login</a:t>
            </a:r>
            <a:r>
              <a:rPr lang="en-US" sz="1200" dirty="0" smtClean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92721" y="1855857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8362" y="3296017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04732" y="1135569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0438" y="1135569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0820" y="11302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7425" y="2148525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dirty="0" smtClean="0"/>
              <a:t>SCA and Consents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28750" y="2642454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2742406"/>
            <a:ext cx="915020" cy="31483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27784" y="2683654"/>
            <a:ext cx="2122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Dedicated Payment API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13" y="3026348"/>
            <a:ext cx="168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600" dirty="0" smtClean="0"/>
              <a:t>Payment Gateway</a:t>
            </a:r>
            <a:endParaRPr lang="en-US" sz="1600" dirty="0"/>
          </a:p>
        </p:txBody>
      </p:sp>
      <p:pic>
        <p:nvPicPr>
          <p:cNvPr id="43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4" y="1833797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311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18914" y="3257831"/>
            <a:ext cx="216024" cy="6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75" y="325050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92329" y="2163415"/>
            <a:ext cx="1322784" cy="209550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297091" y="2165797"/>
            <a:ext cx="1315640" cy="213123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938" y="6309320"/>
            <a:ext cx="8570872" cy="306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Although </a:t>
            </a:r>
            <a:r>
              <a:rPr lang="en-US" sz="1200" dirty="0" smtClean="0"/>
              <a:t>the </a:t>
            </a:r>
            <a:r>
              <a:rPr lang="en-US" sz="1200" dirty="0"/>
              <a:t>presentation shows a mobile phone based system, the proposed dual mode </a:t>
            </a:r>
            <a:r>
              <a:rPr lang="en-US" sz="1200" dirty="0" smtClean="0"/>
              <a:t>would </a:t>
            </a:r>
            <a:r>
              <a:rPr lang="en-US" sz="1200" dirty="0"/>
              <a:t>also support legacy </a:t>
            </a:r>
            <a:r>
              <a:rPr lang="en-US" sz="1200" dirty="0" smtClean="0"/>
              <a:t>schemes </a:t>
            </a:r>
            <a:r>
              <a:rPr lang="en-US" sz="1200" dirty="0"/>
              <a:t>like </a:t>
            </a:r>
            <a:r>
              <a:rPr lang="en-US" sz="1200" dirty="0" smtClean="0"/>
              <a:t>EMV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cxnSpLocks noChangeAspect="1"/>
          </p:cNvCxnSpPr>
          <p:nvPr/>
        </p:nvCxnSpPr>
        <p:spPr>
          <a:xfrm>
            <a:off x="4737626" y="3657961"/>
            <a:ext cx="123136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/>
          <p:cNvSpPr/>
          <p:nvPr/>
        </p:nvSpPr>
        <p:spPr>
          <a:xfrm flipH="1">
            <a:off x="6353243" y="1518292"/>
            <a:ext cx="653251" cy="299332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850151" y="2173725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245733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cxnSpLocks noChangeAspect="1"/>
          </p:cNvCxnSpPr>
          <p:nvPr/>
        </p:nvCxnSpPr>
        <p:spPr>
          <a:xfrm>
            <a:off x="1864392" y="1850365"/>
            <a:ext cx="1953774" cy="12492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156796" y="196212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06135" y="2317741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2454348" y="264278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0421" y="18171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78148" y="8822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4000" y="1497526"/>
            <a:ext cx="3672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8000" y="4571888"/>
            <a:ext cx="392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525" y="49934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499343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6206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043" y="4441874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12315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198671" y="12644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12254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9" y="12729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9762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62919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54000" y="1289876"/>
            <a:ext cx="3312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28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256183" y="13707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54000" y="1700809"/>
            <a:ext cx="3672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03366" y="15795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177524" y="204355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 (SCA+)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4472" y="291110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11668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95736" y="7827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11092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70039" y="13139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15182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8875" y="1799930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13131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15198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272929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052486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1882800" y="4724964"/>
            <a:ext cx="39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59832" y="4868665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5811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646057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719" y="16234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44208" y="4076283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407430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32941" y="1628800"/>
            <a:ext cx="1455483" cy="472559"/>
          </a:xfrm>
          <a:prstGeom prst="roundRect">
            <a:avLst>
              <a:gd name="adj" fmla="val 15270"/>
            </a:avLst>
          </a:prstGeom>
          <a:noFill/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384912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42496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4453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51732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99082" y="3604374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57874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99082" y="3332968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150294"/>
            <a:ext cx="741640" cy="160900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045947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200"/>
          <p:cNvSpPr/>
          <p:nvPr/>
        </p:nvSpPr>
        <p:spPr>
          <a:xfrm>
            <a:off x="3707904" y="2996952"/>
            <a:ext cx="1143554" cy="72920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88024" y="3635732"/>
            <a:ext cx="389850" cy="369332"/>
            <a:chOff x="6653446" y="2335884"/>
            <a:chExt cx="389850" cy="369332"/>
          </a:xfrm>
        </p:grpSpPr>
        <p:sp>
          <p:nvSpPr>
            <p:cNvPr id="210" name="Oval 209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…</a:t>
              </a:r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6256747" y="1772816"/>
            <a:ext cx="5151" cy="257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 rot="5400000">
            <a:off x="5993028" y="2932041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1980000">
            <a:off x="5170831" y="3991558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59261" y="3051374"/>
            <a:ext cx="416551" cy="613711"/>
            <a:chOff x="8232155" y="577329"/>
            <a:chExt cx="416551" cy="613711"/>
          </a:xfrm>
        </p:grpSpPr>
        <p:pic>
          <p:nvPicPr>
            <p:cNvPr id="243" name="Picture 24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8" descr="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 rot="1980000">
            <a:off x="2999544" y="2629077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843808" y="11663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Payment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528" y="544522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/>
              <a:t>The Payment Gateway setup is quite similar to traditional</a:t>
            </a:r>
            <a:r>
              <a:rPr lang="en-US" sz="1200" dirty="0"/>
              <a:t> card processing </a:t>
            </a:r>
            <a:r>
              <a:rPr lang="en-US" sz="1200" dirty="0" smtClean="0"/>
              <a:t>solutions.  There are though some notable differences: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User Bank URL supplied by the “Wallet” eliminates the database for finding out associated User (Issuer) Bank.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Since no personal information (except User Bank URL) is revealed to the Payment Gateway, its sole mission is vouching for the authenticity of the Merchant.  Only User Bank can “decipher” a user authorization and match it with the supplied Payment Request.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Payment Gateway may either counter-sign messages or authenticate through mutual </a:t>
            </a:r>
            <a:r>
              <a:rPr lang="en-US" sz="1200" dirty="0"/>
              <a:t>TLS to the User Bank.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2225" y="3356992"/>
            <a:ext cx="699935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See note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246175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53376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295479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296436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23109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255711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260577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090854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364502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02124" y="289726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196241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257764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485992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528146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528146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170080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2862334"/>
            <a:ext cx="5680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2862334"/>
            <a:ext cx="5151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472990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231166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234452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230557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235309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1814954"/>
            <a:ext cx="1153440" cy="2958863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468749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05637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172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236999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2166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245083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278092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695069" y="265966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098614" y="312367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Authorization (SCA+)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72141" y="391334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721522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updated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cryptographically bind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24700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186289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18936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239411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259841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874830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692696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841396" y="288404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239329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259999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01732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34051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01299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15669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86916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93408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489899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270360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436431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69546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436431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2941" y="191683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67294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71300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73334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80535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181495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389240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86677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02412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362100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46139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8190" y="116632"/>
            <a:ext cx="1991922" cy="461665"/>
            <a:chOff x="179512" y="116632"/>
            <a:chExt cx="1991922" cy="461665"/>
          </a:xfrm>
        </p:grpSpPr>
        <p:pic>
          <p:nvPicPr>
            <p:cNvPr id="121" name="Picture 120">
              <a:hlinkClick r:id="rId10" tooltip="Saturn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794" y="192348"/>
              <a:ext cx="1035640" cy="356332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179512" y="11663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23528" y="5661248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Using </a:t>
            </a:r>
            <a:r>
              <a:rPr lang="en-US" sz="1200" dirty="0">
                <a:hlinkClick r:id="rId12"/>
              </a:rPr>
              <a:t>Saturn</a:t>
            </a:r>
            <a:r>
              <a:rPr lang="en-US" sz="1200" dirty="0"/>
              <a:t> the functionality of a Payment Gateway is </a:t>
            </a:r>
            <a:r>
              <a:rPr lang="en-US" sz="1200" dirty="0" smtClean="0"/>
              <a:t>“emulated” </a:t>
            </a:r>
            <a:r>
              <a:rPr lang="en-US" sz="1200" dirty="0"/>
              <a:t>by the Merchant’s Bank.  However, the Merchant’s Bank only </a:t>
            </a:r>
            <a:r>
              <a:rPr lang="en-US" sz="1200" i="1" dirty="0"/>
              <a:t>indirectly</a:t>
            </a:r>
            <a:r>
              <a:rPr lang="en-US" sz="1200" dirty="0"/>
              <a:t> vouches for the authenticity of the Merchant.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This </a:t>
            </a:r>
            <a:r>
              <a:rPr lang="en-US" sz="1200" dirty="0"/>
              <a:t>drawing is </a:t>
            </a:r>
            <a:r>
              <a:rPr lang="en-US" sz="1200" dirty="0" smtClean="0"/>
              <a:t>slightly simplified</a:t>
            </a:r>
            <a:r>
              <a:rPr lang="en-US" sz="1200" dirty="0"/>
              <a:t>, succeeding steps as well as </a:t>
            </a:r>
            <a:r>
              <a:rPr lang="en-US" sz="1200" dirty="0" smtClean="0">
                <a:hlinkClick r:id="rId13"/>
              </a:rPr>
              <a:t>Service Discovery</a:t>
            </a:r>
            <a:r>
              <a:rPr lang="en-US" sz="1200" dirty="0" smtClean="0"/>
              <a:t> </a:t>
            </a:r>
            <a:r>
              <a:rPr lang="en-US" sz="1200" i="1" dirty="0"/>
              <a:t>are not shown </a:t>
            </a:r>
            <a:r>
              <a:rPr lang="en-US" sz="1200" i="1" dirty="0" smtClean="0"/>
              <a:t>here.</a:t>
            </a: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“Wallet</a:t>
            </a:r>
            <a:r>
              <a:rPr lang="en-US" sz="1200" dirty="0"/>
              <a:t>” is </a:t>
            </a:r>
            <a:r>
              <a:rPr lang="en-US" sz="1200" i="1" dirty="0"/>
              <a:t>identical</a:t>
            </a:r>
            <a:r>
              <a:rPr lang="en-US" sz="1200" dirty="0"/>
              <a:t> for Saturn and Payment Gateway setups.</a:t>
            </a: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602</Words>
  <Application>Microsoft Office PowerPoint</Application>
  <PresentationFormat>On-screen Show (4:3)</PresentationFormat>
  <Paragraphs>101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105</cp:revision>
  <dcterms:created xsi:type="dcterms:W3CDTF">2019-05-26T05:25:22Z</dcterms:created>
  <dcterms:modified xsi:type="dcterms:W3CDTF">2020-04-23T06:03:11Z</dcterms:modified>
</cp:coreProperties>
</file>