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6" d="100"/>
          <a:sy n="86" d="100"/>
        </p:scale>
        <p:origin x="-102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545519" y="6639163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+mn-lt"/>
                <a:cs typeface="Arial" panose="020B0604020202020204" pitchFamily="34" charset="0"/>
              </a:rPr>
              <a:t>Page </a:t>
            </a:r>
            <a:fld id="{C1B20C1F-B9B6-414C-91F1-FB18CD438B6C}" type="slidenum">
              <a:rPr lang="en-US" sz="800" smtClean="0">
                <a:latin typeface="+mn-lt"/>
                <a:cs typeface="Arial" panose="020B0604020202020204" pitchFamily="34" charset="0"/>
              </a:rPr>
              <a:pPr algn="r"/>
              <a:t>‹#›</a:t>
            </a:fld>
            <a:r>
              <a:rPr lang="en-US" sz="800" dirty="0" smtClean="0">
                <a:latin typeface="+mn-lt"/>
                <a:cs typeface="Arial" panose="020B0604020202020204" pitchFamily="34" charset="0"/>
              </a:rPr>
              <a:t>/4</a:t>
            </a:r>
            <a:endParaRPr lang="en-US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V0.3,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</a:t>
            </a:r>
            <a:r>
              <a:rPr lang="en-US" sz="800" dirty="0" smtClean="0"/>
              <a:t>2019-10-31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hyperlink" Target="https://cyberphone.github.io/doc/saturn/saturn-authorization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hyperlink" Target="https://cyberphone.github.io/doc/satu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emf"/><Relationship Id="rId5" Type="http://schemas.openxmlformats.org/officeDocument/2006/relationships/image" Target="../media/image7.png"/><Relationship Id="rId10" Type="http://schemas.openxmlformats.org/officeDocument/2006/relationships/hyperlink" Target="https://cyberphone.github.io/doc/saturn/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5040287" y="1013509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92370" y="3273260"/>
            <a:ext cx="3672000" cy="103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6464389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586543"/>
            <a:ext cx="4752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1789490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8156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2852936"/>
            <a:ext cx="1296144" cy="847477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836712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417138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46284" y="2155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1210163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932164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177638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36096" y="3113413"/>
            <a:ext cx="434272" cy="434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3991" y="2828407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1515534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030967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88640"/>
            <a:ext cx="726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- Extending the Reach of Open Banking 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149080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</a:t>
            </a:r>
            <a:r>
              <a:rPr lang="en-US" sz="1200" dirty="0" smtClean="0"/>
              <a:t> the </a:t>
            </a:r>
            <a:r>
              <a:rPr lang="en-US" sz="1200" dirty="0"/>
              <a:t>server centric OAuth </a:t>
            </a:r>
            <a:r>
              <a:rPr lang="en-US" sz="1200" dirty="0" smtClean="0"/>
              <a:t>security concept makes UX quite challenging compared to schemes like Apple Pay where SCA and account selection are integral parts of the “Wallet”. 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This  presentation outlines an </a:t>
            </a:r>
            <a:r>
              <a:rPr lang="en-US" sz="1200" i="1" dirty="0"/>
              <a:t>open</a:t>
            </a:r>
            <a:r>
              <a:rPr lang="en-US" sz="1200" dirty="0"/>
              <a:t>, </a:t>
            </a:r>
            <a:r>
              <a:rPr lang="en-US" sz="1200" i="1" dirty="0" smtClean="0"/>
              <a:t>light-weight</a:t>
            </a:r>
            <a:r>
              <a:rPr lang="en-US" sz="1200" dirty="0" smtClean="0"/>
              <a:t>, </a:t>
            </a:r>
            <a:r>
              <a:rPr lang="en-US" sz="1200" i="1" dirty="0" smtClean="0"/>
              <a:t>synchronous API </a:t>
            </a:r>
            <a:r>
              <a:rPr lang="en-US" sz="1200" i="1" dirty="0"/>
              <a:t>dedicated for Consumer </a:t>
            </a:r>
            <a:r>
              <a:rPr lang="en-US" sz="1200" i="1" dirty="0" smtClean="0"/>
              <a:t>Payments</a:t>
            </a:r>
            <a:r>
              <a:rPr lang="en-US" sz="1200" dirty="0" smtClean="0"/>
              <a:t>.  Due to the use of </a:t>
            </a:r>
            <a:r>
              <a:rPr lang="en-US" sz="1200" i="1" dirty="0" smtClean="0"/>
              <a:t>account-specific authorization keys</a:t>
            </a:r>
            <a:r>
              <a:rPr lang="en-US" sz="1200" dirty="0" smtClean="0"/>
              <a:t> in the associated “Wallet” as well as </a:t>
            </a:r>
            <a:r>
              <a:rPr lang="en-US" sz="1200" i="1" dirty="0" smtClean="0"/>
              <a:t>encrypted user authorizations</a:t>
            </a:r>
            <a:r>
              <a:rPr lang="en-US" sz="1200" dirty="0" smtClean="0"/>
              <a:t>, the API does not expose (or depend on) personal information to external parties, removing “consents” from the plot. This arrangement also enables a (with respect to the user), </a:t>
            </a:r>
            <a:r>
              <a:rPr lang="en-US" sz="1200" i="1" dirty="0" smtClean="0"/>
              <a:t>fully end-to-end secured payment authorization protocol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Since </a:t>
            </a:r>
            <a:r>
              <a:rPr lang="en-US" sz="1200" dirty="0"/>
              <a:t>APIs for external consumption come with considerable development and maintenance costs this represents a major hurdle to </a:t>
            </a:r>
            <a:r>
              <a:rPr lang="en-US" sz="1200" dirty="0" smtClean="0"/>
              <a:t>adoption.  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locally installed and trusted service</a:t>
            </a:r>
            <a:r>
              <a:rPr lang="en-US" sz="1200" dirty="0" smtClean="0"/>
              <a:t>.  User login is though required during virtual card enrollment.  This is preferably accomplished through the bank’s regular on-line login.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2721" y="1999873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8362" y="3440033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904732" y="1279585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690438" y="1279585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0820" y="12743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7425" y="2292541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dirty="0" smtClean="0"/>
              <a:t>SCA and Consents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28750" y="2786470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2886422"/>
            <a:ext cx="915020" cy="31483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27784" y="2827670"/>
            <a:ext cx="21227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Dedicated Payment API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713" y="3170364"/>
            <a:ext cx="168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600" dirty="0" smtClean="0"/>
              <a:t>Payment Gateway</a:t>
            </a:r>
            <a:endParaRPr lang="en-US" sz="1600" dirty="0"/>
          </a:p>
        </p:txBody>
      </p:sp>
      <p:pic>
        <p:nvPicPr>
          <p:cNvPr id="43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4" y="197781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30" y="34558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18914" y="3401847"/>
            <a:ext cx="216024" cy="6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75" y="3394517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292329" y="2307431"/>
            <a:ext cx="1322784" cy="209550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297091" y="2309813"/>
            <a:ext cx="1315640" cy="213123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1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/>
          <p:cNvCxnSpPr>
            <a:cxnSpLocks noChangeAspect="1"/>
          </p:cNvCxnSpPr>
          <p:nvPr/>
        </p:nvCxnSpPr>
        <p:spPr>
          <a:xfrm>
            <a:off x="4737626" y="3657961"/>
            <a:ext cx="1231360" cy="7920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/>
          <p:cNvSpPr/>
          <p:nvPr/>
        </p:nvSpPr>
        <p:spPr>
          <a:xfrm flipH="1">
            <a:off x="6353243" y="1518292"/>
            <a:ext cx="653251" cy="299332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850151" y="2173725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245733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cxnSpLocks noChangeAspect="1"/>
          </p:cNvCxnSpPr>
          <p:nvPr/>
        </p:nvCxnSpPr>
        <p:spPr>
          <a:xfrm>
            <a:off x="1864392" y="1850365"/>
            <a:ext cx="1953774" cy="12492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156796" y="196212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06135" y="2317741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2454348" y="264278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0421" y="18171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78148" y="8822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54000" y="1497526"/>
            <a:ext cx="3672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8000" y="4571888"/>
            <a:ext cx="392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525" y="499343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4993431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6206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043" y="4441874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12315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198671" y="12644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12254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9" y="12729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9762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62919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54000" y="1289876"/>
            <a:ext cx="3312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28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256183" y="13707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54000" y="1700809"/>
            <a:ext cx="3672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03366" y="15795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177524" y="204355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 (SCA+)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24472" y="291110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11668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95736" y="7827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11092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70039" y="13139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15182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8875" y="1799930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13131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15198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2729292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052486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1882800" y="4724964"/>
            <a:ext cx="39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59832" y="4868665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5811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646057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7719" y="16234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44208" y="4076283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407430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32941" y="1628800"/>
            <a:ext cx="1455483" cy="472559"/>
          </a:xfrm>
          <a:prstGeom prst="roundRect">
            <a:avLst>
              <a:gd name="adj" fmla="val 15270"/>
            </a:avLst>
          </a:prstGeom>
          <a:noFill/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384912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42496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44531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51732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799082" y="3604374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57874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99082" y="3332968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150294"/>
            <a:ext cx="741640" cy="160900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045947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200"/>
          <p:cNvSpPr/>
          <p:nvPr/>
        </p:nvSpPr>
        <p:spPr>
          <a:xfrm>
            <a:off x="3707904" y="2996952"/>
            <a:ext cx="1143554" cy="72920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788024" y="3635732"/>
            <a:ext cx="389850" cy="369332"/>
            <a:chOff x="6653446" y="2335884"/>
            <a:chExt cx="389850" cy="369332"/>
          </a:xfrm>
        </p:grpSpPr>
        <p:sp>
          <p:nvSpPr>
            <p:cNvPr id="210" name="Oval 209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…</a:t>
              </a:r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6256747" y="1772816"/>
            <a:ext cx="5151" cy="257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 rot="5400000">
            <a:off x="5993028" y="2932041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 rot="1980000">
            <a:off x="5170831" y="3991558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959261" y="3051374"/>
            <a:ext cx="416551" cy="613711"/>
            <a:chOff x="8232155" y="577329"/>
            <a:chExt cx="416551" cy="613711"/>
          </a:xfrm>
        </p:grpSpPr>
        <p:pic>
          <p:nvPicPr>
            <p:cNvPr id="243" name="Picture 24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8" descr="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8" name="TextBox 247"/>
          <p:cNvSpPr txBox="1"/>
          <p:nvPr/>
        </p:nvSpPr>
        <p:spPr>
          <a:xfrm rot="1980000">
            <a:off x="2999544" y="2629077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843808" y="116632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Payment Gateway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528" y="5445224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/>
              <a:t>The Payment Gateway setup is quite similar to traditional</a:t>
            </a:r>
            <a:r>
              <a:rPr lang="en-US" sz="1200" dirty="0"/>
              <a:t> card processing </a:t>
            </a:r>
            <a:r>
              <a:rPr lang="en-US" sz="1200" dirty="0" smtClean="0"/>
              <a:t>solutions.  There are though some notable differences: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User Bank URL supplied by the “Wallet” eliminates the database for finding out associated User (Issuer) Bank.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Since no personal information (except User Bank URL) is revealed to the Payment Gateway, its sole mission is vouching for the authenticity of the Merchant.  Only User Bank can “decipher” a user authorization and match it with the supplied Payment Request.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Payment Gateway may either counter-sign messages or authenticate through mutual </a:t>
            </a:r>
            <a:r>
              <a:rPr lang="en-US" sz="1200" dirty="0"/>
              <a:t>TLS to the User Bank.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2225" y="3356992"/>
            <a:ext cx="699935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See note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246175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53376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295479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296436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23109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255711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260577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090854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364502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02124" y="289726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196241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257764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4859920"/>
            <a:ext cx="2952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528146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528146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170080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2862334"/>
            <a:ext cx="5680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2862334"/>
            <a:ext cx="5151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472990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231166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234452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230557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235309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1814954"/>
            <a:ext cx="1153440" cy="2958863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468749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296049" y="205637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172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236999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2166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245083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278092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695069" y="265966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098614" y="312367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Authorization (SCA+)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772141" y="391334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721522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updated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24700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186289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18936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239411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259841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874830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692696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841396" y="288404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239329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259999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01732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34051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2853777" y="5012996"/>
            <a:ext cx="2988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15669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86916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93408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489899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270360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436431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69546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436431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32941" y="191683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67294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71300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73334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80535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181495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389240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86677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02412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362100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46139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18468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8190" y="116632"/>
            <a:ext cx="1991922" cy="461665"/>
            <a:chOff x="179512" y="116632"/>
            <a:chExt cx="1991922" cy="461665"/>
          </a:xfrm>
        </p:grpSpPr>
        <p:pic>
          <p:nvPicPr>
            <p:cNvPr id="121" name="Picture 120">
              <a:hlinkClick r:id="rId10" tooltip="Saturn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794" y="192348"/>
              <a:ext cx="1035640" cy="356332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179512" y="11663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23528" y="5661248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Using </a:t>
            </a:r>
            <a:r>
              <a:rPr lang="en-US" sz="1200" dirty="0">
                <a:hlinkClick r:id="rId12"/>
              </a:rPr>
              <a:t>Saturn</a:t>
            </a:r>
            <a:r>
              <a:rPr lang="en-US" sz="1200" dirty="0"/>
              <a:t> the functionality of a Payment Gateway is </a:t>
            </a:r>
            <a:r>
              <a:rPr lang="en-US" sz="1200" dirty="0" smtClean="0"/>
              <a:t>“emulated” </a:t>
            </a:r>
            <a:r>
              <a:rPr lang="en-US" sz="1200" dirty="0"/>
              <a:t>by the Merchant’s Bank.  However, the Merchant’s Bank only </a:t>
            </a:r>
            <a:r>
              <a:rPr lang="en-US" sz="1200" i="1" dirty="0"/>
              <a:t>indirectly</a:t>
            </a:r>
            <a:r>
              <a:rPr lang="en-US" sz="1200" dirty="0"/>
              <a:t> vouches for the authenticity of the Merchant.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This </a:t>
            </a:r>
            <a:r>
              <a:rPr lang="en-US" sz="1200" dirty="0"/>
              <a:t>drawing is </a:t>
            </a:r>
            <a:r>
              <a:rPr lang="en-US" sz="1200" dirty="0" smtClean="0"/>
              <a:t>slightly simplified</a:t>
            </a:r>
            <a:r>
              <a:rPr lang="en-US" sz="1200" dirty="0"/>
              <a:t>, succeeding steps as well as </a:t>
            </a:r>
            <a:r>
              <a:rPr lang="en-US" sz="1200" dirty="0" smtClean="0">
                <a:hlinkClick r:id="rId13"/>
              </a:rPr>
              <a:t>Service Discovery</a:t>
            </a:r>
            <a:r>
              <a:rPr lang="en-US" sz="1200" dirty="0" smtClean="0"/>
              <a:t> </a:t>
            </a:r>
            <a:r>
              <a:rPr lang="en-US" sz="1200" i="1" dirty="0"/>
              <a:t>are not shown </a:t>
            </a:r>
            <a:r>
              <a:rPr lang="en-US" sz="1200" i="1" dirty="0" smtClean="0"/>
              <a:t>here.</a:t>
            </a: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“Wallet</a:t>
            </a:r>
            <a:r>
              <a:rPr lang="en-US" sz="1200" dirty="0"/>
              <a:t>” is </a:t>
            </a:r>
            <a:r>
              <a:rPr lang="en-US" sz="1200" i="1" dirty="0"/>
              <a:t>identical</a:t>
            </a:r>
            <a:r>
              <a:rPr lang="en-US" sz="1200" dirty="0"/>
              <a:t> for Saturn and Payment Gateway setups.</a:t>
            </a: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14680" y="685316"/>
            <a:ext cx="4185698" cy="828000"/>
            <a:chOff x="3766014" y="620688"/>
            <a:chExt cx="4185698" cy="828000"/>
          </a:xfrm>
        </p:grpSpPr>
        <p:sp>
          <p:nvSpPr>
            <p:cNvPr id="3" name="Up-Down Arrow 2"/>
            <p:cNvSpPr/>
            <p:nvPr/>
          </p:nvSpPr>
          <p:spPr>
            <a:xfrm>
              <a:off x="5724128" y="620688"/>
              <a:ext cx="198210" cy="828000"/>
            </a:xfrm>
            <a:prstGeom prst="up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66014" y="908720"/>
              <a:ext cx="4185698" cy="307777"/>
            </a:xfrm>
            <a:prstGeom prst="rect">
              <a:avLst/>
            </a:prstGeom>
            <a:solidFill>
              <a:srgbClr val="FBF7C9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level End-to-End Secured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360° Web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43608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Experience - Personal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20666" y="1549412"/>
            <a:ext cx="2511077" cy="4680520"/>
            <a:chOff x="796639" y="950200"/>
            <a:chExt cx="2839257" cy="4824536"/>
          </a:xfrm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41" y="1905223"/>
            <a:ext cx="2312916" cy="41118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5548035" y="5252656"/>
            <a:ext cx="1847045" cy="977276"/>
            <a:chOff x="7099369" y="5047635"/>
            <a:chExt cx="1847045" cy="977276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7099369" y="5373216"/>
              <a:ext cx="54766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147524" y="5047635"/>
              <a:ext cx="1798890" cy="977276"/>
              <a:chOff x="7147524" y="5047635"/>
              <a:chExt cx="1798890" cy="977276"/>
            </a:xfrm>
          </p:grpSpPr>
          <p:pic>
            <p:nvPicPr>
              <p:cNvPr id="18" name="Picture 8" descr="ke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894419" y="504763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8" descr="ke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741026" y="5223230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8" descr="ke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597009" y="5414464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147524" y="5717134"/>
                <a:ext cx="1798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TEE Protected Keys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20866" y="2989572"/>
            <a:ext cx="2506957" cy="307777"/>
            <a:chOff x="6372200" y="2833191"/>
            <a:chExt cx="2506957" cy="307777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6372200" y="2981627"/>
              <a:ext cx="90770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255059" y="2833191"/>
              <a:ext cx="1624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Logo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20866" y="3372376"/>
            <a:ext cx="2622709" cy="523220"/>
            <a:chOff x="6372200" y="3245142"/>
            <a:chExt cx="2622709" cy="52322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6372200" y="3506752"/>
              <a:ext cx="80318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67165" y="3245142"/>
              <a:ext cx="18277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Real-Time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Balance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8898" y="2053468"/>
            <a:ext cx="2109637" cy="738664"/>
            <a:chOff x="6777729" y="2060848"/>
            <a:chExt cx="2109637" cy="738664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6777729" y="2417461"/>
              <a:ext cx="553992" cy="4229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319565" y="2060848"/>
              <a:ext cx="15678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Adapted to: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Language &amp;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Disability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7828" y="3918150"/>
            <a:ext cx="2300591" cy="1169551"/>
            <a:chOff x="6489162" y="3841882"/>
            <a:chExt cx="2300591" cy="1148021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489162" y="4205144"/>
              <a:ext cx="72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00856" y="3841882"/>
              <a:ext cx="1588897" cy="1148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UI Showing: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Direct Payment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Booking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Gas Station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Etc.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06412" y="5365836"/>
            <a:ext cx="4130678" cy="1231516"/>
            <a:chOff x="4257746" y="5387398"/>
            <a:chExt cx="4130678" cy="1231516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5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622</Words>
  <Application>Microsoft Office PowerPoint</Application>
  <PresentationFormat>On-screen Show (4:3)</PresentationFormat>
  <Paragraphs>112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100</cp:revision>
  <dcterms:created xsi:type="dcterms:W3CDTF">2019-05-26T05:25:22Z</dcterms:created>
  <dcterms:modified xsi:type="dcterms:W3CDTF">2019-10-31T06:00:31Z</dcterms:modified>
</cp:coreProperties>
</file>