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D2"/>
    <a:srgbClr val="F4F7ED"/>
    <a:srgbClr val="FBF7C9"/>
    <a:srgbClr val="EDE437"/>
    <a:srgbClr val="E1EBF7"/>
    <a:srgbClr val="FFFFFF"/>
    <a:srgbClr val="F2E648"/>
    <a:srgbClr val="FAFA72"/>
    <a:srgbClr val="F8F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3" autoAdjust="0"/>
    <p:restoredTop sz="94641" autoAdjust="0"/>
  </p:normalViewPr>
  <p:slideViewPr>
    <p:cSldViewPr>
      <p:cViewPr varScale="1">
        <p:scale>
          <a:sx n="83" d="100"/>
          <a:sy n="83" d="100"/>
        </p:scale>
        <p:origin x="-1143"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080E38-6FF2-48B3-BDAB-4FA23B840E92}" type="datetimeFigureOut">
              <a:rPr lang="en-US" smtClean="0"/>
              <a:t>2020-12-08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89953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80E38-6FF2-48B3-BDAB-4FA23B840E92}" type="datetimeFigureOut">
              <a:rPr lang="en-US" smtClean="0"/>
              <a:t>2020-12-08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727002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80E38-6FF2-48B3-BDAB-4FA23B840E92}" type="datetimeFigureOut">
              <a:rPr lang="en-US" smtClean="0"/>
              <a:t>2020-12-08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159928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80E38-6FF2-48B3-BDAB-4FA23B840E92}" type="datetimeFigureOut">
              <a:rPr lang="en-US" smtClean="0"/>
              <a:t>2020-12-08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26134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080E38-6FF2-48B3-BDAB-4FA23B840E92}" type="datetimeFigureOut">
              <a:rPr lang="en-US" smtClean="0"/>
              <a:t>2020-12-08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432266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080E38-6FF2-48B3-BDAB-4FA23B840E92}" type="datetimeFigureOut">
              <a:rPr lang="en-US" smtClean="0"/>
              <a:t>2020-12-08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387144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080E38-6FF2-48B3-BDAB-4FA23B840E92}" type="datetimeFigureOut">
              <a:rPr lang="en-US" smtClean="0"/>
              <a:t>2020-12-08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396937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080E38-6FF2-48B3-BDAB-4FA23B840E92}" type="datetimeFigureOut">
              <a:rPr lang="en-US" smtClean="0"/>
              <a:t>2020-12-08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3878030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80E38-6FF2-48B3-BDAB-4FA23B840E92}" type="datetimeFigureOut">
              <a:rPr lang="en-US" smtClean="0"/>
              <a:t>2020-12-08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304596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80E38-6FF2-48B3-BDAB-4FA23B840E92}" type="datetimeFigureOut">
              <a:rPr lang="en-US" smtClean="0"/>
              <a:t>2020-12-08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1097816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80E38-6FF2-48B3-BDAB-4FA23B840E92}" type="datetimeFigureOut">
              <a:rPr lang="en-US" smtClean="0"/>
              <a:t>2020-12-08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1630524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080E38-6FF2-48B3-BDAB-4FA23B840E92}" type="datetimeFigureOut">
              <a:rPr lang="en-US" smtClean="0"/>
              <a:t>2020-12-08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B1DB3-357A-411F-B0FD-62EA4977A493}" type="slidenum">
              <a:rPr lang="en-US" smtClean="0"/>
              <a:t>‹#›</a:t>
            </a:fld>
            <a:endParaRPr lang="en-US"/>
          </a:p>
        </p:txBody>
      </p:sp>
    </p:spTree>
    <p:extLst>
      <p:ext uri="{BB962C8B-B14F-4D97-AF65-F5344CB8AC3E}">
        <p14:creationId xmlns:p14="http://schemas.microsoft.com/office/powerpoint/2010/main" val="15534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jpeg"/><Relationship Id="rId2" Type="http://schemas.openxmlformats.org/officeDocument/2006/relationships/hyperlink" Target="https://cyberphone.github.io/doc/saturn/"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907824" y="1101740"/>
            <a:ext cx="1080000" cy="593437"/>
            <a:chOff x="1907824" y="1101740"/>
            <a:chExt cx="1080000" cy="593437"/>
          </a:xfrm>
        </p:grpSpPr>
        <p:sp>
          <p:nvSpPr>
            <p:cNvPr id="218" name="Oval 217"/>
            <p:cNvSpPr/>
            <p:nvPr/>
          </p:nvSpPr>
          <p:spPr>
            <a:xfrm>
              <a:off x="1907824" y="1101740"/>
              <a:ext cx="1080000" cy="590400"/>
            </a:xfrm>
            <a:prstGeom prst="ellipse">
              <a:avLst/>
            </a:prstGeom>
            <a:gradFill flip="none" rotWithShape="1">
              <a:gsLst>
                <a:gs pos="0">
                  <a:schemeClr val="accent3">
                    <a:lumMod val="60000"/>
                    <a:lumOff val="40000"/>
                  </a:schemeClr>
                </a:gs>
                <a:gs pos="60000">
                  <a:schemeClr val="accent3">
                    <a:lumMod val="20000"/>
                    <a:lumOff val="80000"/>
                  </a:schemeClr>
                </a:gs>
                <a:gs pos="36000">
                  <a:schemeClr val="accent3">
                    <a:lumMod val="20000"/>
                    <a:lumOff val="80000"/>
                  </a:schemeClr>
                </a:gs>
                <a:gs pos="100000">
                  <a:schemeClr val="accent3">
                    <a:lumMod val="60000"/>
                    <a:lumOff val="40000"/>
                  </a:schemeClr>
                </a:gs>
              </a:gsLst>
              <a:lin ang="13500000" scaled="0"/>
              <a:tileRect/>
            </a:gra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Arial" panose="020B0604020202020204" pitchFamily="34" charset="0"/>
                  <a:cs typeface="Arial" panose="020B0604020202020204" pitchFamily="34" charset="0"/>
                </a:rPr>
                <a:t>Acquirer</a:t>
              </a:r>
              <a:endParaRPr lang="en-US" sz="1200" dirty="0">
                <a:solidFill>
                  <a:schemeClr val="tx1"/>
                </a:solidFill>
                <a:latin typeface="Arial" panose="020B0604020202020204" pitchFamily="34" charset="0"/>
                <a:cs typeface="Arial" panose="020B0604020202020204" pitchFamily="34" charset="0"/>
              </a:endParaRPr>
            </a:p>
          </p:txBody>
        </p:sp>
        <p:sp>
          <p:nvSpPr>
            <p:cNvPr id="217" name="Flowchart: Magnetic Disk 216"/>
            <p:cNvSpPr/>
            <p:nvPr/>
          </p:nvSpPr>
          <p:spPr>
            <a:xfrm>
              <a:off x="1951140" y="1515177"/>
              <a:ext cx="324000" cy="180000"/>
            </a:xfrm>
            <a:prstGeom prst="flowChartMagneticDisk">
              <a:avLst/>
            </a:prstGeom>
            <a:gradFill flip="none" rotWithShape="1">
              <a:gsLst>
                <a:gs pos="1000">
                  <a:srgbClr val="BBCFE7"/>
                </a:gs>
                <a:gs pos="52000">
                  <a:srgbClr val="E1EBF7"/>
                </a:gs>
                <a:gs pos="100000">
                  <a:schemeClr val="accent1">
                    <a:lumMod val="60000"/>
                    <a:lumOff val="40000"/>
                  </a:schemeClr>
                </a:gs>
              </a:gsLst>
              <a:lin ang="0" scaled="1"/>
              <a:tileRect/>
            </a:gradFill>
            <a:ln w="63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1200" dirty="0">
                <a:solidFill>
                  <a:schemeClr val="tx1"/>
                </a:solidFill>
                <a:latin typeface="Arial" panose="020B0604020202020204" pitchFamily="34" charset="0"/>
                <a:cs typeface="Arial" panose="020B0604020202020204" pitchFamily="34" charset="0"/>
              </a:endParaRPr>
            </a:p>
          </p:txBody>
        </p:sp>
      </p:grpSp>
      <p:cxnSp>
        <p:nvCxnSpPr>
          <p:cNvPr id="214" name="Straight Arrow Connector 22"/>
          <p:cNvCxnSpPr/>
          <p:nvPr/>
        </p:nvCxnSpPr>
        <p:spPr>
          <a:xfrm flipV="1">
            <a:off x="6690249" y="1512000"/>
            <a:ext cx="1231200" cy="1573200"/>
          </a:xfrm>
          <a:prstGeom prst="bentConnector3">
            <a:avLst>
              <a:gd name="adj1" fmla="val 57614"/>
            </a:avLst>
          </a:prstGeom>
          <a:ln w="9525">
            <a:solidFill>
              <a:schemeClr val="bg1">
                <a:lumMod val="50000"/>
              </a:schemeClr>
            </a:solidFill>
            <a:prstDash val="sysDash"/>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6095999" y="1360884"/>
            <a:ext cx="1836000" cy="990000"/>
          </a:xfrm>
          <a:prstGeom prst="bentConnector3">
            <a:avLst>
              <a:gd name="adj1" fmla="val 33813"/>
            </a:avLst>
          </a:prstGeom>
          <a:ln w="9525">
            <a:solidFill>
              <a:schemeClr val="bg1">
                <a:lumMod val="50000"/>
              </a:schemeClr>
            </a:solidFill>
            <a:prstDash val="sysDash"/>
            <a:tailEnd type="triangle" w="sm" len="sm"/>
          </a:ln>
        </p:spPr>
        <p:style>
          <a:lnRef idx="1">
            <a:schemeClr val="accent1"/>
          </a:lnRef>
          <a:fillRef idx="0">
            <a:schemeClr val="accent1"/>
          </a:fillRef>
          <a:effectRef idx="0">
            <a:schemeClr val="accent1"/>
          </a:effectRef>
          <a:fontRef idx="minor">
            <a:schemeClr val="tx1"/>
          </a:fontRef>
        </p:style>
      </p:cxnSp>
      <p:sp>
        <p:nvSpPr>
          <p:cNvPr id="318" name="Rounded Rectangle 317"/>
          <p:cNvSpPr/>
          <p:nvPr/>
        </p:nvSpPr>
        <p:spPr>
          <a:xfrm>
            <a:off x="1547664" y="837865"/>
            <a:ext cx="1826674" cy="3167199"/>
          </a:xfrm>
          <a:prstGeom prst="roundRect">
            <a:avLst>
              <a:gd name="adj" fmla="val 11338"/>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5507340" y="2063239"/>
            <a:ext cx="557162" cy="447881"/>
            <a:chOff x="3321759" y="524071"/>
            <a:chExt cx="557162" cy="447881"/>
          </a:xfrm>
        </p:grpSpPr>
        <p:grpSp>
          <p:nvGrpSpPr>
            <p:cNvPr id="37" name="Group 36"/>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57" name="Rectangle 56"/>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a:stCxn id="58" idx="3"/>
                <a:endCxn id="58"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39" name="Oval 38"/>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Triangle 47"/>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440464" y="1773016"/>
                <a:ext cx="612003" cy="1799996"/>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Triangle 51"/>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21" name="Picture 120">
            <a:hlinkClick r:id="rId2" tooltip="Saturn"/>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0192" y="195235"/>
            <a:ext cx="1027250" cy="353445"/>
          </a:xfrm>
          <a:prstGeom prst="rect">
            <a:avLst/>
          </a:prstGeom>
        </p:spPr>
      </p:pic>
      <p:grpSp>
        <p:nvGrpSpPr>
          <p:cNvPr id="163" name="Group 162"/>
          <p:cNvGrpSpPr/>
          <p:nvPr/>
        </p:nvGrpSpPr>
        <p:grpSpPr>
          <a:xfrm>
            <a:off x="7924364" y="2897515"/>
            <a:ext cx="927282" cy="687559"/>
            <a:chOff x="4013200" y="3014663"/>
            <a:chExt cx="1117600" cy="828675"/>
          </a:xfrm>
          <a:effectLst>
            <a:outerShdw blurRad="50800" dist="38100" dir="2700000" algn="tl" rotWithShape="0">
              <a:prstClr val="black">
                <a:alpha val="40000"/>
              </a:prstClr>
            </a:outerShdw>
          </a:effectLst>
        </p:grpSpPr>
        <p:sp>
          <p:nvSpPr>
            <p:cNvPr id="171"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1"/>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3"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7"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11" name="Group 210"/>
          <p:cNvGrpSpPr/>
          <p:nvPr/>
        </p:nvGrpSpPr>
        <p:grpSpPr>
          <a:xfrm>
            <a:off x="7924364" y="1975702"/>
            <a:ext cx="927282" cy="687559"/>
            <a:chOff x="4013200" y="3014663"/>
            <a:chExt cx="1117600" cy="828675"/>
          </a:xfrm>
          <a:effectLst>
            <a:outerShdw blurRad="50800" dist="38100" dir="2700000" algn="tl" rotWithShape="0">
              <a:prstClr val="black">
                <a:alpha val="40000"/>
              </a:prstClr>
            </a:outerShdw>
          </a:effectLst>
        </p:grpSpPr>
        <p:sp>
          <p:nvSpPr>
            <p:cNvPr id="220"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220"/>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2"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3"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4" name="Group 233"/>
          <p:cNvGrpSpPr/>
          <p:nvPr/>
        </p:nvGrpSpPr>
        <p:grpSpPr>
          <a:xfrm>
            <a:off x="700172" y="2062002"/>
            <a:ext cx="557162" cy="447881"/>
            <a:chOff x="3321759" y="524071"/>
            <a:chExt cx="557162" cy="447881"/>
          </a:xfrm>
        </p:grpSpPr>
        <p:grpSp>
          <p:nvGrpSpPr>
            <p:cNvPr id="235" name="Group 234"/>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256" name="Rectangle 255"/>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9" name="Straight Connector 258"/>
              <p:cNvCxnSpPr>
                <a:stCxn id="257" idx="3"/>
                <a:endCxn id="257"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6" name="Group 235"/>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237" name="Oval 236"/>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ight Triangle 245"/>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ight Triangle 249"/>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9" name="Group 198"/>
          <p:cNvGrpSpPr/>
          <p:nvPr/>
        </p:nvGrpSpPr>
        <p:grpSpPr>
          <a:xfrm>
            <a:off x="7924364" y="1053890"/>
            <a:ext cx="927282" cy="687559"/>
            <a:chOff x="4013200" y="3014663"/>
            <a:chExt cx="1117600" cy="828675"/>
          </a:xfrm>
          <a:effectLst>
            <a:outerShdw blurRad="50800" dist="38100" dir="2700000" algn="tl" rotWithShape="0">
              <a:prstClr val="black">
                <a:alpha val="40000"/>
              </a:prstClr>
            </a:outerShdw>
          </a:effectLst>
        </p:grpSpPr>
        <p:sp>
          <p:nvSpPr>
            <p:cNvPr id="200"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200"/>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9"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64" name="Group 263"/>
          <p:cNvGrpSpPr/>
          <p:nvPr/>
        </p:nvGrpSpPr>
        <p:grpSpPr>
          <a:xfrm>
            <a:off x="3716726" y="2897515"/>
            <a:ext cx="927282" cy="687559"/>
            <a:chOff x="4013200" y="3014663"/>
            <a:chExt cx="1117600" cy="828675"/>
          </a:xfrm>
          <a:effectLst>
            <a:outerShdw blurRad="50800" dist="38100" dir="2700000" algn="tl" rotWithShape="0">
              <a:prstClr val="black">
                <a:alpha val="40000"/>
              </a:prstClr>
            </a:outerShdw>
          </a:effectLst>
        </p:grpSpPr>
        <p:sp>
          <p:nvSpPr>
            <p:cNvPr id="265"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Rectangle 265"/>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8"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9"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81" name="Group 280"/>
          <p:cNvGrpSpPr/>
          <p:nvPr/>
        </p:nvGrpSpPr>
        <p:grpSpPr>
          <a:xfrm>
            <a:off x="3716726" y="1975702"/>
            <a:ext cx="927282" cy="687559"/>
            <a:chOff x="4013200" y="3014663"/>
            <a:chExt cx="1117600" cy="828675"/>
          </a:xfrm>
          <a:effectLst>
            <a:outerShdw blurRad="50800" dist="38100" dir="2700000" algn="tl" rotWithShape="0">
              <a:prstClr val="black">
                <a:alpha val="40000"/>
              </a:prstClr>
            </a:outerShdw>
          </a:effectLst>
        </p:grpSpPr>
        <p:sp>
          <p:nvSpPr>
            <p:cNvPr id="282"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Rectangle 282"/>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0"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1"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2" name="Group 291"/>
          <p:cNvGrpSpPr/>
          <p:nvPr/>
        </p:nvGrpSpPr>
        <p:grpSpPr>
          <a:xfrm>
            <a:off x="3716726" y="1053890"/>
            <a:ext cx="927282" cy="687559"/>
            <a:chOff x="4013200" y="3014663"/>
            <a:chExt cx="1117600" cy="828675"/>
          </a:xfrm>
          <a:effectLst>
            <a:outerShdw blurRad="50800" dist="38100" dir="2700000" algn="tl" rotWithShape="0">
              <a:prstClr val="black">
                <a:alpha val="40000"/>
              </a:prstClr>
            </a:outerShdw>
          </a:effectLst>
        </p:grpSpPr>
        <p:sp>
          <p:nvSpPr>
            <p:cNvPr id="293"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Rectangle 293"/>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1"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2"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305" name="Straight Arrow Connector 304"/>
          <p:cNvCxnSpPr/>
          <p:nvPr/>
        </p:nvCxnSpPr>
        <p:spPr>
          <a:xfrm>
            <a:off x="1305810" y="2363965"/>
            <a:ext cx="626507" cy="715544"/>
          </a:xfrm>
          <a:prstGeom prst="straightConnector1">
            <a:avLst/>
          </a:prstGeom>
          <a:ln w="952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6" name="Straight Arrow Connector 305"/>
          <p:cNvCxnSpPr>
            <a:endCxn id="265" idx="1"/>
          </p:cNvCxnSpPr>
          <p:nvPr/>
        </p:nvCxnSpPr>
        <p:spPr>
          <a:xfrm>
            <a:off x="3059832" y="3241294"/>
            <a:ext cx="656894" cy="1"/>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7" name="Straight Arrow Connector 306"/>
          <p:cNvCxnSpPr/>
          <p:nvPr/>
        </p:nvCxnSpPr>
        <p:spPr>
          <a:xfrm flipV="1">
            <a:off x="3059832" y="2325310"/>
            <a:ext cx="656894" cy="11660"/>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8" name="Straight Arrow Connector 307"/>
          <p:cNvCxnSpPr/>
          <p:nvPr/>
        </p:nvCxnSpPr>
        <p:spPr>
          <a:xfrm flipV="1">
            <a:off x="3059832" y="1413931"/>
            <a:ext cx="656894" cy="4957"/>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p:nvPr/>
        </p:nvCxnSpPr>
        <p:spPr>
          <a:xfrm>
            <a:off x="3027759" y="1532334"/>
            <a:ext cx="668232" cy="655200"/>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3059832" y="2474907"/>
            <a:ext cx="629013" cy="663649"/>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flipV="1">
            <a:off x="3052763" y="1535374"/>
            <a:ext cx="623504" cy="666000"/>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2938463" y="1626394"/>
            <a:ext cx="724802" cy="1363908"/>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flipV="1">
            <a:off x="3047491" y="2473716"/>
            <a:ext cx="648500" cy="638242"/>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4" name="Straight Arrow Connector 313"/>
          <p:cNvCxnSpPr/>
          <p:nvPr/>
        </p:nvCxnSpPr>
        <p:spPr>
          <a:xfrm flipV="1">
            <a:off x="2939512" y="1679825"/>
            <a:ext cx="729374" cy="1350000"/>
          </a:xfrm>
          <a:prstGeom prst="straightConnector1">
            <a:avLst/>
          </a:prstGeom>
          <a:ln w="952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317" name="TextBox 316"/>
          <p:cNvSpPr txBox="1"/>
          <p:nvPr/>
        </p:nvSpPr>
        <p:spPr>
          <a:xfrm>
            <a:off x="395536" y="169210"/>
            <a:ext cx="4173002" cy="369332"/>
          </a:xfrm>
          <a:prstGeom prst="rect">
            <a:avLst/>
          </a:prstGeom>
          <a:noFill/>
        </p:spPr>
        <p:txBody>
          <a:bodyPr wrap="none" rtlCol="0">
            <a:spAutoFit/>
          </a:bodyPr>
          <a:lstStyle/>
          <a:p>
            <a:r>
              <a:rPr lang="en-US" i="1" dirty="0" smtClean="0">
                <a:latin typeface="Arial" panose="020B0604020202020204" pitchFamily="34" charset="0"/>
                <a:cs typeface="Arial" panose="020B0604020202020204" pitchFamily="34" charset="0"/>
              </a:rPr>
              <a:t>Presumed</a:t>
            </a:r>
            <a:r>
              <a:rPr lang="en-US" dirty="0" smtClean="0">
                <a:latin typeface="Arial" panose="020B0604020202020204" pitchFamily="34" charset="0"/>
                <a:cs typeface="Arial" panose="020B0604020202020204" pitchFamily="34" charset="0"/>
              </a:rPr>
              <a:t> EPI “Front-end” Architecture</a:t>
            </a:r>
            <a:endParaRPr lang="en-US" dirty="0">
              <a:latin typeface="Arial" panose="020B0604020202020204" pitchFamily="34" charset="0"/>
              <a:cs typeface="Arial" panose="020B0604020202020204" pitchFamily="34" charset="0"/>
            </a:endParaRPr>
          </a:p>
        </p:txBody>
      </p:sp>
      <p:sp>
        <p:nvSpPr>
          <p:cNvPr id="319" name="TextBox 318"/>
          <p:cNvSpPr txBox="1"/>
          <p:nvPr/>
        </p:nvSpPr>
        <p:spPr>
          <a:xfrm>
            <a:off x="570548" y="1780055"/>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320" name="TextBox 319"/>
          <p:cNvSpPr txBox="1"/>
          <p:nvPr/>
        </p:nvSpPr>
        <p:spPr>
          <a:xfrm>
            <a:off x="5368490" y="1780055"/>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321" name="TextBox 320"/>
          <p:cNvSpPr txBox="1"/>
          <p:nvPr/>
        </p:nvSpPr>
        <p:spPr>
          <a:xfrm>
            <a:off x="3540598" y="703729"/>
            <a:ext cx="107273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Issuer Banks</a:t>
            </a:r>
            <a:endParaRPr lang="en-US" sz="1200" dirty="0">
              <a:latin typeface="Arial" panose="020B0604020202020204" pitchFamily="34" charset="0"/>
              <a:cs typeface="Arial" panose="020B0604020202020204" pitchFamily="34" charset="0"/>
            </a:endParaRPr>
          </a:p>
        </p:txBody>
      </p:sp>
      <p:sp>
        <p:nvSpPr>
          <p:cNvPr id="322" name="TextBox 321"/>
          <p:cNvSpPr txBox="1"/>
          <p:nvPr/>
        </p:nvSpPr>
        <p:spPr>
          <a:xfrm>
            <a:off x="7819750" y="703729"/>
            <a:ext cx="107273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Issuer Banks</a:t>
            </a:r>
            <a:endParaRPr lang="en-US" sz="1200" dirty="0">
              <a:latin typeface="Arial" panose="020B0604020202020204" pitchFamily="34" charset="0"/>
              <a:cs typeface="Arial" panose="020B0604020202020204" pitchFamily="34" charset="0"/>
            </a:endParaRPr>
          </a:p>
        </p:txBody>
      </p:sp>
      <p:sp>
        <p:nvSpPr>
          <p:cNvPr id="323" name="TextBox 322"/>
          <p:cNvSpPr txBox="1"/>
          <p:nvPr/>
        </p:nvSpPr>
        <p:spPr>
          <a:xfrm>
            <a:off x="1664438" y="3701850"/>
            <a:ext cx="1592103"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Acceptance Network</a:t>
            </a:r>
            <a:endParaRPr lang="en-US" sz="1200" dirty="0">
              <a:latin typeface="Arial" panose="020B0604020202020204" pitchFamily="34" charset="0"/>
              <a:cs typeface="Arial" panose="020B0604020202020204" pitchFamily="34" charset="0"/>
            </a:endParaRPr>
          </a:p>
        </p:txBody>
      </p:sp>
      <p:sp>
        <p:nvSpPr>
          <p:cNvPr id="96" name="TextBox 95"/>
          <p:cNvSpPr txBox="1"/>
          <p:nvPr/>
        </p:nvSpPr>
        <p:spPr>
          <a:xfrm>
            <a:off x="323528" y="4293096"/>
            <a:ext cx="4152320" cy="2160240"/>
          </a:xfrm>
          <a:prstGeom prst="rect">
            <a:avLst/>
          </a:prstGeom>
          <a:solidFill>
            <a:srgbClr val="FEFED2"/>
          </a:solidFill>
          <a:ln w="6350">
            <a:solidFill>
              <a:schemeClr val="accent1">
                <a:shade val="50000"/>
              </a:schemeClr>
            </a:solidFill>
          </a:ln>
          <a:effectLst>
            <a:outerShdw blurRad="50800" dist="38100" dir="2700000" algn="tl" rotWithShape="0">
              <a:prstClr val="black">
                <a:alpha val="40000"/>
              </a:prstClr>
            </a:outerShdw>
          </a:effectLst>
        </p:spPr>
        <p:txBody>
          <a:bodyPr wrap="square" rtlCol="0">
            <a:noAutofit/>
          </a:bodyPr>
          <a:lstStyle/>
          <a:p>
            <a:r>
              <a:rPr lang="en-US" sz="1000" dirty="0" smtClean="0">
                <a:latin typeface="Arial" panose="020B0604020202020204" pitchFamily="34" charset="0"/>
                <a:cs typeface="Arial" panose="020B0604020202020204" pitchFamily="34" charset="0"/>
              </a:rPr>
              <a:t>In the traditional architecture for card-based payment authorizations, Merchants are connected to Acquirers who handle the communication with the Issuer Banks (or card networks).  An Acquirer is usually the entity that has the business agreement with a Merchant as well. </a:t>
            </a:r>
          </a:p>
          <a:p>
            <a:pPr>
              <a:spcBef>
                <a:spcPts val="600"/>
              </a:spcBef>
            </a:pPr>
            <a:r>
              <a:rPr lang="en-US" sz="1000" dirty="0" smtClean="0">
                <a:latin typeface="Arial" panose="020B0604020202020204" pitchFamily="34" charset="0"/>
                <a:cs typeface="Arial" panose="020B0604020202020204" pitchFamily="34" charset="0"/>
              </a:rPr>
              <a:t>The infrastructure needed to support card transactions depends on a </a:t>
            </a:r>
            <a:r>
              <a:rPr lang="en-US" sz="1000" i="1" dirty="0" smtClean="0">
                <a:latin typeface="Arial" panose="020B0604020202020204" pitchFamily="34" charset="0"/>
                <a:cs typeface="Arial" panose="020B0604020202020204" pitchFamily="34" charset="0"/>
              </a:rPr>
              <a:t>huge number of statically configured security parameters and paths</a:t>
            </a:r>
            <a:r>
              <a:rPr lang="en-US" sz="1000" dirty="0" smtClean="0">
                <a:latin typeface="Arial" panose="020B0604020202020204" pitchFamily="34" charset="0"/>
                <a:cs typeface="Arial" panose="020B0604020202020204" pitchFamily="34" charset="0"/>
              </a:rPr>
              <a:t>, illustrated by the arrows in the diagram.</a:t>
            </a:r>
          </a:p>
          <a:p>
            <a:pPr>
              <a:spcBef>
                <a:spcPts val="600"/>
              </a:spcBef>
            </a:pPr>
            <a:r>
              <a:rPr lang="en-US" sz="1000" dirty="0" smtClean="0">
                <a:latin typeface="Arial" panose="020B0604020202020204" pitchFamily="34" charset="0"/>
                <a:cs typeface="Arial" panose="020B0604020202020204" pitchFamily="34" charset="0"/>
              </a:rPr>
              <a:t>This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model also relies on </a:t>
            </a:r>
            <a:r>
              <a:rPr lang="en-US" sz="1000" i="1" dirty="0" smtClean="0">
                <a:latin typeface="Arial" panose="020B0604020202020204" pitchFamily="34" charset="0"/>
                <a:cs typeface="Arial" panose="020B0604020202020204" pitchFamily="34" charset="0"/>
              </a:rPr>
              <a:t>databases</a:t>
            </a:r>
            <a:r>
              <a:rPr lang="en-US" sz="1000" dirty="0" smtClean="0">
                <a:latin typeface="Arial" panose="020B0604020202020204" pitchFamily="34" charset="0"/>
                <a:cs typeface="Arial" panose="020B0604020202020204" pitchFamily="34" charset="0"/>
              </a:rPr>
              <a:t> holding card-number to Issuer Bank “routing” tables.</a:t>
            </a:r>
          </a:p>
          <a:p>
            <a:pPr>
              <a:spcBef>
                <a:spcPts val="600"/>
              </a:spcBef>
            </a:pPr>
            <a:endParaRPr lang="en-US" sz="1000" dirty="0" smtClean="0">
              <a:latin typeface="Arial" panose="020B0604020202020204" pitchFamily="34" charset="0"/>
              <a:cs typeface="Arial" panose="020B0604020202020204" pitchFamily="34" charset="0"/>
            </a:endParaRPr>
          </a:p>
          <a:p>
            <a:pPr>
              <a:spcBef>
                <a:spcPts val="600"/>
              </a:spcBef>
            </a:pPr>
            <a:r>
              <a:rPr lang="en-US" sz="1000" dirty="0" smtClean="0">
                <a:solidFill>
                  <a:schemeClr val="accent5">
                    <a:lumMod val="75000"/>
                  </a:schemeClr>
                </a:solidFill>
                <a:latin typeface="Arial" panose="020B0604020202020204" pitchFamily="34" charset="0"/>
                <a:cs typeface="Arial" panose="020B0604020202020204" pitchFamily="34" charset="0"/>
              </a:rPr>
              <a:t>.</a:t>
            </a:r>
            <a:endParaRPr lang="en-US" sz="1000" dirty="0">
              <a:solidFill>
                <a:schemeClr val="accent5">
                  <a:lumMod val="75000"/>
                </a:schemeClr>
              </a:solidFill>
              <a:latin typeface="Arial" panose="020B0604020202020204" pitchFamily="34" charset="0"/>
              <a:cs typeface="Arial" panose="020B0604020202020204" pitchFamily="34" charset="0"/>
            </a:endParaRPr>
          </a:p>
        </p:txBody>
      </p:sp>
      <p:sp>
        <p:nvSpPr>
          <p:cNvPr id="324" name="TextBox 323"/>
          <p:cNvSpPr txBox="1"/>
          <p:nvPr/>
        </p:nvSpPr>
        <p:spPr>
          <a:xfrm>
            <a:off x="4788024" y="3789040"/>
            <a:ext cx="4032448" cy="2854648"/>
          </a:xfrm>
          <a:prstGeom prst="rect">
            <a:avLst/>
          </a:prstGeom>
          <a:solidFill>
            <a:srgbClr val="FEFED2"/>
          </a:solidFill>
          <a:ln w="6350">
            <a:solidFill>
              <a:schemeClr val="accent1">
                <a:shade val="50000"/>
              </a:schemeClr>
            </a:solidFill>
          </a:ln>
          <a:effectLst>
            <a:outerShdw blurRad="50800" dist="38100" dir="2700000" algn="tl" rotWithShape="0">
              <a:prstClr val="black">
                <a:alpha val="40000"/>
              </a:prstClr>
            </a:outerShdw>
          </a:effectLst>
        </p:spPr>
        <p:txBody>
          <a:bodyPr wrap="square" rtlCol="0">
            <a:noAutofit/>
          </a:bodyPr>
          <a:lstStyle/>
          <a:p>
            <a:r>
              <a:rPr lang="en-US" sz="1000" dirty="0" smtClean="0">
                <a:latin typeface="Arial" panose="020B0604020202020204" pitchFamily="34" charset="0"/>
                <a:cs typeface="Arial" panose="020B0604020202020204" pitchFamily="34" charset="0"/>
              </a:rPr>
              <a:t>In the </a:t>
            </a:r>
            <a:r>
              <a:rPr lang="en-US" sz="1000" dirty="0" smtClean="0">
                <a:latin typeface="Arial" panose="020B0604020202020204" pitchFamily="34" charset="0"/>
                <a:cs typeface="Arial" panose="020B0604020202020204" pitchFamily="34" charset="0"/>
                <a:hlinkClick r:id="rId2"/>
              </a:rPr>
              <a:t>Saturn</a:t>
            </a:r>
            <a:r>
              <a:rPr lang="en-US" sz="1000" dirty="0" smtClean="0">
                <a:latin typeface="Arial" panose="020B0604020202020204" pitchFamily="34" charset="0"/>
                <a:cs typeface="Arial" panose="020B0604020202020204" pitchFamily="34" charset="0"/>
              </a:rPr>
              <a:t> architecture a Merchant has a business agreement with their account-holding Bank which also provides a simple </a:t>
            </a:r>
            <a:r>
              <a:rPr lang="en-US" sz="1000" i="1" dirty="0" smtClean="0">
                <a:latin typeface="Arial" panose="020B0604020202020204" pitchFamily="34" charset="0"/>
                <a:cs typeface="Arial" panose="020B0604020202020204" pitchFamily="34" charset="0"/>
              </a:rPr>
              <a:t>public trust service</a:t>
            </a:r>
            <a:r>
              <a:rPr lang="en-US" sz="1000" dirty="0" smtClean="0">
                <a:latin typeface="Arial" panose="020B0604020202020204" pitchFamily="34" charset="0"/>
                <a:cs typeface="Arial" panose="020B0604020202020204" pitchFamily="34" charset="0"/>
              </a:rPr>
              <a:t> (TS), that vouches for the Merchant’s validity including its claimed account number. </a:t>
            </a:r>
          </a:p>
          <a:p>
            <a:pPr>
              <a:spcBef>
                <a:spcPts val="600"/>
              </a:spcBef>
            </a:pPr>
            <a:r>
              <a:rPr lang="en-US" sz="1000" dirty="0" smtClean="0">
                <a:latin typeface="Arial" panose="020B0604020202020204" pitchFamily="34" charset="0"/>
                <a:cs typeface="Arial" panose="020B0604020202020204" pitchFamily="34" charset="0"/>
              </a:rPr>
              <a:t>The data provided by a TS is </a:t>
            </a:r>
            <a:r>
              <a:rPr lang="en-US" sz="1000" i="1" dirty="0" smtClean="0">
                <a:latin typeface="Arial" panose="020B0604020202020204" pitchFamily="34" charset="0"/>
                <a:cs typeface="Arial" panose="020B0604020202020204" pitchFamily="34" charset="0"/>
              </a:rPr>
              <a:t>digitally signed</a:t>
            </a:r>
            <a:r>
              <a:rPr lang="en-US" sz="1000" dirty="0" smtClean="0">
                <a:latin typeface="Arial" panose="020B0604020202020204" pitchFamily="34" charset="0"/>
                <a:cs typeface="Arial" panose="020B0604020202020204" pitchFamily="34" charset="0"/>
              </a:rPr>
              <a:t>  by the Merchant Bank and is thus to be trusted by all Banks sharing a specific payment schema like SEPA Inst.</a:t>
            </a:r>
          </a:p>
          <a:p>
            <a:pPr>
              <a:spcBef>
                <a:spcPts val="600"/>
              </a:spcBef>
            </a:pPr>
            <a:r>
              <a:rPr lang="en-US" sz="1000" dirty="0">
                <a:latin typeface="Arial" panose="020B0604020202020204" pitchFamily="34" charset="0"/>
                <a:cs typeface="Arial" panose="020B0604020202020204" pitchFamily="34" charset="0"/>
              </a:rPr>
              <a:t>Security with respect to </a:t>
            </a:r>
            <a:r>
              <a:rPr lang="en-US" sz="1000" dirty="0" smtClean="0">
                <a:latin typeface="Arial" panose="020B0604020202020204" pitchFamily="34" charset="0"/>
                <a:cs typeface="Arial" panose="020B0604020202020204" pitchFamily="34" charset="0"/>
              </a:rPr>
              <a:t>payment requests [</a:t>
            </a:r>
            <a:r>
              <a:rPr lang="en-US" sz="1000" dirty="0">
                <a:latin typeface="Arial" panose="020B0604020202020204" pitchFamily="34" charset="0"/>
                <a:cs typeface="Arial" panose="020B0604020202020204" pitchFamily="34" charset="0"/>
              </a:rPr>
              <a:t>2</a:t>
            </a:r>
            <a:r>
              <a:rPr lang="en-US" sz="1000" dirty="0" smtClean="0">
                <a:latin typeface="Arial" panose="020B0604020202020204" pitchFamily="34" charset="0"/>
                <a:cs typeface="Arial" panose="020B0604020202020204" pitchFamily="34" charset="0"/>
              </a:rPr>
              <a:t>] is </a:t>
            </a:r>
            <a:r>
              <a:rPr lang="en-US" sz="1000" dirty="0">
                <a:latin typeface="Arial" panose="020B0604020202020204" pitchFamily="34" charset="0"/>
                <a:cs typeface="Arial" panose="020B0604020202020204" pitchFamily="34" charset="0"/>
              </a:rPr>
              <a:t>maintained </a:t>
            </a:r>
            <a:r>
              <a:rPr lang="en-US" sz="1000" dirty="0" smtClean="0">
                <a:latin typeface="Arial" panose="020B0604020202020204" pitchFamily="34" charset="0"/>
                <a:cs typeface="Arial" panose="020B0604020202020204" pitchFamily="34" charset="0"/>
              </a:rPr>
              <a:t>through </a:t>
            </a:r>
            <a:r>
              <a:rPr lang="en-US" sz="1000" i="1" dirty="0" smtClean="0">
                <a:latin typeface="Arial" panose="020B0604020202020204" pitchFamily="34" charset="0"/>
                <a:cs typeface="Arial" panose="020B0604020202020204" pitchFamily="34" charset="0"/>
              </a:rPr>
              <a:t>mutually </a:t>
            </a:r>
            <a:r>
              <a:rPr lang="en-US" sz="1000" i="1" dirty="0">
                <a:latin typeface="Arial" panose="020B0604020202020204" pitchFamily="34" charset="0"/>
                <a:cs typeface="Arial" panose="020B0604020202020204" pitchFamily="34" charset="0"/>
              </a:rPr>
              <a:t>signed digital contracts</a:t>
            </a:r>
            <a:r>
              <a:rPr lang="en-US" sz="1000" dirty="0">
                <a:latin typeface="Arial" panose="020B0604020202020204" pitchFamily="34" charset="0"/>
                <a:cs typeface="Arial" panose="020B0604020202020204" pitchFamily="34" charset="0"/>
              </a:rPr>
              <a:t> resulting </a:t>
            </a:r>
            <a:r>
              <a:rPr lang="en-US" sz="1000" dirty="0" smtClean="0">
                <a:latin typeface="Arial" panose="020B0604020202020204" pitchFamily="34" charset="0"/>
                <a:cs typeface="Arial" panose="020B0604020202020204" pitchFamily="34" charset="0"/>
              </a:rPr>
              <a:t>from the Merchant </a:t>
            </a:r>
            <a:r>
              <a:rPr lang="en-US" sz="1000" dirty="0">
                <a:latin typeface="Arial" panose="020B0604020202020204" pitchFamily="34" charset="0"/>
                <a:cs typeface="Arial" panose="020B0604020202020204" pitchFamily="34" charset="0"/>
              </a:rPr>
              <a:t>and User authorization </a:t>
            </a:r>
            <a:r>
              <a:rPr lang="en-US" sz="1000" dirty="0" smtClean="0">
                <a:latin typeface="Arial" panose="020B0604020202020204" pitchFamily="34" charset="0"/>
                <a:cs typeface="Arial" panose="020B0604020202020204" pitchFamily="34" charset="0"/>
              </a:rPr>
              <a:t>step [1], combined </a:t>
            </a:r>
            <a:r>
              <a:rPr lang="en-US" sz="1000" dirty="0">
                <a:latin typeface="Arial" panose="020B0604020202020204" pitchFamily="34" charset="0"/>
                <a:cs typeface="Arial" panose="020B0604020202020204" pitchFamily="34" charset="0"/>
              </a:rPr>
              <a:t>with TS </a:t>
            </a:r>
            <a:r>
              <a:rPr lang="en-US" sz="1000" dirty="0" smtClean="0">
                <a:latin typeface="Arial" panose="020B0604020202020204" pitchFamily="34" charset="0"/>
                <a:cs typeface="Arial" panose="020B0604020202020204" pitchFamily="34" charset="0"/>
              </a:rPr>
              <a:t>Merchant lookups [</a:t>
            </a:r>
            <a:r>
              <a:rPr lang="en-US" sz="1000" dirty="0">
                <a:latin typeface="Arial" panose="020B0604020202020204" pitchFamily="34" charset="0"/>
                <a:cs typeface="Arial" panose="020B0604020202020204" pitchFamily="34" charset="0"/>
              </a:rPr>
              <a:t>3</a:t>
            </a:r>
            <a:r>
              <a:rPr lang="en-US" sz="1000" dirty="0" smtClean="0">
                <a:latin typeface="Arial" panose="020B0604020202020204" pitchFamily="34" charset="0"/>
                <a:cs typeface="Arial" panose="020B0604020202020204" pitchFamily="34" charset="0"/>
              </a:rPr>
              <a:t>].</a:t>
            </a:r>
          </a:p>
          <a:p>
            <a:pPr>
              <a:spcBef>
                <a:spcPts val="600"/>
              </a:spcBef>
            </a:pPr>
            <a:r>
              <a:rPr lang="en-US" sz="1000" dirty="0" smtClean="0">
                <a:latin typeface="Arial" panose="020B0604020202020204" pitchFamily="34" charset="0"/>
                <a:cs typeface="Arial" panose="020B0604020202020204" pitchFamily="34" charset="0"/>
              </a:rPr>
              <a:t>The arrows in the diagram are </a:t>
            </a:r>
            <a:r>
              <a:rPr lang="en-US" sz="1000" i="1" dirty="0" smtClean="0">
                <a:latin typeface="Arial" panose="020B0604020202020204" pitchFamily="34" charset="0"/>
                <a:cs typeface="Arial" panose="020B0604020202020204" pitchFamily="34" charset="0"/>
              </a:rPr>
              <a:t>transient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there is no need for externally configured security, path, or routing information</a:t>
            </a:r>
            <a:r>
              <a:rPr lang="en-US" sz="1000" dirty="0" smtClean="0">
                <a:latin typeface="Arial" panose="020B0604020202020204" pitchFamily="34" charset="0"/>
                <a:cs typeface="Arial" panose="020B0604020202020204" pitchFamily="34" charset="0"/>
              </a:rPr>
              <a:t>.</a:t>
            </a:r>
          </a:p>
        </p:txBody>
      </p:sp>
      <p:grpSp>
        <p:nvGrpSpPr>
          <p:cNvPr id="325" name="Group 324"/>
          <p:cNvGrpSpPr/>
          <p:nvPr/>
        </p:nvGrpSpPr>
        <p:grpSpPr>
          <a:xfrm>
            <a:off x="5347532" y="2897992"/>
            <a:ext cx="927282" cy="687559"/>
            <a:chOff x="4013200" y="3014663"/>
            <a:chExt cx="1117600" cy="828675"/>
          </a:xfrm>
          <a:effectLst>
            <a:outerShdw blurRad="50800" dist="38100" dir="2700000" algn="tl" rotWithShape="0">
              <a:prstClr val="black">
                <a:alpha val="40000"/>
              </a:prstClr>
            </a:outerShdw>
          </a:effectLst>
        </p:grpSpPr>
        <p:sp>
          <p:nvSpPr>
            <p:cNvPr id="326"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Rectangle 326"/>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4"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36" name="TextBox 335"/>
          <p:cNvSpPr txBox="1"/>
          <p:nvPr/>
        </p:nvSpPr>
        <p:spPr>
          <a:xfrm>
            <a:off x="5167964" y="2647945"/>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sp>
        <p:nvSpPr>
          <p:cNvPr id="337" name="Oval 336"/>
          <p:cNvSpPr/>
          <p:nvPr/>
        </p:nvSpPr>
        <p:spPr>
          <a:xfrm>
            <a:off x="6233519" y="2935190"/>
            <a:ext cx="396000" cy="288000"/>
          </a:xfrm>
          <a:prstGeom prst="ellipse">
            <a:avLst/>
          </a:prstGeom>
          <a:gradFill flip="none" rotWithShape="1">
            <a:gsLst>
              <a:gs pos="0">
                <a:schemeClr val="accent3">
                  <a:lumMod val="60000"/>
                  <a:lumOff val="40000"/>
                </a:schemeClr>
              </a:gs>
              <a:gs pos="50000">
                <a:schemeClr val="accent3">
                  <a:lumMod val="20000"/>
                  <a:lumOff val="80000"/>
                </a:schemeClr>
              </a:gs>
              <a:gs pos="100000">
                <a:schemeClr val="accent3">
                  <a:lumMod val="60000"/>
                  <a:lumOff val="40000"/>
                </a:schemeClr>
              </a:gs>
            </a:gsLst>
            <a:lin ang="13500000" scaled="0"/>
            <a:tileRect/>
          </a:gra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Arial" panose="020B0604020202020204" pitchFamily="34" charset="0"/>
                <a:cs typeface="Arial" panose="020B0604020202020204" pitchFamily="34" charset="0"/>
              </a:rPr>
              <a:t>TS</a:t>
            </a:r>
            <a:endParaRPr lang="en-US" sz="1200" dirty="0">
              <a:solidFill>
                <a:schemeClr val="tx1"/>
              </a:solidFill>
              <a:latin typeface="Arial" panose="020B0604020202020204" pitchFamily="34" charset="0"/>
              <a:cs typeface="Arial" panose="020B0604020202020204" pitchFamily="34" charset="0"/>
            </a:endParaRPr>
          </a:p>
        </p:txBody>
      </p:sp>
      <p:sp>
        <p:nvSpPr>
          <p:cNvPr id="111" name="TextBox 110"/>
          <p:cNvSpPr txBox="1"/>
          <p:nvPr/>
        </p:nvSpPr>
        <p:spPr>
          <a:xfrm>
            <a:off x="-5832" y="6654442"/>
            <a:ext cx="4184159"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Presumed EPI architecture versus Saturn in a C2B scenario, A.Rundgren-2020-12-06:1</a:t>
            </a:r>
            <a:endParaRPr lang="en-US" sz="800" dirty="0">
              <a:latin typeface="Arial" panose="020B0604020202020204" pitchFamily="34" charset="0"/>
              <a:cs typeface="Arial" panose="020B0604020202020204" pitchFamily="34" charset="0"/>
            </a:endParaRPr>
          </a:p>
        </p:txBody>
      </p:sp>
      <p:sp>
        <p:nvSpPr>
          <p:cNvPr id="112" name="TextBox 111"/>
          <p:cNvSpPr txBox="1"/>
          <p:nvPr/>
        </p:nvSpPr>
        <p:spPr>
          <a:xfrm>
            <a:off x="6168086" y="1552028"/>
            <a:ext cx="1096302" cy="182325"/>
          </a:xfrm>
          <a:prstGeom prst="roundRect">
            <a:avLst/>
          </a:prstGeom>
          <a:solidFill>
            <a:schemeClr val="bg1"/>
          </a:solidFill>
          <a:ln w="6350">
            <a:solidFill>
              <a:schemeClr val="bg1">
                <a:lumMod val="50000"/>
              </a:schemeClr>
            </a:solidFill>
          </a:ln>
          <a:effectLst>
            <a:outerShdw blurRad="50800" dist="38100" dir="2700000" algn="tl" rotWithShape="0">
              <a:prstClr val="black">
                <a:alpha val="40000"/>
              </a:prstClr>
            </a:outerShdw>
          </a:effectLst>
        </p:spPr>
        <p:txBody>
          <a:bodyPr wrap="none" lIns="36000" tIns="0" rIns="36000" bIns="10800" rtlCol="0" anchor="ctr" anchorCtr="1">
            <a:spAutoFit/>
          </a:bodyPr>
          <a:lstStyle/>
          <a:p>
            <a:pPr algn="ctr"/>
            <a:r>
              <a:rPr lang="en-US" sz="1000" dirty="0" smtClean="0">
                <a:latin typeface="Arial" panose="020B0604020202020204" pitchFamily="34" charset="0"/>
                <a:cs typeface="Arial" panose="020B0604020202020204" pitchFamily="34" charset="0"/>
              </a:rPr>
              <a:t>Payment Request</a:t>
            </a:r>
            <a:endParaRPr lang="en-US" sz="1000" dirty="0">
              <a:latin typeface="Arial" panose="020B0604020202020204" pitchFamily="34" charset="0"/>
              <a:cs typeface="Arial" panose="020B0604020202020204" pitchFamily="34" charset="0"/>
            </a:endParaRPr>
          </a:p>
        </p:txBody>
      </p:sp>
      <p:sp>
        <p:nvSpPr>
          <p:cNvPr id="353" name="TextBox 352"/>
          <p:cNvSpPr txBox="1"/>
          <p:nvPr/>
        </p:nvSpPr>
        <p:spPr>
          <a:xfrm>
            <a:off x="6866728" y="2714875"/>
            <a:ext cx="1067169" cy="182325"/>
          </a:xfrm>
          <a:prstGeom prst="roundRect">
            <a:avLst/>
          </a:prstGeom>
          <a:solidFill>
            <a:schemeClr val="bg1"/>
          </a:solidFill>
          <a:ln w="6350">
            <a:solidFill>
              <a:schemeClr val="bg1">
                <a:lumMod val="50000"/>
              </a:schemeClr>
            </a:solidFill>
          </a:ln>
          <a:effectLst>
            <a:outerShdw blurRad="50800" dist="38100" dir="2700000" algn="tl" rotWithShape="0">
              <a:prstClr val="black">
                <a:alpha val="40000"/>
              </a:prstClr>
            </a:outerShdw>
          </a:effectLst>
        </p:spPr>
        <p:txBody>
          <a:bodyPr wrap="none" lIns="36000" tIns="0" rIns="36000" bIns="10800" rtlCol="0" anchor="ctr" anchorCtr="1">
            <a:spAutoFit/>
          </a:bodyPr>
          <a:lstStyle/>
          <a:p>
            <a:pPr algn="ctr"/>
            <a:r>
              <a:rPr lang="en-US" sz="1000" dirty="0" smtClean="0">
                <a:latin typeface="Arial" panose="020B0604020202020204" pitchFamily="34" charset="0"/>
                <a:cs typeface="Arial" panose="020B0604020202020204" pitchFamily="34" charset="0"/>
              </a:rPr>
              <a:t>Merchant Lookup</a:t>
            </a:r>
            <a:endParaRPr lang="en-US" sz="1000" dirty="0">
              <a:latin typeface="Arial" panose="020B0604020202020204" pitchFamily="34" charset="0"/>
              <a:cs typeface="Arial" panose="020B0604020202020204" pitchFamily="34" charset="0"/>
            </a:endParaRPr>
          </a:p>
        </p:txBody>
      </p:sp>
      <p:grpSp>
        <p:nvGrpSpPr>
          <p:cNvPr id="357" name="Group 356"/>
          <p:cNvGrpSpPr/>
          <p:nvPr/>
        </p:nvGrpSpPr>
        <p:grpSpPr>
          <a:xfrm>
            <a:off x="6448326" y="3185182"/>
            <a:ext cx="288000" cy="315826"/>
            <a:chOff x="7439528" y="2941466"/>
            <a:chExt cx="216024" cy="262996"/>
          </a:xfrm>
          <a:effectLst>
            <a:outerShdw blurRad="50800" dist="38100" dir="2700000" algn="tl" rotWithShape="0">
              <a:prstClr val="black">
                <a:alpha val="40000"/>
              </a:prstClr>
            </a:outerShdw>
          </a:effectLst>
        </p:grpSpPr>
        <p:sp>
          <p:nvSpPr>
            <p:cNvPr id="358" name="Rectangle 357"/>
            <p:cNvSpPr/>
            <p:nvPr/>
          </p:nvSpPr>
          <p:spPr>
            <a:xfrm>
              <a:off x="7468660" y="2947270"/>
              <a:ext cx="148780" cy="79280"/>
            </a:xfrm>
            <a:prstGeom prst="rect">
              <a:avLst/>
            </a:prstGeom>
            <a:solidFill>
              <a:schemeClr val="bg1"/>
            </a:solidFill>
            <a:ln w="38100">
              <a:no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9" name="Picture 3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9528" y="2941466"/>
              <a:ext cx="216024" cy="262996"/>
            </a:xfrm>
            <a:prstGeom prst="rect">
              <a:avLst/>
            </a:prstGeom>
            <a:noFill/>
            <a:extLst>
              <a:ext uri="{909E8E84-426E-40DD-AFC4-6F175D3DCCD1}">
                <a14:hiddenFill xmlns:a14="http://schemas.microsoft.com/office/drawing/2010/main">
                  <a:solidFill>
                    <a:srgbClr val="FFFFFF"/>
                  </a:solidFill>
                </a14:hiddenFill>
              </a:ext>
            </a:extLst>
          </p:spPr>
        </p:pic>
      </p:grpSp>
      <p:pic>
        <p:nvPicPr>
          <p:cNvPr id="170" name="Picture 6" descr="C:\Users\Anders\AppData\Local\Microsoft\Windows\INetCache\IE\10FYNQXY\Crystal_Clear_kdm_user_femal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23056" y="1014239"/>
            <a:ext cx="540000" cy="54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79" name="Group 178"/>
          <p:cNvGrpSpPr/>
          <p:nvPr/>
        </p:nvGrpSpPr>
        <p:grpSpPr>
          <a:xfrm>
            <a:off x="5142358" y="1088792"/>
            <a:ext cx="359900" cy="468000"/>
            <a:chOff x="5523510" y="2050055"/>
            <a:chExt cx="359900" cy="502719"/>
          </a:xfrm>
        </p:grpSpPr>
        <p:pic>
          <p:nvPicPr>
            <p:cNvPr id="180" name="Picture 4" descr="C:\Users\Anders\AppData\Local\Microsoft\Windows\INetCache\IE\YM8GPEOA\mobil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5527737" y="205005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81" name="Rectangle 180"/>
            <p:cNvSpPr/>
            <p:nvPr/>
          </p:nvSpPr>
          <p:spPr>
            <a:xfrm>
              <a:off x="5591696" y="2129999"/>
              <a:ext cx="219600" cy="34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181"/>
            <p:cNvSpPr txBox="1"/>
            <p:nvPr/>
          </p:nvSpPr>
          <p:spPr>
            <a:xfrm>
              <a:off x="5523510" y="2114240"/>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84" name="Group 183"/>
            <p:cNvGrpSpPr/>
            <p:nvPr/>
          </p:nvGrpSpPr>
          <p:grpSpPr>
            <a:xfrm>
              <a:off x="5659747" y="2347454"/>
              <a:ext cx="72000" cy="72000"/>
              <a:chOff x="7812386" y="2253126"/>
              <a:chExt cx="144016" cy="144016"/>
            </a:xfrm>
          </p:grpSpPr>
          <p:sp>
            <p:nvSpPr>
              <p:cNvPr id="185" name="Rectangle 184"/>
              <p:cNvSpPr/>
              <p:nvPr/>
            </p:nvSpPr>
            <p:spPr>
              <a:xfrm>
                <a:off x="7812386" y="2253126"/>
                <a:ext cx="144016" cy="144016"/>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7855725" y="2293359"/>
                <a:ext cx="61201" cy="61201"/>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 name="Rectangle 11"/>
          <p:cNvSpPr/>
          <p:nvPr/>
        </p:nvSpPr>
        <p:spPr>
          <a:xfrm>
            <a:off x="5327161" y="1624222"/>
            <a:ext cx="183867" cy="724658"/>
          </a:xfrm>
          <a:custGeom>
            <a:avLst/>
            <a:gdLst>
              <a:gd name="connsiteX0" fmla="*/ 0 w 288032"/>
              <a:gd name="connsiteY0" fmla="*/ 0 h 307740"/>
              <a:gd name="connsiteX1" fmla="*/ 288032 w 288032"/>
              <a:gd name="connsiteY1" fmla="*/ 0 h 307740"/>
              <a:gd name="connsiteX2" fmla="*/ 288032 w 288032"/>
              <a:gd name="connsiteY2" fmla="*/ 307740 h 307740"/>
              <a:gd name="connsiteX3" fmla="*/ 0 w 288032"/>
              <a:gd name="connsiteY3" fmla="*/ 307740 h 307740"/>
              <a:gd name="connsiteX4" fmla="*/ 0 w 288032"/>
              <a:gd name="connsiteY4" fmla="*/ 0 h 307740"/>
              <a:gd name="connsiteX0" fmla="*/ 288032 w 379472"/>
              <a:gd name="connsiteY0" fmla="*/ 0 h 307740"/>
              <a:gd name="connsiteX1" fmla="*/ 288032 w 379472"/>
              <a:gd name="connsiteY1" fmla="*/ 307740 h 307740"/>
              <a:gd name="connsiteX2" fmla="*/ 0 w 379472"/>
              <a:gd name="connsiteY2" fmla="*/ 307740 h 307740"/>
              <a:gd name="connsiteX3" fmla="*/ 0 w 379472"/>
              <a:gd name="connsiteY3" fmla="*/ 0 h 307740"/>
              <a:gd name="connsiteX4" fmla="*/ 379472 w 379472"/>
              <a:gd name="connsiteY4" fmla="*/ 91440 h 307740"/>
              <a:gd name="connsiteX0" fmla="*/ 288032 w 288032"/>
              <a:gd name="connsiteY0" fmla="*/ 0 h 307740"/>
              <a:gd name="connsiteX1" fmla="*/ 288032 w 288032"/>
              <a:gd name="connsiteY1" fmla="*/ 307740 h 307740"/>
              <a:gd name="connsiteX2" fmla="*/ 0 w 288032"/>
              <a:gd name="connsiteY2" fmla="*/ 307740 h 307740"/>
              <a:gd name="connsiteX3" fmla="*/ 0 w 288032"/>
              <a:gd name="connsiteY3" fmla="*/ 0 h 307740"/>
              <a:gd name="connsiteX0" fmla="*/ 288032 w 288032"/>
              <a:gd name="connsiteY0" fmla="*/ 307740 h 307740"/>
              <a:gd name="connsiteX1" fmla="*/ 0 w 288032"/>
              <a:gd name="connsiteY1" fmla="*/ 307740 h 307740"/>
              <a:gd name="connsiteX2" fmla="*/ 0 w 288032"/>
              <a:gd name="connsiteY2" fmla="*/ 0 h 307740"/>
            </a:gdLst>
            <a:ahLst/>
            <a:cxnLst>
              <a:cxn ang="0">
                <a:pos x="connsiteX0" y="connsiteY0"/>
              </a:cxn>
              <a:cxn ang="0">
                <a:pos x="connsiteX1" y="connsiteY1"/>
              </a:cxn>
              <a:cxn ang="0">
                <a:pos x="connsiteX2" y="connsiteY2"/>
              </a:cxn>
            </a:cxnLst>
            <a:rect l="l" t="t" r="r" b="b"/>
            <a:pathLst>
              <a:path w="288032" h="307740">
                <a:moveTo>
                  <a:pt x="288032" y="307740"/>
                </a:moveTo>
                <a:lnTo>
                  <a:pt x="0" y="307740"/>
                </a:lnTo>
                <a:lnTo>
                  <a:pt x="0" y="0"/>
                </a:lnTo>
              </a:path>
            </a:pathLst>
          </a:custGeom>
          <a:noFill/>
          <a:ln w="9525">
            <a:solidFill>
              <a:schemeClr val="bg1">
                <a:lumMod val="50000"/>
              </a:schemeClr>
            </a:solidFill>
            <a:prstDash val="sysDash"/>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5004048" y="705592"/>
            <a:ext cx="1059008"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Wallet / User</a:t>
            </a:r>
            <a:endParaRPr lang="en-US" sz="1200" dirty="0">
              <a:latin typeface="Arial" panose="020B0604020202020204" pitchFamily="34" charset="0"/>
              <a:cs typeface="Arial" panose="020B0604020202020204" pitchFamily="34" charset="0"/>
            </a:endParaRPr>
          </a:p>
        </p:txBody>
      </p:sp>
      <p:pic>
        <p:nvPicPr>
          <p:cNvPr id="189" name="Picture 6" descr="C:\Users\Anders\AppData\Local\Microsoft\Windows\INetCache\IE\10FYNQXY\Crystal_Clear_kdm_user_femal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8520" y="1001343"/>
            <a:ext cx="540000" cy="54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90" name="Group 189"/>
          <p:cNvGrpSpPr/>
          <p:nvPr/>
        </p:nvGrpSpPr>
        <p:grpSpPr>
          <a:xfrm>
            <a:off x="317822" y="1075896"/>
            <a:ext cx="359900" cy="468000"/>
            <a:chOff x="5523510" y="2050055"/>
            <a:chExt cx="359900" cy="502719"/>
          </a:xfrm>
        </p:grpSpPr>
        <p:pic>
          <p:nvPicPr>
            <p:cNvPr id="191" name="Picture 4" descr="C:\Users\Anders\AppData\Local\Microsoft\Windows\INetCache\IE\YM8GPEOA\mobil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5527737" y="205005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2" name="Rectangle 191"/>
            <p:cNvSpPr/>
            <p:nvPr/>
          </p:nvSpPr>
          <p:spPr>
            <a:xfrm>
              <a:off x="5591696" y="2129999"/>
              <a:ext cx="219600" cy="34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TextBox 192"/>
            <p:cNvSpPr txBox="1"/>
            <p:nvPr/>
          </p:nvSpPr>
          <p:spPr>
            <a:xfrm>
              <a:off x="5523510" y="2114240"/>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94" name="Group 193"/>
            <p:cNvGrpSpPr/>
            <p:nvPr/>
          </p:nvGrpSpPr>
          <p:grpSpPr>
            <a:xfrm>
              <a:off x="5659747" y="2347454"/>
              <a:ext cx="72000" cy="72000"/>
              <a:chOff x="7812386" y="2253126"/>
              <a:chExt cx="144016" cy="144016"/>
            </a:xfrm>
          </p:grpSpPr>
          <p:sp>
            <p:nvSpPr>
              <p:cNvPr id="195" name="Rectangle 194"/>
              <p:cNvSpPr/>
              <p:nvPr/>
            </p:nvSpPr>
            <p:spPr>
              <a:xfrm>
                <a:off x="7812386" y="2253126"/>
                <a:ext cx="144016" cy="144016"/>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7855725" y="2293359"/>
                <a:ext cx="61201" cy="61201"/>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7" name="Rectangle 11"/>
          <p:cNvSpPr/>
          <p:nvPr/>
        </p:nvSpPr>
        <p:spPr>
          <a:xfrm>
            <a:off x="502625" y="1611326"/>
            <a:ext cx="183867" cy="724658"/>
          </a:xfrm>
          <a:custGeom>
            <a:avLst/>
            <a:gdLst>
              <a:gd name="connsiteX0" fmla="*/ 0 w 288032"/>
              <a:gd name="connsiteY0" fmla="*/ 0 h 307740"/>
              <a:gd name="connsiteX1" fmla="*/ 288032 w 288032"/>
              <a:gd name="connsiteY1" fmla="*/ 0 h 307740"/>
              <a:gd name="connsiteX2" fmla="*/ 288032 w 288032"/>
              <a:gd name="connsiteY2" fmla="*/ 307740 h 307740"/>
              <a:gd name="connsiteX3" fmla="*/ 0 w 288032"/>
              <a:gd name="connsiteY3" fmla="*/ 307740 h 307740"/>
              <a:gd name="connsiteX4" fmla="*/ 0 w 288032"/>
              <a:gd name="connsiteY4" fmla="*/ 0 h 307740"/>
              <a:gd name="connsiteX0" fmla="*/ 288032 w 379472"/>
              <a:gd name="connsiteY0" fmla="*/ 0 h 307740"/>
              <a:gd name="connsiteX1" fmla="*/ 288032 w 379472"/>
              <a:gd name="connsiteY1" fmla="*/ 307740 h 307740"/>
              <a:gd name="connsiteX2" fmla="*/ 0 w 379472"/>
              <a:gd name="connsiteY2" fmla="*/ 307740 h 307740"/>
              <a:gd name="connsiteX3" fmla="*/ 0 w 379472"/>
              <a:gd name="connsiteY3" fmla="*/ 0 h 307740"/>
              <a:gd name="connsiteX4" fmla="*/ 379472 w 379472"/>
              <a:gd name="connsiteY4" fmla="*/ 91440 h 307740"/>
              <a:gd name="connsiteX0" fmla="*/ 288032 w 288032"/>
              <a:gd name="connsiteY0" fmla="*/ 0 h 307740"/>
              <a:gd name="connsiteX1" fmla="*/ 288032 w 288032"/>
              <a:gd name="connsiteY1" fmla="*/ 307740 h 307740"/>
              <a:gd name="connsiteX2" fmla="*/ 0 w 288032"/>
              <a:gd name="connsiteY2" fmla="*/ 307740 h 307740"/>
              <a:gd name="connsiteX3" fmla="*/ 0 w 288032"/>
              <a:gd name="connsiteY3" fmla="*/ 0 h 307740"/>
              <a:gd name="connsiteX0" fmla="*/ 288032 w 288032"/>
              <a:gd name="connsiteY0" fmla="*/ 307740 h 307740"/>
              <a:gd name="connsiteX1" fmla="*/ 0 w 288032"/>
              <a:gd name="connsiteY1" fmla="*/ 307740 h 307740"/>
              <a:gd name="connsiteX2" fmla="*/ 0 w 288032"/>
              <a:gd name="connsiteY2" fmla="*/ 0 h 307740"/>
            </a:gdLst>
            <a:ahLst/>
            <a:cxnLst>
              <a:cxn ang="0">
                <a:pos x="connsiteX0" y="connsiteY0"/>
              </a:cxn>
              <a:cxn ang="0">
                <a:pos x="connsiteX1" y="connsiteY1"/>
              </a:cxn>
              <a:cxn ang="0">
                <a:pos x="connsiteX2" y="connsiteY2"/>
              </a:cxn>
            </a:cxnLst>
            <a:rect l="l" t="t" r="r" b="b"/>
            <a:pathLst>
              <a:path w="288032" h="307740">
                <a:moveTo>
                  <a:pt x="288032" y="307740"/>
                </a:moveTo>
                <a:lnTo>
                  <a:pt x="0" y="307740"/>
                </a:lnTo>
                <a:lnTo>
                  <a:pt x="0" y="0"/>
                </a:lnTo>
              </a:path>
            </a:pathLst>
          </a:custGeom>
          <a:noFill/>
          <a:ln w="9525">
            <a:solidFill>
              <a:schemeClr val="bg1">
                <a:lumMod val="50000"/>
              </a:schemeClr>
            </a:solidFill>
            <a:prstDash val="sysDash"/>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TextBox 197"/>
          <p:cNvSpPr txBox="1"/>
          <p:nvPr/>
        </p:nvSpPr>
        <p:spPr>
          <a:xfrm>
            <a:off x="179512" y="692696"/>
            <a:ext cx="1059008"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Wallet / User</a:t>
            </a:r>
            <a:endParaRPr lang="en-US" sz="12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8660" y="2895327"/>
            <a:ext cx="938404" cy="586970"/>
          </a:xfrm>
          <a:prstGeom prst="rect">
            <a:avLst/>
          </a:prstGeom>
        </p:spPr>
      </p:pic>
      <p:sp>
        <p:nvSpPr>
          <p:cNvPr id="206" name="Rectangle 11"/>
          <p:cNvSpPr/>
          <p:nvPr/>
        </p:nvSpPr>
        <p:spPr>
          <a:xfrm flipV="1">
            <a:off x="499701" y="2416309"/>
            <a:ext cx="183867" cy="390421"/>
          </a:xfrm>
          <a:custGeom>
            <a:avLst/>
            <a:gdLst>
              <a:gd name="connsiteX0" fmla="*/ 0 w 288032"/>
              <a:gd name="connsiteY0" fmla="*/ 0 h 307740"/>
              <a:gd name="connsiteX1" fmla="*/ 288032 w 288032"/>
              <a:gd name="connsiteY1" fmla="*/ 0 h 307740"/>
              <a:gd name="connsiteX2" fmla="*/ 288032 w 288032"/>
              <a:gd name="connsiteY2" fmla="*/ 307740 h 307740"/>
              <a:gd name="connsiteX3" fmla="*/ 0 w 288032"/>
              <a:gd name="connsiteY3" fmla="*/ 307740 h 307740"/>
              <a:gd name="connsiteX4" fmla="*/ 0 w 288032"/>
              <a:gd name="connsiteY4" fmla="*/ 0 h 307740"/>
              <a:gd name="connsiteX0" fmla="*/ 288032 w 379472"/>
              <a:gd name="connsiteY0" fmla="*/ 0 h 307740"/>
              <a:gd name="connsiteX1" fmla="*/ 288032 w 379472"/>
              <a:gd name="connsiteY1" fmla="*/ 307740 h 307740"/>
              <a:gd name="connsiteX2" fmla="*/ 0 w 379472"/>
              <a:gd name="connsiteY2" fmla="*/ 307740 h 307740"/>
              <a:gd name="connsiteX3" fmla="*/ 0 w 379472"/>
              <a:gd name="connsiteY3" fmla="*/ 0 h 307740"/>
              <a:gd name="connsiteX4" fmla="*/ 379472 w 379472"/>
              <a:gd name="connsiteY4" fmla="*/ 91440 h 307740"/>
              <a:gd name="connsiteX0" fmla="*/ 288032 w 288032"/>
              <a:gd name="connsiteY0" fmla="*/ 0 h 307740"/>
              <a:gd name="connsiteX1" fmla="*/ 288032 w 288032"/>
              <a:gd name="connsiteY1" fmla="*/ 307740 h 307740"/>
              <a:gd name="connsiteX2" fmla="*/ 0 w 288032"/>
              <a:gd name="connsiteY2" fmla="*/ 307740 h 307740"/>
              <a:gd name="connsiteX3" fmla="*/ 0 w 288032"/>
              <a:gd name="connsiteY3" fmla="*/ 0 h 307740"/>
              <a:gd name="connsiteX0" fmla="*/ 288032 w 288032"/>
              <a:gd name="connsiteY0" fmla="*/ 307740 h 307740"/>
              <a:gd name="connsiteX1" fmla="*/ 0 w 288032"/>
              <a:gd name="connsiteY1" fmla="*/ 307740 h 307740"/>
              <a:gd name="connsiteX2" fmla="*/ 0 w 288032"/>
              <a:gd name="connsiteY2" fmla="*/ 0 h 307740"/>
            </a:gdLst>
            <a:ahLst/>
            <a:cxnLst>
              <a:cxn ang="0">
                <a:pos x="connsiteX0" y="connsiteY0"/>
              </a:cxn>
              <a:cxn ang="0">
                <a:pos x="connsiteX1" y="connsiteY1"/>
              </a:cxn>
              <a:cxn ang="0">
                <a:pos x="connsiteX2" y="connsiteY2"/>
              </a:cxn>
            </a:cxnLst>
            <a:rect l="l" t="t" r="r" b="b"/>
            <a:pathLst>
              <a:path w="288032" h="307740">
                <a:moveTo>
                  <a:pt x="288032" y="307740"/>
                </a:moveTo>
                <a:lnTo>
                  <a:pt x="0" y="307740"/>
                </a:lnTo>
                <a:lnTo>
                  <a:pt x="0" y="0"/>
                </a:lnTo>
              </a:path>
            </a:pathLst>
          </a:custGeom>
          <a:noFill/>
          <a:ln w="9525">
            <a:solidFill>
              <a:schemeClr val="bg1">
                <a:lumMod val="50000"/>
              </a:schemeClr>
            </a:solidFill>
            <a:prstDash val="sysDash"/>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TextBox 211"/>
          <p:cNvSpPr txBox="1"/>
          <p:nvPr/>
        </p:nvSpPr>
        <p:spPr>
          <a:xfrm>
            <a:off x="322409" y="3471391"/>
            <a:ext cx="952505" cy="461665"/>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Alternative:</a:t>
            </a:r>
          </a:p>
          <a:p>
            <a:pPr algn="ctr"/>
            <a:r>
              <a:rPr lang="en-US" sz="1200" dirty="0" smtClean="0">
                <a:latin typeface="Arial" panose="020B0604020202020204" pitchFamily="34" charset="0"/>
                <a:cs typeface="Arial" panose="020B0604020202020204" pitchFamily="34" charset="0"/>
              </a:rPr>
              <a:t>SEPA Card</a:t>
            </a:r>
            <a:endParaRPr lang="en-US" sz="1200" dirty="0">
              <a:latin typeface="Arial" panose="020B0604020202020204" pitchFamily="34" charset="0"/>
              <a:cs typeface="Arial" panose="020B0604020202020204" pitchFamily="34" charset="0"/>
            </a:endParaRPr>
          </a:p>
        </p:txBody>
      </p:sp>
      <p:sp>
        <p:nvSpPr>
          <p:cNvPr id="6" name="TextBox 5"/>
          <p:cNvSpPr txBox="1"/>
          <p:nvPr/>
        </p:nvSpPr>
        <p:spPr>
          <a:xfrm>
            <a:off x="446688" y="5948089"/>
            <a:ext cx="3906000" cy="400110"/>
          </a:xfrm>
          <a:prstGeom prst="rect">
            <a:avLst/>
          </a:prstGeom>
          <a:noFill/>
          <a:ln w="9525">
            <a:solidFill>
              <a:srgbClr val="FF0000"/>
            </a:solidFill>
          </a:ln>
        </p:spPr>
        <p:txBody>
          <a:bodyPr wrap="square" rIns="0" rtlCol="0">
            <a:spAutoFit/>
          </a:bodyPr>
          <a:lstStyle/>
          <a:p>
            <a:r>
              <a:rPr lang="en-US" sz="1000" dirty="0">
                <a:latin typeface="Arial" panose="020B0604020202020204" pitchFamily="34" charset="0"/>
                <a:cs typeface="Arial" panose="020B0604020202020204" pitchFamily="34" charset="0"/>
              </a:rPr>
              <a:t>Acquirer services are covered by </a:t>
            </a:r>
            <a:r>
              <a:rPr lang="en-US" sz="1000" i="1" dirty="0">
                <a:latin typeface="Arial" panose="020B0604020202020204" pitchFamily="34" charset="0"/>
                <a:cs typeface="Arial" panose="020B0604020202020204" pitchFamily="34" charset="0"/>
              </a:rPr>
              <a:t>additional fees</a:t>
            </a:r>
            <a:r>
              <a:rPr lang="en-US" sz="1000" dirty="0">
                <a:latin typeface="Arial" panose="020B0604020202020204" pitchFamily="34" charset="0"/>
                <a:cs typeface="Arial" panose="020B0604020202020204" pitchFamily="34" charset="0"/>
              </a:rPr>
              <a:t> on top of the fees required by the Banks running the payment scheme like SEPA </a:t>
            </a:r>
            <a:r>
              <a:rPr lang="en-US" sz="1000" dirty="0" smtClean="0">
                <a:latin typeface="Arial" panose="020B0604020202020204" pitchFamily="34" charset="0"/>
                <a:cs typeface="Arial" panose="020B0604020202020204" pitchFamily="34" charset="0"/>
              </a:rPr>
              <a:t>Inst.</a:t>
            </a:r>
            <a:endParaRPr lang="en-US" sz="1000" dirty="0">
              <a:latin typeface="Arial" panose="020B0604020202020204" pitchFamily="34" charset="0"/>
              <a:cs typeface="Arial" panose="020B0604020202020204" pitchFamily="34" charset="0"/>
            </a:endParaRPr>
          </a:p>
        </p:txBody>
      </p:sp>
      <p:sp>
        <p:nvSpPr>
          <p:cNvPr id="213" name="TextBox 212"/>
          <p:cNvSpPr txBox="1"/>
          <p:nvPr/>
        </p:nvSpPr>
        <p:spPr>
          <a:xfrm>
            <a:off x="5119448" y="5977097"/>
            <a:ext cx="3369600" cy="553998"/>
          </a:xfrm>
          <a:prstGeom prst="rect">
            <a:avLst/>
          </a:prstGeom>
          <a:noFill/>
          <a:ln w="9525">
            <a:solidFill>
              <a:srgbClr val="FF0000"/>
            </a:solidFill>
          </a:ln>
        </p:spPr>
        <p:txBody>
          <a:bodyPr wrap="square" rIns="36000" rtlCol="0">
            <a:spAutoFit/>
          </a:bodyPr>
          <a:lstStyle/>
          <a:p>
            <a:r>
              <a:rPr lang="en-US" sz="1000" dirty="0">
                <a:latin typeface="Arial" panose="020B0604020202020204" pitchFamily="34" charset="0"/>
                <a:cs typeface="Arial" panose="020B0604020202020204" pitchFamily="34" charset="0"/>
              </a:rPr>
              <a:t>The actual payment business </a:t>
            </a:r>
            <a:r>
              <a:rPr lang="en-US" sz="1000" dirty="0" smtClean="0">
                <a:latin typeface="Arial" panose="020B0604020202020204" pitchFamily="34" charset="0"/>
                <a:cs typeface="Arial" panose="020B0604020202020204" pitchFamily="34" charset="0"/>
              </a:rPr>
              <a:t>remains </a:t>
            </a:r>
            <a:r>
              <a:rPr lang="en-US" sz="1000" dirty="0">
                <a:latin typeface="Arial" panose="020B0604020202020204" pitchFamily="34" charset="0"/>
                <a:cs typeface="Arial" panose="020B0604020202020204" pitchFamily="34" charset="0"/>
              </a:rPr>
              <a:t>in the hands of </a:t>
            </a:r>
            <a:r>
              <a:rPr lang="en-US" sz="1000" dirty="0" smtClean="0">
                <a:latin typeface="Arial" panose="020B0604020202020204" pitchFamily="34" charset="0"/>
                <a:cs typeface="Arial" panose="020B0604020202020204" pitchFamily="34" charset="0"/>
              </a:rPr>
              <a:t>the </a:t>
            </a:r>
            <a:r>
              <a:rPr lang="en-US" sz="1000" i="1" dirty="0" smtClean="0">
                <a:latin typeface="Arial" panose="020B0604020202020204" pitchFamily="34" charset="0"/>
                <a:cs typeface="Arial" panose="020B0604020202020204" pitchFamily="34" charset="0"/>
              </a:rPr>
              <a:t>fully </a:t>
            </a:r>
            <a:r>
              <a:rPr lang="en-US" sz="1000" i="1" dirty="0">
                <a:latin typeface="Arial" panose="020B0604020202020204" pitchFamily="34" charset="0"/>
                <a:cs typeface="Arial" panose="020B0604020202020204" pitchFamily="34" charset="0"/>
              </a:rPr>
              <a:t>decentralized</a:t>
            </a:r>
            <a:r>
              <a:rPr lang="en-US" sz="1000" dirty="0">
                <a:latin typeface="Arial" panose="020B0604020202020204" pitchFamily="34" charset="0"/>
                <a:cs typeface="Arial" panose="020B0604020202020204" pitchFamily="34" charset="0"/>
              </a:rPr>
              <a:t> network of Banks running a specific payment scheme.</a:t>
            </a:r>
          </a:p>
        </p:txBody>
      </p:sp>
      <p:sp>
        <p:nvSpPr>
          <p:cNvPr id="20" name="Oval 19"/>
          <p:cNvSpPr/>
          <p:nvPr/>
        </p:nvSpPr>
        <p:spPr>
          <a:xfrm>
            <a:off x="6209128" y="2278800"/>
            <a:ext cx="144000" cy="1440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3600" rtlCol="0" anchor="ctr" anchorCtr="1">
            <a:noAutofit/>
          </a:bodyPr>
          <a:lstStyle/>
          <a:p>
            <a:pPr algn="ctr"/>
            <a:r>
              <a:rPr lang="en-US" sz="1000" dirty="0">
                <a:solidFill>
                  <a:schemeClr val="tx1"/>
                </a:solidFill>
                <a:latin typeface="Arial" panose="020B0604020202020204" pitchFamily="34" charset="0"/>
                <a:cs typeface="Arial" panose="020B0604020202020204" pitchFamily="34" charset="0"/>
              </a:rPr>
              <a:t>2</a:t>
            </a:r>
          </a:p>
        </p:txBody>
      </p:sp>
      <p:sp>
        <p:nvSpPr>
          <p:cNvPr id="215" name="Oval 214"/>
          <p:cNvSpPr/>
          <p:nvPr/>
        </p:nvSpPr>
        <p:spPr>
          <a:xfrm>
            <a:off x="7665414" y="1437583"/>
            <a:ext cx="144000" cy="1440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3600" rtlCol="0" anchor="ctr" anchorCtr="1">
            <a:noAutofit/>
          </a:bodyPr>
          <a:lstStyle/>
          <a:p>
            <a:pPr algn="ctr"/>
            <a:r>
              <a:rPr lang="en-US" sz="1000" dirty="0">
                <a:solidFill>
                  <a:schemeClr val="tx1"/>
                </a:solidFill>
                <a:latin typeface="Arial" panose="020B0604020202020204" pitchFamily="34" charset="0"/>
                <a:cs typeface="Arial" panose="020B0604020202020204" pitchFamily="34" charset="0"/>
              </a:rPr>
              <a:t>3</a:t>
            </a:r>
          </a:p>
        </p:txBody>
      </p:sp>
      <p:sp>
        <p:nvSpPr>
          <p:cNvPr id="216" name="Oval 215"/>
          <p:cNvSpPr/>
          <p:nvPr/>
        </p:nvSpPr>
        <p:spPr>
          <a:xfrm>
            <a:off x="5254492" y="1743978"/>
            <a:ext cx="144000" cy="1440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3600" rtlCol="0" anchor="ctr" anchorCtr="1">
            <a:noAutofit/>
          </a:bodyPr>
          <a:lstStyle/>
          <a:p>
            <a:pPr algn="ctr"/>
            <a:r>
              <a:rPr lang="en-US" sz="1000" dirty="0" smtClean="0">
                <a:solidFill>
                  <a:schemeClr val="tx1"/>
                </a:solidFill>
                <a:latin typeface="Arial" panose="020B0604020202020204" pitchFamily="34" charset="0"/>
                <a:cs typeface="Arial" panose="020B0604020202020204" pitchFamily="34" charset="0"/>
              </a:rPr>
              <a:t>1</a:t>
            </a:r>
            <a:endParaRPr lang="en-US" sz="1000" dirty="0">
              <a:solidFill>
                <a:schemeClr val="tx1"/>
              </a:solidFill>
              <a:latin typeface="Arial" panose="020B0604020202020204" pitchFamily="34" charset="0"/>
              <a:cs typeface="Arial" panose="020B0604020202020204" pitchFamily="34" charset="0"/>
            </a:endParaRPr>
          </a:p>
        </p:txBody>
      </p:sp>
      <p:grpSp>
        <p:nvGrpSpPr>
          <p:cNvPr id="270" name="Group 269"/>
          <p:cNvGrpSpPr/>
          <p:nvPr/>
        </p:nvGrpSpPr>
        <p:grpSpPr>
          <a:xfrm>
            <a:off x="1908000" y="2944800"/>
            <a:ext cx="1080000" cy="593437"/>
            <a:chOff x="1907824" y="1101740"/>
            <a:chExt cx="1080000" cy="593437"/>
          </a:xfrm>
        </p:grpSpPr>
        <p:sp>
          <p:nvSpPr>
            <p:cNvPr id="271" name="Oval 270"/>
            <p:cNvSpPr/>
            <p:nvPr/>
          </p:nvSpPr>
          <p:spPr>
            <a:xfrm>
              <a:off x="1907824" y="1101740"/>
              <a:ext cx="1080000" cy="590400"/>
            </a:xfrm>
            <a:prstGeom prst="ellipse">
              <a:avLst/>
            </a:prstGeom>
            <a:gradFill flip="none" rotWithShape="1">
              <a:gsLst>
                <a:gs pos="0">
                  <a:schemeClr val="accent3">
                    <a:lumMod val="60000"/>
                    <a:lumOff val="40000"/>
                  </a:schemeClr>
                </a:gs>
                <a:gs pos="60000">
                  <a:schemeClr val="accent3">
                    <a:lumMod val="20000"/>
                    <a:lumOff val="80000"/>
                  </a:schemeClr>
                </a:gs>
                <a:gs pos="36000">
                  <a:schemeClr val="accent3">
                    <a:lumMod val="20000"/>
                    <a:lumOff val="80000"/>
                  </a:schemeClr>
                </a:gs>
                <a:gs pos="100000">
                  <a:schemeClr val="accent3">
                    <a:lumMod val="60000"/>
                    <a:lumOff val="40000"/>
                  </a:schemeClr>
                </a:gs>
              </a:gsLst>
              <a:lin ang="13500000" scaled="0"/>
              <a:tileRect/>
            </a:gra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Arial" panose="020B0604020202020204" pitchFamily="34" charset="0"/>
                  <a:cs typeface="Arial" panose="020B0604020202020204" pitchFamily="34" charset="0"/>
                </a:rPr>
                <a:t>Acquirer</a:t>
              </a:r>
              <a:endParaRPr lang="en-US" sz="1200" dirty="0">
                <a:solidFill>
                  <a:schemeClr val="tx1"/>
                </a:solidFill>
                <a:latin typeface="Arial" panose="020B0604020202020204" pitchFamily="34" charset="0"/>
                <a:cs typeface="Arial" panose="020B0604020202020204" pitchFamily="34" charset="0"/>
              </a:endParaRPr>
            </a:p>
          </p:txBody>
        </p:sp>
        <p:sp>
          <p:nvSpPr>
            <p:cNvPr id="272" name="Flowchart: Magnetic Disk 271"/>
            <p:cNvSpPr/>
            <p:nvPr/>
          </p:nvSpPr>
          <p:spPr>
            <a:xfrm>
              <a:off x="1951140" y="1515177"/>
              <a:ext cx="324000" cy="180000"/>
            </a:xfrm>
            <a:prstGeom prst="flowChartMagneticDisk">
              <a:avLst/>
            </a:prstGeom>
            <a:gradFill flip="none" rotWithShape="1">
              <a:gsLst>
                <a:gs pos="1000">
                  <a:srgbClr val="BBCFE7"/>
                </a:gs>
                <a:gs pos="52000">
                  <a:srgbClr val="E1EBF7"/>
                </a:gs>
                <a:gs pos="100000">
                  <a:schemeClr val="accent1">
                    <a:lumMod val="60000"/>
                    <a:lumOff val="40000"/>
                  </a:schemeClr>
                </a:gs>
              </a:gsLst>
              <a:lin ang="0" scaled="1"/>
              <a:tileRect/>
            </a:gradFill>
            <a:ln w="63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1200" dirty="0">
                <a:solidFill>
                  <a:schemeClr val="tx1"/>
                </a:solidFill>
                <a:latin typeface="Arial" panose="020B0604020202020204" pitchFamily="34" charset="0"/>
                <a:cs typeface="Arial" panose="020B0604020202020204" pitchFamily="34" charset="0"/>
              </a:endParaRPr>
            </a:p>
          </p:txBody>
        </p:sp>
      </p:grpSp>
      <p:grpSp>
        <p:nvGrpSpPr>
          <p:cNvPr id="274" name="Group 273"/>
          <p:cNvGrpSpPr/>
          <p:nvPr/>
        </p:nvGrpSpPr>
        <p:grpSpPr>
          <a:xfrm>
            <a:off x="1908000" y="2023200"/>
            <a:ext cx="1080000" cy="593437"/>
            <a:chOff x="1907824" y="1101740"/>
            <a:chExt cx="1080000" cy="593437"/>
          </a:xfrm>
        </p:grpSpPr>
        <p:sp>
          <p:nvSpPr>
            <p:cNvPr id="275" name="Oval 274"/>
            <p:cNvSpPr/>
            <p:nvPr/>
          </p:nvSpPr>
          <p:spPr>
            <a:xfrm>
              <a:off x="1907824" y="1101740"/>
              <a:ext cx="1080000" cy="590400"/>
            </a:xfrm>
            <a:prstGeom prst="ellipse">
              <a:avLst/>
            </a:prstGeom>
            <a:gradFill flip="none" rotWithShape="1">
              <a:gsLst>
                <a:gs pos="0">
                  <a:schemeClr val="accent3">
                    <a:lumMod val="60000"/>
                    <a:lumOff val="40000"/>
                  </a:schemeClr>
                </a:gs>
                <a:gs pos="60000">
                  <a:schemeClr val="accent3">
                    <a:lumMod val="20000"/>
                    <a:lumOff val="80000"/>
                  </a:schemeClr>
                </a:gs>
                <a:gs pos="36000">
                  <a:schemeClr val="accent3">
                    <a:lumMod val="20000"/>
                    <a:lumOff val="80000"/>
                  </a:schemeClr>
                </a:gs>
                <a:gs pos="100000">
                  <a:schemeClr val="accent3">
                    <a:lumMod val="60000"/>
                    <a:lumOff val="40000"/>
                  </a:schemeClr>
                </a:gs>
              </a:gsLst>
              <a:lin ang="13500000" scaled="0"/>
              <a:tileRect/>
            </a:gra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Arial" panose="020B0604020202020204" pitchFamily="34" charset="0"/>
                  <a:cs typeface="Arial" panose="020B0604020202020204" pitchFamily="34" charset="0"/>
                </a:rPr>
                <a:t>Acquirer</a:t>
              </a:r>
              <a:endParaRPr lang="en-US" sz="1200" dirty="0">
                <a:solidFill>
                  <a:schemeClr val="tx1"/>
                </a:solidFill>
                <a:latin typeface="Arial" panose="020B0604020202020204" pitchFamily="34" charset="0"/>
                <a:cs typeface="Arial" panose="020B0604020202020204" pitchFamily="34" charset="0"/>
              </a:endParaRPr>
            </a:p>
          </p:txBody>
        </p:sp>
        <p:sp>
          <p:nvSpPr>
            <p:cNvPr id="280" name="Flowchart: Magnetic Disk 279"/>
            <p:cNvSpPr/>
            <p:nvPr/>
          </p:nvSpPr>
          <p:spPr>
            <a:xfrm>
              <a:off x="1951140" y="1515177"/>
              <a:ext cx="324000" cy="180000"/>
            </a:xfrm>
            <a:prstGeom prst="flowChartMagneticDisk">
              <a:avLst/>
            </a:prstGeom>
            <a:gradFill flip="none" rotWithShape="1">
              <a:gsLst>
                <a:gs pos="1000">
                  <a:srgbClr val="BBCFE7"/>
                </a:gs>
                <a:gs pos="52000">
                  <a:srgbClr val="E1EBF7"/>
                </a:gs>
                <a:gs pos="100000">
                  <a:schemeClr val="accent1">
                    <a:lumMod val="60000"/>
                    <a:lumOff val="40000"/>
                  </a:schemeClr>
                </a:gs>
              </a:gsLst>
              <a:lin ang="0" scaled="1"/>
              <a:tileRect/>
            </a:gradFill>
            <a:ln w="63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1200"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987740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
          <a:solidFill>
            <a:schemeClr val="bg1">
              <a:lumMod val="50000"/>
            </a:schemeClr>
          </a:solidFill>
          <a:tailEnd type="triangle" w="sm" len="sm"/>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4536</TotalTime>
  <Words>312</Words>
  <Application>Microsoft Office PowerPoint</Application>
  <PresentationFormat>On-screen Show (4:3)</PresentationFormat>
  <Paragraphs>34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 versus Saturn</dc:title>
  <dc:creator>Anders Rundgren</dc:creator>
  <cp:lastModifiedBy>Anders</cp:lastModifiedBy>
  <cp:revision>284</cp:revision>
  <dcterms:created xsi:type="dcterms:W3CDTF">2018-11-18T09:32:02Z</dcterms:created>
  <dcterms:modified xsi:type="dcterms:W3CDTF">2020-12-08T08:09:22Z</dcterms:modified>
</cp:coreProperties>
</file>