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7"/>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73" r:id="rId24"/>
    <p:sldId id="274"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92" d="100"/>
          <a:sy n="92" d="100"/>
        </p:scale>
        <p:origin x="-2016" y="-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9" d="100"/>
          <a:sy n="69" d="100"/>
        </p:scale>
        <p:origin x="-3249"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2020-08-24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2020-08-24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2020-08-24</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2020-08-24</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2020-08-24, API V0.67</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/18</a:t>
            </a:r>
            <a:endParaRPr lang="en-US" sz="600" dirty="0">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and account-to-account </a:t>
            </a:r>
            <a:r>
              <a:rPr lang="en-US" sz="1600" dirty="0">
                <a:latin typeface="Arial" panose="020B0604020202020204" pitchFamily="34" charset="0"/>
                <a:cs typeface="Arial" panose="020B0604020202020204" pitchFamily="34" charset="0"/>
              </a:rPr>
              <a:t>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101397"/>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Parameters removed for brevity…</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600"/>
              </a:spcAft>
            </a:pP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br>
              <a:rPr lang="en-US" sz="1000" dirty="0">
                <a:solidFill>
                  <a:srgbClr val="000000"/>
                </a:solidFill>
                <a:latin typeface="Verdana"/>
              </a:rPr>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a:t>
            </a:r>
          </a:p>
          <a:p>
            <a:pPr latinLnBrk="1"/>
            <a:r>
              <a:rPr lang="en-US" sz="1000" dirty="0" smtClean="0">
                <a:solidFill>
                  <a:srgbClr val="000000"/>
                </a:solidFill>
                <a:latin typeface="Verdana"/>
              </a:rPr>
              <a:t>        }</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403342" y="4181018"/>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166675"/>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308235"/>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5359907" y="4641599"/>
            <a:ext cx="67184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1747" y="4528303"/>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34281" y="4313207"/>
            <a:ext cx="1859441" cy="436831"/>
          </a:xfrm>
          <a:prstGeom prst="bentConnector3">
            <a:avLst>
              <a:gd name="adj1" fmla="val 2433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337939"/>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224643"/>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506652"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6" name="TextBox 15"/>
          <p:cNvSpPr txBox="1"/>
          <p:nvPr/>
        </p:nvSpPr>
        <p:spPr>
          <a:xfrm>
            <a:off x="3137006" y="2326692"/>
            <a:ext cx="2806281"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D</a:t>
            </a:r>
            <a:r>
              <a:rPr lang="en-US" sz="1200" dirty="0" smtClean="0">
                <a:latin typeface="Arial" panose="020B0604020202020204" pitchFamily="34" charset="0"/>
                <a:cs typeface="Arial" panose="020B0604020202020204" pitchFamily="34" charset="0"/>
              </a:rPr>
              <a:t>ecrypted and rendered by the Wallet </a:t>
            </a:r>
          </a:p>
          <a:p>
            <a:pPr algn="ctr"/>
            <a:r>
              <a:rPr lang="en-US" sz="1200" dirty="0" smtClean="0">
                <a:latin typeface="Arial" panose="020B0604020202020204" pitchFamily="34" charset="0"/>
                <a:cs typeface="Arial" panose="020B0604020202020204" pitchFamily="34" charset="0"/>
              </a:rPr>
              <a:t>(non-normative sample)</a:t>
            </a:r>
            <a:endParaRPr lang="en-US" sz="1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3587" y="2852936"/>
            <a:ext cx="2572109" cy="186477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2020-08-24T22:07:50Z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smtClean="0">
                <a:solidFill>
                  <a:srgbClr val="0000C0"/>
                </a:solidFill>
                <a:latin typeface="Verdana"/>
              </a:rPr>
              <a:t>OuHehTNjMbphW0s3nBBVdAALLdzE9x-hup4CnJ1gM-o</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2086150" y="6346655"/>
            <a:ext cx="4896544"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751051"/>
            <a:ext cx="7992888" cy="4478149"/>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Parameters </a:t>
            </a:r>
            <a:r>
              <a:rPr lang="en-US" sz="1000" i="1" dirty="0">
                <a:solidFill>
                  <a:srgbClr val="000000"/>
                </a:solidFill>
                <a:latin typeface="Arial" panose="020B0604020202020204" pitchFamily="34" charset="0"/>
                <a:cs typeface="Arial" panose="020B0604020202020204" pitchFamily="34" charset="0"/>
              </a:rPr>
              <a:t>removed for brevity…</a:t>
            </a:r>
            <a:r>
              <a:rPr lang="en-US" sz="1000" i="1" dirty="0">
                <a:solidFill>
                  <a:prstClr val="black"/>
                </a:solidFill>
                <a:latin typeface="Arial" panose="020B0604020202020204" pitchFamily="34" charset="0"/>
                <a:cs typeface="Arial" panose="020B0604020202020204" pitchFamily="34" charset="0"/>
              </a:rPr>
              <a:t/>
            </a:r>
            <a:br>
              <a:rPr lang="en-US" sz="1000" i="1" dirty="0">
                <a:solidFill>
                  <a:prstClr val="black"/>
                </a:solidFill>
                <a:latin typeface="Arial" panose="020B0604020202020204" pitchFamily="34" charset="0"/>
                <a:cs typeface="Arial" panose="020B0604020202020204" pitchFamily="34" charset="0"/>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a:t>
            </a:r>
            <a:r>
              <a:rPr lang="fr-FR" sz="1000" dirty="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RESERVATION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subType</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fixed</a:t>
            </a:r>
            <a:r>
              <a:rPr lang="en-US" sz="1000" dirty="0">
                <a:solidFill>
                  <a:srgbClr val="000000"/>
                </a:solidFill>
                <a:latin typeface="Verdana"/>
              </a:rPr>
              <a:t>": </a:t>
            </a:r>
            <a:r>
              <a:rPr lang="en-US" sz="1000" dirty="0">
                <a:solidFill>
                  <a:srgbClr val="008000"/>
                </a:solidFill>
                <a:latin typeface="Verdana"/>
              </a:rPr>
              <a:t>true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2020-08-24T16:36:00Z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429592" y="2934481"/>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60294" y="2821185"/>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14" name="TextBox 13"/>
          <p:cNvSpPr txBox="1"/>
          <p:nvPr/>
        </p:nvSpPr>
        <p:spPr>
          <a:xfrm>
            <a:off x="2237064" y="4533049"/>
            <a:ext cx="459471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a:t>
            </a:r>
          </a:p>
          <a:p>
            <a:pPr algn="ctr"/>
            <a:r>
              <a:rPr lang="en-US" sz="1200" dirty="0" smtClean="0">
                <a:latin typeface="Arial" panose="020B0604020202020204" pitchFamily="34" charset="0"/>
                <a:cs typeface="Arial" panose="020B0604020202020204" pitchFamily="34" charset="0"/>
                <a:sym typeface="Wingdings"/>
              </a:rPr>
              <a:t>(non-normative sample using rotating text)</a:t>
            </a:r>
            <a:endParaRPr lang="en-US"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107" y="5061034"/>
            <a:ext cx="2380630" cy="9602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18"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2092881"/>
          </a:xfrm>
          <a:prstGeom prst="rect">
            <a:avLst/>
          </a:prstGeom>
        </p:spPr>
        <p:txBody>
          <a:bodyPr wrap="square">
            <a:spAutoFit/>
          </a:bodyPr>
          <a:lstStyle/>
          <a:p>
            <a:pPr latinLnBrk="1"/>
            <a:r>
              <a:rPr lang="en-US" sz="1000" dirty="0" smtClean="0">
                <a:solidFill>
                  <a:srgbClr val="000000"/>
                </a:solidFill>
                <a:latin typeface="Verdana" panose="020B0604030504040204" pitchFamily="34" charset="0"/>
                <a:ea typeface="Verdana" panose="020B0604030504040204" pitchFamily="34" charset="0"/>
              </a:rPr>
              <a:t>{</a:t>
            </a:r>
          </a:p>
          <a:p>
            <a:pPr latinLnBrk="1"/>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   "</a:t>
            </a:r>
            <a:r>
              <a:rPr lang="en-US" sz="1000" dirty="0" smtClean="0">
                <a:solidFill>
                  <a:srgbClr val="606060"/>
                </a:solidFill>
                <a:latin typeface="Verdana" panose="020B0604030504040204" pitchFamily="34" charset="0"/>
                <a:ea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ProviderAuthority</a:t>
            </a:r>
            <a:r>
              <a:rPr lang="en-US" sz="1000" dirty="0">
                <a:solidFill>
                  <a:srgbClr val="000000"/>
                </a:solidFill>
                <a:latin typeface="Verdana" panose="020B0604030504040204" pitchFamily="34" charset="0"/>
                <a:ea typeface="Verdana" panose="020B0604030504040204" pitchFamily="34" charset="0"/>
              </a:rPr>
              <a:t>",</a:t>
            </a:r>
            <a:r>
              <a:rPr lang="en-US" sz="1000" dirty="0"/>
              <a:t/>
            </a:r>
            <a:br>
              <a:rPr lang="en-US" sz="1000" dirty="0"/>
            </a:br>
            <a:r>
              <a:rPr lang="en-US" sz="1000" dirty="0"/>
              <a:t/>
            </a:r>
            <a:br>
              <a:rPr lang="en-US" sz="1000" dirty="0"/>
            </a:br>
            <a:r>
              <a:rPr lang="en-US" sz="1000" dirty="0" smtClean="0">
                <a:latin typeface="Verdana" panose="020B0604030504040204" pitchFamily="34" charset="0"/>
                <a:ea typeface="Verdana" panose="020B0604030504040204" pitchFamily="34" charset="0"/>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a:t>
            </a:r>
            <a:r>
              <a:rPr lang="en-US" sz="1000" dirty="0" smtClean="0">
                <a:solidFill>
                  <a:srgbClr val="C00000"/>
                </a:solidFill>
                <a:latin typeface="Verdana"/>
              </a:rPr>
              <a:t>webpki.github.io/</a:t>
            </a:r>
            <a:r>
              <a:rPr lang="en-US" sz="1000" dirty="0" err="1" smtClean="0">
                <a:solidFill>
                  <a:srgbClr val="C00000"/>
                </a:solidFill>
                <a:latin typeface="Verdana"/>
              </a:rPr>
              <a:t>saturn</a:t>
            </a:r>
            <a:r>
              <a:rPr lang="en-US" sz="1000" dirty="0" smtClean="0">
                <a:solidFill>
                  <a:srgbClr val="C00000"/>
                </a:solidFill>
                <a:latin typeface="Verdana"/>
              </a:rPr>
              <a:t>/v3/</a:t>
            </a:r>
            <a:r>
              <a:rPr lang="en-US" sz="1000" dirty="0" err="1" smtClean="0">
                <a:solidFill>
                  <a:srgbClr val="C00000"/>
                </a:solidFill>
                <a:latin typeface="Verdana"/>
              </a:rPr>
              <a:t>extensions#balance</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https://</a:t>
            </a:r>
            <a:r>
              <a:rPr lang="en-US" sz="1000" dirty="0" smtClean="0">
                <a:solidFill>
                  <a:srgbClr val="0000C0"/>
                </a:solidFill>
                <a:latin typeface="Verdana"/>
              </a:rPr>
              <a:t>payments.mybank.com/balance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a:t/>
            </a:r>
            <a:br>
              <a:rPr lang="en-US" sz="1000" dirty="0"/>
            </a:br>
            <a:endParaRPr lang="en-US" sz="1000" dirty="0" smtClean="0"/>
          </a:p>
          <a:p>
            <a:pPr latinLnBrk="1"/>
            <a:r>
              <a:rPr lang="en-US" sz="1000" dirty="0" smtClean="0"/>
              <a:t>                            </a:t>
            </a:r>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t>
            </a:r>
            <a:r>
              <a:rPr lang="en-US" sz="1000" dirty="0"/>
              <a:t/>
            </a:r>
            <a:br>
              <a:rPr lang="en-US" sz="1000" dirty="0"/>
            </a:br>
            <a:r>
              <a:rPr lang="en-US" sz="1000" dirty="0" smtClean="0">
                <a:latin typeface="Verdana" panose="020B0604030504040204" pitchFamily="34" charset="0"/>
                <a:ea typeface="Verdana" panose="020B0604030504040204" pitchFamily="34" charset="0"/>
              </a:rPr>
              <a:t>                </a:t>
            </a:r>
          </a:p>
          <a:p>
            <a:pPr latinLnBrk="1"/>
            <a:r>
              <a:rPr lang="en-US" sz="1000" dirty="0" smtClean="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75028" y="6346655"/>
            <a:ext cx="4788532"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20688"/>
            <a:ext cx="7200800" cy="3631763"/>
          </a:xfrm>
          <a:prstGeom prst="rect">
            <a:avLst/>
          </a:prstGeom>
          <a:noFill/>
        </p:spPr>
        <p:txBody>
          <a:bodyPr wrap="square" rtlCol="0">
            <a:spAutoFit/>
          </a:bodyPr>
          <a:lstStyle/>
          <a:p>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BalanceRequest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recipientUrl</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rPr>
              <a:t>payments.mybank.com/balance</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54674448</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FR7630002111110020050017971</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EUR</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rPr>
              <a:t>2020-08-24T10:43:05+02:00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smtClean="0">
                <a:solidFill>
                  <a:srgbClr val="0000C0"/>
                </a:solidFill>
                <a:latin typeface="Verdana"/>
              </a:rPr>
              <a:t>1.37</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requestSignature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kiTXwSkkNag5RPjFyPgSNmhPl_97qQPCbPQ2GFmMSp4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g8-4ymBfTg8o14EaJluDE8QmRfkrEy3M0VP61-TsoXg</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endParaRPr>
          </a:p>
        </p:txBody>
      </p:sp>
      <p:cxnSp>
        <p:nvCxnSpPr>
          <p:cNvPr id="16" name="Straight Arrow Connector 15"/>
          <p:cNvCxnSpPr/>
          <p:nvPr/>
        </p:nvCxnSpPr>
        <p:spPr>
          <a:xfrm flipH="1">
            <a:off x="2267744" y="2575887"/>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16740" y="2445639"/>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28" name="Straight Arrow Connector 27"/>
          <p:cNvCxnSpPr>
            <a:stCxn id="29" idx="1"/>
          </p:cNvCxnSpPr>
          <p:nvPr/>
        </p:nvCxnSpPr>
        <p:spPr>
          <a:xfrm flipH="1">
            <a:off x="1907704" y="2883657"/>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23928" y="2770361"/>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452208"/>
            <a:ext cx="7200800" cy="1785104"/>
          </a:xfrm>
          <a:prstGeom prst="rect">
            <a:avLst/>
          </a:prstGeom>
          <a:noFill/>
        </p:spPr>
        <p:txBody>
          <a:bodyPr wrap="square" rtlCol="0">
            <a:spAutoFit/>
          </a:bodyPr>
          <a:lstStyle/>
          <a:p>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@context</a:t>
            </a:r>
            <a:r>
              <a:rPr lang="de-DE" sz="1000" dirty="0">
                <a:solidFill>
                  <a:srgbClr val="000000"/>
                </a:solidFill>
                <a:latin typeface="Verdana"/>
              </a:rPr>
              <a:t>": "</a:t>
            </a:r>
            <a:r>
              <a:rPr lang="de-DE" sz="1000" dirty="0">
                <a:solidFill>
                  <a:srgbClr val="0000C0"/>
                </a:solidFill>
                <a:latin typeface="Verdana"/>
              </a:rPr>
              <a:t>https://webpki.github.io/saturn/v3</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@qualifier</a:t>
            </a:r>
            <a:r>
              <a:rPr lang="de-DE" sz="1000" dirty="0">
                <a:solidFill>
                  <a:srgbClr val="000000"/>
                </a:solidFill>
                <a:latin typeface="Verdana"/>
              </a:rPr>
              <a:t>": "</a:t>
            </a:r>
            <a:r>
              <a:rPr lang="de-DE" sz="1000" dirty="0">
                <a:solidFill>
                  <a:srgbClr val="0000C0"/>
                </a:solidFill>
                <a:latin typeface="Verdana"/>
              </a:rPr>
              <a:t>BalanceResponse</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accountId</a:t>
            </a:r>
            <a:r>
              <a:rPr lang="de-DE" sz="1000" dirty="0">
                <a:solidFill>
                  <a:srgbClr val="000000"/>
                </a:solidFill>
                <a:latin typeface="Verdana"/>
              </a:rPr>
              <a:t>": </a:t>
            </a:r>
            <a:r>
              <a:rPr lang="de-DE" sz="1000" dirty="0" smtClean="0">
                <a:solidFill>
                  <a:srgbClr val="000000"/>
                </a:solidFill>
                <a:latin typeface="Verdana"/>
              </a:rPr>
              <a:t>"</a:t>
            </a:r>
            <a:r>
              <a:rPr lang="en-US" sz="1000" dirty="0">
                <a:solidFill>
                  <a:srgbClr val="0000C0"/>
                </a:solidFill>
                <a:latin typeface="Verdana"/>
              </a:rPr>
              <a:t> </a:t>
            </a:r>
            <a:r>
              <a:rPr lang="en-US" sz="1000" dirty="0" smtClean="0">
                <a:solidFill>
                  <a:srgbClr val="0000C0"/>
                </a:solidFill>
                <a:latin typeface="Verdana"/>
              </a:rPr>
              <a:t>FR7630002111110020050017971</a:t>
            </a:r>
            <a:r>
              <a:rPr lang="de-DE" sz="1000" dirty="0" smtClean="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amount</a:t>
            </a:r>
            <a:r>
              <a:rPr lang="de-DE" sz="1000" dirty="0">
                <a:solidFill>
                  <a:srgbClr val="000000"/>
                </a:solidFill>
                <a:latin typeface="Verdana"/>
              </a:rPr>
              <a:t>": "</a:t>
            </a:r>
            <a:r>
              <a:rPr lang="de-DE" sz="1000" dirty="0">
                <a:solidFill>
                  <a:srgbClr val="0000C0"/>
                </a:solidFill>
                <a:latin typeface="Verdana"/>
              </a:rPr>
              <a:t>5543.00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currency</a:t>
            </a:r>
            <a:r>
              <a:rPr lang="de-DE" sz="1000" dirty="0">
                <a:solidFill>
                  <a:srgbClr val="000000"/>
                </a:solidFill>
                <a:latin typeface="Verdana"/>
              </a:rPr>
              <a:t>": "</a:t>
            </a:r>
            <a:r>
              <a:rPr lang="de-DE" sz="1000" dirty="0">
                <a:solidFill>
                  <a:srgbClr val="0000C0"/>
                </a:solidFill>
                <a:latin typeface="Verdana"/>
              </a:rPr>
              <a:t>EUR</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software</a:t>
            </a: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name</a:t>
            </a:r>
            <a:r>
              <a:rPr lang="de-DE" sz="1000" dirty="0">
                <a:solidFill>
                  <a:srgbClr val="000000"/>
                </a:solidFill>
                <a:latin typeface="Verdana"/>
              </a:rPr>
              <a:t>": "</a:t>
            </a:r>
            <a:r>
              <a:rPr lang="de-DE" sz="1000" dirty="0">
                <a:solidFill>
                  <a:srgbClr val="0000C0"/>
                </a:solidFill>
                <a:latin typeface="Verdana"/>
              </a:rPr>
              <a:t>WebPKI.org - Bank</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version</a:t>
            </a:r>
            <a:r>
              <a:rPr lang="de-DE" sz="1000" dirty="0">
                <a:solidFill>
                  <a:srgbClr val="000000"/>
                </a:solidFill>
                <a:latin typeface="Verdana"/>
              </a:rPr>
              <a:t>": "</a:t>
            </a:r>
            <a:r>
              <a:rPr lang="de-DE" sz="1000" dirty="0">
                <a:solidFill>
                  <a:srgbClr val="0000C0"/>
                </a:solidFill>
                <a:latin typeface="Verdana"/>
              </a:rPr>
              <a:t>1.00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a:t>
            </a:r>
            <a:endParaRPr lang="en-US" sz="1000" dirty="0">
              <a:latin typeface="Verdana" panose="020B0604030504040204" pitchFamily="34" charset="0"/>
              <a:ea typeface="Verdana" panose="020B0604030504040204" pitchFamily="34" charset="0"/>
            </a:endParaRPr>
          </a:p>
        </p:txBody>
      </p:sp>
      <p:sp>
        <p:nvSpPr>
          <p:cNvPr id="11" name="TextBox 10"/>
          <p:cNvSpPr txBox="1"/>
          <p:nvPr/>
        </p:nvSpPr>
        <p:spPr>
          <a:xfrm>
            <a:off x="1551856" y="417056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516984"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339771" y="1947708"/>
            <a:ext cx="891604" cy="1066982"/>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30" name="TextBox 129"/>
          <p:cNvSpPr txBox="1"/>
          <p:nvPr/>
        </p:nvSpPr>
        <p:spPr>
          <a:xfrm>
            <a:off x="3547316" y="2612340"/>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23037" y="2454757"/>
            <a:ext cx="503664" cy="246221"/>
          </a:xfrm>
          <a:prstGeom prst="rect">
            <a:avLst/>
          </a:prstGeom>
          <a:noFill/>
        </p:spPr>
        <p:txBody>
          <a:bodyPr wrap="none" rtlCol="0">
            <a:spAutoFit/>
          </a:bodyPr>
          <a:lstStyle/>
          <a:p>
            <a:pPr algn="r"/>
            <a:r>
              <a:rPr lang="en-US" sz="1000" i="1" dirty="0" smtClean="0">
                <a:latin typeface="Arial" panose="020B0604020202020204" pitchFamily="34" charset="0"/>
                <a:cs typeface="Arial" panose="020B0604020202020204" pitchFamily="34" charset="0"/>
              </a:rPr>
              <a:t>Total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86032" y="2426728"/>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86462" y="2729584"/>
            <a:ext cx="162000" cy="16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34058" y="2775762"/>
            <a:ext cx="72000" cy="7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0"/>
          <p:cNvCxnSpPr/>
          <p:nvPr/>
        </p:nvCxnSpPr>
        <p:spPr>
          <a:xfrm rot="10800000" flipV="1">
            <a:off x="4139952" y="1387917"/>
            <a:ext cx="2238608" cy="955796"/>
          </a:xfrm>
          <a:prstGeom prst="bentConnector3">
            <a:avLst>
              <a:gd name="adj1" fmla="val 1146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548" y="1135772"/>
            <a:ext cx="7992888" cy="409342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supportedPaymentMethods</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paymentMethod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paymentMethod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https://secure.cardprocessor.com/payees/1077342</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550.00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EUR</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rPr>
              <a:t>2020-08-24T15:54:20Z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rPr>
              <a:t>2020-08-24T16:25:00Z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WebPKI.org - Payee</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properties are used to securely bind the Merchant’s </a:t>
            </a:r>
            <a:r>
              <a:rPr lang="en-US" sz="1000" dirty="0" smtClean="0">
                <a:latin typeface="Arial" panose="020B0604020202020204" pitchFamily="34" charset="0"/>
                <a:cs typeface="Arial" panose="020B0604020202020204" pitchFamily="34" charset="0"/>
                <a:hlinkClick r:id="rId2" action="ppaction://hlinksldjump"/>
              </a:rPr>
              <a:t>request signature</a:t>
            </a:r>
            <a:r>
              <a:rPr lang="en-US" sz="1000" dirty="0" smtClean="0">
                <a:latin typeface="Arial" panose="020B0604020202020204" pitchFamily="34" charset="0"/>
                <a:cs typeface="Arial" panose="020B0604020202020204" pitchFamily="34" charset="0"/>
              </a:rPr>
              <a:t> to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4139952" y="1393080"/>
            <a:ext cx="2664296" cy="47790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1279788"/>
            <a:ext cx="38659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stored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806" y="1065370"/>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2845"/>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3275"/>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2865"/>
            <a:ext cx="7992888" cy="5632311"/>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5MPHvmWLuOGRAm00Z78C7KW5f1kKPMW9OrI2D4VK1Oo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payeeHost</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FR7630002111110020050017971</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 </a:t>
            </a:r>
            <a:endParaRPr lang="en-US" sz="1000" dirty="0" smtClean="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smtClean="0">
                <a:solidFill>
                  <a:srgbClr val="C00000"/>
                </a:solidFill>
                <a:latin typeface="Verdana"/>
              </a:rPr>
              <a:t>userAuthorizationMethod</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PIN</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2020-08-24T17:54:35+02:00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smtClean="0">
                <a:solidFill>
                  <a:srgbClr val="0000C0"/>
                </a:solidFill>
                <a:latin typeface="Verdana"/>
              </a:rPr>
              <a:t>1.37</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platform</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Android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vendor</a:t>
            </a:r>
            <a:r>
              <a:rPr lang="en-US" sz="1000" dirty="0">
                <a:solidFill>
                  <a:srgbClr val="000000"/>
                </a:solidFill>
                <a:latin typeface="Verdana"/>
              </a:rPr>
              <a:t>": "</a:t>
            </a:r>
            <a:r>
              <a:rPr lang="en-US" sz="1000" dirty="0">
                <a:solidFill>
                  <a:srgbClr val="0000C0"/>
                </a:solidFill>
                <a:latin typeface="Verdana"/>
              </a:rPr>
              <a:t>Huawei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EaGSWKQK6DFHVe8RJHlhA5c3qKSN1Gjh....Pdi6vaxdA8ofiAW6Py-wxWUNFxybSTAA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473854"/>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8924" y="434360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40932" y="1899369"/>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694993"/>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2836" y="4793126"/>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5366" y="823422"/>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710126"/>
            <a:ext cx="266051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40932" y="4679830"/>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flipV="1">
            <a:off x="3131840" y="1592264"/>
            <a:ext cx="266429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5258794" y="1304232"/>
            <a:ext cx="571831" cy="12218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3013149" y="2799584"/>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6478" y="2692602"/>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httpVersions</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HTTP/1.1</a:t>
            </a:r>
            <a:r>
              <a:rPr lang="en-US" sz="1000" dirty="0" smtClean="0">
                <a:solidFill>
                  <a:srgbClr val="000000"/>
                </a:solidFill>
                <a:latin typeface="Verdana"/>
              </a:rPr>
              <a:t>", "</a:t>
            </a:r>
            <a:r>
              <a:rPr lang="en-US" sz="1000" dirty="0" smtClean="0">
                <a:solidFill>
                  <a:srgbClr val="0000C0"/>
                </a:solidFill>
                <a:latin typeface="Verdana"/>
              </a:rPr>
              <a:t>HTTP/2</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2020-08-24T15:29:12Z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2020-08-24T16:29:13Z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72897"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065438" y="892985"/>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4008" y="831450"/>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5868145" y="1891863"/>
            <a:ext cx="469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37465" y="177856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324535"/>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2020-08-24T15:49:57Z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2020-08-24T16:49:58Z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8154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5205514" y="878000"/>
            <a:ext cx="374598"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cxnSp>
        <p:nvCxnSpPr>
          <p:cNvPr id="17" name="Straight Arrow Connector 16"/>
          <p:cNvCxnSpPr>
            <a:stCxn id="22" idx="1"/>
          </p:cNvCxnSpPr>
          <p:nvPr/>
        </p:nvCxnSpPr>
        <p:spPr>
          <a:xfrm flipH="1">
            <a:off x="6271526" y="2139879"/>
            <a:ext cx="43204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03574" y="2026583"/>
            <a:ext cx="180451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5264358"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3174"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372544"/>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5"/>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15816</TotalTime>
  <Words>1895</Words>
  <Application>Microsoft Office PowerPoint</Application>
  <PresentationFormat>On-screen Show (4:3)</PresentationFormat>
  <Paragraphs>281</Paragraphs>
  <Slides>18</Slides>
  <Notes>0</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668</cp:revision>
  <dcterms:created xsi:type="dcterms:W3CDTF">2016-04-29T15:32:52Z</dcterms:created>
  <dcterms:modified xsi:type="dcterms:W3CDTF">2020-08-24T04:41:20Z</dcterms:modified>
</cp:coreProperties>
</file>