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6" d="100"/>
          <a:sy n="86" d="100"/>
        </p:scale>
        <p:origin x="-102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545519" y="6639163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+mn-lt"/>
                <a:cs typeface="Arial" panose="020B0604020202020204" pitchFamily="34" charset="0"/>
              </a:rPr>
              <a:t>Page </a:t>
            </a:r>
            <a:fld id="{C1B20C1F-B9B6-414C-91F1-FB18CD438B6C}" type="slidenum">
              <a:rPr lang="en-US" sz="800" smtClean="0">
                <a:latin typeface="+mn-lt"/>
                <a:cs typeface="Arial" panose="020B0604020202020204" pitchFamily="34" charset="0"/>
              </a:rPr>
              <a:pPr algn="r"/>
              <a:t>‹#›</a:t>
            </a:fld>
            <a:r>
              <a:rPr lang="en-US" sz="800" dirty="0" smtClean="0">
                <a:latin typeface="+mn-lt"/>
                <a:cs typeface="Arial" panose="020B0604020202020204" pitchFamily="34" charset="0"/>
              </a:rPr>
              <a:t>/4</a:t>
            </a:r>
            <a:endParaRPr lang="en-US" sz="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4344" y="6653232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V0.3, </a:t>
            </a:r>
            <a:r>
              <a:rPr lang="en-US" sz="800" dirty="0" err="1" smtClean="0"/>
              <a:t>A.Rundgren</a:t>
            </a:r>
            <a:r>
              <a:rPr lang="en-US" sz="800" dirty="0" smtClean="0"/>
              <a:t> 2019-10-31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2019-10-31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hyperlink" Target="https://cyberphone.github.io/doc/saturn/saturn-authorization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hyperlink" Target="https://cyberphone.github.io/doc/satur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4.emf"/><Relationship Id="rId5" Type="http://schemas.openxmlformats.org/officeDocument/2006/relationships/image" Target="../media/image7.png"/><Relationship Id="rId10" Type="http://schemas.openxmlformats.org/officeDocument/2006/relationships/hyperlink" Target="https://cyberphone.github.io/doc/saturn/" TargetMode="External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5040287" y="1013509"/>
            <a:ext cx="3564161" cy="2847539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592370" y="3273260"/>
            <a:ext cx="3672000" cy="103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>
            <a:off x="6464389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275561" y="1586543"/>
            <a:ext cx="4752000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909148" y="1789490"/>
            <a:ext cx="1116956" cy="1312971"/>
          </a:xfrm>
          <a:prstGeom prst="bentArrow">
            <a:avLst>
              <a:gd name="adj1" fmla="val 7584"/>
              <a:gd name="adj2" fmla="val 7923"/>
              <a:gd name="adj3" fmla="val 8028"/>
              <a:gd name="adj4" fmla="val 20715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8156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306433" y="2852936"/>
            <a:ext cx="1296144" cy="847477"/>
          </a:xfrm>
          <a:prstGeom prst="ellipse">
            <a:avLst/>
          </a:prstGeom>
          <a:gradFill flip="none" rotWithShape="1">
            <a:gsLst>
              <a:gs pos="65000">
                <a:schemeClr val="accent3">
                  <a:lumMod val="20000"/>
                  <a:lumOff val="80000"/>
                </a:schemeClr>
              </a:gs>
              <a:gs pos="37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  <a:tileRect/>
          </a:gra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193" y="836712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417138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46284" y="2155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8750" y="1210163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34" y="1932164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272303" y="1177638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36096" y="3113413"/>
            <a:ext cx="434272" cy="4342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633991" y="2828407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646" y="1515534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954505" y="3030967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465336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88640"/>
            <a:ext cx="726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 - Extending the Reach of Open Banking APIs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149080"/>
            <a:ext cx="84969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</a:t>
            </a:r>
            <a:r>
              <a:rPr lang="en-US" sz="1200" dirty="0" smtClean="0"/>
              <a:t> the </a:t>
            </a:r>
            <a:r>
              <a:rPr lang="en-US" sz="1200" dirty="0"/>
              <a:t>server centric OAuth </a:t>
            </a:r>
            <a:r>
              <a:rPr lang="en-US" sz="1200" dirty="0" smtClean="0"/>
              <a:t>security concept makes UX quite challenging compared to schemes like Apple Pay where SCA and account selection are integral parts of the “Wallet”. 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This  presentation outlines an </a:t>
            </a:r>
            <a:r>
              <a:rPr lang="en-US" sz="1200" i="1" dirty="0"/>
              <a:t>open</a:t>
            </a:r>
            <a:r>
              <a:rPr lang="en-US" sz="1200" dirty="0"/>
              <a:t>, </a:t>
            </a:r>
            <a:r>
              <a:rPr lang="en-US" sz="1200" i="1" dirty="0" smtClean="0"/>
              <a:t>light-weight</a:t>
            </a:r>
            <a:r>
              <a:rPr lang="en-US" sz="1200" dirty="0" smtClean="0"/>
              <a:t>, </a:t>
            </a:r>
            <a:r>
              <a:rPr lang="en-US" sz="1200" i="1" dirty="0" smtClean="0"/>
              <a:t>synchronous API </a:t>
            </a:r>
            <a:r>
              <a:rPr lang="en-US" sz="1200" i="1" dirty="0"/>
              <a:t>dedicated for Consumer </a:t>
            </a:r>
            <a:r>
              <a:rPr lang="en-US" sz="1200" i="1" dirty="0" smtClean="0"/>
              <a:t>Payments</a:t>
            </a:r>
            <a:r>
              <a:rPr lang="en-US" sz="1200" dirty="0" smtClean="0"/>
              <a:t>.  Due to the use of </a:t>
            </a:r>
            <a:r>
              <a:rPr lang="en-US" sz="1200" i="1" dirty="0" smtClean="0"/>
              <a:t>account-specific authorization keys</a:t>
            </a:r>
            <a:r>
              <a:rPr lang="en-US" sz="1200" dirty="0" smtClean="0"/>
              <a:t> in the associated “Wallet” as well as </a:t>
            </a:r>
            <a:r>
              <a:rPr lang="en-US" sz="1200" i="1" dirty="0" smtClean="0"/>
              <a:t>encrypted user authorizations</a:t>
            </a:r>
            <a:r>
              <a:rPr lang="en-US" sz="1200" dirty="0" smtClean="0"/>
              <a:t>, the API does not expose (or depend on) personal information to external parties, </a:t>
            </a:r>
            <a:r>
              <a:rPr lang="en-US" sz="1200" dirty="0" smtClean="0"/>
              <a:t>effectively removing </a:t>
            </a:r>
            <a:r>
              <a:rPr lang="en-US" sz="1200" dirty="0" smtClean="0"/>
              <a:t>“consents” from the plot. This arrangement also enables a (with respect to the user), </a:t>
            </a:r>
            <a:r>
              <a:rPr lang="en-US" sz="1200" i="1" dirty="0" smtClean="0"/>
              <a:t>fully end-to-end secured payment authorization protocol</a:t>
            </a:r>
            <a:r>
              <a:rPr lang="en-US" sz="1200" dirty="0" smtClean="0"/>
              <a:t>.</a:t>
            </a: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Since </a:t>
            </a:r>
            <a:r>
              <a:rPr lang="en-US" sz="1200" dirty="0"/>
              <a:t>APIs for external consumption come with considerable development and maintenance costs this represents a major hurdle to </a:t>
            </a:r>
            <a:r>
              <a:rPr lang="en-US" sz="1200" dirty="0" smtClean="0"/>
              <a:t>adoption.  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</a:t>
            </a:r>
            <a:r>
              <a:rPr lang="en-US" sz="12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API is </a:t>
            </a:r>
            <a:r>
              <a:rPr lang="en-US" sz="1200" i="1" dirty="0" smtClean="0"/>
              <a:t>unchanged</a:t>
            </a:r>
            <a:r>
              <a:rPr lang="en-US" sz="1200" dirty="0" smtClean="0"/>
              <a:t>, the only update needed is recognizing that the caller is </a:t>
            </a:r>
            <a:r>
              <a:rPr lang="en-US" sz="1200" i="1" dirty="0" smtClean="0"/>
              <a:t>a locally installed and trusted service</a:t>
            </a:r>
            <a:r>
              <a:rPr lang="en-US" sz="1200" dirty="0" smtClean="0"/>
              <a:t>.  User login is though required during virtual card enrollment.  This is preferably accomplished through the bank’s regular on-line login.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2721" y="1999873"/>
            <a:ext cx="109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TTP Certificate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698362" y="3440033"/>
            <a:ext cx="17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Locally Trusted Certificate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904732" y="1279585"/>
            <a:ext cx="510438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1200" b="1" dirty="0" smtClean="0"/>
              <a:t>SCA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690438" y="1279585"/>
            <a:ext cx="798470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b="1" dirty="0" smtClean="0"/>
              <a:t>Consents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420820" y="12743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+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77425" y="2292541"/>
            <a:ext cx="1351046" cy="2445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50000"/>
              </a:schemeClr>
            </a:solidFill>
          </a:ln>
        </p:spPr>
        <p:txBody>
          <a:bodyPr wrap="none" lIns="72000" tIns="18000" rIns="72000" bIns="18000" rtlCol="0" anchor="ctr" anchorCtr="1">
            <a:spAutoFit/>
          </a:bodyPr>
          <a:lstStyle/>
          <a:p>
            <a:r>
              <a:rPr lang="en-US" sz="1200" b="1" dirty="0" smtClean="0"/>
              <a:t>SCA and Consents</a:t>
            </a:r>
            <a:endParaRPr lang="en-US" sz="12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428750" y="2786470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68" y="2886422"/>
            <a:ext cx="915020" cy="31483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27784" y="2827670"/>
            <a:ext cx="212276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Dedicated Payment API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713" y="3170364"/>
            <a:ext cx="1686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or</a:t>
            </a:r>
          </a:p>
          <a:p>
            <a:pPr algn="ctr"/>
            <a:r>
              <a:rPr lang="en-US" sz="1600" dirty="0" smtClean="0"/>
              <a:t>Payment Gateway</a:t>
            </a:r>
            <a:endParaRPr lang="en-US" sz="1600" dirty="0"/>
          </a:p>
        </p:txBody>
      </p:sp>
      <p:pic>
        <p:nvPicPr>
          <p:cNvPr id="43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4" y="197781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30" y="345582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18914" y="3401847"/>
            <a:ext cx="216024" cy="61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75" y="3394517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292329" y="2307431"/>
            <a:ext cx="1322784" cy="209550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297091" y="2309813"/>
            <a:ext cx="1315640" cy="213123"/>
          </a:xfrm>
          <a:prstGeom prst="line">
            <a:avLst/>
          </a:prstGeom>
          <a:ln w="127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1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/>
          <p:cNvCxnSpPr>
            <a:cxnSpLocks noChangeAspect="1"/>
          </p:cNvCxnSpPr>
          <p:nvPr/>
        </p:nvCxnSpPr>
        <p:spPr>
          <a:xfrm>
            <a:off x="4737626" y="3657961"/>
            <a:ext cx="1231360" cy="7920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reeform 205"/>
          <p:cNvSpPr/>
          <p:nvPr/>
        </p:nvSpPr>
        <p:spPr>
          <a:xfrm flipH="1">
            <a:off x="6353243" y="1518292"/>
            <a:ext cx="653251" cy="2993320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850151" y="2173725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245733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>
            <a:cxnSpLocks noChangeAspect="1"/>
          </p:cNvCxnSpPr>
          <p:nvPr/>
        </p:nvCxnSpPr>
        <p:spPr>
          <a:xfrm>
            <a:off x="1864392" y="1850365"/>
            <a:ext cx="1953774" cy="1249200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2156796" y="196212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706135" y="2317741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2454348" y="264278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10421" y="181714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78148" y="88229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854000" y="1497526"/>
            <a:ext cx="3672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8000" y="4571888"/>
            <a:ext cx="3924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4525" y="499343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4993431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62068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043" y="4441874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123154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198671" y="126440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122545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09" y="127297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3528" y="97625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62919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854000" y="1289876"/>
            <a:ext cx="3312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2864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2256183" y="137071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1854000" y="1700809"/>
            <a:ext cx="3672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703366" y="157954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177524" y="204355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 (SCA+)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524472" y="291110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116688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195736" y="78277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110924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870039" y="131399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151829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1868875" y="1799930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131317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151987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2729292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052486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1882800" y="4724964"/>
            <a:ext cx="3960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059832" y="4868665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581128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646057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7719" y="162348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44208" y="4076283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407430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932941" y="1628800"/>
            <a:ext cx="1455483" cy="472559"/>
          </a:xfrm>
          <a:prstGeom prst="roundRect">
            <a:avLst>
              <a:gd name="adj" fmla="val 15270"/>
            </a:avLst>
          </a:prstGeom>
          <a:noFill/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384912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424968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44531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517324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799082" y="3604374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578740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799082" y="3332968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150294"/>
            <a:ext cx="741640" cy="1609004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045947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353552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Oval 200"/>
          <p:cNvSpPr/>
          <p:nvPr/>
        </p:nvSpPr>
        <p:spPr>
          <a:xfrm>
            <a:off x="3707904" y="2996952"/>
            <a:ext cx="1143554" cy="729206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4788024" y="3635732"/>
            <a:ext cx="389850" cy="369332"/>
            <a:chOff x="6653446" y="2335884"/>
            <a:chExt cx="389850" cy="369332"/>
          </a:xfrm>
        </p:grpSpPr>
        <p:sp>
          <p:nvSpPr>
            <p:cNvPr id="210" name="Oval 209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Wingdings" panose="05000000000000000000" pitchFamily="2" charset="2"/>
                </a:rPr>
                <a:t>…</a:t>
              </a:r>
            </a:p>
          </p:txBody>
        </p:sp>
      </p:grpSp>
      <p:cxnSp>
        <p:nvCxnSpPr>
          <p:cNvPr id="238" name="Straight Arrow Connector 237"/>
          <p:cNvCxnSpPr/>
          <p:nvPr/>
        </p:nvCxnSpPr>
        <p:spPr>
          <a:xfrm flipV="1">
            <a:off x="6256747" y="1772816"/>
            <a:ext cx="5151" cy="25740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 rot="5400000">
            <a:off x="5993028" y="2932041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 rot="1980000">
            <a:off x="5170831" y="3991558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4959261" y="3051374"/>
            <a:ext cx="416551" cy="613711"/>
            <a:chOff x="8232155" y="577329"/>
            <a:chExt cx="416551" cy="613711"/>
          </a:xfrm>
        </p:grpSpPr>
        <p:pic>
          <p:nvPicPr>
            <p:cNvPr id="243" name="Picture 24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8" descr="ke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8" name="TextBox 247"/>
          <p:cNvSpPr txBox="1"/>
          <p:nvPr/>
        </p:nvSpPr>
        <p:spPr>
          <a:xfrm rot="1980000">
            <a:off x="2999544" y="2629077"/>
            <a:ext cx="567019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843808" y="116632"/>
            <a:ext cx="345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Payment Gateway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3528" y="5445224"/>
            <a:ext cx="864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200" dirty="0" smtClean="0"/>
              <a:t>The Payment Gateway setup is quite similar to traditional</a:t>
            </a:r>
            <a:r>
              <a:rPr lang="en-US" sz="1200" dirty="0"/>
              <a:t> card processing </a:t>
            </a:r>
            <a:r>
              <a:rPr lang="en-US" sz="1200" dirty="0" smtClean="0"/>
              <a:t>solutions.  There are though some notable differences: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The User Bank URL supplied by the “Wallet” eliminates the database for finding out associated User (Issuer) Bank.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Since no personal information (except User Bank URL) is revealed to the Payment Gateway, its sole mission is vouching for the authenticity of the Merchant.  Only User Bank can “decipher” a user authorization and match it with the supplied Payment Request.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Payment Gateway may either counter-sign messages or authenticate through mutual </a:t>
            </a:r>
            <a:r>
              <a:rPr lang="en-US" sz="1200" dirty="0"/>
              <a:t>TLS to the User Bank.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5312225" y="3356992"/>
            <a:ext cx="699935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See note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6850151" y="2461757"/>
            <a:ext cx="1610281" cy="1543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778143" y="2533765"/>
            <a:ext cx="1610281" cy="1543307"/>
          </a:xfrm>
          <a:prstGeom prst="rect">
            <a:avLst/>
          </a:prstGeom>
          <a:solidFill>
            <a:srgbClr val="FEFED2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2829175" y="2954792"/>
            <a:ext cx="3139539" cy="1761049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/>
          <p:cNvGrpSpPr/>
          <p:nvPr/>
        </p:nvGrpSpPr>
        <p:grpSpPr>
          <a:xfrm>
            <a:off x="3100799" y="2964368"/>
            <a:ext cx="759020" cy="680656"/>
            <a:chOff x="3779912" y="4116496"/>
            <a:chExt cx="759020" cy="680656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3779912" y="4116496"/>
              <a:ext cx="759020" cy="680656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3987317" y="4190114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3910437" y="4469840"/>
              <a:ext cx="414109" cy="237600"/>
            </a:xfrm>
            <a:prstGeom prst="parallelogram">
              <a:avLst/>
            </a:prstGeom>
            <a:blipFill>
              <a:blip r:embed="rId2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c 18"/>
          <p:cNvSpPr/>
          <p:nvPr/>
        </p:nvSpPr>
        <p:spPr>
          <a:xfrm>
            <a:off x="2135878" y="1231093"/>
            <a:ext cx="1024524" cy="2656990"/>
          </a:xfrm>
          <a:custGeom>
            <a:avLst/>
            <a:gdLst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2" fmla="*/ 193300 w 386599"/>
              <a:gd name="connsiteY2" fmla="*/ 1764106 h 3528212"/>
              <a:gd name="connsiteX3" fmla="*/ 366671 w 386599"/>
              <a:gd name="connsiteY3" fmla="*/ 983984 h 3528212"/>
              <a:gd name="connsiteX0" fmla="*/ 366671 w 386599"/>
              <a:gd name="connsiteY0" fmla="*/ 983984 h 3528212"/>
              <a:gd name="connsiteX1" fmla="*/ 386599 w 386599"/>
              <a:gd name="connsiteY1" fmla="*/ 1764107 h 3528212"/>
              <a:gd name="connsiteX0" fmla="*/ 464949 w 484877"/>
              <a:gd name="connsiteY0" fmla="*/ 1043553 h 1823676"/>
              <a:gd name="connsiteX1" fmla="*/ 484877 w 484877"/>
              <a:gd name="connsiteY1" fmla="*/ 1823676 h 1823676"/>
              <a:gd name="connsiteX2" fmla="*/ 291578 w 484877"/>
              <a:gd name="connsiteY2" fmla="*/ 1823675 h 1823676"/>
              <a:gd name="connsiteX3" fmla="*/ 464949 w 484877"/>
              <a:gd name="connsiteY3" fmla="*/ 1043553 h 1823676"/>
              <a:gd name="connsiteX0" fmla="*/ 0 w 484877"/>
              <a:gd name="connsiteY0" fmla="*/ 0 h 1823676"/>
              <a:gd name="connsiteX1" fmla="*/ 484877 w 484877"/>
              <a:gd name="connsiteY1" fmla="*/ 1823676 h 1823676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505541"/>
              <a:gd name="connsiteY0" fmla="*/ 1110712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3" fmla="*/ 485613 w 505541"/>
              <a:gd name="connsiteY3" fmla="*/ 1110712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485613 w 703076"/>
              <a:gd name="connsiteY0" fmla="*/ 1110712 h 1890835"/>
              <a:gd name="connsiteX1" fmla="*/ 505541 w 703076"/>
              <a:gd name="connsiteY1" fmla="*/ 1890835 h 1890835"/>
              <a:gd name="connsiteX2" fmla="*/ 312242 w 703076"/>
              <a:gd name="connsiteY2" fmla="*/ 1890834 h 1890835"/>
              <a:gd name="connsiteX3" fmla="*/ 485613 w 703076"/>
              <a:gd name="connsiteY3" fmla="*/ 1110712 h 1890835"/>
              <a:gd name="connsiteX0" fmla="*/ 0 w 703076"/>
              <a:gd name="connsiteY0" fmla="*/ 0 h 1890835"/>
              <a:gd name="connsiteX1" fmla="*/ 505541 w 703076"/>
              <a:gd name="connsiteY1" fmla="*/ 1890835 h 1890835"/>
              <a:gd name="connsiteX0" fmla="*/ 312242 w 505541"/>
              <a:gd name="connsiteY0" fmla="*/ 1890834 h 1890835"/>
              <a:gd name="connsiteX1" fmla="*/ 505541 w 505541"/>
              <a:gd name="connsiteY1" fmla="*/ 1890835 h 1890835"/>
              <a:gd name="connsiteX2" fmla="*/ 312242 w 505541"/>
              <a:gd name="connsiteY2" fmla="*/ 1890834 h 1890835"/>
              <a:gd name="connsiteX0" fmla="*/ 0 w 505541"/>
              <a:gd name="connsiteY0" fmla="*/ 0 h 1890835"/>
              <a:gd name="connsiteX1" fmla="*/ 505541 w 505541"/>
              <a:gd name="connsiteY1" fmla="*/ 1890835 h 1890835"/>
              <a:gd name="connsiteX0" fmla="*/ 575714 w 575714"/>
              <a:gd name="connsiteY0" fmla="*/ 2149139 h 2149139"/>
              <a:gd name="connsiteX1" fmla="*/ 505541 w 575714"/>
              <a:gd name="connsiteY1" fmla="*/ 1890835 h 2149139"/>
              <a:gd name="connsiteX2" fmla="*/ 575714 w 575714"/>
              <a:gd name="connsiteY2" fmla="*/ 2149139 h 2149139"/>
              <a:gd name="connsiteX0" fmla="*/ 0 w 575714"/>
              <a:gd name="connsiteY0" fmla="*/ 0 h 2149139"/>
              <a:gd name="connsiteX1" fmla="*/ 505541 w 575714"/>
              <a:gd name="connsiteY1" fmla="*/ 1890835 h 2149139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58522"/>
              <a:gd name="connsiteY0" fmla="*/ 2149139 h 2330955"/>
              <a:gd name="connsiteX1" fmla="*/ 505541 w 658522"/>
              <a:gd name="connsiteY1" fmla="*/ 1890835 h 2330955"/>
              <a:gd name="connsiteX2" fmla="*/ 575714 w 658522"/>
              <a:gd name="connsiteY2" fmla="*/ 2149139 h 2330955"/>
              <a:gd name="connsiteX0" fmla="*/ 0 w 658522"/>
              <a:gd name="connsiteY0" fmla="*/ 0 h 2330955"/>
              <a:gd name="connsiteX1" fmla="*/ 614029 w 658522"/>
              <a:gd name="connsiteY1" fmla="*/ 2123310 h 2330955"/>
              <a:gd name="connsiteX2" fmla="*/ 612557 w 658522"/>
              <a:gd name="connsiteY2" fmla="*/ 2271724 h 2330955"/>
              <a:gd name="connsiteX0" fmla="*/ 575714 w 614029"/>
              <a:gd name="connsiteY0" fmla="*/ 2149139 h 2149139"/>
              <a:gd name="connsiteX1" fmla="*/ 505541 w 614029"/>
              <a:gd name="connsiteY1" fmla="*/ 1890835 h 2149139"/>
              <a:gd name="connsiteX2" fmla="*/ 575714 w 614029"/>
              <a:gd name="connsiteY2" fmla="*/ 2149139 h 2149139"/>
              <a:gd name="connsiteX0" fmla="*/ 0 w 614029"/>
              <a:gd name="connsiteY0" fmla="*/ 0 h 2149139"/>
              <a:gd name="connsiteX1" fmla="*/ 614029 w 614029"/>
              <a:gd name="connsiteY1" fmla="*/ 2123310 h 2149139"/>
              <a:gd name="connsiteX0" fmla="*/ 575714 w 614029"/>
              <a:gd name="connsiteY0" fmla="*/ 2149139 h 2541764"/>
              <a:gd name="connsiteX1" fmla="*/ 495208 w 614029"/>
              <a:gd name="connsiteY1" fmla="*/ 2541764 h 2541764"/>
              <a:gd name="connsiteX2" fmla="*/ 575714 w 614029"/>
              <a:gd name="connsiteY2" fmla="*/ 2149139 h 2541764"/>
              <a:gd name="connsiteX0" fmla="*/ 0 w 614029"/>
              <a:gd name="connsiteY0" fmla="*/ 0 h 2541764"/>
              <a:gd name="connsiteX1" fmla="*/ 614029 w 614029"/>
              <a:gd name="connsiteY1" fmla="*/ 2123310 h 2541764"/>
              <a:gd name="connsiteX0" fmla="*/ 575714 w 667154"/>
              <a:gd name="connsiteY0" fmla="*/ 2149139 h 2541764"/>
              <a:gd name="connsiteX1" fmla="*/ 495208 w 667154"/>
              <a:gd name="connsiteY1" fmla="*/ 2541764 h 2541764"/>
              <a:gd name="connsiteX2" fmla="*/ 667154 w 667154"/>
              <a:gd name="connsiteY2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667154"/>
              <a:gd name="connsiteY0" fmla="*/ 2541764 h 2541764"/>
              <a:gd name="connsiteX1" fmla="*/ 667154 w 667154"/>
              <a:gd name="connsiteY1" fmla="*/ 2240579 h 2541764"/>
              <a:gd name="connsiteX0" fmla="*/ 0 w 667154"/>
              <a:gd name="connsiteY0" fmla="*/ 0 h 2541764"/>
              <a:gd name="connsiteX1" fmla="*/ 614029 w 667154"/>
              <a:gd name="connsiteY1" fmla="*/ 2123310 h 2541764"/>
              <a:gd name="connsiteX0" fmla="*/ 495208 w 985988"/>
              <a:gd name="connsiteY0" fmla="*/ 2541764 h 2541764"/>
              <a:gd name="connsiteX1" fmla="*/ 667154 w 985988"/>
              <a:gd name="connsiteY1" fmla="*/ 2240579 h 2541764"/>
              <a:gd name="connsiteX0" fmla="*/ 0 w 985988"/>
              <a:gd name="connsiteY0" fmla="*/ 0 h 2541764"/>
              <a:gd name="connsiteX1" fmla="*/ 985988 w 985988"/>
              <a:gd name="connsiteY1" fmla="*/ 2205967 h 2541764"/>
              <a:gd name="connsiteX0" fmla="*/ 495208 w 1006471"/>
              <a:gd name="connsiteY0" fmla="*/ 2541764 h 2541764"/>
              <a:gd name="connsiteX1" fmla="*/ 667154 w 1006471"/>
              <a:gd name="connsiteY1" fmla="*/ 2240579 h 2541764"/>
              <a:gd name="connsiteX0" fmla="*/ 0 w 1006471"/>
              <a:gd name="connsiteY0" fmla="*/ 0 h 2541764"/>
              <a:gd name="connsiteX1" fmla="*/ 1006471 w 1006471"/>
              <a:gd name="connsiteY1" fmla="*/ 2226632 h 2541764"/>
              <a:gd name="connsiteX0" fmla="*/ 495208 w 1011591"/>
              <a:gd name="connsiteY0" fmla="*/ 2541764 h 2541764"/>
              <a:gd name="connsiteX1" fmla="*/ 667154 w 1011591"/>
              <a:gd name="connsiteY1" fmla="*/ 2240579 h 2541764"/>
              <a:gd name="connsiteX0" fmla="*/ 0 w 1011591"/>
              <a:gd name="connsiteY0" fmla="*/ 0 h 2541764"/>
              <a:gd name="connsiteX1" fmla="*/ 1011591 w 1011591"/>
              <a:gd name="connsiteY1" fmla="*/ 224213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459532 w 1021832"/>
              <a:gd name="connsiteY1" fmla="*/ 1811940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534184 w 1021832"/>
              <a:gd name="connsiteY1" fmla="*/ 1894597 h 2541764"/>
              <a:gd name="connsiteX2" fmla="*/ 1021832 w 1021832"/>
              <a:gd name="connsiteY2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  <a:gd name="connsiteX0" fmla="*/ 495208 w 1021832"/>
              <a:gd name="connsiteY0" fmla="*/ 2541764 h 2541764"/>
              <a:gd name="connsiteX1" fmla="*/ 667154 w 1021832"/>
              <a:gd name="connsiteY1" fmla="*/ 2240579 h 2541764"/>
              <a:gd name="connsiteX0" fmla="*/ 0 w 1021832"/>
              <a:gd name="connsiteY0" fmla="*/ 0 h 2541764"/>
              <a:gd name="connsiteX1" fmla="*/ 1021832 w 1021832"/>
              <a:gd name="connsiteY1" fmla="*/ 2267960 h 254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1832" h="2541764" stroke="0" extrusionOk="0">
                <a:moveTo>
                  <a:pt x="495208" y="2541764"/>
                </a:moveTo>
                <a:cubicBezTo>
                  <a:pt x="522043" y="2410889"/>
                  <a:pt x="667154" y="2240579"/>
                  <a:pt x="667154" y="2240579"/>
                </a:cubicBezTo>
              </a:path>
              <a:path w="1021832" h="2541764" fill="none">
                <a:moveTo>
                  <a:pt x="0" y="0"/>
                </a:moveTo>
                <a:cubicBezTo>
                  <a:pt x="300796" y="1567065"/>
                  <a:pt x="726891" y="2118520"/>
                  <a:pt x="1021832" y="2267960"/>
                </a:cubicBezTo>
              </a:path>
            </a:pathLst>
          </a:custGeom>
          <a:ln w="12700">
            <a:solidFill>
              <a:schemeClr val="tx1"/>
            </a:solidFill>
            <a:prstDash val="sysDot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5"/>
          <p:cNvSpPr/>
          <p:nvPr/>
        </p:nvSpPr>
        <p:spPr>
          <a:xfrm flipH="1">
            <a:off x="6353245" y="2557118"/>
            <a:ext cx="709161" cy="2231659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35025 w 135025"/>
              <a:gd name="connsiteY0" fmla="*/ 205324 h 205324"/>
              <a:gd name="connsiteX1" fmla="*/ 0 w 135025"/>
              <a:gd name="connsiteY1" fmla="*/ 0 h 205324"/>
              <a:gd name="connsiteX0" fmla="*/ 165106 w 165106"/>
              <a:gd name="connsiteY0" fmla="*/ 205324 h 205324"/>
              <a:gd name="connsiteX1" fmla="*/ 30081 w 165106"/>
              <a:gd name="connsiteY1" fmla="*/ 0 h 205324"/>
              <a:gd name="connsiteX0" fmla="*/ 93885 w 93885"/>
              <a:gd name="connsiteY0" fmla="*/ 194729 h 194729"/>
              <a:gd name="connsiteX1" fmla="*/ 73963 w 93885"/>
              <a:gd name="connsiteY1" fmla="*/ 1 h 194729"/>
              <a:gd name="connsiteX0" fmla="*/ 92799 w 92799"/>
              <a:gd name="connsiteY0" fmla="*/ 194247 h 194247"/>
              <a:gd name="connsiteX1" fmla="*/ 75435 w 92799"/>
              <a:gd name="connsiteY1" fmla="*/ 1 h 194247"/>
              <a:gd name="connsiteX0" fmla="*/ 121818 w 121818"/>
              <a:gd name="connsiteY0" fmla="*/ 194246 h 194246"/>
              <a:gd name="connsiteX1" fmla="*/ 104454 w 121818"/>
              <a:gd name="connsiteY1" fmla="*/ 0 h 194246"/>
              <a:gd name="connsiteX0" fmla="*/ 118816 w 118816"/>
              <a:gd name="connsiteY0" fmla="*/ 194246 h 194246"/>
              <a:gd name="connsiteX1" fmla="*/ 101452 w 118816"/>
              <a:gd name="connsiteY1" fmla="*/ 0 h 194246"/>
              <a:gd name="connsiteX0" fmla="*/ 93429 w 93429"/>
              <a:gd name="connsiteY0" fmla="*/ 194246 h 194246"/>
              <a:gd name="connsiteX1" fmla="*/ 76065 w 93429"/>
              <a:gd name="connsiteY1" fmla="*/ 0 h 194246"/>
              <a:gd name="connsiteX0" fmla="*/ 117040 w 117040"/>
              <a:gd name="connsiteY0" fmla="*/ 194246 h 194246"/>
              <a:gd name="connsiteX1" fmla="*/ 99676 w 117040"/>
              <a:gd name="connsiteY1" fmla="*/ 0 h 19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40" h="194246">
                <a:moveTo>
                  <a:pt x="117040" y="194246"/>
                </a:moveTo>
                <a:cubicBezTo>
                  <a:pt x="-22171" y="179542"/>
                  <a:pt x="-48423" y="380"/>
                  <a:pt x="99676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6135" y="2605773"/>
            <a:ext cx="1610281" cy="1543307"/>
          </a:xfrm>
          <a:prstGeom prst="rect">
            <a:avLst/>
          </a:prstGeom>
          <a:solidFill>
            <a:srgbClr val="F4F7ED"/>
          </a:solidFill>
          <a:ln w="63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/>
          <p:cNvGrpSpPr/>
          <p:nvPr/>
        </p:nvGrpSpPr>
        <p:grpSpPr>
          <a:xfrm>
            <a:off x="640123" y="1090854"/>
            <a:ext cx="1273991" cy="825978"/>
            <a:chOff x="1065761" y="1512050"/>
            <a:chExt cx="1273991" cy="825978"/>
          </a:xfrm>
        </p:grpSpPr>
        <p:sp>
          <p:nvSpPr>
            <p:cNvPr id="225" name="Oval 224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6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Rectangle 226"/>
            <p:cNvSpPr/>
            <p:nvPr/>
          </p:nvSpPr>
          <p:spPr>
            <a:xfrm>
              <a:off x="1071623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4" name="Straight Connector 193"/>
          <p:cNvCxnSpPr>
            <a:endCxn id="184" idx="3"/>
          </p:cNvCxnSpPr>
          <p:nvPr/>
        </p:nvCxnSpPr>
        <p:spPr>
          <a:xfrm flipV="1">
            <a:off x="3398351" y="3645024"/>
            <a:ext cx="0" cy="39946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endCxn id="181" idx="4"/>
          </p:cNvCxnSpPr>
          <p:nvPr/>
        </p:nvCxnSpPr>
        <p:spPr>
          <a:xfrm flipV="1">
            <a:off x="4902124" y="2897264"/>
            <a:ext cx="0" cy="4797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3448434" y="1962418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25770" y="2577646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80000" y="4859920"/>
            <a:ext cx="295200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046" y="5281463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58983" y="5281463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6141" y="1700808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2457411" y="2862334"/>
            <a:ext cx="5680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56747" y="2862334"/>
            <a:ext cx="5151" cy="177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51901" y="4729906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89212" y="2311665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171192" y="2344524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23" y="2305576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8" descr="key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30" y="235309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1164246" y="1814954"/>
            <a:ext cx="1153440" cy="2958863"/>
          </a:xfrm>
          <a:custGeom>
            <a:avLst/>
            <a:gdLst>
              <a:gd name="connsiteX0" fmla="*/ 107576 w 107576"/>
              <a:gd name="connsiteY0" fmla="*/ 168088 h 168088"/>
              <a:gd name="connsiteX1" fmla="*/ 94129 w 107576"/>
              <a:gd name="connsiteY1" fmla="*/ 134470 h 168088"/>
              <a:gd name="connsiteX2" fmla="*/ 40341 w 107576"/>
              <a:gd name="connsiteY2" fmla="*/ 60511 h 168088"/>
              <a:gd name="connsiteX3" fmla="*/ 6723 w 107576"/>
              <a:gd name="connsiteY3" fmla="*/ 0 h 168088"/>
              <a:gd name="connsiteX4" fmla="*/ 0 w 107576"/>
              <a:gd name="connsiteY4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33618 w 100853"/>
              <a:gd name="connsiteY2" fmla="*/ 60511 h 168088"/>
              <a:gd name="connsiteX3" fmla="*/ 0 w 100853"/>
              <a:gd name="connsiteY3" fmla="*/ 0 h 168088"/>
              <a:gd name="connsiteX0" fmla="*/ 101208 w 101208"/>
              <a:gd name="connsiteY0" fmla="*/ 168088 h 168088"/>
              <a:gd name="connsiteX1" fmla="*/ 87761 w 101208"/>
              <a:gd name="connsiteY1" fmla="*/ 134470 h 168088"/>
              <a:gd name="connsiteX2" fmla="*/ 33973 w 101208"/>
              <a:gd name="connsiteY2" fmla="*/ 60511 h 168088"/>
              <a:gd name="connsiteX3" fmla="*/ 355 w 101208"/>
              <a:gd name="connsiteY3" fmla="*/ 0 h 168088"/>
              <a:gd name="connsiteX0" fmla="*/ 100853 w 100853"/>
              <a:gd name="connsiteY0" fmla="*/ 168088 h 168088"/>
              <a:gd name="connsiteX1" fmla="*/ 87406 w 100853"/>
              <a:gd name="connsiteY1" fmla="*/ 134470 h 168088"/>
              <a:gd name="connsiteX2" fmla="*/ 0 w 100853"/>
              <a:gd name="connsiteY2" fmla="*/ 0 h 168088"/>
              <a:gd name="connsiteX0" fmla="*/ 101397 w 101397"/>
              <a:gd name="connsiteY0" fmla="*/ 168088 h 168088"/>
              <a:gd name="connsiteX1" fmla="*/ 87950 w 101397"/>
              <a:gd name="connsiteY1" fmla="*/ 134470 h 168088"/>
              <a:gd name="connsiteX2" fmla="*/ 544 w 101397"/>
              <a:gd name="connsiteY2" fmla="*/ 0 h 168088"/>
              <a:gd name="connsiteX0" fmla="*/ 100853 w 100853"/>
              <a:gd name="connsiteY0" fmla="*/ 168088 h 168088"/>
              <a:gd name="connsiteX1" fmla="*/ 0 w 100853"/>
              <a:gd name="connsiteY1" fmla="*/ 0 h 168088"/>
              <a:gd name="connsiteX0" fmla="*/ 100960 w 100960"/>
              <a:gd name="connsiteY0" fmla="*/ 168088 h 168088"/>
              <a:gd name="connsiteX1" fmla="*/ 107 w 100960"/>
              <a:gd name="connsiteY1" fmla="*/ 0 h 168088"/>
              <a:gd name="connsiteX0" fmla="*/ 100944 w 100944"/>
              <a:gd name="connsiteY0" fmla="*/ 168088 h 168088"/>
              <a:gd name="connsiteX1" fmla="*/ 91 w 100944"/>
              <a:gd name="connsiteY1" fmla="*/ 0 h 168088"/>
              <a:gd name="connsiteX0" fmla="*/ 100940 w 104742"/>
              <a:gd name="connsiteY0" fmla="*/ 168088 h 168242"/>
              <a:gd name="connsiteX1" fmla="*/ 104734 w 104742"/>
              <a:gd name="connsiteY1" fmla="*/ 168088 h 168242"/>
              <a:gd name="connsiteX2" fmla="*/ 87 w 104742"/>
              <a:gd name="connsiteY2" fmla="*/ 0 h 168242"/>
              <a:gd name="connsiteX0" fmla="*/ 100968 w 104770"/>
              <a:gd name="connsiteY0" fmla="*/ 168088 h 168242"/>
              <a:gd name="connsiteX1" fmla="*/ 104762 w 104770"/>
              <a:gd name="connsiteY1" fmla="*/ 168088 h 168242"/>
              <a:gd name="connsiteX2" fmla="*/ 115 w 104770"/>
              <a:gd name="connsiteY2" fmla="*/ 0 h 168242"/>
              <a:gd name="connsiteX0" fmla="*/ 99887 w 103689"/>
              <a:gd name="connsiteY0" fmla="*/ 170870 h 171024"/>
              <a:gd name="connsiteX1" fmla="*/ 103681 w 103689"/>
              <a:gd name="connsiteY1" fmla="*/ 170870 h 171024"/>
              <a:gd name="connsiteX2" fmla="*/ 118 w 103689"/>
              <a:gd name="connsiteY2" fmla="*/ 0 h 171024"/>
              <a:gd name="connsiteX0" fmla="*/ 100353 w 104155"/>
              <a:gd name="connsiteY0" fmla="*/ 170870 h 171024"/>
              <a:gd name="connsiteX1" fmla="*/ 104147 w 104155"/>
              <a:gd name="connsiteY1" fmla="*/ 170870 h 171024"/>
              <a:gd name="connsiteX2" fmla="*/ 584 w 104155"/>
              <a:gd name="connsiteY2" fmla="*/ 0 h 171024"/>
              <a:gd name="connsiteX0" fmla="*/ 100455 w 101562"/>
              <a:gd name="connsiteY0" fmla="*/ 170870 h 186780"/>
              <a:gd name="connsiteX1" fmla="*/ 101539 w 101562"/>
              <a:gd name="connsiteY1" fmla="*/ 186770 h 186780"/>
              <a:gd name="connsiteX2" fmla="*/ 686 w 101562"/>
              <a:gd name="connsiteY2" fmla="*/ 0 h 186780"/>
              <a:gd name="connsiteX0" fmla="*/ 101539 w 101539"/>
              <a:gd name="connsiteY0" fmla="*/ 186770 h 186770"/>
              <a:gd name="connsiteX1" fmla="*/ 686 w 101539"/>
              <a:gd name="connsiteY1" fmla="*/ 0 h 186770"/>
              <a:gd name="connsiteX0" fmla="*/ 107835 w 107835"/>
              <a:gd name="connsiteY0" fmla="*/ 170473 h 170473"/>
              <a:gd name="connsiteX1" fmla="*/ 478 w 107835"/>
              <a:gd name="connsiteY1" fmla="*/ 0 h 170473"/>
              <a:gd name="connsiteX0" fmla="*/ 112083 w 112083"/>
              <a:gd name="connsiteY0" fmla="*/ 172460 h 172460"/>
              <a:gd name="connsiteX1" fmla="*/ 390 w 112083"/>
              <a:gd name="connsiteY1" fmla="*/ 0 h 172460"/>
              <a:gd name="connsiteX0" fmla="*/ 111797 w 111797"/>
              <a:gd name="connsiteY0" fmla="*/ 172460 h 172460"/>
              <a:gd name="connsiteX1" fmla="*/ 104 w 111797"/>
              <a:gd name="connsiteY1" fmla="*/ 0 h 172460"/>
              <a:gd name="connsiteX0" fmla="*/ 111787 w 111787"/>
              <a:gd name="connsiteY0" fmla="*/ 172460 h 172460"/>
              <a:gd name="connsiteX1" fmla="*/ 94 w 111787"/>
              <a:gd name="connsiteY1" fmla="*/ 0 h 172460"/>
              <a:gd name="connsiteX0" fmla="*/ 118172 w 118172"/>
              <a:gd name="connsiteY0" fmla="*/ 172460 h 172460"/>
              <a:gd name="connsiteX1" fmla="*/ 6479 w 118172"/>
              <a:gd name="connsiteY1" fmla="*/ 0 h 172460"/>
              <a:gd name="connsiteX0" fmla="*/ 146801 w 146801"/>
              <a:gd name="connsiteY0" fmla="*/ 173652 h 173652"/>
              <a:gd name="connsiteX1" fmla="*/ 963 w 146801"/>
              <a:gd name="connsiteY1" fmla="*/ 0 h 173652"/>
              <a:gd name="connsiteX0" fmla="*/ 145276 w 145276"/>
              <a:gd name="connsiteY0" fmla="*/ 184384 h 184384"/>
              <a:gd name="connsiteX1" fmla="*/ 1064 w 145276"/>
              <a:gd name="connsiteY1" fmla="*/ 0 h 184384"/>
              <a:gd name="connsiteX0" fmla="*/ 144266 w 144266"/>
              <a:gd name="connsiteY0" fmla="*/ 193924 h 193924"/>
              <a:gd name="connsiteX1" fmla="*/ 1138 w 144266"/>
              <a:gd name="connsiteY1" fmla="*/ 0 h 193924"/>
              <a:gd name="connsiteX0" fmla="*/ 128914 w 128914"/>
              <a:gd name="connsiteY0" fmla="*/ 200508 h 200508"/>
              <a:gd name="connsiteX1" fmla="*/ 3268 w 12891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26684 w 126684"/>
              <a:gd name="connsiteY0" fmla="*/ 200508 h 200508"/>
              <a:gd name="connsiteX1" fmla="*/ 1038 w 126684"/>
              <a:gd name="connsiteY1" fmla="*/ 0 h 200508"/>
              <a:gd name="connsiteX0" fmla="*/ 125874 w 125874"/>
              <a:gd name="connsiteY0" fmla="*/ 200508 h 200508"/>
              <a:gd name="connsiteX1" fmla="*/ 228 w 125874"/>
              <a:gd name="connsiteY1" fmla="*/ 0 h 200508"/>
              <a:gd name="connsiteX0" fmla="*/ 125646 w 125646"/>
              <a:gd name="connsiteY0" fmla="*/ 200508 h 200508"/>
              <a:gd name="connsiteX1" fmla="*/ 0 w 125646"/>
              <a:gd name="connsiteY1" fmla="*/ 0 h 200508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086 w 112086"/>
              <a:gd name="connsiteY0" fmla="*/ 199525 h 199525"/>
              <a:gd name="connsiteX1" fmla="*/ 0 w 112086"/>
              <a:gd name="connsiteY1" fmla="*/ 0 h 199525"/>
              <a:gd name="connsiteX0" fmla="*/ 112133 w 112133"/>
              <a:gd name="connsiteY0" fmla="*/ 199525 h 199525"/>
              <a:gd name="connsiteX1" fmla="*/ 47 w 112133"/>
              <a:gd name="connsiteY1" fmla="*/ 0 h 19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133" h="199525">
                <a:moveTo>
                  <a:pt x="112133" y="199525"/>
                </a:moveTo>
                <a:cubicBezTo>
                  <a:pt x="-17618" y="152725"/>
                  <a:pt x="2008" y="182920"/>
                  <a:pt x="47" y="0"/>
                </a:cubicBezTo>
              </a:path>
            </a:pathLst>
          </a:custGeom>
          <a:noFill/>
          <a:ln w="9525"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1658882" y="4687497"/>
            <a:ext cx="416551" cy="613711"/>
            <a:chOff x="8232155" y="577329"/>
            <a:chExt cx="416551" cy="613711"/>
          </a:xfrm>
        </p:grpSpPr>
        <p:pic>
          <p:nvPicPr>
            <p:cNvPr id="167" name="Picture 16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2155" y="796517"/>
              <a:ext cx="324060" cy="39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8" descr="key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66" y="577329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1296049" y="2056377"/>
            <a:ext cx="890802" cy="28814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72000" tIns="36000" rIns="72000" bIns="36000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291722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25770" y="2369996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474" y="321667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3226469" y="2450831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2825770" y="2780929"/>
            <a:ext cx="2700000" cy="3813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Parallelogram 180"/>
          <p:cNvSpPr/>
          <p:nvPr/>
        </p:nvSpPr>
        <p:spPr>
          <a:xfrm>
            <a:off x="4695069" y="2659664"/>
            <a:ext cx="414109" cy="237600"/>
          </a:xfrm>
          <a:prstGeom prst="parallelogram">
            <a:avLst/>
          </a:prstGeom>
          <a:blipFill>
            <a:blip r:embed="rId2"/>
            <a:tile tx="0" ty="0" sx="50000" sy="50000" flip="none" algn="tl"/>
          </a:blip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4098614" y="3123676"/>
            <a:ext cx="1913546" cy="40862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Authorization (SCA+)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2772141" y="3913343"/>
            <a:ext cx="1247328" cy="40147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“Commit”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(Payment Order)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733944" y="721522"/>
            <a:ext cx="487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Public, Bank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periodically updated JSON Authority Objects</a:t>
            </a:r>
            <a:b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cryptographically bind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each Merchant to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Bank and an for each Merchant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unique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endParaRPr lang="en-US" sz="12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26635" y="2247006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166022" y="1862891"/>
            <a:ext cx="139169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15298" y="2189366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42560" y="2394112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23368" y="2598412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432211" y="874830"/>
            <a:ext cx="1273991" cy="825978"/>
            <a:chOff x="1065761" y="1512050"/>
            <a:chExt cx="1273991" cy="825978"/>
          </a:xfrm>
        </p:grpSpPr>
        <p:sp>
          <p:nvSpPr>
            <p:cNvPr id="213" name="Oval 212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4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Rectangle 214"/>
            <p:cNvSpPr/>
            <p:nvPr/>
          </p:nvSpPr>
          <p:spPr>
            <a:xfrm>
              <a:off x="1077485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274154" y="692696"/>
            <a:ext cx="1273991" cy="825978"/>
            <a:chOff x="1065761" y="1512050"/>
            <a:chExt cx="1273991" cy="825978"/>
          </a:xfrm>
        </p:grpSpPr>
        <p:sp>
          <p:nvSpPr>
            <p:cNvPr id="217" name="Oval 216"/>
            <p:cNvSpPr/>
            <p:nvPr/>
          </p:nvSpPr>
          <p:spPr>
            <a:xfrm>
              <a:off x="1065761" y="1572422"/>
              <a:ext cx="1273991" cy="591783"/>
            </a:xfrm>
            <a:prstGeom prst="ellipse">
              <a:avLst/>
            </a:prstGeom>
            <a:gradFill flip="none" rotWithShape="1">
              <a:gsLst>
                <a:gs pos="1000">
                  <a:srgbClr val="BBCFE7"/>
                </a:gs>
                <a:gs pos="52000">
                  <a:srgbClr val="E1EBF7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Authority Object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8" name="Picture 8" descr="key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692" y="1981687"/>
              <a:ext cx="360040" cy="356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" name="Rectangle 218"/>
            <p:cNvSpPr/>
            <p:nvPr/>
          </p:nvSpPr>
          <p:spPr>
            <a:xfrm>
              <a:off x="1076190" y="1512050"/>
              <a:ext cx="252239" cy="215444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ctr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841396" y="2884046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87249" y="2393297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21659" y="2599999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179786" y="3017324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85505" y="3340518"/>
            <a:ext cx="81268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-Right Arrow 8"/>
          <p:cNvSpPr/>
          <p:nvPr/>
        </p:nvSpPr>
        <p:spPr>
          <a:xfrm flipV="1">
            <a:off x="2853777" y="5012996"/>
            <a:ext cx="2988000" cy="175030"/>
          </a:xfrm>
          <a:prstGeom prst="leftRightArrow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39000">
                <a:srgbClr val="FAC77D"/>
              </a:gs>
              <a:gs pos="60000">
                <a:srgbClr val="FBD49C"/>
              </a:gs>
              <a:gs pos="100000">
                <a:srgbClr val="FEE7F2"/>
              </a:gs>
            </a:gsLst>
            <a:lin ang="5400000" scaled="1"/>
            <a:tileRect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516690" y="5156697"/>
            <a:ext cx="1856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“Payment Rails”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6" name="Picture 8" descr="ke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27" y="4869160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7020272" y="4934089"/>
            <a:ext cx="820851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7253" y="489899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70240" y="2703607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516216" y="4364315"/>
            <a:ext cx="1434184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Credentials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99082" y="2695462"/>
            <a:ext cx="82451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5867" y="4364315"/>
            <a:ext cx="1399869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32941" y="1916832"/>
            <a:ext cx="1455483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Cards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54228" y="2672944"/>
            <a:ext cx="418172" cy="252000"/>
          </a:xfrm>
          <a:prstGeom prst="roundRect">
            <a:avLst/>
          </a:prstGeom>
          <a:gradFill flip="none" rotWithShape="1">
            <a:gsLst>
              <a:gs pos="0">
                <a:srgbClr val="FEFED2"/>
              </a:gs>
              <a:gs pos="61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3500000" scaled="1"/>
            <a:tileRect/>
          </a:gra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95556" y="2713000"/>
            <a:ext cx="130831" cy="13083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7970082" y="2733348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7970082" y="2805356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069325" y="1814954"/>
            <a:ext cx="486518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72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799082" y="3892406"/>
            <a:ext cx="1138701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 </a:t>
            </a: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endParaRPr lang="en-US" sz="12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7970252" y="2866772"/>
            <a:ext cx="144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 rot="5400000">
            <a:off x="5993028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2183136" y="3615693"/>
            <a:ext cx="540589" cy="2383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lIns="54000" tIns="0" rIns="648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 rot="1740000">
            <a:off x="4362804" y="4024125"/>
            <a:ext cx="1221177" cy="238363"/>
          </a:xfrm>
          <a:prstGeom prst="roundRect">
            <a:avLst/>
          </a:prstGeom>
          <a:solidFill>
            <a:schemeClr val="accent2"/>
          </a:solidFill>
        </p:spPr>
        <p:txBody>
          <a:bodyPr wrap="non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Trust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99082" y="3621000"/>
            <a:ext cx="1233277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7862807" y="3461394"/>
            <a:ext cx="741640" cy="1598339"/>
          </a:xfrm>
          <a:custGeom>
            <a:avLst/>
            <a:gdLst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0 w 792088"/>
              <a:gd name="connsiteY4" fmla="*/ 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4" fmla="*/ 91440 w 792088"/>
              <a:gd name="connsiteY4" fmla="*/ 91440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0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792088"/>
              <a:gd name="connsiteY0" fmla="*/ 0 h 2337825"/>
              <a:gd name="connsiteX1" fmla="*/ 792088 w 792088"/>
              <a:gd name="connsiteY1" fmla="*/ 0 h 2337825"/>
              <a:gd name="connsiteX2" fmla="*/ 792088 w 792088"/>
              <a:gd name="connsiteY2" fmla="*/ 2337825 h 2337825"/>
              <a:gd name="connsiteX3" fmla="*/ 307776 w 792088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1031104"/>
              <a:gd name="connsiteY0" fmla="*/ 0 h 2337825"/>
              <a:gd name="connsiteX1" fmla="*/ 1031104 w 1031104"/>
              <a:gd name="connsiteY1" fmla="*/ 0 h 2337825"/>
              <a:gd name="connsiteX2" fmla="*/ 1031104 w 1031104"/>
              <a:gd name="connsiteY2" fmla="*/ 2337825 h 2337825"/>
              <a:gd name="connsiteX3" fmla="*/ 546792 w 1031104"/>
              <a:gd name="connsiteY3" fmla="*/ 2337825 h 2337825"/>
              <a:gd name="connsiteX0" fmla="*/ 0 w 847748"/>
              <a:gd name="connsiteY0" fmla="*/ 0 h 2337825"/>
              <a:gd name="connsiteX1" fmla="*/ 847748 w 847748"/>
              <a:gd name="connsiteY1" fmla="*/ 0 h 2337825"/>
              <a:gd name="connsiteX2" fmla="*/ 847748 w 847748"/>
              <a:gd name="connsiteY2" fmla="*/ 2337825 h 2337825"/>
              <a:gd name="connsiteX3" fmla="*/ 363436 w 847748"/>
              <a:gd name="connsiteY3" fmla="*/ 2337825 h 2337825"/>
              <a:gd name="connsiteX0" fmla="*/ 0 w 824827"/>
              <a:gd name="connsiteY0" fmla="*/ 2665 h 2337825"/>
              <a:gd name="connsiteX1" fmla="*/ 824827 w 824827"/>
              <a:gd name="connsiteY1" fmla="*/ 0 h 2337825"/>
              <a:gd name="connsiteX2" fmla="*/ 824827 w 824827"/>
              <a:gd name="connsiteY2" fmla="*/ 2337825 h 2337825"/>
              <a:gd name="connsiteX3" fmla="*/ 340515 w 824827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08456"/>
              <a:gd name="connsiteY0" fmla="*/ 0 h 2337825"/>
              <a:gd name="connsiteX1" fmla="*/ 808456 w 808456"/>
              <a:gd name="connsiteY1" fmla="*/ 0 h 2337825"/>
              <a:gd name="connsiteX2" fmla="*/ 808456 w 808456"/>
              <a:gd name="connsiteY2" fmla="*/ 2337825 h 2337825"/>
              <a:gd name="connsiteX3" fmla="*/ 324144 w 808456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366709 w 851021"/>
              <a:gd name="connsiteY3" fmla="*/ 2337825 h 2337825"/>
              <a:gd name="connsiteX0" fmla="*/ 0 w 851021"/>
              <a:gd name="connsiteY0" fmla="*/ 1333 h 2337825"/>
              <a:gd name="connsiteX1" fmla="*/ 851021 w 851021"/>
              <a:gd name="connsiteY1" fmla="*/ 0 h 2337825"/>
              <a:gd name="connsiteX2" fmla="*/ 851021 w 851021"/>
              <a:gd name="connsiteY2" fmla="*/ 2337825 h 2337825"/>
              <a:gd name="connsiteX3" fmla="*/ 246481 w 851021"/>
              <a:gd name="connsiteY3" fmla="*/ 2337825 h 2337825"/>
              <a:gd name="connsiteX0" fmla="*/ 0 w 851021"/>
              <a:gd name="connsiteY0" fmla="*/ 1333 h 2341316"/>
              <a:gd name="connsiteX1" fmla="*/ 851021 w 851021"/>
              <a:gd name="connsiteY1" fmla="*/ 0 h 2341316"/>
              <a:gd name="connsiteX2" fmla="*/ 851021 w 851021"/>
              <a:gd name="connsiteY2" fmla="*/ 2337825 h 2341316"/>
              <a:gd name="connsiteX3" fmla="*/ 169972 w 851021"/>
              <a:gd name="connsiteY3" fmla="*/ 2341316 h 2341316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  <a:gd name="connsiteX0" fmla="*/ 0 w 851021"/>
              <a:gd name="connsiteY0" fmla="*/ 1333 h 2342493"/>
              <a:gd name="connsiteX1" fmla="*/ 851021 w 851021"/>
              <a:gd name="connsiteY1" fmla="*/ 0 h 2342493"/>
              <a:gd name="connsiteX2" fmla="*/ 851021 w 851021"/>
              <a:gd name="connsiteY2" fmla="*/ 2337825 h 2342493"/>
              <a:gd name="connsiteX3" fmla="*/ 180434 w 851021"/>
              <a:gd name="connsiteY3" fmla="*/ 2342493 h 2342493"/>
              <a:gd name="connsiteX4" fmla="*/ 169972 w 851021"/>
              <a:gd name="connsiteY4" fmla="*/ 2341316 h 234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021" h="2342493">
                <a:moveTo>
                  <a:pt x="0" y="1333"/>
                </a:moveTo>
                <a:lnTo>
                  <a:pt x="851021" y="0"/>
                </a:lnTo>
                <a:lnTo>
                  <a:pt x="851021" y="2337825"/>
                </a:lnTo>
                <a:lnTo>
                  <a:pt x="180434" y="2342493"/>
                </a:lnTo>
                <a:lnTo>
                  <a:pt x="169972" y="2341316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018468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827126" y="4641584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8190" y="116632"/>
            <a:ext cx="1991922" cy="461665"/>
            <a:chOff x="179512" y="116632"/>
            <a:chExt cx="1991922" cy="461665"/>
          </a:xfrm>
        </p:grpSpPr>
        <p:pic>
          <p:nvPicPr>
            <p:cNvPr id="121" name="Picture 120">
              <a:hlinkClick r:id="rId10" tooltip="Saturn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794" y="192348"/>
              <a:ext cx="1035640" cy="356332"/>
            </a:xfrm>
            <a:prstGeom prst="rect">
              <a:avLst/>
            </a:prstGeom>
          </p:spPr>
        </p:pic>
        <p:sp>
          <p:nvSpPr>
            <p:cNvPr id="199" name="TextBox 198"/>
            <p:cNvSpPr txBox="1"/>
            <p:nvPr/>
          </p:nvSpPr>
          <p:spPr>
            <a:xfrm>
              <a:off x="179512" y="116632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23528" y="5661248"/>
            <a:ext cx="83529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Using </a:t>
            </a:r>
            <a:r>
              <a:rPr lang="en-US" sz="1200" dirty="0">
                <a:hlinkClick r:id="rId12"/>
              </a:rPr>
              <a:t>Saturn</a:t>
            </a:r>
            <a:r>
              <a:rPr lang="en-US" sz="1200" dirty="0"/>
              <a:t> the functionality of a Payment Gateway is </a:t>
            </a:r>
            <a:r>
              <a:rPr lang="en-US" sz="1200" dirty="0" smtClean="0"/>
              <a:t>“emulated” </a:t>
            </a:r>
            <a:r>
              <a:rPr lang="en-US" sz="1200" dirty="0"/>
              <a:t>by the Merchant’s Bank.  However, the Merchant’s Bank only </a:t>
            </a:r>
            <a:r>
              <a:rPr lang="en-US" sz="1200" i="1" dirty="0"/>
              <a:t>indirectly</a:t>
            </a:r>
            <a:r>
              <a:rPr lang="en-US" sz="1200" dirty="0"/>
              <a:t> vouches for the authenticity of the Merchant.</a:t>
            </a:r>
          </a:p>
          <a:p>
            <a:pPr>
              <a:spcAft>
                <a:spcPts val="600"/>
              </a:spcAft>
            </a:pPr>
            <a:r>
              <a:rPr lang="en-US" sz="1200" dirty="0" smtClean="0"/>
              <a:t>Note: This </a:t>
            </a:r>
            <a:r>
              <a:rPr lang="en-US" sz="1200" dirty="0"/>
              <a:t>drawing is </a:t>
            </a:r>
            <a:r>
              <a:rPr lang="en-US" sz="1200" dirty="0" smtClean="0"/>
              <a:t>slightly simplified</a:t>
            </a:r>
            <a:r>
              <a:rPr lang="en-US" sz="1200" dirty="0"/>
              <a:t>, succeeding steps as well as </a:t>
            </a:r>
            <a:r>
              <a:rPr lang="en-US" sz="1200" dirty="0" smtClean="0">
                <a:hlinkClick r:id="rId13"/>
              </a:rPr>
              <a:t>Service Discovery</a:t>
            </a:r>
            <a:r>
              <a:rPr lang="en-US" sz="1200" dirty="0" smtClean="0"/>
              <a:t> </a:t>
            </a:r>
            <a:r>
              <a:rPr lang="en-US" sz="1200" i="1" dirty="0"/>
              <a:t>are not shown </a:t>
            </a:r>
            <a:r>
              <a:rPr lang="en-US" sz="1200" i="1" dirty="0" smtClean="0"/>
              <a:t>here.</a:t>
            </a: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 smtClean="0"/>
              <a:t>Note: The “Wallet</a:t>
            </a:r>
            <a:r>
              <a:rPr lang="en-US" sz="1200" dirty="0"/>
              <a:t>” is </a:t>
            </a:r>
            <a:r>
              <a:rPr lang="en-US" sz="1200" i="1" dirty="0"/>
              <a:t>identical</a:t>
            </a:r>
            <a:r>
              <a:rPr lang="en-US" sz="1200" dirty="0"/>
              <a:t> for Saturn and Payment Gateway setups.</a:t>
            </a: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-Down Arrow 2"/>
          <p:cNvSpPr/>
          <p:nvPr/>
        </p:nvSpPr>
        <p:spPr>
          <a:xfrm>
            <a:off x="4172794" y="685316"/>
            <a:ext cx="198210" cy="828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92512" y="919804"/>
            <a:ext cx="4185698" cy="318801"/>
          </a:xfrm>
          <a:prstGeom prst="round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High level End-to-End Secured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360° Web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159023"/>
            <a:ext cx="646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Experience - Personal Payment Terminal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20666" y="1549412"/>
            <a:ext cx="2511077" cy="4680520"/>
            <a:chOff x="796639" y="950200"/>
            <a:chExt cx="2839257" cy="48245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ounded Rectangle 10"/>
            <p:cNvSpPr/>
            <p:nvPr/>
          </p:nvSpPr>
          <p:spPr>
            <a:xfrm>
              <a:off x="796639" y="950200"/>
              <a:ext cx="2839257" cy="4824536"/>
            </a:xfrm>
            <a:prstGeom prst="roundRect">
              <a:avLst>
                <a:gd name="adj" fmla="val 5335"/>
              </a:avLst>
            </a:prstGeom>
            <a:solidFill>
              <a:schemeClr val="bg2"/>
            </a:solidFill>
            <a:ln w="12700"/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28235" y="1142740"/>
              <a:ext cx="555533" cy="72008"/>
            </a:xfrm>
            <a:prstGeom prst="roundRect">
              <a:avLst/>
            </a:prstGeom>
            <a:pattFill prst="pct25">
              <a:fgClr>
                <a:schemeClr val="bg1">
                  <a:lumMod val="65000"/>
                </a:schemeClr>
              </a:fgClr>
              <a:bgClr>
                <a:schemeClr val="bg1">
                  <a:lumMod val="95000"/>
                </a:schemeClr>
              </a:bgClr>
            </a:patt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59632" y="1124744"/>
              <a:ext cx="108000" cy="108000"/>
            </a:xfrm>
            <a:prstGeom prst="ellipse">
              <a:avLst/>
            </a:prstGeom>
            <a:gradFill flip="none" rotWithShape="1">
              <a:gsLst>
                <a:gs pos="100000">
                  <a:schemeClr val="accent1">
                    <a:lumMod val="75000"/>
                  </a:schemeClr>
                </a:gs>
                <a:gs pos="1875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63696" y="1142740"/>
              <a:ext cx="72000" cy="720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41" y="1905223"/>
            <a:ext cx="2312916" cy="41118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/>
          <p:cNvCxnSpPr/>
          <p:nvPr/>
        </p:nvCxnSpPr>
        <p:spPr>
          <a:xfrm flipH="1">
            <a:off x="5548035" y="5578237"/>
            <a:ext cx="54766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343085" y="5252656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189692" y="542825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8" descr="ke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8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0384">
            <a:off x="6045675" y="561948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624576" y="5922155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TEE Protected Keys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44414" y="3138008"/>
            <a:ext cx="90770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24576" y="2989572"/>
            <a:ext cx="1912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 Card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Logotype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824000" y="3633986"/>
            <a:ext cx="828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24576" y="3372376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Real-Time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Balance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098128" y="2410081"/>
            <a:ext cx="553992" cy="422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24576" y="2042384"/>
            <a:ext cx="157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Adapted to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 marL="162000" indent="-162000">
              <a:buFont typeface="Arial" panose="020B0604020202020204" pitchFamily="34" charset="0"/>
              <a:buChar char="•"/>
            </a:pP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Disability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932120" y="4288225"/>
            <a:ext cx="720000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24576" y="3918150"/>
            <a:ext cx="15888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Showing: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Payment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Gas Station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6412" y="5365836"/>
            <a:ext cx="4130678" cy="1231516"/>
            <a:chOff x="4257746" y="5387398"/>
            <a:chExt cx="4130678" cy="1231516"/>
          </a:xfrm>
        </p:grpSpPr>
        <p:sp>
          <p:nvSpPr>
            <p:cNvPr id="35" name="TextBox 34"/>
            <p:cNvSpPr txBox="1"/>
            <p:nvPr/>
          </p:nvSpPr>
          <p:spPr>
            <a:xfrm>
              <a:off x="4819319" y="6311137"/>
              <a:ext cx="3569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5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627</Words>
  <Application>Microsoft Office PowerPoint</Application>
  <PresentationFormat>On-screen Show (4:3)</PresentationFormat>
  <Paragraphs>114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Office Theme</vt:lpstr>
      <vt:lpstr>2_Custom Design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102</cp:revision>
  <dcterms:created xsi:type="dcterms:W3CDTF">2019-05-26T05:25:22Z</dcterms:created>
  <dcterms:modified xsi:type="dcterms:W3CDTF">2019-10-31T07:01:29Z</dcterms:modified>
</cp:coreProperties>
</file>