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2" r:id="rId2"/>
    <p:sldMasterId id="2147483720" r:id="rId3"/>
    <p:sldMasterId id="2147483708" r:id="rId4"/>
    <p:sldMasterId id="2147483696" r:id="rId5"/>
    <p:sldMasterId id="2147483684" r:id="rId6"/>
    <p:sldMasterId id="2147483672" r:id="rId7"/>
    <p:sldMasterId id="2147483660" r:id="rId8"/>
  </p:sldMasterIdLst>
  <p:sldIdLst>
    <p:sldId id="258" r:id="rId9"/>
    <p:sldId id="256" r:id="rId10"/>
    <p:sldId id="265" r:id="rId11"/>
    <p:sldId id="257" r:id="rId12"/>
    <p:sldId id="261" r:id="rId13"/>
    <p:sldId id="260" r:id="rId14"/>
    <p:sldId id="264" r:id="rId15"/>
    <p:sldId id="263" r:id="rId16"/>
    <p:sldId id="259" r:id="rId17"/>
    <p:sldId id="267" r:id="rId18"/>
    <p:sldId id="266" r:id="rId19"/>
    <p:sldId id="270" r:id="rId20"/>
    <p:sldId id="271" r:id="rId21"/>
    <p:sldId id="26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AC7"/>
    <a:srgbClr val="EEE1FF"/>
    <a:srgbClr val="FBF7A3"/>
    <a:srgbClr val="F9F261"/>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4573" autoAdjust="0"/>
    <p:restoredTop sz="99839" autoAdjust="0"/>
  </p:normalViewPr>
  <p:slideViewPr>
    <p:cSldViewPr>
      <p:cViewPr varScale="1">
        <p:scale>
          <a:sx n="81" d="100"/>
          <a:sy n="81" d="100"/>
        </p:scale>
        <p:origin x="-1767" y="-39"/>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789512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3825062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59999144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5125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94986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622753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80F04E-B60C-4530-BE27-DE08322B242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568948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80F04E-B60C-4530-BE27-DE08322B2422}"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254810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80F04E-B60C-4530-BE27-DE08322B2422}"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2086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0F04E-B60C-4530-BE27-DE08322B2422}"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396646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86574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980769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80F04E-B60C-4530-BE27-DE08322B242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654942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318876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80F04E-B60C-4530-BE27-DE08322B242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5EB71-7EEF-411E-9731-D1B10F1854B7}" type="slidenum">
              <a:rPr lang="en-US" smtClean="0"/>
              <a:t>‹#›</a:t>
            </a:fld>
            <a:endParaRPr lang="en-US"/>
          </a:p>
        </p:txBody>
      </p:sp>
    </p:spTree>
    <p:extLst>
      <p:ext uri="{BB962C8B-B14F-4D97-AF65-F5344CB8AC3E}">
        <p14:creationId xmlns:p14="http://schemas.microsoft.com/office/powerpoint/2010/main" val="1936107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016213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95706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1701023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90C41-1B19-4491-A062-33F2F29E9A8D}"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1115489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90C41-1B19-4491-A062-33F2F29E9A8D}"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2378203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90C41-1B19-4491-A062-33F2F29E9A8D}"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7588055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90C41-1B19-4491-A062-33F2F29E9A8D}"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4236252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3619262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711061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690C41-1B19-4491-A062-33F2F29E9A8D}"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589438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9013557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90C41-1B19-4491-A062-33F2F29E9A8D}"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825A3-2354-42A3-B410-2FC6C24322F6}" type="slidenum">
              <a:rPr lang="en-US" smtClean="0"/>
              <a:t>‹#›</a:t>
            </a:fld>
            <a:endParaRPr lang="en-US"/>
          </a:p>
        </p:txBody>
      </p:sp>
    </p:spTree>
    <p:extLst>
      <p:ext uri="{BB962C8B-B14F-4D97-AF65-F5344CB8AC3E}">
        <p14:creationId xmlns:p14="http://schemas.microsoft.com/office/powerpoint/2010/main" val="33170724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577018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495282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14658842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D18025-B22E-453D-AA62-4A08DAEF541F}"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750844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D18025-B22E-453D-AA62-4A08DAEF541F}"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5545462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D18025-B22E-453D-AA62-4A08DAEF541F}"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458354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994147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18025-B22E-453D-AA62-4A08DAEF541F}"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93866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847016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D18025-B22E-453D-AA62-4A08DAEF541F}"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5895638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29906189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D18025-B22E-453D-AA62-4A08DAEF541F}"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22A5A-8B8E-4A4C-BA42-5198E2C44C2C}" type="slidenum">
              <a:rPr lang="en-US" smtClean="0"/>
              <a:t>‹#›</a:t>
            </a:fld>
            <a:endParaRPr lang="en-US"/>
          </a:p>
        </p:txBody>
      </p:sp>
    </p:spTree>
    <p:extLst>
      <p:ext uri="{BB962C8B-B14F-4D97-AF65-F5344CB8AC3E}">
        <p14:creationId xmlns:p14="http://schemas.microsoft.com/office/powerpoint/2010/main" val="30637657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124977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717918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42641636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9F1F3-0306-4ADD-8575-5F845BC34EA0}"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292741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9F1F3-0306-4ADD-8575-5F845BC34EA0}"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7748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8" name="Footer Placeholder 7"/>
          <p:cNvSpPr>
            <a:spLocks noGrp="1"/>
          </p:cNvSpPr>
          <p:nvPr>
            <p:ph type="ftr" sz="quarter" idx="11"/>
          </p:nvPr>
        </p:nvSpPr>
        <p:spPr>
          <a:xfrm>
            <a:off x="3124200" y="6356351"/>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602023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9F1F3-0306-4ADD-8575-5F845BC34EA0}"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708741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9F1F3-0306-4ADD-8575-5F845BC34EA0}"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14551305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0291362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9F1F3-0306-4ADD-8575-5F845BC34EA0}"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984010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34574429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9F1F3-0306-4ADD-8575-5F845BC34EA0}"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57864A-740B-4002-BB7F-9C09FD223B10}" type="slidenum">
              <a:rPr lang="en-US" smtClean="0"/>
              <a:t>‹#›</a:t>
            </a:fld>
            <a:endParaRPr lang="en-US"/>
          </a:p>
        </p:txBody>
      </p:sp>
    </p:spTree>
    <p:extLst>
      <p:ext uri="{BB962C8B-B14F-4D97-AF65-F5344CB8AC3E}">
        <p14:creationId xmlns:p14="http://schemas.microsoft.com/office/powerpoint/2010/main" val="235817145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7819687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2667763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0504149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D378D0-82C9-47C6-BEE5-E347AC6F0A5E}"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83696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4" name="Footer Placeholder 3"/>
          <p:cNvSpPr>
            <a:spLocks noGrp="1"/>
          </p:cNvSpPr>
          <p:nvPr>
            <p:ph type="ftr" sz="quarter" idx="11"/>
          </p:nvPr>
        </p:nvSpPr>
        <p:spPr>
          <a:xfrm>
            <a:off x="3124200" y="6356351"/>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4231462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378D0-82C9-47C6-BEE5-E347AC6F0A5E}"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256388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D378D0-82C9-47C6-BEE5-E347AC6F0A5E}"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5491908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378D0-82C9-47C6-BEE5-E347AC6F0A5E}"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13484783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2004643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D378D0-82C9-47C6-BEE5-E347AC6F0A5E}"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8682249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31339813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D378D0-82C9-47C6-BEE5-E347AC6F0A5E}"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8F381-9096-4555-BC8B-4B5925F79B4A}" type="slidenum">
              <a:rPr lang="en-US" smtClean="0"/>
              <a:t>‹#›</a:t>
            </a:fld>
            <a:endParaRPr lang="en-US"/>
          </a:p>
        </p:txBody>
      </p:sp>
    </p:spTree>
    <p:extLst>
      <p:ext uri="{BB962C8B-B14F-4D97-AF65-F5344CB8AC3E}">
        <p14:creationId xmlns:p14="http://schemas.microsoft.com/office/powerpoint/2010/main" val="5282254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9212492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4525023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67805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3" name="Footer Placeholder 2"/>
          <p:cNvSpPr>
            <a:spLocks noGrp="1"/>
          </p:cNvSpPr>
          <p:nvPr>
            <p:ph type="ftr" sz="quarter" idx="11"/>
          </p:nvPr>
        </p:nvSpPr>
        <p:spPr>
          <a:xfrm>
            <a:off x="3124200" y="6356351"/>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289581968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6FFCCF-F4AB-4D56-AEE8-39DF7F28FF6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872436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6FFCCF-F4AB-4D56-AEE8-39DF7F28FF62}"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41082289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6FFCCF-F4AB-4D56-AEE8-39DF7F28FF62}"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6671068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FFCCF-F4AB-4D56-AEE8-39DF7F28FF62}"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5253603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21739574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6FFCCF-F4AB-4D56-AEE8-39DF7F28FF62}"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8717483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12985922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6FFCCF-F4AB-4D56-AEE8-39DF7F28FF62}"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0F5BF-02A6-4D3E-A36F-9B134CBDEB46}" type="slidenum">
              <a:rPr lang="en-US" smtClean="0"/>
              <a:t>‹#›</a:t>
            </a:fld>
            <a:endParaRPr lang="en-US"/>
          </a:p>
        </p:txBody>
      </p:sp>
    </p:spTree>
    <p:extLst>
      <p:ext uri="{BB962C8B-B14F-4D97-AF65-F5344CB8AC3E}">
        <p14:creationId xmlns:p14="http://schemas.microsoft.com/office/powerpoint/2010/main" val="3802593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747354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621118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370163630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39174656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0DB797-294B-4B2B-9A48-229F3ACF3E1A}"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4775212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0DB797-294B-4B2B-9A48-229F3ACF3E1A}" type="datetimeFigureOut">
              <a:rPr lang="en-US" smtClean="0"/>
              <a:t>2017-09-27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9128509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0DB797-294B-4B2B-9A48-229F3ACF3E1A}" type="datetimeFigureOut">
              <a:rPr lang="en-US" smtClean="0"/>
              <a:t>2017-09-27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847785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DB797-294B-4B2B-9A48-229F3ACF3E1A}" type="datetimeFigureOut">
              <a:rPr lang="en-US" smtClean="0"/>
              <a:t>2017-09-27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05462180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50739888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0DB797-294B-4B2B-9A48-229F3ACF3E1A}" type="datetimeFigureOut">
              <a:rPr lang="en-US" smtClean="0"/>
              <a:t>2017-09-27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203725411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7201504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0DB797-294B-4B2B-9A48-229F3ACF3E1A}" type="datetimeFigureOut">
              <a:rPr lang="en-US" smtClean="0"/>
              <a:t>2017-09-27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55D8DD-EC1A-48D5-8F3C-289864A69BA7}" type="slidenum">
              <a:rPr lang="en-US" smtClean="0"/>
              <a:t>‹#›</a:t>
            </a:fld>
            <a:endParaRPr lang="en-US"/>
          </a:p>
        </p:txBody>
      </p:sp>
    </p:spTree>
    <p:extLst>
      <p:ext uri="{BB962C8B-B14F-4D97-AF65-F5344CB8AC3E}">
        <p14:creationId xmlns:p14="http://schemas.microsoft.com/office/powerpoint/2010/main" val="164273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1"/>
            <a:ext cx="2133600" cy="365125"/>
          </a:xfrm>
          <a:prstGeom prst="rect">
            <a:avLst/>
          </a:prstGeom>
        </p:spPr>
        <p:txBody>
          <a:bodyPr/>
          <a:lstStyle/>
          <a:p>
            <a:fld id="{E3744D7E-A5BB-4306-A750-C25515017678}" type="datetimeFigureOut">
              <a:rPr lang="en-US" smtClean="0"/>
              <a:t>2017-09-27</a:t>
            </a:fld>
            <a:endParaRPr lang="en-US"/>
          </a:p>
        </p:txBody>
      </p:sp>
      <p:sp>
        <p:nvSpPr>
          <p:cNvPr id="6" name="Footer Placeholder 5"/>
          <p:cNvSpPr>
            <a:spLocks noGrp="1"/>
          </p:cNvSpPr>
          <p:nvPr>
            <p:ph type="ftr" sz="quarter" idx="11"/>
          </p:nvPr>
        </p:nvSpPr>
        <p:spPr>
          <a:xfrm>
            <a:off x="3124200" y="6356351"/>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1"/>
            <a:ext cx="2133600" cy="365125"/>
          </a:xfrm>
          <a:prstGeom prst="rect">
            <a:avLst/>
          </a:prstGeom>
        </p:spPr>
        <p:txBody>
          <a:bodyPr/>
          <a:lstStyle/>
          <a:p>
            <a:fld id="{20FC4DBB-8F45-4C8B-860E-B1F39D8F97B9}" type="slidenum">
              <a:rPr lang="en-US" smtClean="0"/>
              <a:t>‹#›</a:t>
            </a:fld>
            <a:endParaRPr lang="en-US"/>
          </a:p>
        </p:txBody>
      </p:sp>
    </p:spTree>
    <p:extLst>
      <p:ext uri="{BB962C8B-B14F-4D97-AF65-F5344CB8AC3E}">
        <p14:creationId xmlns:p14="http://schemas.microsoft.com/office/powerpoint/2010/main" val="1173090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rot="1277928">
            <a:off x="1477194" y="2403965"/>
            <a:ext cx="6112379" cy="1569660"/>
          </a:xfrm>
          <a:prstGeom prst="rect">
            <a:avLst/>
          </a:prstGeom>
          <a:noFill/>
        </p:spPr>
        <p:txBody>
          <a:bodyPr wrap="none" rtlCol="0">
            <a:spAutoFit/>
          </a:bodyPr>
          <a:lstStyle/>
          <a:p>
            <a:r>
              <a:rPr lang="en-US" sz="9600" dirty="0" smtClean="0">
                <a:solidFill>
                  <a:schemeClr val="bg1">
                    <a:lumMod val="95000"/>
                  </a:schemeClr>
                </a:solidFill>
                <a:latin typeface="Impact" panose="020B0806030902050204" pitchFamily="34" charset="0"/>
              </a:rPr>
              <a:t>Preliminary</a:t>
            </a:r>
            <a:endParaRPr lang="en-US" sz="9600" dirty="0">
              <a:solidFill>
                <a:schemeClr val="bg1">
                  <a:lumMod val="95000"/>
                </a:schemeClr>
              </a:solidFill>
              <a:latin typeface="Impact" panose="020B0806030902050204" pitchFamily="34" charset="0"/>
            </a:endParaRPr>
          </a:p>
        </p:txBody>
      </p:sp>
      <p:sp>
        <p:nvSpPr>
          <p:cNvPr id="8" name="TextBox 7"/>
          <p:cNvSpPr txBox="1"/>
          <p:nvPr userDrawn="1"/>
        </p:nvSpPr>
        <p:spPr>
          <a:xfrm>
            <a:off x="-32346" y="6695108"/>
            <a:ext cx="1988412" cy="184666"/>
          </a:xfrm>
          <a:prstGeom prst="rect">
            <a:avLst/>
          </a:prstGeom>
          <a:noFill/>
        </p:spPr>
        <p:txBody>
          <a:bodyPr wrap="square" rtlCol="0">
            <a:spAutoFit/>
          </a:bodyPr>
          <a:lstStyle/>
          <a:p>
            <a:r>
              <a:rPr lang="en-US" sz="600" dirty="0" smtClean="0">
                <a:latin typeface="Arial" panose="020B0604020202020204" pitchFamily="34" charset="0"/>
                <a:cs typeface="Arial" panose="020B0604020202020204" pitchFamily="34" charset="0"/>
              </a:rPr>
              <a:t>Saturn © WebPKI.org </a:t>
            </a:r>
            <a:r>
              <a:rPr lang="en-US" sz="600" dirty="0" smtClean="0">
                <a:latin typeface="Arial" panose="020B0604020202020204" pitchFamily="34" charset="0"/>
                <a:cs typeface="Arial" panose="020B0604020202020204" pitchFamily="34" charset="0"/>
              </a:rPr>
              <a:t>2017-09-27 </a:t>
            </a:r>
            <a:r>
              <a:rPr lang="en-US" sz="600" dirty="0" smtClean="0">
                <a:latin typeface="Arial" panose="020B0604020202020204" pitchFamily="34" charset="0"/>
                <a:cs typeface="Arial" panose="020B0604020202020204" pitchFamily="34" charset="0"/>
              </a:rPr>
              <a:t>V3</a:t>
            </a:r>
            <a:endParaRPr lang="en-US" sz="600" dirty="0">
              <a:latin typeface="Arial" panose="020B0604020202020204" pitchFamily="34" charset="0"/>
              <a:cs typeface="Arial" panose="020B0604020202020204" pitchFamily="34" charset="0"/>
            </a:endParaRPr>
          </a:p>
        </p:txBody>
      </p:sp>
      <p:sp>
        <p:nvSpPr>
          <p:cNvPr id="4" name="TextBox 3"/>
          <p:cNvSpPr txBox="1"/>
          <p:nvPr userDrawn="1"/>
        </p:nvSpPr>
        <p:spPr>
          <a:xfrm>
            <a:off x="8532440" y="6700718"/>
            <a:ext cx="648072" cy="184666"/>
          </a:xfrm>
          <a:prstGeom prst="rect">
            <a:avLst/>
          </a:prstGeom>
          <a:noFill/>
        </p:spPr>
        <p:txBody>
          <a:bodyPr wrap="square" rtlCol="0">
            <a:spAutoFit/>
          </a:bodyPr>
          <a:lstStyle/>
          <a:p>
            <a:pPr algn="r"/>
            <a:fld id="{87622713-B415-47DE-A26F-9FE74A2F44E9}" type="slidenum">
              <a:rPr lang="en-US" sz="600" smtClean="0">
                <a:latin typeface="Arial" panose="020B0604020202020204" pitchFamily="34" charset="0"/>
                <a:cs typeface="Arial" panose="020B0604020202020204" pitchFamily="34" charset="0"/>
              </a:rPr>
              <a:pPr algn="r"/>
              <a:t>‹#›</a:t>
            </a:fld>
            <a:r>
              <a:rPr lang="en-US" sz="600" dirty="0" smtClean="0">
                <a:latin typeface="Arial" panose="020B0604020202020204" pitchFamily="34" charset="0"/>
                <a:cs typeface="Arial" panose="020B0604020202020204" pitchFamily="34" charset="0"/>
              </a:rPr>
              <a:t>/15</a:t>
            </a:r>
            <a:endParaRPr lang="en-US"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80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0F04E-B60C-4530-BE27-DE08322B2422}"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5EB71-7EEF-411E-9731-D1B10F1854B7}" type="slidenum">
              <a:rPr lang="en-US" smtClean="0"/>
              <a:t>‹#›</a:t>
            </a:fld>
            <a:endParaRPr lang="en-US"/>
          </a:p>
        </p:txBody>
      </p:sp>
    </p:spTree>
    <p:extLst>
      <p:ext uri="{BB962C8B-B14F-4D97-AF65-F5344CB8AC3E}">
        <p14:creationId xmlns:p14="http://schemas.microsoft.com/office/powerpoint/2010/main" val="342308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90C41-1B19-4491-A062-33F2F29E9A8D}"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825A3-2354-42A3-B410-2FC6C24322F6}" type="slidenum">
              <a:rPr lang="en-US" smtClean="0"/>
              <a:t>‹#›</a:t>
            </a:fld>
            <a:endParaRPr lang="en-US"/>
          </a:p>
        </p:txBody>
      </p:sp>
    </p:spTree>
    <p:extLst>
      <p:ext uri="{BB962C8B-B14F-4D97-AF65-F5344CB8AC3E}">
        <p14:creationId xmlns:p14="http://schemas.microsoft.com/office/powerpoint/2010/main" val="5733105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18025-B22E-453D-AA62-4A08DAEF541F}"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22A5A-8B8E-4A4C-BA42-5198E2C44C2C}" type="slidenum">
              <a:rPr lang="en-US" smtClean="0"/>
              <a:t>‹#›</a:t>
            </a:fld>
            <a:endParaRPr lang="en-US"/>
          </a:p>
        </p:txBody>
      </p:sp>
    </p:spTree>
    <p:extLst>
      <p:ext uri="{BB962C8B-B14F-4D97-AF65-F5344CB8AC3E}">
        <p14:creationId xmlns:p14="http://schemas.microsoft.com/office/powerpoint/2010/main" val="315459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9F1F3-0306-4ADD-8575-5F845BC34EA0}"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57864A-740B-4002-BB7F-9C09FD223B10}" type="slidenum">
              <a:rPr lang="en-US" smtClean="0"/>
              <a:t>‹#›</a:t>
            </a:fld>
            <a:endParaRPr lang="en-US"/>
          </a:p>
        </p:txBody>
      </p:sp>
    </p:spTree>
    <p:extLst>
      <p:ext uri="{BB962C8B-B14F-4D97-AF65-F5344CB8AC3E}">
        <p14:creationId xmlns:p14="http://schemas.microsoft.com/office/powerpoint/2010/main" val="34150499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D378D0-82C9-47C6-BEE5-E347AC6F0A5E}"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8F381-9096-4555-BC8B-4B5925F79B4A}" type="slidenum">
              <a:rPr lang="en-US" smtClean="0"/>
              <a:t>‹#›</a:t>
            </a:fld>
            <a:endParaRPr lang="en-US"/>
          </a:p>
        </p:txBody>
      </p:sp>
    </p:spTree>
    <p:extLst>
      <p:ext uri="{BB962C8B-B14F-4D97-AF65-F5344CB8AC3E}">
        <p14:creationId xmlns:p14="http://schemas.microsoft.com/office/powerpoint/2010/main" val="727964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FFCCF-F4AB-4D56-AEE8-39DF7F28FF62}"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0F5BF-02A6-4D3E-A36F-9B134CBDEB46}" type="slidenum">
              <a:rPr lang="en-US" smtClean="0"/>
              <a:t>‹#›</a:t>
            </a:fld>
            <a:endParaRPr lang="en-US"/>
          </a:p>
        </p:txBody>
      </p:sp>
    </p:spTree>
    <p:extLst>
      <p:ext uri="{BB962C8B-B14F-4D97-AF65-F5344CB8AC3E}">
        <p14:creationId xmlns:p14="http://schemas.microsoft.com/office/powerpoint/2010/main" val="21640959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DB797-294B-4B2B-9A48-229F3ACF3E1A}" type="datetimeFigureOut">
              <a:rPr lang="en-US" smtClean="0"/>
              <a:t>2017-09-27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5D8DD-EC1A-48D5-8F3C-289864A69BA7}" type="slidenum">
              <a:rPr lang="en-US" smtClean="0"/>
              <a:t>‹#›</a:t>
            </a:fld>
            <a:endParaRPr lang="en-US"/>
          </a:p>
        </p:txBody>
      </p:sp>
    </p:spTree>
    <p:extLst>
      <p:ext uri="{BB962C8B-B14F-4D97-AF65-F5344CB8AC3E}">
        <p14:creationId xmlns:p14="http://schemas.microsoft.com/office/powerpoint/2010/main" val="1129054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cyberphone.github.io/doc/security/jcs.html" TargetMode="External"/><Relationship Id="rId2" Type="http://schemas.openxmlformats.org/officeDocument/2006/relationships/slide" Target="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10.xm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slide" Target="slide8.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microsoft.com/office/2007/relationships/hdphoto" Target="../media/hdphoto1.wdp"/><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hyperlink" Target="https://cyberphone.github.io/doc/web/yasmin.html" TargetMode="Externa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hyperlink" Target="https://cyberphone.github.io/doc/security/keygen2.html" TargetMode="External"/><Relationship Id="rId5" Type="http://schemas.openxmlformats.org/officeDocument/2006/relationships/hyperlink" Target="https://cyberphone.github.io/doc/defensive-publications/payment-authorization-scheme.pdf" TargetMode="External"/><Relationship Id="rId4" Type="http://schemas.openxmlformats.org/officeDocument/2006/relationships/hyperlink" Target="https://cyberphone.github.io/doc/security/sks-api-arch.pdf"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image" Target="../media/image8.emf"/><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microsoft.com/office/2007/relationships/hdphoto" Target="../media/hdphoto1.wdp"/><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14.xml"/><Relationship Id="rId14"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slide" Target="slide8.xml"/><Relationship Id="rId12" Type="http://schemas.openxmlformats.org/officeDocument/2006/relationships/slide" Target="slide14.xml"/><Relationship Id="rId2"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png"/><Relationship Id="rId5" Type="http://schemas.microsoft.com/office/2007/relationships/hdphoto" Target="../media/hdphoto1.wdp"/><Relationship Id="rId10" Type="http://schemas.openxmlformats.org/officeDocument/2006/relationships/image" Target="../media/image8.emf"/><Relationship Id="rId4" Type="http://schemas.openxmlformats.org/officeDocument/2006/relationships/image" Target="../media/image4.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4.xml"/><Relationship Id="rId1" Type="http://schemas.openxmlformats.org/officeDocument/2006/relationships/slideLayout" Target="../slideLayouts/slideLayout7.xml"/><Relationship Id="rId4" Type="http://schemas.openxmlformats.org/officeDocument/2006/relationships/hyperlink" Target="https://cyberphone.github.io/doc/security/jcs.html"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cyberphone.github.io/doc/security/je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 Id="rId4" Type="http://schemas.openxmlformats.org/officeDocument/2006/relationships/hyperlink" Target="https://cyberphone.github.io/doc/security/jef.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yberphone.github.io/doc/security/jcs.html"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16" t="1" r="48964" b="48452"/>
          <a:stretch/>
        </p:blipFill>
        <p:spPr>
          <a:xfrm>
            <a:off x="179512" y="199018"/>
            <a:ext cx="1161771" cy="524672"/>
          </a:xfrm>
          <a:prstGeom prst="rect">
            <a:avLst/>
          </a:prstGeom>
          <a:solidFill>
            <a:schemeClr val="bg1"/>
          </a:solidFill>
          <a:ln w="3175">
            <a:solidFill>
              <a:schemeClr val="bg1">
                <a:lumMod val="75000"/>
              </a:schemeClr>
            </a:solidFill>
          </a:ln>
          <a:effectLst>
            <a:outerShdw blurRad="50800" dist="38100" dir="2700000" algn="tl" rotWithShape="0">
              <a:prstClr val="black">
                <a:alpha val="40000"/>
              </a:prstClr>
            </a:outerShdw>
          </a:effectLst>
        </p:spPr>
      </p:pic>
      <p:sp>
        <p:nvSpPr>
          <p:cNvPr id="3" name="TextBox 2"/>
          <p:cNvSpPr txBox="1"/>
          <p:nvPr/>
        </p:nvSpPr>
        <p:spPr>
          <a:xfrm>
            <a:off x="1804273" y="1124744"/>
            <a:ext cx="5519716" cy="882293"/>
          </a:xfrm>
          <a:prstGeom prst="rect">
            <a:avLst/>
          </a:prstGeom>
          <a:noFill/>
        </p:spPr>
        <p:txBody>
          <a:bodyPr wrap="none" rtlCol="0">
            <a:spAutoFit/>
          </a:bodyPr>
          <a:lstStyle/>
          <a:p>
            <a:pPr algn="ctr">
              <a:spcAft>
                <a:spcPts val="400"/>
              </a:spcAft>
            </a:pPr>
            <a:r>
              <a:rPr lang="en-US" sz="2800" dirty="0" smtClean="0">
                <a:latin typeface="Times New Roman" panose="02020603050405020304" pitchFamily="18" charset="0"/>
                <a:cs typeface="Times New Roman" panose="02020603050405020304" pitchFamily="18" charset="0"/>
              </a:rPr>
              <a:t>Saturn</a:t>
            </a:r>
            <a:r>
              <a:rPr lang="en-US" sz="2800" baseline="20000" dirty="0" smtClean="0">
                <a:latin typeface="Arial" panose="020B0604020202020204" pitchFamily="34" charset="0"/>
                <a:cs typeface="Times New Roman" panose="02020603050405020304" pitchFamily="18" charset="0"/>
              </a:rPr>
              <a:t>™</a:t>
            </a:r>
            <a:endParaRPr lang="en-US" sz="1000" baseline="20000" dirty="0" smtClean="0">
              <a:latin typeface="Arial" panose="020B0604020202020204" pitchFamily="34" charset="0"/>
              <a:cs typeface="Times New Roman" panose="02020603050405020304" pitchFamily="18" charset="0"/>
            </a:endParaRPr>
          </a:p>
          <a:p>
            <a:pPr algn="ctr">
              <a:spcAft>
                <a:spcPts val="600"/>
              </a:spcAft>
            </a:pPr>
            <a:r>
              <a:rPr lang="en-US" sz="2000" dirty="0" smtClean="0">
                <a:latin typeface="Times New Roman" panose="02020603050405020304" pitchFamily="18" charset="0"/>
                <a:cs typeface="Times New Roman" panose="02020603050405020304" pitchFamily="18" charset="0"/>
              </a:rPr>
              <a:t>End-to-End Secured Payment Authorization System</a:t>
            </a:r>
            <a:endParaRPr lang="en-US"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99592" y="2438499"/>
            <a:ext cx="7704856" cy="2718693"/>
          </a:xfrm>
          <a:prstGeom prst="rect">
            <a:avLst/>
          </a:prstGeom>
          <a:noFill/>
        </p:spPr>
        <p:txBody>
          <a:bodyPr wrap="square" rtlCol="0">
            <a:spAutoFit/>
          </a:bodyPr>
          <a:lstStyle/>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Decentralized operation </a:t>
            </a:r>
            <a:r>
              <a:rPr lang="en-US" sz="1600" dirty="0" smtClean="0">
                <a:latin typeface="Arial" panose="020B0604020202020204" pitchFamily="34" charset="0"/>
                <a:cs typeface="Arial" panose="020B0604020202020204" pitchFamily="34" charset="0"/>
              </a:rPr>
              <a:t>accomplishes similar goals as 3D Secure and “Tokenization” but </a:t>
            </a:r>
            <a:r>
              <a:rPr lang="en-US" sz="1600" i="1" dirty="0" smtClean="0">
                <a:latin typeface="Arial" panose="020B0604020202020204" pitchFamily="34" charset="0"/>
                <a:cs typeface="Arial" panose="020B0604020202020204" pitchFamily="34" charset="0"/>
              </a:rPr>
              <a:t>without registries or additional services</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Facilitates the design of brand/bank independent, “rich UI” wallets, supporting both card- </a:t>
            </a:r>
            <a:r>
              <a:rPr lang="en-US" sz="1600" dirty="0">
                <a:latin typeface="Arial" panose="020B0604020202020204" pitchFamily="34" charset="0"/>
                <a:cs typeface="Arial" panose="020B0604020202020204" pitchFamily="34" charset="0"/>
              </a:rPr>
              <a:t>and bank-to-bank payments</a:t>
            </a:r>
            <a:endParaRPr lang="en-US" sz="1600" dirty="0" smtClean="0">
              <a:latin typeface="Arial" panose="020B0604020202020204" pitchFamily="34" charset="0"/>
              <a:cs typeface="Arial" panose="020B0604020202020204" pitchFamily="34" charset="0"/>
            </a:endParaRP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Equally applicable on the mobile Web, locally in a shop, at an automated gas station, or as a “PC companion” on the Web</a:t>
            </a:r>
          </a:p>
          <a:p>
            <a:pPr marL="266700" indent="-180975">
              <a:spcAft>
                <a:spcPts val="800"/>
              </a:spcAft>
              <a:buFont typeface="Arial" panose="020B0604020202020204" pitchFamily="34" charset="0"/>
              <a:buChar char="•"/>
            </a:pPr>
            <a:r>
              <a:rPr lang="en-US" sz="1600" i="1" dirty="0" smtClean="0">
                <a:latin typeface="Arial" panose="020B0604020202020204" pitchFamily="34" charset="0"/>
                <a:cs typeface="Arial" panose="020B0604020202020204" pitchFamily="34" charset="0"/>
              </a:rPr>
              <a:t>Eliminates</a:t>
            </a:r>
            <a:r>
              <a:rPr lang="en-US" sz="1600" dirty="0" smtClean="0">
                <a:latin typeface="Arial" panose="020B0604020202020204" pitchFamily="34" charset="0"/>
                <a:cs typeface="Arial" panose="020B0604020202020204" pitchFamily="34" charset="0"/>
              </a:rPr>
              <a:t> the traditional payment terminal and </a:t>
            </a:r>
            <a:r>
              <a:rPr lang="en-US" sz="1600" dirty="0">
                <a:latin typeface="Arial" panose="020B0604020202020204" pitchFamily="34" charset="0"/>
                <a:cs typeface="Arial" panose="020B0604020202020204" pitchFamily="34" charset="0"/>
              </a:rPr>
              <a:t>r</a:t>
            </a:r>
            <a:r>
              <a:rPr lang="en-US" sz="1600" dirty="0" smtClean="0">
                <a:latin typeface="Arial" panose="020B0604020202020204" pitchFamily="34" charset="0"/>
                <a:cs typeface="Arial" panose="020B0604020202020204" pitchFamily="34" charset="0"/>
              </a:rPr>
              <a:t>educes merchant PCI requirements to a minimum</a:t>
            </a:r>
          </a:p>
          <a:p>
            <a:pPr marL="266700" indent="-180975">
              <a:spcAft>
                <a:spcPts val="800"/>
              </a:spcAft>
              <a:buFont typeface="Arial" panose="020B0604020202020204" pitchFamily="34" charset="0"/>
              <a:buChar char="•"/>
            </a:pPr>
            <a:r>
              <a:rPr lang="en-US" sz="1600" dirty="0" smtClean="0">
                <a:latin typeface="Arial" panose="020B0604020202020204" pitchFamily="34" charset="0"/>
                <a:cs typeface="Arial" panose="020B0604020202020204" pitchFamily="34" charset="0"/>
              </a:rPr>
              <a:t>Requires a </a:t>
            </a:r>
            <a:r>
              <a:rPr lang="en-US" sz="1600" i="1" dirty="0" smtClean="0">
                <a:latin typeface="Arial" panose="020B0604020202020204" pitchFamily="34" charset="0"/>
                <a:cs typeface="Arial" panose="020B0604020202020204" pitchFamily="34" charset="0"/>
              </a:rPr>
              <a:t>single</a:t>
            </a:r>
            <a:r>
              <a:rPr lang="en-US" sz="1600" dirty="0" smtClean="0">
                <a:latin typeface="Arial" panose="020B0604020202020204" pitchFamily="34" charset="0"/>
                <a:cs typeface="Arial" panose="020B0604020202020204" pitchFamily="34" charset="0"/>
              </a:rPr>
              <a:t> “active” method on the issuer side to function*</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a:off x="1691680" y="6021288"/>
            <a:ext cx="5889534" cy="299295"/>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108000" tIns="72000" rIns="108000" bIns="72000" rtlCol="0" anchor="ctr" anchorCtr="1">
            <a:spAutoFit/>
          </a:bodyPr>
          <a:lstStyle/>
          <a:p>
            <a:r>
              <a:rPr lang="en-US" sz="1000" dirty="0" smtClean="0">
                <a:latin typeface="Arial" panose="020B0604020202020204" pitchFamily="34" charset="0"/>
                <a:cs typeface="Arial" panose="020B0604020202020204" pitchFamily="34" charset="0"/>
              </a:rPr>
              <a:t>Disclaimer: This is a system in development and specifications are subject to change without notice </a:t>
            </a:r>
            <a:endParaRPr lang="en-US" sz="1000" i="1" dirty="0">
              <a:latin typeface="Arial" panose="020B0604020202020204" pitchFamily="34" charset="0"/>
              <a:cs typeface="Arial" panose="020B0604020202020204" pitchFamily="34" charset="0"/>
            </a:endParaRPr>
          </a:p>
        </p:txBody>
      </p:sp>
      <p:sp>
        <p:nvSpPr>
          <p:cNvPr id="5" name="TextBox 4"/>
          <p:cNvSpPr txBox="1"/>
          <p:nvPr/>
        </p:nvSpPr>
        <p:spPr>
          <a:xfrm>
            <a:off x="1009376" y="5480938"/>
            <a:ext cx="5030544" cy="215444"/>
          </a:xfrm>
          <a:prstGeom prst="rect">
            <a:avLst/>
          </a:prstGeom>
          <a:noFill/>
        </p:spPr>
        <p:txBody>
          <a:bodyPr wrap="none" rtlCol="0">
            <a:spAutoFit/>
          </a:bodyPr>
          <a:lstStyle/>
          <a:p>
            <a:r>
              <a:rPr lang="en-US" sz="800" i="1" dirty="0" smtClean="0">
                <a:latin typeface="Arial" panose="020B0604020202020204" pitchFamily="34" charset="0"/>
                <a:cs typeface="Arial" panose="020B0604020202020204" pitchFamily="34" charset="0"/>
              </a:rPr>
              <a:t>* Reservations and reoccurring payments will in non-card-based scenarios need a second method as well </a:t>
            </a:r>
            <a:endParaRPr lang="en-US" sz="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993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48680"/>
            <a:ext cx="8280920" cy="5401479"/>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AuthorizationRequest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recepientUrl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://payproc.mybank.com/service</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selected by the Wallet/User…</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encryptedAuthorization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i="1"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As created by the Wallet…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paymentMethodSpecific</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spcBef>
                <a:spcPts val="600"/>
              </a:spcBef>
              <a:spcAft>
                <a:spcPts val="600"/>
              </a:spcAft>
            </a:pP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Each method defines its own data…</a:t>
            </a:r>
            <a:r>
              <a:rPr lang="en-US" sz="1000" dirty="0" smtClean="0">
                <a:latin typeface="Verdana" panose="020B0604030504040204" pitchFamily="34" charset="0"/>
                <a:ea typeface="Verdana" panose="020B0604030504040204" pitchFamily="34" charset="0"/>
                <a:cs typeface="Verdana" panose="020B0604030504040204" pitchFamily="34" charset="0"/>
              </a:rPr>
              <a:t/>
            </a:r>
            <a:br>
              <a:rPr lang="en-US" sz="1000" dirty="0" smtClean="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b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#1000005</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clientIpAddress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224.165.21.50</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2017-09-09T06:02:20Z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a:t>
            </a:r>
            <a:r>
              <a:rPr lang="en-US" sz="1000" dirty="0" smtClean="0">
                <a:solidFill>
                  <a:srgbClr val="0000C0"/>
                </a:solidFill>
                <a:latin typeface="Verdana"/>
              </a:rPr>
              <a:t>Payee</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G4ct46eTx-GgF2qrSnHKRR9f9Ajd … ju85d56gSON2M3I20-u6sfcejw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785544" y="260648"/>
            <a:ext cx="7053534" cy="338554"/>
          </a:xfrm>
          <a:prstGeom prst="rect">
            <a:avLst/>
          </a:prstGeom>
          <a:noFill/>
        </p:spPr>
        <p:txBody>
          <a:bodyPr wrap="none" rtlCol="0">
            <a:spAutoFit/>
          </a:bodyPr>
          <a:lstStyle/>
          <a:p>
            <a:pPr algn="ctr"/>
            <a:r>
              <a:rPr lang="en-US" sz="1600" b="1" dirty="0" smtClean="0">
                <a:latin typeface="Arial" panose="020B0604020202020204" pitchFamily="34" charset="0"/>
                <a:cs typeface="Arial" panose="020B0604020202020204" pitchFamily="34" charset="0"/>
                <a:sym typeface="Wingdings"/>
              </a:rPr>
              <a:t>④</a:t>
            </a:r>
            <a:r>
              <a:rPr lang="en-US" sz="1600" dirty="0" smtClean="0">
                <a:latin typeface="Arial" panose="020B0604020202020204" pitchFamily="34" charset="0"/>
                <a:cs typeface="Arial" panose="020B0604020202020204" pitchFamily="34" charset="0"/>
                <a:sym typeface="Wingdings"/>
              </a:rPr>
              <a:t> </a:t>
            </a:r>
            <a:r>
              <a:rPr lang="en-US" sz="1600" dirty="0" smtClean="0">
                <a:latin typeface="Arial" panose="020B0604020202020204" pitchFamily="34" charset="0"/>
                <a:cs typeface="Arial" panose="020B0604020202020204" pitchFamily="34" charset="0"/>
              </a:rPr>
              <a:t>Merchant Creates and Sends an “</a:t>
            </a:r>
            <a:r>
              <a:rPr lang="en-US" sz="1600" dirty="0" err="1" smtClean="0">
                <a:latin typeface="Arial" panose="020B0604020202020204" pitchFamily="34" charset="0"/>
                <a:cs typeface="Arial" panose="020B0604020202020204" pitchFamily="34" charset="0"/>
              </a:rPr>
              <a:t>AuthorizationRequest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6006136"/>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counter-signed </a:t>
            </a:r>
            <a:r>
              <a:rPr lang="en-US" sz="1000" b="1" dirty="0" err="1" smtClean="0">
                <a:latin typeface="Courier New" panose="02070309020205020404" pitchFamily="49" charset="0"/>
                <a:cs typeface="Courier New" panose="02070309020205020404" pitchFamily="49" charset="0"/>
              </a:rPr>
              <a:t>AuthorizationRequest</a:t>
            </a:r>
            <a:r>
              <a:rPr lang="en-US" sz="1000" dirty="0" smtClean="0">
                <a:latin typeface="Arial" panose="020B0604020202020204" pitchFamily="34" charset="0"/>
                <a:cs typeface="Arial" panose="020B0604020202020204" pitchFamily="34" charset="0"/>
              </a:rPr>
              <a:t> is sent by a Merchant (Payee) to the </a:t>
            </a:r>
            <a:r>
              <a:rPr lang="en-US" sz="1000" b="1" dirty="0" err="1" smtClean="0">
                <a:latin typeface="Courier New" panose="02070309020205020404" pitchFamily="49" charset="0"/>
                <a:cs typeface="Courier New" panose="02070309020205020404" pitchFamily="49" charset="0"/>
              </a:rPr>
              <a:t>serviceUrl</a:t>
            </a:r>
            <a:r>
              <a:rPr lang="en-US" sz="1000" dirty="0" smtClean="0">
                <a:latin typeface="Arial" panose="020B0604020202020204" pitchFamily="34" charset="0"/>
                <a:cs typeface="Arial" panose="020B0604020202020204" pitchFamily="34" charset="0"/>
              </a:rPr>
              <a:t> of the  “Authority” object given by the user’s choice of payment card (method).  See </a:t>
            </a:r>
            <a:r>
              <a:rPr lang="en-US" sz="1000" dirty="0" err="1">
                <a:latin typeface="Arial" panose="020B0604020202020204" pitchFamily="34" charset="0"/>
                <a:cs typeface="Arial" panose="020B0604020202020204" pitchFamily="34" charset="0"/>
                <a:hlinkClick r:id="rId2" action="ppaction://hlinksldjump"/>
              </a:rPr>
              <a:t>providerAuthorityUrl</a:t>
            </a:r>
            <a:r>
              <a:rPr lang="en-US" sz="1000" dirty="0">
                <a:latin typeface="Arial" panose="020B0604020202020204" pitchFamily="34" charset="0"/>
                <a:cs typeface="Arial" panose="020B0604020202020204" pitchFamily="34" charset="0"/>
              </a:rPr>
              <a:t>. The </a:t>
            </a:r>
            <a:r>
              <a:rPr lang="en-US" sz="1000" dirty="0" smtClean="0">
                <a:latin typeface="Arial" panose="020B0604020202020204" pitchFamily="34" charset="0"/>
                <a:cs typeface="Arial" panose="020B0604020202020204" pitchFamily="34" charset="0"/>
              </a:rPr>
              <a:t>inclusion of </a:t>
            </a:r>
            <a:r>
              <a:rPr lang="en-US" sz="1000" b="1" dirty="0" err="1" smtClean="0">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enables the targeted User Bank to verify that the Merchant belongs to a known Bank-to-Bank or Acquirer payment network.</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a:stCxn id="17" idx="1"/>
          </p:cNvCxnSpPr>
          <p:nvPr/>
        </p:nvCxnSpPr>
        <p:spPr>
          <a:xfrm flipH="1">
            <a:off x="4627240" y="1277262"/>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6056" y="1163966"/>
            <a:ext cx="211068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Merchant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4281736"/>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4149080"/>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3"/>
              </a:rPr>
              <a:t>https://</a:t>
            </a:r>
            <a:r>
              <a:rPr lang="en-US" sz="1000" dirty="0" smtClean="0">
                <a:latin typeface="Arial" panose="020B0604020202020204" pitchFamily="34" charset="0"/>
                <a:cs typeface="Arial" panose="020B0604020202020204" pitchFamily="34" charset="0"/>
                <a:hlinkClick r:id="rId3"/>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5" name="Straight Arrow Connector 14"/>
          <p:cNvCxnSpPr>
            <a:stCxn id="16" idx="1"/>
          </p:cNvCxnSpPr>
          <p:nvPr/>
        </p:nvCxnSpPr>
        <p:spPr>
          <a:xfrm flipH="1" flipV="1">
            <a:off x="3599309" y="1459633"/>
            <a:ext cx="718590" cy="25485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317899" y="1601193"/>
            <a:ext cx="37104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(must </a:t>
            </a:r>
            <a:r>
              <a:rPr lang="en-US" sz="1000" dirty="0" smtClean="0">
                <a:latin typeface="Arial" panose="020B0604020202020204" pitchFamily="34" charset="0"/>
                <a:cs typeface="Arial" panose="020B0604020202020204" pitchFamily="34" charset="0"/>
              </a:rPr>
              <a:t>match the encrypted user authorization)</a:t>
            </a:r>
            <a:endParaRPr lang="en-US" sz="1000" b="1" i="1" dirty="0">
              <a:latin typeface="Arial" panose="020B0604020202020204" pitchFamily="34" charset="0"/>
              <a:cs typeface="Arial" panose="020B0604020202020204" pitchFamily="34" charset="0"/>
            </a:endParaRPr>
          </a:p>
        </p:txBody>
      </p:sp>
      <p:cxnSp>
        <p:nvCxnSpPr>
          <p:cNvPr id="22" name="Straight Arrow Connector 21"/>
          <p:cNvCxnSpPr/>
          <p:nvPr/>
        </p:nvCxnSpPr>
        <p:spPr>
          <a:xfrm flipH="1">
            <a:off x="4276666" y="821059"/>
            <a:ext cx="952473" cy="292124"/>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76056" y="753844"/>
            <a:ext cx="215877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Where the message is actually sent</a:t>
            </a:r>
            <a:endParaRPr lang="en-US" sz="1000" b="1" i="1" dirty="0">
              <a:latin typeface="Arial" panose="020B0604020202020204" pitchFamily="34" charset="0"/>
              <a:cs typeface="Arial" panose="020B0604020202020204" pitchFamily="34" charset="0"/>
            </a:endParaRPr>
          </a:p>
        </p:txBody>
      </p:sp>
      <p:sp>
        <p:nvSpPr>
          <p:cNvPr id="20" name="TextBox 19"/>
          <p:cNvSpPr txBox="1"/>
          <p:nvPr/>
        </p:nvSpPr>
        <p:spPr>
          <a:xfrm>
            <a:off x="4276666" y="2564904"/>
            <a:ext cx="3952539" cy="611312"/>
          </a:xfrm>
          <a:prstGeom prst="rect">
            <a:avLst/>
          </a:prstGeom>
          <a:solidFill>
            <a:srgbClr val="FDFAC7"/>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pPr>
              <a:spcAft>
                <a:spcPts val="600"/>
              </a:spcAft>
            </a:pPr>
            <a:r>
              <a:rPr lang="en-US" sz="1000" dirty="0" smtClean="0">
                <a:latin typeface="Arial" panose="020B0604020202020204" pitchFamily="34" charset="0"/>
                <a:cs typeface="Arial" panose="020B0604020202020204" pitchFamily="34" charset="0"/>
              </a:rPr>
              <a:t>Sample data for a “SEPA-inspired” payment method:</a:t>
            </a:r>
          </a:p>
          <a:p>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sepa.payments.org/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/v3#pms</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t/>
            </a:r>
            <a:br>
              <a:rPr lang="en-US" sz="1000" dirty="0">
                <a:solidFill>
                  <a:prstClr val="black"/>
                </a:solidFill>
                <a:latin typeface="Verdana" panose="020B0604030504040204" pitchFamily="34" charset="0"/>
                <a:ea typeface="Verdana" panose="020B0604030504040204" pitchFamily="34" charset="0"/>
                <a:cs typeface="Verdana" panose="020B0604030504040204" pitchFamily="34" charset="0"/>
              </a:rPr>
            </a:b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payeeIban</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FR7630004003200001019471656</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056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764704"/>
            <a:ext cx="7992888" cy="1631216"/>
          </a:xfrm>
          <a:prstGeom prst="rect">
            <a:avLst/>
          </a:prstGeom>
        </p:spPr>
        <p:txBody>
          <a:bodyPr wrap="square">
            <a:spAutoFit/>
          </a:bodyPr>
          <a:lstStyle/>
          <a:p>
            <a:pPr latinLnBrk="1"/>
            <a:r>
              <a:rPr lang="en-US" sz="1000" dirty="0">
                <a:solidFill>
                  <a:srgbClr val="000000"/>
                </a:solidFill>
                <a:latin typeface="Verdana"/>
              </a:rPr>
              <a:t>{</a:t>
            </a:r>
          </a:p>
          <a:p>
            <a:pPr latinLnBrk="1"/>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endParaRPr lang="en-US" sz="1000" dirty="0">
              <a:solidFill>
                <a:srgbClr val="000000"/>
              </a:solidFill>
              <a:latin typeface="Verdana"/>
            </a:endParaRP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a:rPr>
              <a:t>": "</a:t>
            </a:r>
            <a:r>
              <a:rPr lang="en-US" sz="1000" dirty="0" err="1">
                <a:solidFill>
                  <a:srgbClr val="0000C0"/>
                </a:solidFill>
                <a:latin typeface="Verdana"/>
              </a:rPr>
              <a:t>ProviderUserResponse</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encryptedMessage</a:t>
            </a:r>
            <a:r>
              <a:rPr lang="en-US" sz="1000" dirty="0">
                <a:solidFill>
                  <a:srgbClr val="000000"/>
                </a:solidFill>
                <a:latin typeface="Verdana"/>
              </a:rPr>
              <a:t>": {</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algorithm</a:t>
            </a:r>
            <a:r>
              <a:rPr lang="en-US" sz="1000" dirty="0">
                <a:solidFill>
                  <a:srgbClr val="000000"/>
                </a:solidFill>
                <a:latin typeface="Verdana"/>
              </a:rPr>
              <a:t>": "A128CBC-HS256",</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iv</a:t>
            </a:r>
            <a:r>
              <a:rPr lang="en-US" sz="1000" dirty="0">
                <a:solidFill>
                  <a:srgbClr val="000000"/>
                </a:solidFill>
                <a:latin typeface="Verdana"/>
              </a:rPr>
              <a:t>": "cht7SYItQF8LO3QBg2bbbA",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a:solidFill>
                  <a:srgbClr val="C00000"/>
                </a:solidFill>
                <a:latin typeface="Verdana"/>
              </a:rPr>
              <a:t>tag</a:t>
            </a:r>
            <a:r>
              <a:rPr lang="en-US" sz="1000" dirty="0">
                <a:solidFill>
                  <a:srgbClr val="000000"/>
                </a:solidFill>
                <a:latin typeface="Verdana"/>
              </a:rPr>
              <a:t>": "33orw76LP7YibQqKPmKURA",</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00"/>
                </a:solidFill>
                <a:latin typeface="Verdana"/>
              </a:rPr>
              <a:t>9PyK-rlhb41oBXVSdYa0Ats9 … RBxdxqdGVbLf07Qw8Tr2LblxNYPUEc</a:t>
            </a:r>
            <a:r>
              <a:rPr lang="en-US" sz="1000" dirty="0">
                <a:solidFill>
                  <a:srgbClr val="000000"/>
                </a:solidFill>
                <a:latin typeface="Verdana"/>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a:solidFill>
                  <a:srgbClr val="000000"/>
                </a:solidFill>
                <a:latin typeface="Verdana"/>
              </a:rPr>
              <a:t>}</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8" name="TextBox 7"/>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Private Messaging and Risk Based Authentication</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069166"/>
            <a:ext cx="7727776" cy="1528186"/>
          </a:xfrm>
          <a:prstGeom prst="roundRect">
            <a:avLst>
              <a:gd name="adj" fmla="val 9272"/>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Occasionally a User Bank needs to inform the user of something related to an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like </a:t>
            </a:r>
            <a:r>
              <a:rPr lang="en-US" sz="1000" dirty="0">
                <a:latin typeface="Arial" panose="020B0604020202020204" pitchFamily="34" charset="0"/>
                <a:cs typeface="Arial" panose="020B0604020202020204" pitchFamily="34" charset="0"/>
              </a:rPr>
              <a:t>an </a:t>
            </a:r>
            <a:r>
              <a:rPr lang="en-US" sz="1000" dirty="0" smtClean="0">
                <a:latin typeface="Arial" panose="020B0604020202020204" pitchFamily="34" charset="0"/>
                <a:cs typeface="Arial" panose="020B0604020202020204" pitchFamily="34" charset="0"/>
              </a:rPr>
              <a:t>account overdraft.  Another situation requiring an action from the user’s side is when the amount requested is unusually high or when “suspicious” user patterns have been identified. In both cases the request is </a:t>
            </a:r>
            <a:r>
              <a:rPr lang="en-US" sz="1000" i="1" dirty="0" smtClean="0">
                <a:latin typeface="Arial" panose="020B0604020202020204" pitchFamily="34" charset="0"/>
                <a:cs typeface="Arial" panose="020B0604020202020204" pitchFamily="34" charset="0"/>
              </a:rPr>
              <a:t>ignored</a:t>
            </a:r>
            <a:r>
              <a:rPr lang="en-US" sz="1000" dirty="0" smtClean="0">
                <a:latin typeface="Arial" panose="020B0604020202020204" pitchFamily="34" charset="0"/>
                <a:cs typeface="Arial" panose="020B0604020202020204" pitchFamily="34" charset="0"/>
              </a:rPr>
              <a:t> and the normal response is replaced by a message which only the (Wallet) user can read while still being delivered through the Merchant’s “channel” to the Wallet. Privacy is accomplished by the User Bank encrypting the message contents with the symmetric key supplied in </a:t>
            </a:r>
            <a:r>
              <a:rPr lang="en-US" sz="1000" b="1" dirty="0" err="1" smtClean="0">
                <a:latin typeface="Courier New" panose="02070309020205020404" pitchFamily="49" charset="0"/>
                <a:cs typeface="Courier New" panose="02070309020205020404" pitchFamily="49" charset="0"/>
              </a:rPr>
              <a:t>encryptionParameters</a:t>
            </a:r>
            <a:r>
              <a:rPr lang="en-US" sz="1000" dirty="0">
                <a:latin typeface="Arial" panose="020B0604020202020204" pitchFamily="34" charset="0"/>
                <a:cs typeface="Arial" panose="020B0604020202020204" pitchFamily="34" charset="0"/>
              </a:rPr>
              <a:t/>
            </a:r>
            <a:br>
              <a:rPr lang="en-US" sz="1000" dirty="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(see </a:t>
            </a:r>
            <a:r>
              <a:rPr lang="en-US" sz="1000" dirty="0">
                <a:latin typeface="Arial" panose="020B0604020202020204" pitchFamily="34" charset="0"/>
                <a:cs typeface="Arial" panose="020B0604020202020204" pitchFamily="34" charset="0"/>
                <a:hlinkClick r:id="rId3" action="ppaction://hlinksldjump"/>
              </a:rPr>
              <a:t>Creation of Signed Authorization Data</a:t>
            </a:r>
            <a:r>
              <a:rPr lang="en-US" sz="1000" dirty="0" smtClean="0">
                <a:latin typeface="Arial" panose="020B0604020202020204" pitchFamily="34" charset="0"/>
                <a:cs typeface="Arial" panose="020B0604020202020204" pitchFamily="34" charset="0"/>
              </a:rPr>
              <a:t>).  This key is a random value generated for each Wallet invocation.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 private message like above (requiring an </a:t>
            </a:r>
            <a:r>
              <a:rPr lang="en-US" sz="1000" i="1" dirty="0" smtClean="0">
                <a:latin typeface="Arial" panose="020B0604020202020204" pitchFamily="34" charset="0"/>
                <a:cs typeface="Arial" panose="020B0604020202020204" pitchFamily="34" charset="0"/>
              </a:rPr>
              <a:t>action</a:t>
            </a:r>
            <a:r>
              <a:rPr lang="en-US" sz="1000" dirty="0" smtClean="0">
                <a:latin typeface="Arial" panose="020B0604020202020204" pitchFamily="34" charset="0"/>
                <a:cs typeface="Arial" panose="020B0604020202020204" pitchFamily="34" charset="0"/>
              </a:rPr>
              <a:t>), forces the Wallet adding the response to the user authorization data and then performing a full signed and encrypted User Authorization request again. This process may be repeated if necessary.</a:t>
            </a:r>
            <a:endParaRPr lang="en-US" sz="1000"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374640" y="1340768"/>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499992" y="1196752"/>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3" name="Rectangle 2"/>
          <p:cNvSpPr/>
          <p:nvPr/>
        </p:nvSpPr>
        <p:spPr>
          <a:xfrm>
            <a:off x="2843808" y="2636912"/>
            <a:ext cx="3096344" cy="2016224"/>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p:cNvSpPr txBox="1"/>
          <p:nvPr/>
        </p:nvSpPr>
        <p:spPr>
          <a:xfrm>
            <a:off x="2915816" y="2780928"/>
            <a:ext cx="2952328" cy="931024"/>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rPr>
              <a:t>Message from </a:t>
            </a:r>
            <a:r>
              <a:rPr lang="en-US" sz="1200" b="1" i="1" dirty="0" smtClean="0">
                <a:latin typeface="Arial" panose="020B0604020202020204" pitchFamily="34" charset="0"/>
                <a:cs typeface="Arial" panose="020B0604020202020204" pitchFamily="34" charset="0"/>
              </a:rPr>
              <a:t>My Bank</a:t>
            </a:r>
          </a:p>
          <a:p>
            <a:endParaRPr lang="en-US" sz="1000" dirty="0">
              <a:latin typeface="Arial" panose="020B0604020202020204" pitchFamily="34" charset="0"/>
              <a:cs typeface="Arial" panose="020B0604020202020204" pitchFamily="34" charset="0"/>
            </a:endParaRPr>
          </a:p>
          <a:p>
            <a:pPr>
              <a:spcAft>
                <a:spcPts val="300"/>
              </a:spcAft>
            </a:pPr>
            <a:r>
              <a:rPr lang="en-US" sz="1000" dirty="0" smtClean="0">
                <a:latin typeface="Arial" panose="020B0604020202020204" pitchFamily="34" charset="0"/>
                <a:cs typeface="Arial" panose="020B0604020202020204" pitchFamily="34" charset="0"/>
              </a:rPr>
              <a:t>Transaction requests exceeding </a:t>
            </a:r>
            <a:r>
              <a:rPr lang="en-US" sz="1000" b="1" dirty="0">
                <a:latin typeface="Arial" panose="020B0604020202020204" pitchFamily="34" charset="0"/>
                <a:cs typeface="Arial" panose="020B0604020202020204" pitchFamily="34" charset="0"/>
              </a:rPr>
              <a:t>€</a:t>
            </a:r>
            <a:r>
              <a:rPr lang="en-US" sz="400" b="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2,500</a:t>
            </a:r>
            <a:r>
              <a:rPr lang="en-US" sz="1000" dirty="0" smtClean="0">
                <a:latin typeface="Arial" panose="020B0604020202020204" pitchFamily="34" charset="0"/>
                <a:cs typeface="Arial" panose="020B0604020202020204" pitchFamily="34" charset="0"/>
              </a:rPr>
              <a:t> requires additional user authentication to be performed.</a:t>
            </a:r>
          </a:p>
          <a:p>
            <a:r>
              <a:rPr lang="en-US" sz="1000" dirty="0" smtClean="0">
                <a:latin typeface="Arial" panose="020B0604020202020204" pitchFamily="34" charset="0"/>
                <a:cs typeface="Arial" panose="020B0604020202020204" pitchFamily="34" charset="0"/>
              </a:rPr>
              <a:t>Please enter your </a:t>
            </a:r>
            <a:r>
              <a:rPr lang="en-US" sz="1000" b="1" dirty="0" smtClean="0">
                <a:solidFill>
                  <a:srgbClr val="0070C0"/>
                </a:solidFill>
                <a:latin typeface="Arial" panose="020B0604020202020204" pitchFamily="34" charset="0"/>
                <a:cs typeface="Arial" panose="020B0604020202020204" pitchFamily="34" charset="0"/>
              </a:rPr>
              <a:t>mother’s maiden name</a:t>
            </a:r>
            <a:r>
              <a:rPr lang="en-US" sz="1000" dirty="0" smtClean="0">
                <a:latin typeface="Arial" panose="020B0604020202020204" pitchFamily="34" charset="0"/>
                <a:cs typeface="Arial" panose="020B0604020202020204" pitchFamily="34" charset="0"/>
              </a:rPr>
              <a:t>:</a:t>
            </a:r>
          </a:p>
        </p:txBody>
      </p:sp>
      <p:sp>
        <p:nvSpPr>
          <p:cNvPr id="6" name="Rectangle 5"/>
          <p:cNvSpPr/>
          <p:nvPr/>
        </p:nvSpPr>
        <p:spPr>
          <a:xfrm>
            <a:off x="3025752" y="3709030"/>
            <a:ext cx="2448272" cy="218346"/>
          </a:xfrm>
          <a:prstGeom prst="rect">
            <a:avLst/>
          </a:prstGeom>
          <a:solidFill>
            <a:schemeClr val="bg1"/>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751004" y="2318683"/>
            <a:ext cx="321113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When decrypted and rendered by the Wallet (sample)</a:t>
            </a:r>
            <a:endParaRPr lang="en-US" sz="1000" dirty="0">
              <a:latin typeface="Arial" panose="020B0604020202020204" pitchFamily="34" charset="0"/>
              <a:cs typeface="Arial" panose="020B0604020202020204" pitchFamily="34" charset="0"/>
            </a:endParaRPr>
          </a:p>
        </p:txBody>
      </p:sp>
      <p:sp>
        <p:nvSpPr>
          <p:cNvPr id="12" name="Rounded Rectangle 11"/>
          <p:cNvSpPr/>
          <p:nvPr/>
        </p:nvSpPr>
        <p:spPr>
          <a:xfrm>
            <a:off x="3995936" y="4149080"/>
            <a:ext cx="864096" cy="288032"/>
          </a:xfrm>
          <a:prstGeom prst="roundRect">
            <a:avLst/>
          </a:prstGeom>
          <a:solidFill>
            <a:schemeClr val="bg1"/>
          </a:solidFill>
          <a:ln w="6350" cmpd="sng">
            <a:solidFill>
              <a:schemeClr val="bg1">
                <a:lumMod val="50000"/>
              </a:schemeClr>
            </a:solidFill>
          </a:ln>
          <a:effectLst>
            <a:innerShdw blurRad="114300">
              <a:schemeClr val="bg1">
                <a:lumMod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smtClean="0">
                <a:solidFill>
                  <a:schemeClr val="tx1"/>
                </a:solidFill>
                <a:latin typeface="Arial" panose="020B0604020202020204" pitchFamily="34" charset="0"/>
                <a:cs typeface="Arial" panose="020B0604020202020204" pitchFamily="34" charset="0"/>
              </a:rPr>
              <a:t>Submit</a:t>
            </a: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0594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Refund Option</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395536" y="706626"/>
            <a:ext cx="7992888" cy="5170646"/>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AuthorizationResponse</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authorizationRequest</a:t>
            </a:r>
            <a:r>
              <a:rPr lang="en-US" sz="1000" dirty="0" smtClean="0">
                <a:solidFill>
                  <a:srgbClr val="000000"/>
                </a:solidFill>
                <a:latin typeface="Verdana"/>
              </a:rPr>
              <a:t>":</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AuthorizationRequest</a:t>
            </a:r>
            <a:r>
              <a:rPr lang="en-US" sz="1000" dirty="0" smtClean="0">
                <a:solidFill>
                  <a:srgbClr val="000000"/>
                </a:solidFill>
                <a:latin typeface="Verdana"/>
              </a:rPr>
              <a:t>",</a:t>
            </a:r>
          </a:p>
          <a:p>
            <a:pPr latinLnBrk="1">
              <a:spcBef>
                <a:spcPts val="600"/>
              </a:spcBef>
            </a:pPr>
            <a:r>
              <a:rPr lang="en-US" sz="1000" dirty="0" smtClean="0">
                <a:solidFill>
                  <a:srgbClr val="000000"/>
                </a:solidFill>
                <a:latin typeface="Verdana"/>
              </a:rPr>
              <a:t>                  </a:t>
            </a:r>
            <a:r>
              <a:rPr lang="en-US" sz="1000" i="1" dirty="0" smtClean="0">
                <a:solidFill>
                  <a:srgbClr val="000000"/>
                </a:solidFill>
                <a:latin typeface="Verdana"/>
              </a:rPr>
              <a:t>Removed for brevity</a:t>
            </a:r>
          </a:p>
          <a:p>
            <a:pPr latinLnBrk="1"/>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encryptedAccountData</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DOOwVwUyNdgu4dZ9Ej7pg9j4SDLfGlrzoWso2DIz6ts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WF7ZApRPkbigS4iNoz5-SgPYU-_4891TwHJr-fU4d1w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o2Dj9uXUjq2i8mqc0roFEA0ynRC4xZ_4okp9Sr2s50U</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Ax8TexrghpeFBt2pZZ0RoIdFUkfkFKeuKSaArkfAnO0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XHz7Q9AhDk6Y5SaqsR7Lzw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err="1">
                <a:solidFill>
                  <a:srgbClr val="0000C0"/>
                </a:solidFill>
                <a:latin typeface="Verdana"/>
              </a:rPr>
              <a:t>MXzvGwciTicYxIgUaMKpSg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a:solidFill>
                  <a:srgbClr val="0000C0"/>
                </a:solidFill>
                <a:latin typeface="Verdana"/>
              </a:rPr>
              <a:t>6Q4ngAYxZJjKmHoo0LPtWXl6BI8sXdsK....LMQA29lLvq8z8Ku4_bYUEfMMyUbrLp-Y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spcBef>
                <a:spcPts val="600"/>
              </a:spcBef>
            </a:pPr>
            <a:r>
              <a:rPr lang="en-US" sz="1000" dirty="0" smtClean="0"/>
              <a:t>               </a:t>
            </a:r>
            <a:r>
              <a:rPr lang="en-US" sz="1000" dirty="0" smtClean="0">
                <a:solidFill>
                  <a:srgbClr val="000000"/>
                </a:solidFill>
                <a:latin typeface="Verdana"/>
              </a:rPr>
              <a:t> </a:t>
            </a:r>
            <a:r>
              <a:rPr lang="en-US" sz="1000" i="1" dirty="0">
                <a:solidFill>
                  <a:srgbClr val="000000"/>
                </a:solidFill>
                <a:latin typeface="Verdana"/>
              </a:rPr>
              <a:t>Removed for </a:t>
            </a:r>
            <a:r>
              <a:rPr lang="en-US" sz="1000" i="1" dirty="0" smtClean="0">
                <a:solidFill>
                  <a:srgbClr val="000000"/>
                </a:solidFill>
                <a:latin typeface="Verdana"/>
              </a:rPr>
              <a:t>brevity</a:t>
            </a:r>
          </a:p>
          <a:p>
            <a:pPr latinLnBrk="1"/>
            <a:r>
              <a:rPr lang="en-US" sz="1000" dirty="0" smtClean="0">
                <a:solidFill>
                  <a:srgbClr val="000000"/>
                </a:solidFill>
                <a:latin typeface="Verdana"/>
              </a:rPr>
              <a:t>}</a:t>
            </a:r>
            <a:endParaRPr lang="en-US" sz="1000" dirty="0">
              <a:solidFill>
                <a:srgbClr val="000000"/>
              </a:solidFill>
              <a:latin typeface="Verdana"/>
            </a:endParaRPr>
          </a:p>
        </p:txBody>
      </p:sp>
      <p:sp>
        <p:nvSpPr>
          <p:cNvPr id="4" name="TextBox 3"/>
          <p:cNvSpPr txBox="1"/>
          <p:nvPr/>
        </p:nvSpPr>
        <p:spPr>
          <a:xfrm>
            <a:off x="683568" y="6006137"/>
            <a:ext cx="7848872"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By including the full account ID of the user (but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with the Merchant’s </a:t>
            </a:r>
            <a:r>
              <a:rPr lang="en-US" sz="1000" i="1" dirty="0" smtClean="0">
                <a:latin typeface="Arial" panose="020B0604020202020204" pitchFamily="34" charset="0"/>
                <a:cs typeface="Arial" panose="020B0604020202020204" pitchFamily="34" charset="0"/>
              </a:rPr>
              <a:t>payment provider key</a:t>
            </a:r>
            <a:r>
              <a:rPr lang="en-US" sz="1000" dirty="0" smtClean="0">
                <a:latin typeface="Arial" panose="020B0604020202020204" pitchFamily="34" charset="0"/>
                <a:cs typeface="Arial" panose="020B0604020202020204" pitchFamily="34" charset="0"/>
              </a:rPr>
              <a:t>), in the </a:t>
            </a:r>
            <a:r>
              <a:rPr lang="en-US" sz="1000" b="1" dirty="0" err="1" smtClean="0">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object the Merchant can (aided by their payment provider), transfer money in the opposite direction.  A </a:t>
            </a:r>
            <a:r>
              <a:rPr lang="en-US" sz="1000" b="1" dirty="0" err="1">
                <a:latin typeface="Courier New" panose="02070309020205020404" pitchFamily="49" charset="0"/>
                <a:cs typeface="Courier New" panose="02070309020205020404" pitchFamily="49" charset="0"/>
              </a:rPr>
              <a:t>RefundRequest</a:t>
            </a:r>
            <a:r>
              <a:rPr lang="en-US" sz="1000" dirty="0" smtClean="0">
                <a:latin typeface="Arial" panose="020B0604020202020204" pitchFamily="34" charset="0"/>
                <a:cs typeface="Arial" panose="020B0604020202020204" pitchFamily="34" charset="0"/>
              </a:rPr>
              <a:t> message (not shown here) in essence consists of an embedded </a:t>
            </a:r>
            <a:r>
              <a:rPr lang="en-US" sz="1000" b="1" dirty="0" err="1">
                <a:latin typeface="Courier New" panose="02070309020205020404" pitchFamily="49" charset="0"/>
                <a:cs typeface="Courier New" panose="02070309020205020404" pitchFamily="49" charset="0"/>
              </a:rPr>
              <a:t>AuthorizationResponse</a:t>
            </a:r>
            <a:r>
              <a:rPr lang="en-US" sz="1000" dirty="0" smtClean="0">
                <a:latin typeface="Arial" panose="020B0604020202020204" pitchFamily="34" charset="0"/>
                <a:cs typeface="Arial" panose="020B0604020202020204" pitchFamily="34" charset="0"/>
              </a:rPr>
              <a:t> and an </a:t>
            </a:r>
            <a:r>
              <a:rPr lang="en-US" sz="1000" i="1" dirty="0" smtClean="0">
                <a:latin typeface="Arial" panose="020B0604020202020204" pitchFamily="34" charset="0"/>
                <a:cs typeface="Arial" panose="020B0604020202020204" pitchFamily="34" charset="0"/>
              </a:rPr>
              <a:t>amount</a:t>
            </a:r>
            <a:r>
              <a:rPr lang="en-US" sz="1000" dirty="0" smtClean="0">
                <a:latin typeface="Arial" panose="020B0604020202020204" pitchFamily="34" charset="0"/>
                <a:cs typeface="Arial" panose="020B0604020202020204" pitchFamily="34" charset="0"/>
              </a:rPr>
              <a:t>, signed by the Merchant.</a:t>
            </a:r>
            <a:endParaRPr lang="en-US" sz="1000" i="1" dirty="0">
              <a:latin typeface="Arial" panose="020B0604020202020204" pitchFamily="34" charset="0"/>
              <a:cs typeface="Arial" panose="020B0604020202020204" pitchFamily="34" charset="0"/>
            </a:endParaRPr>
          </a:p>
        </p:txBody>
      </p:sp>
      <p:cxnSp>
        <p:nvCxnSpPr>
          <p:cNvPr id="5" name="Straight Arrow Connector 17"/>
          <p:cNvCxnSpPr/>
          <p:nvPr/>
        </p:nvCxnSpPr>
        <p:spPr>
          <a:xfrm flipH="1">
            <a:off x="2542862" y="2288986"/>
            <a:ext cx="270938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44446" y="2147208"/>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798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5656" y="260648"/>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Gas Station Option (Reserve/Capture)</a:t>
            </a:r>
            <a:endParaRPr lang="en-US" sz="1600" dirty="0">
              <a:latin typeface="Arial" panose="020B0604020202020204" pitchFamily="34" charset="0"/>
              <a:cs typeface="Arial" panose="020B0604020202020204" pitchFamily="34" charset="0"/>
            </a:endParaRPr>
          </a:p>
        </p:txBody>
      </p:sp>
      <p:sp>
        <p:nvSpPr>
          <p:cNvPr id="3" name="TextBox 2"/>
          <p:cNvSpPr txBox="1"/>
          <p:nvPr/>
        </p:nvSpPr>
        <p:spPr>
          <a:xfrm>
            <a:off x="1619672" y="6176397"/>
            <a:ext cx="5242788" cy="250697"/>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Gas Station payments presume </a:t>
            </a:r>
            <a:r>
              <a:rPr lang="en-US" sz="1000" dirty="0" smtClean="0">
                <a:latin typeface="Arial" panose="020B0604020202020204" pitchFamily="34" charset="0"/>
                <a:cs typeface="Arial" panose="020B0604020202020204" pitchFamily="34" charset="0"/>
                <a:hlinkClick r:id="rId2" action="ppaction://hlinksldjump"/>
              </a:rPr>
              <a:t>Card Payments</a:t>
            </a:r>
            <a:r>
              <a:rPr lang="en-US" sz="1000" dirty="0" smtClean="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hlinkClick r:id="rId3" action="ppaction://hlinksldjump"/>
              </a:rPr>
              <a:t>Hybrid Mode</a:t>
            </a:r>
            <a:r>
              <a:rPr lang="en-US" sz="1000" dirty="0" smtClean="0">
                <a:latin typeface="Arial" panose="020B0604020202020204" pitchFamily="34" charset="0"/>
                <a:cs typeface="Arial" panose="020B0604020202020204" pitchFamily="34" charset="0"/>
              </a:rPr>
              <a:t> to be carried out.</a:t>
            </a:r>
            <a:endParaRPr lang="en-US" sz="1000" i="1" dirty="0">
              <a:latin typeface="Arial" panose="020B0604020202020204" pitchFamily="34" charset="0"/>
              <a:cs typeface="Arial" panose="020B0604020202020204" pitchFamily="34" charset="0"/>
            </a:endParaRPr>
          </a:p>
        </p:txBody>
      </p:sp>
      <p:sp>
        <p:nvSpPr>
          <p:cNvPr id="4" name="Rectangle 3"/>
          <p:cNvSpPr/>
          <p:nvPr/>
        </p:nvSpPr>
        <p:spPr>
          <a:xfrm>
            <a:off x="395536" y="836712"/>
            <a:ext cx="7992888" cy="2785378"/>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Gas Unlimited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USD</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a:solidFill>
                  <a:srgbClr val="000000"/>
                </a:solidFill>
                <a:latin typeface="Verdana"/>
              </a:rPr>
              <a:t> </a:t>
            </a:r>
            <a:r>
              <a:rPr lang="en-US" sz="1000" dirty="0" smtClean="0">
                <a:solidFill>
                  <a:srgbClr val="000000"/>
                </a:solidFill>
                <a:latin typeface="Verdana"/>
              </a:rPr>
              <a:t>           "</a:t>
            </a:r>
            <a:r>
              <a:rPr lang="en-US" sz="1000" dirty="0" err="1">
                <a:solidFill>
                  <a:srgbClr val="C00000"/>
                </a:solidFill>
                <a:latin typeface="Verdana"/>
              </a:rPr>
              <a:t>nonDirectPayment</a:t>
            </a:r>
            <a:r>
              <a:rPr lang="en-US" sz="1000" dirty="0">
                <a:solidFill>
                  <a:srgbClr val="000000"/>
                </a:solidFill>
                <a:latin typeface="Verdana"/>
              </a:rPr>
              <a:t>": "</a:t>
            </a:r>
            <a:r>
              <a:rPr lang="en-US" sz="1000" dirty="0">
                <a:solidFill>
                  <a:srgbClr val="0000C0"/>
                </a:solidFill>
                <a:latin typeface="Verdana"/>
              </a:rPr>
              <a:t>GAS_STATION</a:t>
            </a:r>
            <a:r>
              <a:rPr lang="en-US" sz="1000" dirty="0" smtClean="0">
                <a:solidFill>
                  <a:srgbClr val="000000"/>
                </a:solidFill>
                <a:latin typeface="Verdana"/>
              </a:rPr>
              <a:t>",</a:t>
            </a:r>
          </a:p>
          <a:p>
            <a:pPr latinLnBrk="1">
              <a:spcBef>
                <a:spcPts val="600"/>
              </a:spcBef>
            </a:pPr>
            <a:r>
              <a:rPr lang="en-US" sz="1000" i="1" dirty="0" smtClean="0">
                <a:solidFill>
                  <a:srgbClr val="000000"/>
                </a:solidFill>
                <a:latin typeface="Verdana"/>
                <a:ea typeface="Verdana" panose="020B0604030504040204" pitchFamily="34" charset="0"/>
                <a:cs typeface="Verdana" panose="020B0604030504040204" pitchFamily="34" charset="0"/>
              </a:rPr>
              <a:t>	Removed for brevity…</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3707904" y="1052736"/>
            <a:ext cx="2361544" cy="246221"/>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none" rtlCol="0">
            <a:spAutoFit/>
          </a:bodyPr>
          <a:lstStyle/>
          <a:p>
            <a:r>
              <a:rPr lang="en-US" sz="1000" dirty="0" smtClean="0">
                <a:latin typeface="Arial" panose="020B0604020202020204" pitchFamily="34" charset="0"/>
                <a:cs typeface="Arial" panose="020B0604020202020204" pitchFamily="34" charset="0"/>
              </a:rPr>
              <a:t>For details see </a:t>
            </a:r>
            <a:r>
              <a:rPr lang="en-US" sz="1000" dirty="0" err="1" smtClean="0">
                <a:latin typeface="Arial" panose="020B0604020202020204" pitchFamily="34" charset="0"/>
                <a:cs typeface="Arial" panose="020B0604020202020204" pitchFamily="34" charset="0"/>
                <a:hlinkClick r:id="rId4" action="ppaction://hlinksldjump"/>
              </a:rPr>
              <a:t>PaymentClientRequest</a:t>
            </a:r>
            <a:endParaRPr lang="en-US" sz="1000" dirty="0">
              <a:latin typeface="Arial" panose="020B0604020202020204" pitchFamily="34" charset="0"/>
              <a:cs typeface="Arial" panose="020B0604020202020204" pitchFamily="34" charset="0"/>
            </a:endParaRPr>
          </a:p>
        </p:txBody>
      </p:sp>
      <p:cxnSp>
        <p:nvCxnSpPr>
          <p:cNvPr id="6" name="Straight Arrow Connector 5"/>
          <p:cNvCxnSpPr>
            <a:stCxn id="7" idx="1"/>
          </p:cNvCxnSpPr>
          <p:nvPr/>
        </p:nvCxnSpPr>
        <p:spPr>
          <a:xfrm flipH="1">
            <a:off x="3691136" y="2804630"/>
            <a:ext cx="448816"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39952" y="2691334"/>
            <a:ext cx="926069"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New element</a:t>
            </a:r>
            <a:endParaRPr lang="en-US" sz="1000" b="1" i="1" dirty="0">
              <a:latin typeface="Arial" panose="020B0604020202020204" pitchFamily="34" charset="0"/>
              <a:cs typeface="Arial" panose="020B0604020202020204" pitchFamily="34" charset="0"/>
            </a:endParaRPr>
          </a:p>
        </p:txBody>
      </p:sp>
      <p:sp>
        <p:nvSpPr>
          <p:cNvPr id="8" name="Rectangle 7"/>
          <p:cNvSpPr/>
          <p:nvPr/>
        </p:nvSpPr>
        <p:spPr>
          <a:xfrm>
            <a:off x="2223328" y="4293096"/>
            <a:ext cx="4162668" cy="1152128"/>
          </a:xfrm>
          <a:prstGeom prst="rect">
            <a:avLst/>
          </a:prstGeom>
          <a:solidFill>
            <a:schemeClr val="bg1"/>
          </a:solidFill>
          <a:ln w="1270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p:cNvSpPr txBox="1"/>
          <p:nvPr/>
        </p:nvSpPr>
        <p:spPr>
          <a:xfrm>
            <a:off x="2389913" y="4445460"/>
            <a:ext cx="619080"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Payee</a:t>
            </a:r>
            <a:endParaRPr lang="en-US" sz="1000" dirty="0" smtClean="0">
              <a:latin typeface="Arial" panose="020B0604020202020204" pitchFamily="34" charset="0"/>
              <a:cs typeface="Arial" panose="020B0604020202020204" pitchFamily="34" charset="0"/>
            </a:endParaRPr>
          </a:p>
        </p:txBody>
      </p:sp>
      <p:sp>
        <p:nvSpPr>
          <p:cNvPr id="10" name="Rectangle 9"/>
          <p:cNvSpPr/>
          <p:nvPr/>
        </p:nvSpPr>
        <p:spPr>
          <a:xfrm>
            <a:off x="3015416" y="4469795"/>
            <a:ext cx="1415826" cy="252664"/>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Gas Unlimited</a:t>
            </a:r>
            <a:endParaRPr lang="en-US" sz="12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2295336" y="4861634"/>
            <a:ext cx="713657" cy="276999"/>
          </a:xfrm>
          <a:prstGeom prst="rect">
            <a:avLst/>
          </a:prstGeom>
          <a:noFill/>
        </p:spPr>
        <p:txBody>
          <a:bodyPr wrap="none" rtlCol="0">
            <a:spAutoFit/>
          </a:bodyPr>
          <a:lstStyle/>
          <a:p>
            <a:pPr algn="r"/>
            <a:r>
              <a:rPr lang="en-US" sz="1200" dirty="0" smtClean="0">
                <a:latin typeface="Arial" panose="020B0604020202020204" pitchFamily="34" charset="0"/>
                <a:cs typeface="Arial" panose="020B0604020202020204" pitchFamily="34" charset="0"/>
              </a:rPr>
              <a:t>Amount</a:t>
            </a:r>
            <a:endParaRPr lang="en-US" sz="1000" dirty="0" smtClean="0">
              <a:latin typeface="Arial" panose="020B0604020202020204" pitchFamily="34" charset="0"/>
              <a:cs typeface="Arial" panose="020B0604020202020204" pitchFamily="34" charset="0"/>
            </a:endParaRPr>
          </a:p>
        </p:txBody>
      </p:sp>
      <p:sp>
        <p:nvSpPr>
          <p:cNvPr id="13" name="Rectangle 12"/>
          <p:cNvSpPr/>
          <p:nvPr/>
        </p:nvSpPr>
        <p:spPr>
          <a:xfrm>
            <a:off x="3015416" y="4797152"/>
            <a:ext cx="3010540" cy="414291"/>
          </a:xfrm>
          <a:prstGeom prst="rect">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Arial" panose="020B0604020202020204" pitchFamily="34" charset="0"/>
                <a:cs typeface="Arial" panose="020B0604020202020204" pitchFamily="34" charset="0"/>
              </a:rPr>
              <a:t>$</a:t>
            </a:r>
            <a:r>
              <a:rPr lang="en-US" sz="600" dirty="0" smtClean="0">
                <a:solidFill>
                  <a:schemeClr val="tx1"/>
                </a:solidFill>
                <a:latin typeface="Arial" panose="020B0604020202020204" pitchFamily="34" charset="0"/>
                <a:cs typeface="Arial" panose="020B0604020202020204" pitchFamily="34" charset="0"/>
              </a:rPr>
              <a:t> </a:t>
            </a:r>
            <a:r>
              <a:rPr lang="en-US" sz="1200" dirty="0" smtClean="0">
                <a:solidFill>
                  <a:schemeClr val="tx1"/>
                </a:solidFill>
                <a:latin typeface="Arial" panose="020B0604020202020204" pitchFamily="34" charset="0"/>
                <a:cs typeface="Arial" panose="020B0604020202020204" pitchFamily="34" charset="0"/>
              </a:rPr>
              <a:t>200</a:t>
            </a:r>
            <a:endParaRPr lang="en-US" sz="1200" dirty="0">
              <a:solidFill>
                <a:schemeClr val="tx1"/>
              </a:solidFill>
              <a:latin typeface="Arial" panose="020B0604020202020204" pitchFamily="34" charset="0"/>
              <a:cs typeface="Arial" panose="020B0604020202020204" pitchFamily="34" charset="0"/>
            </a:endParaRPr>
          </a:p>
          <a:p>
            <a:r>
              <a:rPr lang="en-US" sz="1000" i="1" dirty="0">
                <a:solidFill>
                  <a:schemeClr val="tx1"/>
                </a:solidFill>
                <a:latin typeface="Arial" panose="020B0604020202020204" pitchFamily="34" charset="0"/>
                <a:cs typeface="Arial" panose="020B0604020202020204" pitchFamily="34" charset="0"/>
              </a:rPr>
              <a:t>Reserved</a:t>
            </a:r>
            <a:r>
              <a:rPr lang="en-US" sz="1000" dirty="0">
                <a:solidFill>
                  <a:schemeClr val="tx1"/>
                </a:solidFill>
                <a:latin typeface="Arial" panose="020B0604020202020204" pitchFamily="34" charset="0"/>
                <a:cs typeface="Arial" panose="020B0604020202020204" pitchFamily="34" charset="0"/>
              </a:rPr>
              <a:t>, actual payment will match fuel quantity</a:t>
            </a:r>
          </a:p>
        </p:txBody>
      </p:sp>
      <p:sp>
        <p:nvSpPr>
          <p:cNvPr id="14" name="TextBox 13"/>
          <p:cNvSpPr txBox="1"/>
          <p:nvPr/>
        </p:nvSpPr>
        <p:spPr>
          <a:xfrm>
            <a:off x="1273428" y="3882533"/>
            <a:ext cx="6034876" cy="276999"/>
          </a:xfrm>
          <a:prstGeom prst="rect">
            <a:avLst/>
          </a:prstGeom>
          <a:noFill/>
        </p:spPr>
        <p:txBody>
          <a:bodyPr wrap="square" rtlCol="0">
            <a:spAutoFit/>
          </a:bodyPr>
          <a:lstStyle/>
          <a:p>
            <a:pPr algn="ctr"/>
            <a:r>
              <a:rPr lang="en-US" sz="1200" dirty="0" smtClean="0">
                <a:latin typeface="Arial" panose="020B0604020202020204" pitchFamily="34" charset="0"/>
                <a:cs typeface="Arial" panose="020B0604020202020204" pitchFamily="34" charset="0"/>
                <a:sym typeface="Wingdings"/>
              </a:rPr>
              <a:t>User </a:t>
            </a:r>
            <a:r>
              <a:rPr lang="en-US" sz="1200" dirty="0">
                <a:latin typeface="Arial" panose="020B0604020202020204" pitchFamily="34" charset="0"/>
                <a:cs typeface="Arial" panose="020B0604020202020204" pitchFamily="34" charset="0"/>
                <a:sym typeface="Wingdings"/>
              </a:rPr>
              <a:t>I</a:t>
            </a:r>
            <a:r>
              <a:rPr lang="en-US" sz="1200" dirty="0" smtClean="0">
                <a:latin typeface="Arial" panose="020B0604020202020204" pitchFamily="34" charset="0"/>
                <a:cs typeface="Arial" panose="020B0604020202020204" pitchFamily="34" charset="0"/>
                <a:sym typeface="Wingdings"/>
              </a:rPr>
              <a:t>nterface Implications (Non-normative)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20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a:off x="3874840" y="3242466"/>
            <a:ext cx="342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087416"/>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1" y="753327"/>
            <a:ext cx="12961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Hybrid Mode</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060848"/>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24219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p>
        </p:txBody>
      </p:sp>
      <p:sp>
        <p:nvSpPr>
          <p:cNvPr id="154" name="TextBox 153"/>
          <p:cNvSpPr txBox="1"/>
          <p:nvPr/>
        </p:nvSpPr>
        <p:spPr>
          <a:xfrm>
            <a:off x="5821096" y="2096161"/>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4289648" y="2972785"/>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In the Hybrid mode traditional card payment methods are “emulated” including support for hotel bookings, upfront reservations for automated gas stations, as well as reoccurring payments.  For three-corner payment schemes like PayPal and </a:t>
            </a:r>
            <a:r>
              <a:rPr lang="en-US" sz="1000" dirty="0" err="1" smtClean="0">
                <a:latin typeface="Arial" panose="020B0604020202020204" pitchFamily="34" charset="0"/>
                <a:cs typeface="Arial" panose="020B0604020202020204" pitchFamily="34" charset="0"/>
              </a:rPr>
              <a:t>Alipay</a:t>
            </a:r>
            <a:r>
              <a:rPr lang="en-US" sz="1000" dirty="0" smtClean="0">
                <a:latin typeface="Arial" panose="020B0604020202020204" pitchFamily="34" charset="0"/>
                <a:cs typeface="Arial" panose="020B0604020202020204" pitchFamily="34" charset="0"/>
              </a:rPr>
              <a:t> as well as for payments where the User and Merchant have the same bank, </a:t>
            </a:r>
            <a:r>
              <a:rPr lang="en-US" sz="1000" i="1" dirty="0" smtClean="0">
                <a:latin typeface="Arial" panose="020B0604020202020204" pitchFamily="34" charset="0"/>
                <a:cs typeface="Arial" panose="020B0604020202020204" pitchFamily="34" charset="0"/>
              </a:rPr>
              <a:t>step #7 is not applicable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4063229" y="3862474"/>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35715" y="498711"/>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364088"/>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sp>
        <p:nvSpPr>
          <p:cNvPr id="140" name="TextBox 139"/>
          <p:cNvSpPr txBox="1"/>
          <p:nvPr/>
        </p:nvSpPr>
        <p:spPr>
          <a:xfrm>
            <a:off x="1221784" y="4747611"/>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2831228"/>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987824" y="300065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flipH="1">
            <a:off x="3802632" y="4985993"/>
            <a:ext cx="320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33648" y="4516538"/>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7842172" y="4688509"/>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4509502" y="4988565"/>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4760826" y="3234989"/>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4427984" y="2958697"/>
            <a:ext cx="1872208"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TransactionRequest</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7431600" y="3111975"/>
            <a:ext cx="1357455" cy="250697"/>
          </a:xfrm>
          <a:prstGeom prst="roundRect">
            <a:avLst/>
          </a:prstGeom>
          <a:noFill/>
          <a:ln>
            <a:solidFill>
              <a:schemeClr val="tx1"/>
            </a:solidFill>
            <a:prstDash val="sysDash"/>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96" name="TextBox 95"/>
          <p:cNvSpPr txBox="1"/>
          <p:nvPr/>
        </p:nvSpPr>
        <p:spPr>
          <a:xfrm>
            <a:off x="5846430" y="4721625"/>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4196535" y="4709817"/>
            <a:ext cx="1815625" cy="276999"/>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TransactionResponse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1719441" y="3038763"/>
            <a:ext cx="1261884" cy="246221"/>
          </a:xfrm>
          <a:prstGeom prst="rect">
            <a:avLst/>
          </a:prstGeom>
          <a:noFill/>
        </p:spPr>
        <p:txBody>
          <a:bodyPr wrap="none" rtlCol="0">
            <a:spAutoFit/>
          </a:bodyPr>
          <a:lstStyle/>
          <a:p>
            <a:pPr algn="r"/>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245515"/>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8250080" y="4891685"/>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cxnSp>
        <p:nvCxnSpPr>
          <p:cNvPr id="104" name="Straight Arrow Connector 103"/>
          <p:cNvCxnSpPr/>
          <p:nvPr/>
        </p:nvCxnSpPr>
        <p:spPr>
          <a:xfrm flipH="1">
            <a:off x="3799113" y="2364088"/>
            <a:ext cx="3384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6937856" y="1988840"/>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0"/>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6" name="TextBox 105"/>
          <p:cNvSpPr txBox="1"/>
          <p:nvPr/>
        </p:nvSpPr>
        <p:spPr>
          <a:xfrm>
            <a:off x="4330162" y="3861048"/>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07" name="TextBox 106"/>
          <p:cNvSpPr txBox="1"/>
          <p:nvPr/>
        </p:nvSpPr>
        <p:spPr>
          <a:xfrm>
            <a:off x="4258154" y="4182833"/>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08" name="Left-Right Arrow 107"/>
          <p:cNvSpPr/>
          <p:nvPr/>
        </p:nvSpPr>
        <p:spPr>
          <a:xfrm>
            <a:off x="749896" y="4082752"/>
            <a:ext cx="6544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111" name="Group 110"/>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112" name="Rectangle 111"/>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112"/>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Rectangle 113"/>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99" name="Picture 6" descr="C:\Users\Anders\AppData\Local\Microsoft\Windows\INetCache\IE\10FYNQXY\Crystal_Clear_kdm_user_female[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24128" y="499177"/>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444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95129"/>
            <a:ext cx="8136904" cy="5786199"/>
          </a:xfrm>
          <a:prstGeom prst="rect">
            <a:avLst/>
          </a:prstGeom>
          <a:noFill/>
        </p:spPr>
        <p:txBody>
          <a:bodyPr wrap="square" rtlCol="0">
            <a:spAutoFit/>
          </a:bodyPr>
          <a:lstStyle/>
          <a:p>
            <a:pPr marL="180975" indent="-180975"/>
            <a:r>
              <a:rPr lang="en-US" sz="1000" dirty="0" smtClean="0">
                <a:latin typeface="Arial" panose="020B0604020202020204" pitchFamily="34" charset="0"/>
                <a:cs typeface="Arial" panose="020B0604020202020204" pitchFamily="34" charset="0"/>
              </a:rPr>
              <a:t>Q:	Doesn't Saturn’s </a:t>
            </a:r>
            <a:r>
              <a:rPr lang="en-US" sz="1000" dirty="0">
                <a:latin typeface="Arial" panose="020B0604020202020204" pitchFamily="34" charset="0"/>
                <a:cs typeface="Arial" panose="020B0604020202020204" pitchFamily="34" charset="0"/>
              </a:rPr>
              <a:t>Merchant-to-User Bank </a:t>
            </a:r>
            <a:r>
              <a:rPr lang="en-US" sz="1000" dirty="0" err="1" smtClean="0">
                <a:latin typeface="Arial" panose="020B0604020202020204" pitchFamily="34" charset="0"/>
                <a:cs typeface="Arial" panose="020B0604020202020204" pitchFamily="34" charset="0"/>
                <a:hlinkClick r:id="rId2" action="ppaction://hlinksldjump"/>
              </a:rPr>
              <a:t>AuthorizationRequest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introduce </a:t>
            </a:r>
            <a:r>
              <a:rPr lang="en-US" sz="1000" dirty="0" smtClean="0">
                <a:latin typeface="Arial" panose="020B0604020202020204" pitchFamily="34" charset="0"/>
                <a:cs typeface="Arial" panose="020B0604020202020204" pitchFamily="34" charset="0"/>
              </a:rPr>
              <a:t>security risks?</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	Yes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similar risks as requests </a:t>
            </a:r>
            <a:r>
              <a:rPr lang="en-US" sz="1000" dirty="0">
                <a:latin typeface="Arial" panose="020B0604020202020204" pitchFamily="34" charset="0"/>
                <a:cs typeface="Arial" panose="020B0604020202020204" pitchFamily="34" charset="0"/>
              </a:rPr>
              <a:t>from a </a:t>
            </a:r>
            <a:r>
              <a:rPr lang="en-US" sz="1000" dirty="0" smtClean="0">
                <a:latin typeface="Arial" panose="020B0604020202020204" pitchFamily="34" charset="0"/>
                <a:cs typeface="Arial" panose="020B0604020202020204" pitchFamily="34" charset="0"/>
              </a:rPr>
              <a:t>Wallet or Mobile banking App (since there's </a:t>
            </a:r>
            <a:r>
              <a:rPr lang="en-US" sz="1000" dirty="0">
                <a:latin typeface="Arial" panose="020B0604020202020204" pitchFamily="34" charset="0"/>
                <a:cs typeface="Arial" panose="020B0604020202020204" pitchFamily="34" charset="0"/>
              </a:rPr>
              <a:t>no way you can see </a:t>
            </a:r>
            <a:r>
              <a:rPr lang="en-US" sz="1000" dirty="0" smtClean="0">
                <a:latin typeface="Arial" panose="020B0604020202020204" pitchFamily="34" charset="0"/>
                <a:cs typeface="Arial" panose="020B0604020202020204" pitchFamily="34" charset="0"/>
              </a:rPr>
              <a:t>if an App is </a:t>
            </a:r>
            <a:r>
              <a:rPr lang="en-US" sz="1000" dirty="0">
                <a:latin typeface="Arial" panose="020B0604020202020204" pitchFamily="34" charset="0"/>
                <a:cs typeface="Arial" panose="020B0604020202020204" pitchFamily="34" charset="0"/>
              </a:rPr>
              <a:t>"hacked</a:t>
            </a:r>
            <a:r>
              <a:rPr lang="en-US" sz="1000" dirty="0" smtClean="0">
                <a:latin typeface="Arial" panose="020B0604020202020204" pitchFamily="34" charset="0"/>
                <a:cs typeface="Arial" panose="020B0604020202020204" pitchFamily="34" charset="0"/>
              </a:rPr>
              <a: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Security </a:t>
            </a:r>
            <a:r>
              <a:rPr lang="en-US" sz="1000" dirty="0">
                <a:latin typeface="Arial" panose="020B0604020202020204" pitchFamily="34" charset="0"/>
                <a:cs typeface="Arial" panose="020B0604020202020204" pitchFamily="34" charset="0"/>
              </a:rPr>
              <a:t>features </a:t>
            </a:r>
            <a:r>
              <a:rPr lang="en-US" sz="1000" dirty="0" smtClean="0">
                <a:latin typeface="Arial" panose="020B0604020202020204" pitchFamily="34" charset="0"/>
                <a:cs typeface="Arial" panose="020B0604020202020204" pitchFamily="34" charset="0"/>
              </a:rPr>
              <a:t>include:</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Small </a:t>
            </a:r>
            <a:r>
              <a:rPr lang="en-US" sz="1000" dirty="0">
                <a:latin typeface="Arial" panose="020B0604020202020204" pitchFamily="34" charset="0"/>
                <a:cs typeface="Arial" panose="020B0604020202020204" pitchFamily="34" charset="0"/>
              </a:rPr>
              <a:t>and strict message format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Merchant which in turn is vouched for by the Merchant's Bank/Acquirer through </a:t>
            </a:r>
            <a:r>
              <a:rPr lang="en-US" sz="1000" dirty="0" smtClean="0">
                <a:latin typeface="Arial" panose="020B0604020202020204" pitchFamily="34" charset="0"/>
                <a:cs typeface="Arial" panose="020B0604020202020204" pitchFamily="34" charset="0"/>
              </a:rPr>
              <a:t>the </a:t>
            </a:r>
            <a:r>
              <a:rPr lang="en-US" sz="1000" dirty="0" err="1" smtClean="0">
                <a:latin typeface="Arial" panose="020B0604020202020204" pitchFamily="34" charset="0"/>
                <a:cs typeface="Arial" panose="020B0604020202020204" pitchFamily="34" charset="0"/>
                <a:hlinkClick r:id="rId3" action="ppaction://hlinksldjump"/>
              </a:rPr>
              <a:t>PayeeAuthority</a:t>
            </a:r>
            <a:r>
              <a:rPr lang="en-US" sz="1000" dirty="0" smtClean="0">
                <a:latin typeface="Arial" panose="020B0604020202020204" pitchFamily="34" charset="0"/>
                <a:cs typeface="Arial" panose="020B0604020202020204" pitchFamily="34" charset="0"/>
              </a:rPr>
              <a:t> object</a:t>
            </a:r>
            <a:endParaRPr lang="en-US" sz="1000" dirty="0">
              <a:latin typeface="Arial" panose="020B0604020202020204" pitchFamily="34" charset="0"/>
              <a:cs typeface="Arial" panose="020B0604020202020204" pitchFamily="34" charset="0"/>
            </a:endParaRP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Signed </a:t>
            </a:r>
            <a:r>
              <a:rPr lang="en-US" sz="1000" dirty="0">
                <a:latin typeface="Arial" panose="020B0604020202020204" pitchFamily="34" charset="0"/>
                <a:cs typeface="Arial" panose="020B0604020202020204" pitchFamily="34" charset="0"/>
              </a:rPr>
              <a:t>by the User by a key </a:t>
            </a:r>
            <a:r>
              <a:rPr lang="en-US" sz="1000" i="1" dirty="0" smtClean="0">
                <a:latin typeface="Arial" panose="020B0604020202020204" pitchFamily="34" charset="0"/>
                <a:cs typeface="Arial" panose="020B0604020202020204" pitchFamily="34" charset="0"/>
              </a:rPr>
              <a:t>which only </a:t>
            </a:r>
            <a:r>
              <a:rPr lang="en-US" sz="1000" i="1" dirty="0">
                <a:latin typeface="Arial" panose="020B0604020202020204" pitchFamily="34" charset="0"/>
                <a:cs typeface="Arial" panose="020B0604020202020204" pitchFamily="34" charset="0"/>
              </a:rPr>
              <a:t>the User Bank knows about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Time </a:t>
            </a:r>
            <a:r>
              <a:rPr lang="en-US" sz="1000" dirty="0">
                <a:latin typeface="Arial" panose="020B0604020202020204" pitchFamily="34" charset="0"/>
                <a:cs typeface="Arial" panose="020B0604020202020204" pitchFamily="34" charset="0"/>
              </a:rPr>
              <a:t>stamped by client</a:t>
            </a:r>
          </a:p>
          <a:p>
            <a:pPr marL="357188" indent="-180975">
              <a:buFont typeface="Arial" panose="020B0604020202020204" pitchFamily="34" charset="0"/>
              <a:buChar char="•"/>
            </a:pPr>
            <a:r>
              <a:rPr lang="en-US" sz="1000" dirty="0" smtClean="0">
                <a:latin typeface="Arial" panose="020B0604020202020204" pitchFamily="34" charset="0"/>
                <a:cs typeface="Arial" panose="020B0604020202020204" pitchFamily="34" charset="0"/>
              </a:rPr>
              <a:t>Integral </a:t>
            </a:r>
            <a:r>
              <a:rPr lang="en-US" sz="1000" dirty="0">
                <a:latin typeface="Arial" panose="020B0604020202020204" pitchFamily="34" charset="0"/>
                <a:cs typeface="Arial" panose="020B0604020202020204" pitchFamily="34" charset="0"/>
              </a:rPr>
              <a:t>support for RBA (Risk Based Authentication)</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Can you </a:t>
            </a:r>
            <a:r>
              <a:rPr lang="en-US" sz="1000" dirty="0">
                <a:latin typeface="Arial" panose="020B0604020202020204" pitchFamily="34" charset="0"/>
                <a:cs typeface="Arial" panose="020B0604020202020204" pitchFamily="34" charset="0"/>
              </a:rPr>
              <a:t>trust the Wallet key storage?</a:t>
            </a: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	Apple </a:t>
            </a:r>
            <a:r>
              <a:rPr lang="en-US" sz="1000" dirty="0">
                <a:latin typeface="Arial" panose="020B0604020202020204" pitchFamily="34" charset="0"/>
                <a:cs typeface="Arial" panose="020B0604020202020204" pitchFamily="34" charset="0"/>
              </a:rPr>
              <a:t>Pay store keys in a "Secure Enclave</a:t>
            </a:r>
            <a:r>
              <a:rPr lang="en-US" sz="1000" dirty="0" smtClean="0">
                <a:latin typeface="Arial" panose="020B0604020202020204" pitchFamily="34" charset="0"/>
                <a:cs typeface="Arial" panose="020B0604020202020204" pitchFamily="34" charset="0"/>
              </a:rPr>
              <a:t>".  Saturn would need something similar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4"/>
              </a:rPr>
              <a:t>https://cyberphone.github.io/doc/security/sks-api-arch.pdf</a:t>
            </a:r>
            <a:endParaRPr lang="en-US" sz="1000" dirty="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Doesn't Saturn effectively requires </a:t>
            </a:r>
            <a:r>
              <a:rPr lang="en-US" sz="1000" dirty="0">
                <a:latin typeface="Arial" panose="020B0604020202020204" pitchFamily="34" charset="0"/>
                <a:cs typeface="Arial" panose="020B0604020202020204" pitchFamily="34" charset="0"/>
              </a:rPr>
              <a:t>new client-side technology to fly?</a:t>
            </a:r>
          </a:p>
          <a:p>
            <a:pPr marL="180975" indent="-180975"/>
            <a:r>
              <a:rPr lang="en-US" sz="1000" dirty="0" smtClean="0">
                <a:latin typeface="Arial" panose="020B0604020202020204" pitchFamily="34" charset="0"/>
                <a:cs typeface="Arial" panose="020B0604020202020204" pitchFamily="34" charset="0"/>
              </a:rPr>
              <a:t>A:	Yes indeed, exactly like </a:t>
            </a:r>
            <a:r>
              <a:rPr lang="en-US" sz="1000" dirty="0">
                <a:latin typeface="Arial" panose="020B0604020202020204" pitchFamily="34" charset="0"/>
                <a:cs typeface="Arial" panose="020B0604020202020204" pitchFamily="34" charset="0"/>
              </a:rPr>
              <a:t>Apple Pay did.</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Wouldn't </a:t>
            </a:r>
            <a:r>
              <a:rPr lang="en-US" sz="1000" dirty="0">
                <a:latin typeface="Arial" panose="020B0604020202020204" pitchFamily="34" charset="0"/>
                <a:cs typeface="Arial" panose="020B0604020202020204" pitchFamily="34" charset="0"/>
              </a:rPr>
              <a:t>it be better sending r</a:t>
            </a:r>
            <a:r>
              <a:rPr lang="en-US" sz="1000" dirty="0" smtClean="0">
                <a:latin typeface="Arial" panose="020B0604020202020204" pitchFamily="34" charset="0"/>
                <a:cs typeface="Arial" panose="020B0604020202020204" pitchFamily="34" charset="0"/>
              </a:rPr>
              <a:t>equests </a:t>
            </a:r>
            <a:r>
              <a:rPr lang="en-US" sz="1000" dirty="0">
                <a:latin typeface="Arial" panose="020B0604020202020204" pitchFamily="34" charset="0"/>
                <a:cs typeface="Arial" panose="020B0604020202020204" pitchFamily="34" charset="0"/>
              </a:rPr>
              <a:t>from the Wallet directly to the User Bank and then handing over r</a:t>
            </a:r>
            <a:r>
              <a:rPr lang="en-US" sz="1000" dirty="0" smtClean="0">
                <a:latin typeface="Arial" panose="020B0604020202020204" pitchFamily="34" charset="0"/>
                <a:cs typeface="Arial" panose="020B0604020202020204" pitchFamily="34" charset="0"/>
              </a:rPr>
              <a:t>esponses </a:t>
            </a:r>
            <a:r>
              <a:rPr lang="en-US" sz="1000" dirty="0">
                <a:latin typeface="Arial" panose="020B0604020202020204" pitchFamily="34" charset="0"/>
                <a:cs typeface="Arial" panose="020B0604020202020204" pitchFamily="34" charset="0"/>
              </a:rPr>
              <a:t>to the Merchant?</a:t>
            </a:r>
          </a:p>
          <a:p>
            <a:pPr marL="180975" indent="-180975"/>
            <a:r>
              <a:rPr lang="en-US" sz="1000" dirty="0" smtClean="0">
                <a:latin typeface="Arial" panose="020B0604020202020204" pitchFamily="34" charset="0"/>
                <a:cs typeface="Arial" panose="020B0604020202020204" pitchFamily="34" charset="0"/>
              </a:rPr>
              <a:t>A:	No,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ee </a:t>
            </a:r>
            <a:r>
              <a:rPr lang="en-US" sz="1000" dirty="0">
                <a:latin typeface="Arial" panose="020B0604020202020204" pitchFamily="34" charset="0"/>
                <a:cs typeface="Arial" panose="020B0604020202020204" pitchFamily="34" charset="0"/>
                <a:hlinkClick r:id="rId5"/>
              </a:rPr>
              <a:t>https://</a:t>
            </a:r>
            <a:r>
              <a:rPr lang="en-US" sz="1000" dirty="0" smtClean="0">
                <a:latin typeface="Arial" panose="020B0604020202020204" pitchFamily="34" charset="0"/>
                <a:cs typeface="Arial" panose="020B0604020202020204" pitchFamily="34" charset="0"/>
                <a:hlinkClick r:id="rId5"/>
              </a:rPr>
              <a:t>cyberphone.github.io/doc/defensive-publications/payment-authorization-scheme.pdf</a:t>
            </a:r>
            <a:r>
              <a:rPr lang="en-US" sz="1000" dirty="0" smtClean="0">
                <a:latin typeface="Arial" panose="020B0604020202020204" pitchFamily="34" charset="0"/>
                <a:cs typeface="Arial" panose="020B0604020202020204" pitchFamily="34" charset="0"/>
              </a:rPr>
              <a:t> for more details on this matter which also is a </a:t>
            </a:r>
            <a:r>
              <a:rPr lang="en-US" sz="1000" i="1" dirty="0" smtClean="0">
                <a:latin typeface="Arial" panose="020B0604020202020204" pitchFamily="34" charset="0"/>
                <a:cs typeface="Arial" panose="020B0604020202020204" pitchFamily="34" charset="0"/>
              </a:rPr>
              <a:t>prerequisite for Wallet payment method independence</a:t>
            </a:r>
            <a:r>
              <a:rPr lang="en-US" sz="1000" dirty="0" smtClean="0">
                <a:latin typeface="Arial" panose="020B0604020202020204" pitchFamily="34" charset="0"/>
                <a:cs typeface="Arial" panose="020B0604020202020204" pitchFamily="34" charset="0"/>
              </a:rPr>
              <a:t>.</a:t>
            </a:r>
          </a:p>
          <a:p>
            <a:pPr marL="180975" indent="-180975"/>
            <a:r>
              <a:rPr lang="en-US" sz="1000" dirty="0">
                <a:latin typeface="Arial" panose="020B0604020202020204" pitchFamily="34" charset="0"/>
                <a:cs typeface="Arial" panose="020B0604020202020204" pitchFamily="34" charset="0"/>
              </a:rPr>
              <a:t>	</a:t>
            </a:r>
          </a:p>
          <a:p>
            <a:pPr marL="180975" indent="-180975"/>
            <a:r>
              <a:rPr lang="en-US" sz="1000" dirty="0" smtClean="0">
                <a:latin typeface="Arial" panose="020B0604020202020204" pitchFamily="34" charset="0"/>
                <a:cs typeface="Arial" panose="020B0604020202020204" pitchFamily="34" charset="0"/>
              </a:rPr>
              <a:t>Q:	Is </a:t>
            </a:r>
            <a:r>
              <a:rPr lang="en-US" sz="1000" dirty="0">
                <a:latin typeface="Arial" panose="020B0604020202020204" pitchFamily="34" charset="0"/>
                <a:cs typeface="Arial" panose="020B0604020202020204" pitchFamily="34" charset="0"/>
              </a:rPr>
              <a:t>Saturn </a:t>
            </a:r>
            <a:r>
              <a:rPr lang="en-US" sz="1000" dirty="0" smtClean="0">
                <a:latin typeface="Arial" panose="020B0604020202020204" pitchFamily="34" charset="0"/>
                <a:cs typeface="Arial" panose="020B0604020202020204" pitchFamily="34" charset="0"/>
              </a:rPr>
              <a:t>a “Push</a:t>
            </a:r>
            <a:r>
              <a:rPr lang="en-US" sz="1000" dirty="0">
                <a:latin typeface="Arial" panose="020B0604020202020204" pitchFamily="34" charset="0"/>
                <a:cs typeface="Arial" panose="020B0604020202020204" pitchFamily="34" charset="0"/>
              </a:rPr>
              <a:t>" or </a:t>
            </a:r>
            <a:r>
              <a:rPr lang="en-US" sz="1000" dirty="0" smtClean="0">
                <a:latin typeface="Arial" panose="020B0604020202020204" pitchFamily="34" charset="0"/>
                <a:cs typeface="Arial" panose="020B0604020202020204" pitchFamily="34" charset="0"/>
              </a:rPr>
              <a:t>“Pull</a:t>
            </a:r>
            <a:r>
              <a:rPr lang="en-US" sz="1000" dirty="0">
                <a:latin typeface="Arial" panose="020B0604020202020204" pitchFamily="34" charset="0"/>
                <a:cs typeface="Arial" panose="020B0604020202020204" pitchFamily="34" charset="0"/>
              </a:rPr>
              <a:t>" payment system?</a:t>
            </a:r>
          </a:p>
          <a:p>
            <a:pPr marL="180975" indent="-180975"/>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Saturn </a:t>
            </a:r>
            <a:r>
              <a:rPr lang="en-US" sz="1000" i="1" dirty="0">
                <a:latin typeface="Arial" panose="020B0604020202020204" pitchFamily="34" charset="0"/>
                <a:cs typeface="Arial" panose="020B0604020202020204" pitchFamily="34" charset="0"/>
              </a:rPr>
              <a:t>is not a payment </a:t>
            </a:r>
            <a:r>
              <a:rPr lang="en-US" sz="1000" i="1" dirty="0" smtClean="0">
                <a:latin typeface="Arial" panose="020B0604020202020204" pitchFamily="34" charset="0"/>
                <a:cs typeface="Arial" panose="020B0604020202020204" pitchFamily="34" charset="0"/>
              </a:rPr>
              <a:t>system</a:t>
            </a:r>
            <a:r>
              <a:rPr lang="en-US" sz="1000" dirty="0" smtClean="0">
                <a:latin typeface="Arial" panose="020B0604020202020204" pitchFamily="34" charset="0"/>
                <a:cs typeface="Arial" panose="020B0604020202020204" pitchFamily="34" charset="0"/>
              </a:rPr>
              <a:t>, it is rather a scheme where a User </a:t>
            </a:r>
            <a:r>
              <a:rPr lang="en-US" sz="1000" i="1" dirty="0" smtClean="0">
                <a:latin typeface="Arial" panose="020B0604020202020204" pitchFamily="34" charset="0"/>
                <a:cs typeface="Arial" panose="020B0604020202020204" pitchFamily="34" charset="0"/>
              </a:rPr>
              <a:t>authorizes</a:t>
            </a:r>
            <a:r>
              <a:rPr lang="en-US" sz="1000" dirty="0" smtClean="0">
                <a:latin typeface="Arial" panose="020B0604020202020204" pitchFamily="34" charset="0"/>
                <a:cs typeface="Arial" panose="020B0604020202020204" pitchFamily="34" charset="0"/>
              </a:rPr>
              <a:t> Merchant-initiated </a:t>
            </a:r>
            <a:r>
              <a:rPr lang="en-US" sz="1000" i="1" dirty="0" smtClean="0">
                <a:latin typeface="Arial" panose="020B0604020202020204" pitchFamily="34" charset="0"/>
                <a:cs typeface="Arial" panose="020B0604020202020204" pitchFamily="34" charset="0"/>
              </a:rPr>
              <a:t>requests</a:t>
            </a:r>
            <a:r>
              <a:rPr lang="en-US" sz="400" i="1"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which are transported back to the User Bank via the Merchant.  That is, the actual payment system is not a part of the depicted scheme.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t>
            </a:r>
            <a:r>
              <a:rPr lang="en-US" sz="1000" dirty="0">
                <a:latin typeface="Arial" panose="020B0604020202020204" pitchFamily="34" charset="0"/>
                <a:cs typeface="Arial" panose="020B0604020202020204" pitchFamily="34" charset="0"/>
              </a:rPr>
              <a:t>does </a:t>
            </a:r>
            <a:r>
              <a:rPr lang="en-US" sz="1000" dirty="0" smtClean="0">
                <a:latin typeface="Arial" panose="020B0604020202020204" pitchFamily="34" charset="0"/>
                <a:cs typeface="Arial" panose="020B0604020202020204" pitchFamily="34" charset="0"/>
              </a:rPr>
              <a:t>Saturn </a:t>
            </a:r>
            <a:r>
              <a:rPr lang="en-US" sz="1000" dirty="0">
                <a:latin typeface="Arial" panose="020B0604020202020204" pitchFamily="34" charset="0"/>
                <a:cs typeface="Arial" panose="020B0604020202020204" pitchFamily="34" charset="0"/>
              </a:rPr>
              <a:t>relate to ISO 20022, ISO 8583, and SEPA?</a:t>
            </a:r>
          </a:p>
          <a:p>
            <a:pPr marL="180975" indent="-180975"/>
            <a:r>
              <a:rPr lang="en-US" sz="1000" dirty="0" smtClean="0">
                <a:latin typeface="Arial" panose="020B0604020202020204" pitchFamily="34" charset="0"/>
                <a:cs typeface="Arial" panose="020B0604020202020204" pitchFamily="34" charset="0"/>
              </a:rPr>
              <a:t>A:	Not </a:t>
            </a:r>
            <a:r>
              <a:rPr lang="en-US" sz="1000" dirty="0">
                <a:latin typeface="Arial" panose="020B0604020202020204" pitchFamily="34" charset="0"/>
                <a:cs typeface="Arial" panose="020B0604020202020204" pitchFamily="34" charset="0"/>
              </a:rPr>
              <a:t>at </a:t>
            </a:r>
            <a:r>
              <a:rPr lang="en-US" sz="1000" dirty="0" smtClean="0">
                <a:latin typeface="Arial" panose="020B0604020202020204" pitchFamily="34" charset="0"/>
                <a:cs typeface="Arial" panose="020B0604020202020204" pitchFamily="34" charset="0"/>
              </a:rPr>
              <a:t>all since only </a:t>
            </a:r>
            <a:r>
              <a:rPr lang="en-US" sz="1000" dirty="0">
                <a:latin typeface="Arial" panose="020B0604020202020204" pitchFamily="34" charset="0"/>
                <a:cs typeface="Arial" panose="020B0604020202020204" pitchFamily="34" charset="0"/>
              </a:rPr>
              <a:t>the actual payment </a:t>
            </a:r>
            <a:r>
              <a:rPr lang="en-US" sz="1000" dirty="0" smtClean="0">
                <a:latin typeface="Arial" panose="020B0604020202020204" pitchFamily="34" charset="0"/>
                <a:cs typeface="Arial" panose="020B0604020202020204" pitchFamily="34" charset="0"/>
              </a:rPr>
              <a:t>systems need </a:t>
            </a:r>
            <a:r>
              <a:rPr lang="en-US" sz="1000" dirty="0">
                <a:latin typeface="Arial" panose="020B0604020202020204" pitchFamily="34" charset="0"/>
                <a:cs typeface="Arial" panose="020B0604020202020204" pitchFamily="34" charset="0"/>
              </a:rPr>
              <a:t>payment-system-specific security, format, names, conventions, and </a:t>
            </a:r>
            <a:r>
              <a:rPr lang="en-US" sz="1000" dirty="0" smtClean="0">
                <a:latin typeface="Arial" panose="020B0604020202020204" pitchFamily="34" charset="0"/>
                <a:cs typeface="Arial" panose="020B0604020202020204" pitchFamily="34" charset="0"/>
              </a:rPr>
              <a:t>processing.</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User authorization on the other hand appears to be quite feasible to standardize.</a:t>
            </a: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smtClean="0">
                <a:latin typeface="Arial" panose="020B0604020202020204" pitchFamily="34" charset="0"/>
                <a:cs typeface="Arial" panose="020B0604020202020204" pitchFamily="34" charset="0"/>
              </a:rPr>
              <a:t>Q:	How are Virtual Cards enrolled?</a:t>
            </a:r>
          </a:p>
          <a:p>
            <a:pPr marL="180975" indent="-180975"/>
            <a:r>
              <a:rPr lang="en-US" sz="1000" dirty="0" smtClean="0">
                <a:latin typeface="Arial" panose="020B0604020202020204" pitchFamily="34" charset="0"/>
                <a:cs typeface="Arial" panose="020B0604020202020204" pitchFamily="34" charset="0"/>
              </a:rPr>
              <a:t>A:	Virtual Cards would typically be enrolled from the User Bank’s Web site using a secure enrollment protocol like:</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hlinkClick r:id="rId6"/>
              </a:rPr>
              <a:t>https://cyberphone.github.io/doc/security/keygen2.html</a:t>
            </a:r>
            <a:endParaRPr lang="en-US" sz="1000" dirty="0" smtClean="0">
              <a:latin typeface="Arial" panose="020B0604020202020204" pitchFamily="34" charset="0"/>
              <a:cs typeface="Arial" panose="020B0604020202020204" pitchFamily="34" charset="0"/>
            </a:endParaRPr>
          </a:p>
          <a:p>
            <a:pPr marL="180975" indent="-180975"/>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Q:	</a:t>
            </a:r>
            <a:r>
              <a:rPr lang="en-US" sz="1000" dirty="0" smtClean="0">
                <a:latin typeface="Arial" panose="020B0604020202020204" pitchFamily="34" charset="0"/>
                <a:cs typeface="Arial" panose="020B0604020202020204" pitchFamily="34" charset="0"/>
              </a:rPr>
              <a:t>Is Saturn a REST API?</a:t>
            </a:r>
            <a:endParaRPr lang="en-US" sz="1000" dirty="0">
              <a:latin typeface="Arial" panose="020B0604020202020204" pitchFamily="34" charset="0"/>
              <a:cs typeface="Arial" panose="020B0604020202020204" pitchFamily="34" charset="0"/>
            </a:endParaRPr>
          </a:p>
          <a:p>
            <a:pPr marL="180975" indent="-180975"/>
            <a:r>
              <a:rPr lang="en-US" sz="1000" dirty="0">
                <a:latin typeface="Arial" panose="020B0604020202020204" pitchFamily="34" charset="0"/>
                <a:cs typeface="Arial" panose="020B0604020202020204" pitchFamily="34" charset="0"/>
              </a:rPr>
              <a:t>A:	</a:t>
            </a:r>
            <a:r>
              <a:rPr lang="en-US" sz="1000" dirty="0" smtClean="0">
                <a:latin typeface="Arial" panose="020B0604020202020204" pitchFamily="34" charset="0"/>
                <a:cs typeface="Arial" panose="020B0604020202020204" pitchFamily="34" charset="0"/>
              </a:rPr>
              <a:t>No, because in REST an operation is also defined by the HTTP verb (GET, POST, etc.) and URL which is in conflict with the message embedding concept featured in Saturn.  In Saturn, messages are uniquely defined by their JSON contents making </a:t>
            </a:r>
            <a:r>
              <a:rPr lang="en-US" sz="1000" i="1" dirty="0" smtClean="0">
                <a:latin typeface="Arial" panose="020B0604020202020204" pitchFamily="34" charset="0"/>
                <a:cs typeface="Arial" panose="020B0604020202020204" pitchFamily="34" charset="0"/>
              </a:rPr>
              <a:t>digitally</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signing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embedding</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debugging</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documenting</a:t>
            </a:r>
            <a:r>
              <a:rPr lang="en-US" sz="1000" dirty="0" smtClean="0">
                <a:latin typeface="Arial" panose="020B0604020202020204" pitchFamily="34" charset="0"/>
                <a:cs typeface="Arial" panose="020B0604020202020204" pitchFamily="34" charset="0"/>
              </a:rPr>
              <a:t> straightforward.  Wallet communication is based on an </a:t>
            </a:r>
            <a:r>
              <a:rPr lang="en-US" sz="1000" i="1" dirty="0" smtClean="0">
                <a:latin typeface="Arial" panose="020B0604020202020204" pitchFamily="34" charset="0"/>
                <a:cs typeface="Arial" panose="020B0604020202020204" pitchFamily="34" charset="0"/>
              </a:rPr>
              <a:t>interactive</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scenario-dependent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asynchronous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bi-directional</a:t>
            </a:r>
            <a:r>
              <a:rPr lang="en-US" sz="1000" dirty="0" smtClean="0">
                <a:latin typeface="Arial" panose="020B0604020202020204" pitchFamily="34" charset="0"/>
                <a:cs typeface="Arial" panose="020B0604020202020204" pitchFamily="34" charset="0"/>
              </a:rPr>
              <a:t> message channel. See: </a:t>
            </a:r>
            <a:r>
              <a:rPr lang="en-US" sz="1000" dirty="0" smtClean="0">
                <a:latin typeface="Arial" panose="020B0604020202020204" pitchFamily="34" charset="0"/>
                <a:cs typeface="Arial" panose="020B0604020202020204" pitchFamily="34" charset="0"/>
                <a:hlinkClick r:id="rId7"/>
              </a:rPr>
              <a:t>https://cyberphone.github.io/doc/web/yasmin.html</a:t>
            </a:r>
            <a:endParaRPr lang="en-US" sz="1000" dirty="0">
              <a:latin typeface="Arial" panose="020B0604020202020204" pitchFamily="34" charset="0"/>
              <a:cs typeface="Arial" panose="020B0604020202020204" pitchFamily="34" charset="0"/>
            </a:endParaRPr>
          </a:p>
        </p:txBody>
      </p:sp>
      <p:sp>
        <p:nvSpPr>
          <p:cNvPr id="3" name="TextBox 2"/>
          <p:cNvSpPr txBox="1"/>
          <p:nvPr/>
        </p:nvSpPr>
        <p:spPr>
          <a:xfrm>
            <a:off x="1475656" y="188640"/>
            <a:ext cx="6034876" cy="338554"/>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sym typeface="Wingdings"/>
              </a:rPr>
              <a:t>Saturn - FAQ</a:t>
            </a:r>
            <a:endParaRPr lang="en-US" sz="1600" dirty="0">
              <a:latin typeface="Arial" panose="020B0604020202020204" pitchFamily="34" charset="0"/>
              <a:cs typeface="Arial" panose="020B0604020202020204" pitchFamily="34" charset="0"/>
            </a:endParaRPr>
          </a:p>
        </p:txBody>
      </p:sp>
      <p:sp>
        <p:nvSpPr>
          <p:cNvPr id="4" name="TextBox 3"/>
          <p:cNvSpPr txBox="1"/>
          <p:nvPr/>
        </p:nvSpPr>
        <p:spPr>
          <a:xfrm>
            <a:off x="162843" y="6453916"/>
            <a:ext cx="8746305"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 Enabling Saturn supporting not only direct payments, but bookings, reoccurring payments, and automated gas station payments without modifications to the underlying payment system  </a:t>
            </a:r>
            <a:endParaRPr lang="en-US"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8771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Elbow Connector 128"/>
          <p:cNvCxnSpPr/>
          <p:nvPr/>
        </p:nvCxnSpPr>
        <p:spPr>
          <a:xfrm>
            <a:off x="1445214" y="3414155"/>
            <a:ext cx="1224000" cy="874128"/>
          </a:xfrm>
          <a:prstGeom prst="bentConnector3">
            <a:avLst>
              <a:gd name="adj1" fmla="val -14718"/>
            </a:avLst>
          </a:prstGeom>
          <a:ln w="3175">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26" name="Freeform 25"/>
          <p:cNvSpPr/>
          <p:nvPr/>
        </p:nvSpPr>
        <p:spPr>
          <a:xfrm rot="2212763">
            <a:off x="7972407" y="1109228"/>
            <a:ext cx="1382541" cy="1720873"/>
          </a:xfrm>
          <a:custGeom>
            <a:avLst/>
            <a:gdLst>
              <a:gd name="connsiteX0" fmla="*/ 0 w 159026"/>
              <a:gd name="connsiteY0" fmla="*/ 0 h 0"/>
              <a:gd name="connsiteX1" fmla="*/ 159026 w 159026"/>
              <a:gd name="connsiteY1" fmla="*/ 0 h 0"/>
              <a:gd name="connsiteX0" fmla="*/ 0 w 10000"/>
              <a:gd name="connsiteY0" fmla="*/ 0 h 453"/>
              <a:gd name="connsiteX1" fmla="*/ 3966 w 10000"/>
              <a:gd name="connsiteY1" fmla="*/ 453 h 453"/>
              <a:gd name="connsiteX2" fmla="*/ 10000 w 10000"/>
              <a:gd name="connsiteY2" fmla="*/ 0 h 453"/>
              <a:gd name="connsiteX0" fmla="*/ 0 w 10543"/>
              <a:gd name="connsiteY0" fmla="*/ 0 h 167832"/>
              <a:gd name="connsiteX1" fmla="*/ 3966 w 10543"/>
              <a:gd name="connsiteY1" fmla="*/ 10000 h 167832"/>
              <a:gd name="connsiteX2" fmla="*/ 10183 w 10543"/>
              <a:gd name="connsiteY2" fmla="*/ 167819 h 167832"/>
              <a:gd name="connsiteX3" fmla="*/ 10000 w 10543"/>
              <a:gd name="connsiteY3" fmla="*/ 0 h 167832"/>
              <a:gd name="connsiteX0" fmla="*/ 0 w 63618"/>
              <a:gd name="connsiteY0" fmla="*/ 0 h 1383313"/>
              <a:gd name="connsiteX1" fmla="*/ 3966 w 63618"/>
              <a:gd name="connsiteY1" fmla="*/ 10000 h 1383313"/>
              <a:gd name="connsiteX2" fmla="*/ 10183 w 63618"/>
              <a:gd name="connsiteY2" fmla="*/ 167819 h 1383313"/>
              <a:gd name="connsiteX3" fmla="*/ 63618 w 63618"/>
              <a:gd name="connsiteY3" fmla="*/ 1383313 h 1383313"/>
              <a:gd name="connsiteX0" fmla="*/ 0 w 63618"/>
              <a:gd name="connsiteY0" fmla="*/ 0 h 1383313"/>
              <a:gd name="connsiteX1" fmla="*/ 3966 w 63618"/>
              <a:gd name="connsiteY1" fmla="*/ 10000 h 1383313"/>
              <a:gd name="connsiteX2" fmla="*/ 63618 w 63618"/>
              <a:gd name="connsiteY2" fmla="*/ 1383313 h 1383313"/>
              <a:gd name="connsiteX0" fmla="*/ 0 w 74268"/>
              <a:gd name="connsiteY0" fmla="*/ 191618 h 1373313"/>
              <a:gd name="connsiteX1" fmla="*/ 14616 w 74268"/>
              <a:gd name="connsiteY1" fmla="*/ 0 h 1373313"/>
              <a:gd name="connsiteX2" fmla="*/ 74268 w 74268"/>
              <a:gd name="connsiteY2" fmla="*/ 1373313 h 1373313"/>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74268 w 74268"/>
              <a:gd name="connsiteY2" fmla="*/ 1369842 h 1369842"/>
              <a:gd name="connsiteX0" fmla="*/ 0 w 74268"/>
              <a:gd name="connsiteY0" fmla="*/ 188147 h 1369842"/>
              <a:gd name="connsiteX1" fmla="*/ 14843 w 74268"/>
              <a:gd name="connsiteY1" fmla="*/ 0 h 1369842"/>
              <a:gd name="connsiteX2" fmla="*/ 67291 w 74268"/>
              <a:gd name="connsiteY2" fmla="*/ 1210006 h 1369842"/>
              <a:gd name="connsiteX3" fmla="*/ 74268 w 74268"/>
              <a:gd name="connsiteY3" fmla="*/ 1369842 h 1369842"/>
              <a:gd name="connsiteX0" fmla="*/ 0 w 70543"/>
              <a:gd name="connsiteY0" fmla="*/ 188147 h 1551650"/>
              <a:gd name="connsiteX1" fmla="*/ 14843 w 70543"/>
              <a:gd name="connsiteY1" fmla="*/ 0 h 1551650"/>
              <a:gd name="connsiteX2" fmla="*/ 67291 w 70543"/>
              <a:gd name="connsiteY2" fmla="*/ 1210006 h 1551650"/>
              <a:gd name="connsiteX3" fmla="*/ 62375 w 70543"/>
              <a:gd name="connsiteY3" fmla="*/ 1551650 h 1551650"/>
              <a:gd name="connsiteX0" fmla="*/ 0 w 73012"/>
              <a:gd name="connsiteY0" fmla="*/ 188147 h 1551650"/>
              <a:gd name="connsiteX1" fmla="*/ 14843 w 73012"/>
              <a:gd name="connsiteY1" fmla="*/ 0 h 1551650"/>
              <a:gd name="connsiteX2" fmla="*/ 67291 w 73012"/>
              <a:gd name="connsiteY2" fmla="*/ 1210006 h 1551650"/>
              <a:gd name="connsiteX3" fmla="*/ 62375 w 7301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152"/>
              <a:gd name="connsiteY0" fmla="*/ 188147 h 1551650"/>
              <a:gd name="connsiteX1" fmla="*/ 14843 w 77152"/>
              <a:gd name="connsiteY1" fmla="*/ 0 h 1551650"/>
              <a:gd name="connsiteX2" fmla="*/ 72995 w 77152"/>
              <a:gd name="connsiteY2" fmla="*/ 1329675 h 1551650"/>
              <a:gd name="connsiteX3" fmla="*/ 62375 w 77152"/>
              <a:gd name="connsiteY3" fmla="*/ 1551650 h 1551650"/>
              <a:gd name="connsiteX0" fmla="*/ 0 w 77348"/>
              <a:gd name="connsiteY0" fmla="*/ 188147 h 1551650"/>
              <a:gd name="connsiteX1" fmla="*/ 14843 w 77348"/>
              <a:gd name="connsiteY1" fmla="*/ 0 h 1551650"/>
              <a:gd name="connsiteX2" fmla="*/ 72995 w 77348"/>
              <a:gd name="connsiteY2" fmla="*/ 1329675 h 1551650"/>
              <a:gd name="connsiteX3" fmla="*/ 62375 w 77348"/>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125"/>
              <a:gd name="connsiteY0" fmla="*/ 188147 h 1551650"/>
              <a:gd name="connsiteX1" fmla="*/ 14843 w 73125"/>
              <a:gd name="connsiteY1" fmla="*/ 0 h 1551650"/>
              <a:gd name="connsiteX2" fmla="*/ 72995 w 73125"/>
              <a:gd name="connsiteY2" fmla="*/ 1329675 h 1551650"/>
              <a:gd name="connsiteX3" fmla="*/ 62375 w 73125"/>
              <a:gd name="connsiteY3" fmla="*/ 1551650 h 1551650"/>
              <a:gd name="connsiteX0" fmla="*/ 0 w 73055"/>
              <a:gd name="connsiteY0" fmla="*/ 188147 h 1551650"/>
              <a:gd name="connsiteX1" fmla="*/ 14843 w 73055"/>
              <a:gd name="connsiteY1" fmla="*/ 0 h 1551650"/>
              <a:gd name="connsiteX2" fmla="*/ 72995 w 73055"/>
              <a:gd name="connsiteY2" fmla="*/ 1329675 h 1551650"/>
              <a:gd name="connsiteX3" fmla="*/ 62375 w 7305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2995"/>
              <a:gd name="connsiteY0" fmla="*/ 188147 h 1551650"/>
              <a:gd name="connsiteX1" fmla="*/ 14843 w 72995"/>
              <a:gd name="connsiteY1" fmla="*/ 0 h 1551650"/>
              <a:gd name="connsiteX2" fmla="*/ 72995 w 72995"/>
              <a:gd name="connsiteY2" fmla="*/ 1329675 h 1551650"/>
              <a:gd name="connsiteX3" fmla="*/ 62375 w 72995"/>
              <a:gd name="connsiteY3" fmla="*/ 1551650 h 1551650"/>
              <a:gd name="connsiteX0" fmla="*/ 0 w 75183"/>
              <a:gd name="connsiteY0" fmla="*/ 188147 h 1551650"/>
              <a:gd name="connsiteX1" fmla="*/ 14843 w 75183"/>
              <a:gd name="connsiteY1" fmla="*/ 0 h 1551650"/>
              <a:gd name="connsiteX2" fmla="*/ 75183 w 75183"/>
              <a:gd name="connsiteY2" fmla="*/ 1374399 h 1551650"/>
              <a:gd name="connsiteX3" fmla="*/ 62375 w 75183"/>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551650"/>
              <a:gd name="connsiteX1" fmla="*/ 14843 w 75506"/>
              <a:gd name="connsiteY1" fmla="*/ 0 h 1551650"/>
              <a:gd name="connsiteX2" fmla="*/ 75506 w 75506"/>
              <a:gd name="connsiteY2" fmla="*/ 1386857 h 1551650"/>
              <a:gd name="connsiteX3" fmla="*/ 62375 w 75506"/>
              <a:gd name="connsiteY3" fmla="*/ 1551650 h 1551650"/>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00884"/>
              <a:gd name="connsiteX1" fmla="*/ 14843 w 75506"/>
              <a:gd name="connsiteY1" fmla="*/ 0 h 1600884"/>
              <a:gd name="connsiteX2" fmla="*/ 75506 w 75506"/>
              <a:gd name="connsiteY2" fmla="*/ 1386857 h 1600884"/>
              <a:gd name="connsiteX3" fmla="*/ 58335 w 75506"/>
              <a:gd name="connsiteY3" fmla="*/ 1600884 h 1600884"/>
              <a:gd name="connsiteX0" fmla="*/ 0 w 75506"/>
              <a:gd name="connsiteY0" fmla="*/ 188147 h 1622537"/>
              <a:gd name="connsiteX1" fmla="*/ 14843 w 75506"/>
              <a:gd name="connsiteY1" fmla="*/ 0 h 1622537"/>
              <a:gd name="connsiteX2" fmla="*/ 75506 w 75506"/>
              <a:gd name="connsiteY2" fmla="*/ 1386857 h 1622537"/>
              <a:gd name="connsiteX3" fmla="*/ 57044 w 75506"/>
              <a:gd name="connsiteY3" fmla="*/ 1622537 h 1622537"/>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506"/>
              <a:gd name="connsiteY0" fmla="*/ 188147 h 1621312"/>
              <a:gd name="connsiteX1" fmla="*/ 14843 w 75506"/>
              <a:gd name="connsiteY1" fmla="*/ 0 h 1621312"/>
              <a:gd name="connsiteX2" fmla="*/ 75506 w 75506"/>
              <a:gd name="connsiteY2" fmla="*/ 1386857 h 1621312"/>
              <a:gd name="connsiteX3" fmla="*/ 56841 w 75506"/>
              <a:gd name="connsiteY3" fmla="*/ 1621312 h 1621312"/>
              <a:gd name="connsiteX0" fmla="*/ 0 w 75470"/>
              <a:gd name="connsiteY0" fmla="*/ 188147 h 1621312"/>
              <a:gd name="connsiteX1" fmla="*/ 14843 w 75470"/>
              <a:gd name="connsiteY1" fmla="*/ 0 h 1621312"/>
              <a:gd name="connsiteX2" fmla="*/ 75470 w 75470"/>
              <a:gd name="connsiteY2" fmla="*/ 1386040 h 1621312"/>
              <a:gd name="connsiteX3" fmla="*/ 56841 w 75470"/>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88147 h 1621312"/>
              <a:gd name="connsiteX1" fmla="*/ 14843 w 75321"/>
              <a:gd name="connsiteY1" fmla="*/ 0 h 1621312"/>
              <a:gd name="connsiteX2" fmla="*/ 75321 w 75321"/>
              <a:gd name="connsiteY2" fmla="*/ 1382615 h 1621312"/>
              <a:gd name="connsiteX3" fmla="*/ 56841 w 75321"/>
              <a:gd name="connsiteY3" fmla="*/ 1621312 h 1621312"/>
              <a:gd name="connsiteX0" fmla="*/ 0 w 75321"/>
              <a:gd name="connsiteY0" fmla="*/ 190618 h 1623783"/>
              <a:gd name="connsiteX1" fmla="*/ 15141 w 75321"/>
              <a:gd name="connsiteY1" fmla="*/ 0 h 1623783"/>
              <a:gd name="connsiteX2" fmla="*/ 75321 w 75321"/>
              <a:gd name="connsiteY2" fmla="*/ 1385086 h 1623783"/>
              <a:gd name="connsiteX3" fmla="*/ 56841 w 75321"/>
              <a:gd name="connsiteY3" fmla="*/ 1623783 h 1623783"/>
            </a:gdLst>
            <a:ahLst/>
            <a:cxnLst>
              <a:cxn ang="0">
                <a:pos x="connsiteX0" y="connsiteY0"/>
              </a:cxn>
              <a:cxn ang="0">
                <a:pos x="connsiteX1" y="connsiteY1"/>
              </a:cxn>
              <a:cxn ang="0">
                <a:pos x="connsiteX2" y="connsiteY2"/>
              </a:cxn>
              <a:cxn ang="0">
                <a:pos x="connsiteX3" y="connsiteY3"/>
              </a:cxn>
            </a:cxnLst>
            <a:rect l="l" t="t" r="r" b="b"/>
            <a:pathLst>
              <a:path w="75321" h="1623783">
                <a:moveTo>
                  <a:pt x="0" y="190618"/>
                </a:moveTo>
                <a:cubicBezTo>
                  <a:pt x="4948" y="127902"/>
                  <a:pt x="10193" y="62716"/>
                  <a:pt x="15141" y="0"/>
                </a:cubicBezTo>
                <a:cubicBezTo>
                  <a:pt x="40772" y="581953"/>
                  <a:pt x="75385" y="1382113"/>
                  <a:pt x="75321" y="1385086"/>
                </a:cubicBezTo>
                <a:cubicBezTo>
                  <a:pt x="75281" y="1385266"/>
                  <a:pt x="66792" y="1498049"/>
                  <a:pt x="56841" y="1623783"/>
                </a:cubicBezTo>
              </a:path>
            </a:pathLst>
          </a:cu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2969019" y="1257400"/>
            <a:ext cx="2808000" cy="0"/>
          </a:xfrm>
          <a:prstGeom prst="straightConnector1">
            <a:avLst/>
          </a:prstGeom>
          <a:ln w="19050">
            <a:solidFill>
              <a:schemeClr val="accent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2951840" y="5805263"/>
            <a:ext cx="2806779"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75968" y="972000"/>
            <a:ext cx="0" cy="507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3366413" y="4942182"/>
            <a:ext cx="191430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a:latin typeface="Arial" panose="020B0604020202020204" pitchFamily="34" charset="0"/>
                <a:cs typeface="Arial" panose="020B0604020202020204" pitchFamily="34" charset="0"/>
              </a:rPr>
              <a:t>”</a:t>
            </a:r>
          </a:p>
        </p:txBody>
      </p:sp>
      <p:sp>
        <p:nvSpPr>
          <p:cNvPr id="56" name="TextBox 55"/>
          <p:cNvSpPr txBox="1"/>
          <p:nvPr/>
        </p:nvSpPr>
        <p:spPr>
          <a:xfrm>
            <a:off x="3624889" y="3789470"/>
            <a:ext cx="188923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AuthorizationRequest</a:t>
            </a:r>
            <a:r>
              <a:rPr lang="en-US" sz="1200" dirty="0">
                <a:latin typeface="Arial" panose="020B0604020202020204" pitchFamily="34" charset="0"/>
                <a:cs typeface="Arial" panose="020B0604020202020204" pitchFamily="34" charset="0"/>
              </a:rPr>
              <a:t>”</a:t>
            </a:r>
          </a:p>
        </p:txBody>
      </p:sp>
      <p:sp>
        <p:nvSpPr>
          <p:cNvPr id="50" name="TextBox 49"/>
          <p:cNvSpPr txBox="1"/>
          <p:nvPr/>
        </p:nvSpPr>
        <p:spPr>
          <a:xfrm>
            <a:off x="3419872" y="3058638"/>
            <a:ext cx="1582484"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PayerAuthorization</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48" name="TextBox 147"/>
          <p:cNvSpPr txBox="1"/>
          <p:nvPr/>
        </p:nvSpPr>
        <p:spPr>
          <a:xfrm>
            <a:off x="2987824" y="3320102"/>
            <a:ext cx="2672526" cy="430887"/>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i="1" dirty="0" smtClean="0">
                <a:latin typeface="Arial" panose="020B0604020202020204" pitchFamily="34" charset="0"/>
                <a:cs typeface="Arial" panose="020B0604020202020204" pitchFamily="34" charset="0"/>
              </a:rPr>
              <a:t>Signed</a:t>
            </a:r>
            <a:r>
              <a:rPr lang="en-US" sz="1000" dirty="0" smtClean="0">
                <a:latin typeface="Arial" panose="020B0604020202020204" pitchFamily="34" charset="0"/>
                <a:cs typeface="Arial" panose="020B0604020202020204" pitchFamily="34" charset="0"/>
              </a:rPr>
              <a:t> &amp;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user </a:t>
            </a:r>
            <a:r>
              <a:rPr lang="en-US" sz="1000" dirty="0" smtClean="0">
                <a:latin typeface="Arial" panose="020B0604020202020204" pitchFamily="34" charset="0"/>
                <a:cs typeface="Arial" panose="020B0604020202020204" pitchFamily="34" charset="0"/>
              </a:rPr>
              <a:t>authorization +</a:t>
            </a:r>
            <a:r>
              <a:rPr lang="en-US" sz="1000" dirty="0" smtClean="0">
                <a:latin typeface="Arial" panose="020B0604020202020204" pitchFamily="34" charset="0"/>
                <a:cs typeface="Arial" panose="020B0604020202020204" pitchFamily="34" charset="0"/>
              </a:rPr>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Clear </a:t>
            </a:r>
            <a:r>
              <a:rPr lang="en-US" sz="1000" i="1" dirty="0" smtClean="0">
                <a:latin typeface="Arial" panose="020B0604020202020204" pitchFamily="34" charset="0"/>
                <a:cs typeface="Arial" panose="020B0604020202020204" pitchFamily="34" charset="0"/>
              </a:rPr>
              <a:t>text </a:t>
            </a:r>
            <a:r>
              <a:rPr lang="en-US" sz="1000" dirty="0" smtClean="0">
                <a:latin typeface="Arial" panose="020B0604020202020204" pitchFamily="34" charset="0"/>
                <a:cs typeface="Arial" panose="020B0604020202020204" pitchFamily="34" charset="0"/>
              </a:rPr>
              <a:t>Payment Method </a:t>
            </a:r>
            <a:r>
              <a:rPr lang="en-US" sz="1000" dirty="0" smtClean="0">
                <a:latin typeface="Arial" panose="020B0604020202020204" pitchFamily="34" charset="0"/>
                <a:cs typeface="Arial" panose="020B0604020202020204" pitchFamily="34" charset="0"/>
              </a:rPr>
              <a:t>and Bank URL)</a:t>
            </a:r>
            <a:endParaRPr lang="en-US" sz="1000" dirty="0">
              <a:latin typeface="Arial" panose="020B0604020202020204" pitchFamily="34" charset="0"/>
              <a:cs typeface="Arial" panose="020B0604020202020204" pitchFamily="34" charset="0"/>
            </a:endParaRPr>
          </a:p>
        </p:txBody>
      </p:sp>
      <p:cxnSp>
        <p:nvCxnSpPr>
          <p:cNvPr id="29" name="Straight Connector 28"/>
          <p:cNvCxnSpPr/>
          <p:nvPr/>
        </p:nvCxnSpPr>
        <p:spPr>
          <a:xfrm>
            <a:off x="719093" y="3141176"/>
            <a:ext cx="0" cy="187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063390" y="4066139"/>
            <a:ext cx="4176000" cy="1822"/>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950004" y="933556"/>
            <a:ext cx="0" cy="511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265299" y="3093556"/>
            <a:ext cx="0" cy="2952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60094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004048"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04248" y="2492896"/>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14640" y="2605200"/>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654548" y="2658349"/>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8" name="Group 57"/>
          <p:cNvGrpSpPr/>
          <p:nvPr/>
        </p:nvGrpSpPr>
        <p:grpSpPr>
          <a:xfrm>
            <a:off x="474680" y="2952000"/>
            <a:ext cx="504468" cy="363739"/>
            <a:chOff x="2089401" y="630040"/>
            <a:chExt cx="504468" cy="363739"/>
          </a:xfrm>
          <a:effectLst>
            <a:outerShdw blurRad="50800" dist="38100" dir="2700000" algn="tl" rotWithShape="0">
              <a:prstClr val="black">
                <a:alpha val="40000"/>
              </a:prstClr>
            </a:outerShdw>
          </a:effectLst>
        </p:grpSpPr>
        <p:sp>
          <p:nvSpPr>
            <p:cNvPr id="59" name="Rectangle 58"/>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p:cNvGrpSpPr/>
          <p:nvPr/>
        </p:nvGrpSpPr>
        <p:grpSpPr>
          <a:xfrm>
            <a:off x="7012137" y="2839696"/>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2880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879843"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Bank-to-Bank Payments</a:t>
            </a:r>
          </a:p>
          <a:p>
            <a:pPr algn="ctr">
              <a:spcAft>
                <a:spcPts val="300"/>
              </a:spcAft>
            </a:pPr>
            <a:r>
              <a:rPr lang="en-US" sz="1000" dirty="0" smtClean="0">
                <a:latin typeface="Arial" panose="020B0604020202020204" pitchFamily="34" charset="0"/>
                <a:cs typeface="Arial" panose="020B0604020202020204" pitchFamily="34" charset="0"/>
              </a:rPr>
              <a:t>State Diagram</a:t>
            </a:r>
          </a:p>
        </p:txBody>
      </p:sp>
      <p:sp>
        <p:nvSpPr>
          <p:cNvPr id="92" name="TextBox 91"/>
          <p:cNvSpPr txBox="1"/>
          <p:nvPr/>
        </p:nvSpPr>
        <p:spPr>
          <a:xfrm>
            <a:off x="3617384" y="968745"/>
            <a:ext cx="1242648"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“Checkout/Pay”</a:t>
            </a:r>
            <a:endParaRPr lang="en-US" sz="1200" dirty="0">
              <a:latin typeface="Arial" panose="020B0604020202020204" pitchFamily="34" charset="0"/>
              <a:cs typeface="Arial" panose="020B0604020202020204" pitchFamily="34" charset="0"/>
            </a:endParaRPr>
          </a:p>
        </p:txBody>
      </p:sp>
      <p:cxnSp>
        <p:nvCxnSpPr>
          <p:cNvPr id="94" name="Straight Arrow Connector 93"/>
          <p:cNvCxnSpPr/>
          <p:nvPr/>
        </p:nvCxnSpPr>
        <p:spPr>
          <a:xfrm>
            <a:off x="3132694" y="1785867"/>
            <a:ext cx="2628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528999" y="1508869"/>
            <a:ext cx="185499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PaymentClientRequest</a:t>
            </a:r>
            <a:r>
              <a:rPr lang="en-US" sz="1200" dirty="0">
                <a:latin typeface="Arial" panose="020B0604020202020204" pitchFamily="34" charset="0"/>
                <a:cs typeface="Arial" panose="020B0604020202020204" pitchFamily="34" charset="0"/>
              </a:rPr>
              <a:t>”</a:t>
            </a:r>
          </a:p>
        </p:txBody>
      </p:sp>
      <p:sp>
        <p:nvSpPr>
          <p:cNvPr id="5" name="Parallelogram 4"/>
          <p:cNvSpPr/>
          <p:nvPr/>
        </p:nvSpPr>
        <p:spPr>
          <a:xfrm>
            <a:off x="2745982" y="1655053"/>
            <a:ext cx="414109" cy="241199"/>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319870" y="160821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9" name="Straight Arrow Connector 48"/>
          <p:cNvCxnSpPr/>
          <p:nvPr/>
        </p:nvCxnSpPr>
        <p:spPr>
          <a:xfrm flipH="1">
            <a:off x="2965521" y="3344701"/>
            <a:ext cx="2664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2216635" y="3874964"/>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3" name="Straight Arrow Connector 122"/>
          <p:cNvCxnSpPr/>
          <p:nvPr/>
        </p:nvCxnSpPr>
        <p:spPr>
          <a:xfrm flipH="1">
            <a:off x="2970012" y="5223559"/>
            <a:ext cx="4449845"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138360" y="5523500"/>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348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49106" y="4937914"/>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2" name="TextBox 151"/>
          <p:cNvSpPr txBox="1"/>
          <p:nvPr/>
        </p:nvSpPr>
        <p:spPr>
          <a:xfrm>
            <a:off x="7380312" y="3482628"/>
            <a:ext cx="1584700" cy="1178421"/>
          </a:xfrm>
          <a:prstGeom prst="roundRect">
            <a:avLst>
              <a:gd name="adj" fmla="val 7701"/>
            </a:avLst>
          </a:prstGeom>
          <a:noFill/>
          <a:ln w="9525">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400" b="1" dirty="0" smtClean="0">
              <a:latin typeface="Arial" panose="020B0604020202020204" pitchFamily="34" charset="0"/>
              <a:cs typeface="Arial" panose="020B0604020202020204" pitchFamily="34" charset="0"/>
            </a:endParaRPr>
          </a:p>
          <a:p>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Merchant Provider/Bank</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Lookup</a:t>
            </a:r>
            <a:r>
              <a:rPr lang="en-US" sz="4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Verification</a:t>
            </a:r>
          </a:p>
          <a:p>
            <a:pPr>
              <a:spcBef>
                <a:spcPts val="600"/>
              </a:spcBef>
            </a:pPr>
            <a:r>
              <a:rPr lang="en-US" sz="1000" dirty="0" smtClean="0">
                <a:latin typeface="Arial" panose="020B0604020202020204" pitchFamily="34" charset="0"/>
                <a:cs typeface="Arial" panose="020B0604020202020204" pitchFamily="34" charset="0"/>
              </a:rPr>
              <a:t>User Authorization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Decryption</a:t>
            </a:r>
          </a:p>
          <a:p>
            <a:pPr marL="171450" indent="-82550">
              <a:buFont typeface="Arial" panose="020B0604020202020204" pitchFamily="34" charset="0"/>
              <a:buChar char="•"/>
            </a:pPr>
            <a:r>
              <a:rPr lang="en-US" sz="1000" i="1" dirty="0" smtClean="0">
                <a:latin typeface="Arial" panose="020B0604020202020204" pitchFamily="34" charset="0"/>
                <a:cs typeface="Arial" panose="020B0604020202020204" pitchFamily="34" charset="0"/>
              </a:rPr>
              <a:t>Verification</a:t>
            </a:r>
            <a:endParaRPr lang="en-US" sz="1000" i="1" dirty="0">
              <a:latin typeface="Arial" panose="020B0604020202020204" pitchFamily="34" charset="0"/>
              <a:cs typeface="Arial" panose="020B0604020202020204" pitchFamily="34" charset="0"/>
            </a:endParaRPr>
          </a:p>
        </p:txBody>
      </p:sp>
      <p:sp>
        <p:nvSpPr>
          <p:cNvPr id="133" name="TextBox 132"/>
          <p:cNvSpPr txBox="1"/>
          <p:nvPr/>
        </p:nvSpPr>
        <p:spPr>
          <a:xfrm>
            <a:off x="1356873" y="5111159"/>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dirty="0" smtClean="0">
              <a:latin typeface="Arial" panose="020B0604020202020204" pitchFamily="34" charset="0"/>
              <a:cs typeface="Arial" panose="020B0604020202020204" pitchFamily="34" charset="0"/>
            </a:endParaRPr>
          </a:p>
        </p:txBody>
      </p:sp>
      <p:sp>
        <p:nvSpPr>
          <p:cNvPr id="8" name="TextBox 7"/>
          <p:cNvSpPr txBox="1"/>
          <p:nvPr/>
        </p:nvSpPr>
        <p:spPr>
          <a:xfrm>
            <a:off x="3246166" y="1509391"/>
            <a:ext cx="389850" cy="276999"/>
          </a:xfrm>
          <a:prstGeom prst="rect">
            <a:avLst/>
          </a:prstGeom>
          <a:noFill/>
        </p:spPr>
        <p:txBody>
          <a:bodyPr wrap="none" rtlCol="0">
            <a:spAutoFit/>
          </a:bodyPr>
          <a:lstStyle/>
          <a:p>
            <a:r>
              <a:rPr lang="en-US" sz="1200" dirty="0" smtClean="0">
                <a:latin typeface="Calibri"/>
                <a:sym typeface="Wingdings"/>
              </a:rPr>
              <a:t>②</a:t>
            </a:r>
            <a:endParaRPr lang="en-US" sz="1200" dirty="0"/>
          </a:p>
        </p:txBody>
      </p:sp>
      <p:sp>
        <p:nvSpPr>
          <p:cNvPr id="151" name="TextBox 150"/>
          <p:cNvSpPr txBox="1"/>
          <p:nvPr/>
        </p:nvSpPr>
        <p:spPr>
          <a:xfrm>
            <a:off x="4890870" y="3059258"/>
            <a:ext cx="389850" cy="276999"/>
          </a:xfrm>
          <a:prstGeom prst="rect">
            <a:avLst/>
          </a:prstGeom>
          <a:noFill/>
        </p:spPr>
        <p:txBody>
          <a:bodyPr wrap="none" rtlCol="0">
            <a:spAutoFit/>
          </a:bodyPr>
          <a:lstStyle/>
          <a:p>
            <a:r>
              <a:rPr lang="en-US" sz="1200" dirty="0" smtClean="0">
                <a:latin typeface="Calibri"/>
                <a:sym typeface="Wingdings"/>
              </a:rPr>
              <a:t>③</a:t>
            </a:r>
            <a:endParaRPr lang="en-US" sz="1200" dirty="0"/>
          </a:p>
        </p:txBody>
      </p:sp>
      <p:sp>
        <p:nvSpPr>
          <p:cNvPr id="153" name="TextBox 152"/>
          <p:cNvSpPr txBox="1"/>
          <p:nvPr/>
        </p:nvSpPr>
        <p:spPr>
          <a:xfrm>
            <a:off x="3347864" y="3783266"/>
            <a:ext cx="389850" cy="276999"/>
          </a:xfrm>
          <a:prstGeom prst="rect">
            <a:avLst/>
          </a:prstGeom>
          <a:noFill/>
        </p:spPr>
        <p:txBody>
          <a:bodyPr wrap="none" rtlCol="0">
            <a:spAutoFit/>
          </a:bodyPr>
          <a:lstStyle/>
          <a:p>
            <a:r>
              <a:rPr lang="en-US" sz="1200" dirty="0" smtClean="0">
                <a:latin typeface="Calibri"/>
                <a:sym typeface="Wingdings"/>
              </a:rPr>
              <a:t>④</a:t>
            </a:r>
            <a:endParaRPr lang="en-US" sz="1200" dirty="0"/>
          </a:p>
        </p:txBody>
      </p:sp>
      <p:sp>
        <p:nvSpPr>
          <p:cNvPr id="154" name="TextBox 153"/>
          <p:cNvSpPr txBox="1"/>
          <p:nvPr/>
        </p:nvSpPr>
        <p:spPr>
          <a:xfrm>
            <a:off x="3346612" y="4342384"/>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5104456" y="4946989"/>
            <a:ext cx="389850" cy="276999"/>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58" name="TextBox 157"/>
          <p:cNvSpPr txBox="1"/>
          <p:nvPr/>
        </p:nvSpPr>
        <p:spPr>
          <a:xfrm>
            <a:off x="4758214" y="971396"/>
            <a:ext cx="389850" cy="276999"/>
          </a:xfrm>
          <a:prstGeom prst="rect">
            <a:avLst/>
          </a:prstGeom>
          <a:noFill/>
        </p:spPr>
        <p:txBody>
          <a:bodyPr wrap="none" rtlCol="0">
            <a:spAutoFit/>
          </a:bodyPr>
          <a:lstStyle/>
          <a:p>
            <a:r>
              <a:rPr lang="en-US" sz="1200" dirty="0" smtClean="0">
                <a:latin typeface="Calibri"/>
                <a:sym typeface="Wingdings"/>
              </a:rPr>
              <a:t>①</a:t>
            </a:r>
            <a:endParaRPr lang="en-US" sz="1200" dirty="0"/>
          </a:p>
        </p:txBody>
      </p:sp>
      <p:sp>
        <p:nvSpPr>
          <p:cNvPr id="159" name="TextBox 158"/>
          <p:cNvSpPr txBox="1"/>
          <p:nvPr/>
        </p:nvSpPr>
        <p:spPr>
          <a:xfrm>
            <a:off x="3635896" y="4342384"/>
            <a:ext cx="1754006"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Existing Payment Rails</a:t>
            </a:r>
            <a:endParaRPr lang="en-US" sz="1200" dirty="0">
              <a:latin typeface="Arial" panose="020B0604020202020204" pitchFamily="34" charset="0"/>
              <a:cs typeface="Arial" panose="020B0604020202020204" pitchFamily="34" charset="0"/>
            </a:endParaRPr>
          </a:p>
        </p:txBody>
      </p:sp>
      <p:sp>
        <p:nvSpPr>
          <p:cNvPr id="160" name="TextBox 159"/>
          <p:cNvSpPr txBox="1"/>
          <p:nvPr/>
        </p:nvSpPr>
        <p:spPr>
          <a:xfrm>
            <a:off x="3563888" y="4664169"/>
            <a:ext cx="1654620"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Bank-to-Bank Payments)</a:t>
            </a:r>
            <a:endParaRPr lang="en-US" sz="1000" dirty="0">
              <a:latin typeface="Arial" panose="020B0604020202020204" pitchFamily="34" charset="0"/>
              <a:cs typeface="Arial" panose="020B0604020202020204" pitchFamily="34" charset="0"/>
            </a:endParaRPr>
          </a:p>
        </p:txBody>
      </p:sp>
      <p:sp>
        <p:nvSpPr>
          <p:cNvPr id="166" name="TextBox 165"/>
          <p:cNvSpPr txBox="1"/>
          <p:nvPr/>
        </p:nvSpPr>
        <p:spPr>
          <a:xfrm>
            <a:off x="544735" y="6176396"/>
            <a:ext cx="8059713" cy="42095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The rationale for encrypting user authorizations is for enabling such data to pass through Merchants which simplifies the Wallet as described in the </a:t>
            </a:r>
            <a:r>
              <a:rPr lang="en-US" sz="1000" dirty="0" smtClean="0">
                <a:latin typeface="Arial" panose="020B0604020202020204" pitchFamily="34" charset="0"/>
                <a:cs typeface="Arial" panose="020B0604020202020204" pitchFamily="34" charset="0"/>
                <a:hlinkClick r:id="rId8" action="ppaction://hlinksldjump"/>
              </a:rPr>
              <a:t>Saturn FAQ</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Step #5 does not apply when running under the conditions outlined in </a:t>
            </a:r>
            <a:r>
              <a:rPr lang="en-US" sz="1000" dirty="0" smtClean="0">
                <a:latin typeface="Arial" panose="020B0604020202020204" pitchFamily="34" charset="0"/>
                <a:cs typeface="Arial" panose="020B0604020202020204" pitchFamily="34" charset="0"/>
                <a:hlinkClick r:id="rId9" action="ppaction://hlinksldjump"/>
              </a:rPr>
              <a:t>Hybrid Mode</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3876359" y="5528265"/>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10800000">
            <a:off x="5588458" y="500120"/>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1" name="TextBox 100"/>
          <p:cNvSpPr txBox="1"/>
          <p:nvPr/>
        </p:nvSpPr>
        <p:spPr>
          <a:xfrm>
            <a:off x="3873019" y="4061397"/>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102" name="TextBox 101"/>
          <p:cNvSpPr txBox="1"/>
          <p:nvPr/>
        </p:nvSpPr>
        <p:spPr>
          <a:xfrm>
            <a:off x="3807523" y="5217840"/>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120" name="Parallelogram 119"/>
          <p:cNvSpPr/>
          <p:nvPr/>
        </p:nvSpPr>
        <p:spPr>
          <a:xfrm>
            <a:off x="5568238" y="322518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2634054" y="3747143"/>
            <a:ext cx="625881" cy="617961"/>
            <a:chOff x="2634052" y="3711514"/>
            <a:chExt cx="625881" cy="617961"/>
          </a:xfrm>
          <a:effectLst>
            <a:outerShdw blurRad="50800" dist="38100" dir="2700000" algn="tl" rotWithShape="0">
              <a:prstClr val="black">
                <a:alpha val="40000"/>
              </a:prstClr>
            </a:outerShdw>
          </a:effectLst>
        </p:grpSpPr>
        <p:sp>
          <p:nvSpPr>
            <p:cNvPr id="77" name="Parallelogram 76"/>
            <p:cNvSpPr>
              <a:spLocks noChangeAspect="1"/>
            </p:cNvSpPr>
            <p:nvPr/>
          </p:nvSpPr>
          <p:spPr>
            <a:xfrm>
              <a:off x="2634052" y="3711514"/>
              <a:ext cx="625881" cy="617961"/>
            </a:xfrm>
            <a:prstGeom prst="parallelogram">
              <a:avLst/>
            </a:prstGeom>
            <a:solidFill>
              <a:schemeClr val="accent1">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arallelogram 75"/>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Parallelogram 120"/>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6883086" y="4873319"/>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11"/>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 name="Rectangle 18"/>
          <p:cNvSpPr/>
          <p:nvPr/>
        </p:nvSpPr>
        <p:spPr>
          <a:xfrm>
            <a:off x="5279688" y="1947708"/>
            <a:ext cx="1008000" cy="1103526"/>
          </a:xfrm>
          <a:prstGeom prst="rect">
            <a:avLst/>
          </a:prstGeom>
          <a:gradFill flip="none" rotWithShape="1">
            <a:gsLst>
              <a:gs pos="0">
                <a:schemeClr val="accent1">
                  <a:tint val="66000"/>
                  <a:satMod val="160000"/>
                </a:schemeClr>
              </a:gs>
              <a:gs pos="50000">
                <a:srgbClr val="DFE7F5"/>
              </a:gs>
              <a:gs pos="100000">
                <a:srgbClr val="B4C6E6"/>
              </a:gs>
            </a:gsLst>
            <a:lin ang="2700000" scaled="1"/>
            <a:tileRect/>
          </a:gradFill>
          <a:ln w="22225" cmpd="dbl">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108000" rtlCol="0" anchor="ctr" anchorCtr="1">
            <a:noAutofit/>
          </a:bodyPr>
          <a:lstStyle/>
          <a:p>
            <a:pPr algn="ctr"/>
            <a:endParaRPr lang="en-US" sz="1200" dirty="0" smtClean="0">
              <a:solidFill>
                <a:schemeClr val="tx1"/>
              </a:solidFill>
              <a:latin typeface="Arial" panose="020B0604020202020204" pitchFamily="34" charset="0"/>
              <a:cs typeface="Arial" panose="020B0604020202020204" pitchFamily="34" charset="0"/>
            </a:endParaRPr>
          </a:p>
        </p:txBody>
      </p:sp>
      <p:sp>
        <p:nvSpPr>
          <p:cNvPr id="112" name="Rounded Rectangle 111"/>
          <p:cNvSpPr>
            <a:spLocks noChangeAspect="1"/>
          </p:cNvSpPr>
          <p:nvPr/>
        </p:nvSpPr>
        <p:spPr>
          <a:xfrm>
            <a:off x="5587951" y="2166316"/>
            <a:ext cx="381891" cy="234000"/>
          </a:xfrm>
          <a:prstGeom prst="roundRect">
            <a:avLst/>
          </a:prstGeom>
          <a:solidFill>
            <a:schemeClr val="bg1"/>
          </a:solidFill>
          <a:ln w="9525">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5339771" y="1940917"/>
            <a:ext cx="85151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Select Card</a:t>
            </a:r>
            <a:endParaRPr lang="en-US" sz="1000" i="1" dirty="0">
              <a:latin typeface="Arial" panose="020B0604020202020204" pitchFamily="34" charset="0"/>
              <a:cs typeface="Arial" panose="020B0604020202020204" pitchFamily="34" charset="0"/>
            </a:endParaRPr>
          </a:p>
        </p:txBody>
      </p:sp>
      <p:sp>
        <p:nvSpPr>
          <p:cNvPr id="128" name="TextBox 127"/>
          <p:cNvSpPr txBox="1"/>
          <p:nvPr/>
        </p:nvSpPr>
        <p:spPr>
          <a:xfrm>
            <a:off x="5666433" y="2776379"/>
            <a:ext cx="445685" cy="137651"/>
          </a:xfrm>
          <a:prstGeom prst="rect">
            <a:avLst/>
          </a:prstGeom>
          <a:solidFill>
            <a:schemeClr val="bg1"/>
          </a:solidFill>
          <a:ln w="6350">
            <a:solidFill>
              <a:schemeClr val="tx2">
                <a:lumMod val="60000"/>
                <a:lumOff val="40000"/>
              </a:schemeClr>
            </a:solidFill>
            <a:prstDash val="solid"/>
          </a:ln>
        </p:spPr>
        <p:txBody>
          <a:bodyPr wrap="none" lIns="54000" tIns="0" rIns="54000" bIns="14400" rtlCol="0" anchor="ctr" anchorCtr="1">
            <a:spAutoFit/>
          </a:bodyPr>
          <a:lstStyle/>
          <a:p>
            <a:pPr algn="ctr"/>
            <a:r>
              <a:rPr lang="en-US" sz="800" dirty="0" smtClean="0">
                <a:latin typeface="Arial" panose="020B0604020202020204" pitchFamily="34" charset="0"/>
                <a:cs typeface="Arial" panose="020B0604020202020204" pitchFamily="34" charset="0"/>
              </a:rPr>
              <a:t>● ●</a:t>
            </a:r>
            <a:r>
              <a:rPr lang="en-US" sz="800" dirty="0">
                <a:latin typeface="Arial" panose="020B0604020202020204" pitchFamily="34" charset="0"/>
                <a:cs typeface="Arial" panose="020B0604020202020204" pitchFamily="34" charset="0"/>
              </a:rPr>
              <a:t> </a:t>
            </a:r>
            <a:r>
              <a:rPr lang="en-US" sz="800" dirty="0" smtClean="0">
                <a:latin typeface="Arial" panose="020B0604020202020204" pitchFamily="34" charset="0"/>
                <a:cs typeface="Arial" panose="020B0604020202020204" pitchFamily="34" charset="0"/>
              </a:rPr>
              <a:t>●</a:t>
            </a:r>
            <a:r>
              <a:rPr lang="en-US" sz="800" dirty="0">
                <a:latin typeface="Arial" panose="020B0604020202020204" pitchFamily="34" charset="0"/>
                <a:cs typeface="Arial" panose="020B0604020202020204" pitchFamily="34" charset="0"/>
              </a:rPr>
              <a:t> ●</a:t>
            </a:r>
            <a:endParaRPr lang="en-US" sz="800" b="1" i="1" dirty="0">
              <a:latin typeface="Arial" panose="020B0604020202020204" pitchFamily="34" charset="0"/>
              <a:cs typeface="Arial" panose="020B0604020202020204" pitchFamily="34" charset="0"/>
            </a:endParaRPr>
          </a:p>
        </p:txBody>
      </p:sp>
      <p:sp>
        <p:nvSpPr>
          <p:cNvPr id="130" name="TextBox 129"/>
          <p:cNvSpPr txBox="1"/>
          <p:nvPr/>
        </p:nvSpPr>
        <p:spPr>
          <a:xfrm>
            <a:off x="4496797" y="2606715"/>
            <a:ext cx="723275" cy="246221"/>
          </a:xfrm>
          <a:prstGeom prst="rect">
            <a:avLst/>
          </a:prstGeom>
          <a:noFill/>
        </p:spPr>
        <p:txBody>
          <a:bodyPr wrap="none" rtlCol="0">
            <a:spAutoFit/>
          </a:bodyPr>
          <a:lstStyle/>
          <a:p>
            <a:pPr algn="ctr"/>
            <a:r>
              <a:rPr lang="en-US" sz="1000" i="1" dirty="0" smtClean="0">
                <a:latin typeface="Arial" panose="020B0604020202020204" pitchFamily="34" charset="0"/>
                <a:cs typeface="Arial" panose="020B0604020202020204" pitchFamily="34" charset="0"/>
              </a:rPr>
              <a:t>Authorize</a:t>
            </a:r>
            <a:endParaRPr lang="en-US" sz="1000" i="1" dirty="0">
              <a:latin typeface="Arial" panose="020B0604020202020204" pitchFamily="34" charset="0"/>
              <a:cs typeface="Arial" panose="020B0604020202020204" pitchFamily="34" charset="0"/>
            </a:endParaRPr>
          </a:p>
        </p:txBody>
      </p:sp>
      <p:sp>
        <p:nvSpPr>
          <p:cNvPr id="134" name="TextBox 133"/>
          <p:cNvSpPr txBox="1"/>
          <p:nvPr/>
        </p:nvSpPr>
        <p:spPr>
          <a:xfrm>
            <a:off x="5334385" y="2721029"/>
            <a:ext cx="3978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PIN</a:t>
            </a:r>
            <a:endParaRPr lang="en-US" sz="1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139" name="TextBox 138"/>
          <p:cNvSpPr txBox="1"/>
          <p:nvPr/>
        </p:nvSpPr>
        <p:spPr>
          <a:xfrm>
            <a:off x="3352958" y="1785541"/>
            <a:ext cx="1964400" cy="553998"/>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(Scenario dependent “channel”</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technology used for Merchant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 to Wallet communication)</a:t>
            </a:r>
            <a:endParaRPr lang="en-US" sz="1000" dirty="0">
              <a:latin typeface="Arial" panose="020B0604020202020204" pitchFamily="34" charset="0"/>
              <a:cs typeface="Arial" panose="020B0604020202020204" pitchFamily="34" charset="0"/>
            </a:endParaRPr>
          </a:p>
        </p:txBody>
      </p:sp>
      <p:sp>
        <p:nvSpPr>
          <p:cNvPr id="140" name="Left-Right Arrow 139"/>
          <p:cNvSpPr/>
          <p:nvPr/>
        </p:nvSpPr>
        <p:spPr>
          <a:xfrm>
            <a:off x="744216" y="4564088"/>
            <a:ext cx="64980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3649011" y="1230832"/>
            <a:ext cx="141737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(Scenario dependent)</a:t>
            </a:r>
            <a:endParaRPr lang="en-US" sz="1000" dirty="0">
              <a:latin typeface="Arial" panose="020B0604020202020204" pitchFamily="34" charset="0"/>
              <a:cs typeface="Arial" panose="020B0604020202020204" pitchFamily="34" charset="0"/>
            </a:endParaRPr>
          </a:p>
        </p:txBody>
      </p:sp>
      <p:pic>
        <p:nvPicPr>
          <p:cNvPr id="141" name="Picture 8" descr="key"/>
          <p:cNvPicPr>
            <a:picLocks noChangeAspect="1" noChangeArrowheads="1"/>
          </p:cNvPicPr>
          <p:nvPr/>
        </p:nvPicPr>
        <p:blipFill>
          <a:blip r:embed="rId13">
            <a:duotone>
              <a:prstClr val="black"/>
              <a:srgbClr val="D9C3A5">
                <a:tint val="50000"/>
                <a:satMod val="180000"/>
              </a:srgb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8172400" y="2657159"/>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TextBox 148"/>
          <p:cNvSpPr txBox="1"/>
          <p:nvPr/>
        </p:nvSpPr>
        <p:spPr>
          <a:xfrm>
            <a:off x="8021126" y="2956882"/>
            <a:ext cx="837089"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Private</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42" name="TextBox 141"/>
          <p:cNvSpPr txBox="1"/>
          <p:nvPr/>
        </p:nvSpPr>
        <p:spPr>
          <a:xfrm>
            <a:off x="538757" y="5502470"/>
            <a:ext cx="2299371"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sp>
        <p:nvSpPr>
          <p:cNvPr id="156" name="TextBox 155"/>
          <p:cNvSpPr txBox="1"/>
          <p:nvPr/>
        </p:nvSpPr>
        <p:spPr>
          <a:xfrm>
            <a:off x="1526697" y="3820978"/>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Commit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57" name="TextBox 156"/>
          <p:cNvSpPr txBox="1"/>
          <p:nvPr/>
        </p:nvSpPr>
        <p:spPr>
          <a:xfrm>
            <a:off x="1633657" y="1556792"/>
            <a:ext cx="729687" cy="400110"/>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Request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Signature</a:t>
            </a:r>
            <a:endParaRPr lang="en-US" sz="1000" dirty="0">
              <a:latin typeface="Arial" panose="020B0604020202020204" pitchFamily="34" charset="0"/>
              <a:cs typeface="Arial" panose="020B0604020202020204" pitchFamily="34" charset="0"/>
            </a:endParaRPr>
          </a:p>
        </p:txBody>
      </p:sp>
      <p:sp>
        <p:nvSpPr>
          <p:cNvPr id="161" name="TextBox 160"/>
          <p:cNvSpPr txBox="1"/>
          <p:nvPr/>
        </p:nvSpPr>
        <p:spPr>
          <a:xfrm>
            <a:off x="8172400" y="5085184"/>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63" name="TextBox 162"/>
          <p:cNvSpPr txBox="1"/>
          <p:nvPr/>
        </p:nvSpPr>
        <p:spPr>
          <a:xfrm>
            <a:off x="6049566" y="547926"/>
            <a:ext cx="923651"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Cards</a:t>
            </a:r>
            <a:endParaRPr lang="en-US" sz="1000" dirty="0">
              <a:latin typeface="Arial" panose="020B0604020202020204" pitchFamily="34" charset="0"/>
              <a:cs typeface="Arial" panose="020B0604020202020204" pitchFamily="34" charset="0"/>
            </a:endParaRPr>
          </a:p>
        </p:txBody>
      </p:sp>
      <p:sp>
        <p:nvSpPr>
          <p:cNvPr id="164" name="TextBox 163"/>
          <p:cNvSpPr txBox="1"/>
          <p:nvPr/>
        </p:nvSpPr>
        <p:spPr>
          <a:xfrm>
            <a:off x="7132611" y="188640"/>
            <a:ext cx="147668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Virtual Card Properties</a:t>
            </a:r>
            <a:endParaRPr lang="en-US" sz="1000" dirty="0">
              <a:latin typeface="Arial" panose="020B0604020202020204" pitchFamily="34" charset="0"/>
              <a:cs typeface="Arial" panose="020B0604020202020204" pitchFamily="34" charset="0"/>
            </a:endParaRPr>
          </a:p>
        </p:txBody>
      </p:sp>
      <p:grpSp>
        <p:nvGrpSpPr>
          <p:cNvPr id="167" name="Group 166"/>
          <p:cNvGrpSpPr/>
          <p:nvPr/>
        </p:nvGrpSpPr>
        <p:grpSpPr>
          <a:xfrm>
            <a:off x="6167986" y="804102"/>
            <a:ext cx="668317" cy="452870"/>
            <a:chOff x="5303954" y="804102"/>
            <a:chExt cx="668317" cy="452870"/>
          </a:xfrm>
        </p:grpSpPr>
        <p:sp>
          <p:nvSpPr>
            <p:cNvPr id="168" name="Rounded Rectangle 167"/>
            <p:cNvSpPr/>
            <p:nvPr/>
          </p:nvSpPr>
          <p:spPr>
            <a:xfrm>
              <a:off x="5303954" y="948118"/>
              <a:ext cx="504055" cy="308854"/>
            </a:xfrm>
            <a:prstGeom prst="roundRect">
              <a:avLst/>
            </a:prstGeom>
            <a:solidFill>
              <a:schemeClr val="accent5">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ounded Rectangle 168"/>
            <p:cNvSpPr/>
            <p:nvPr/>
          </p:nvSpPr>
          <p:spPr>
            <a:xfrm>
              <a:off x="5384591" y="876110"/>
              <a:ext cx="504055" cy="308854"/>
            </a:xfrm>
            <a:prstGeom prst="roundRect">
              <a:avLst/>
            </a:prstGeom>
            <a:solidFill>
              <a:schemeClr val="accent6">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ounded Rectangle 169"/>
            <p:cNvSpPr/>
            <p:nvPr/>
          </p:nvSpPr>
          <p:spPr>
            <a:xfrm>
              <a:off x="5468216" y="804102"/>
              <a:ext cx="504055" cy="308854"/>
            </a:xfrm>
            <a:prstGeom prst="roundRect">
              <a:avLst/>
            </a:prstGeom>
            <a:solidFill>
              <a:schemeClr val="accent3">
                <a:lumMod val="20000"/>
                <a:lumOff val="80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1" name="Group 170"/>
            <p:cNvGrpSpPr>
              <a:grpSpLocks noChangeAspect="1"/>
            </p:cNvGrpSpPr>
            <p:nvPr/>
          </p:nvGrpSpPr>
          <p:grpSpPr>
            <a:xfrm>
              <a:off x="5525912" y="854614"/>
              <a:ext cx="183121" cy="132037"/>
              <a:chOff x="2089401" y="630040"/>
              <a:chExt cx="504468" cy="363739"/>
            </a:xfrm>
            <a:effectLst/>
          </p:grpSpPr>
          <p:sp>
            <p:nvSpPr>
              <p:cNvPr id="175" name="Rectangle 174"/>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6" name="Rectangle 175"/>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7" name="Rectangle 176"/>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1"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72" name="Straight Connector 171"/>
            <p:cNvCxnSpPr/>
            <p:nvPr/>
          </p:nvCxnSpPr>
          <p:spPr>
            <a:xfrm>
              <a:off x="5743477" y="890977"/>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5743477" y="963504"/>
              <a:ext cx="167626" cy="1403"/>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5529503" y="1036030"/>
              <a:ext cx="381600" cy="0"/>
            </a:xfrm>
            <a:prstGeom prst="line">
              <a:avLst/>
            </a:prstGeom>
            <a:ln w="952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82" name="Straight Connector 181"/>
          <p:cNvCxnSpPr/>
          <p:nvPr/>
        </p:nvCxnSpPr>
        <p:spPr>
          <a:xfrm flipV="1">
            <a:off x="6773104" y="547929"/>
            <a:ext cx="470296" cy="306940"/>
          </a:xfrm>
          <a:prstGeom prst="line">
            <a:avLst/>
          </a:prstGeom>
          <a:ln w="6350">
            <a:solidFill>
              <a:schemeClr val="tx1"/>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7104087" y="434353"/>
            <a:ext cx="1596163" cy="1866612"/>
            <a:chOff x="7223039" y="1412864"/>
            <a:chExt cx="1596163" cy="1866612"/>
          </a:xfrm>
        </p:grpSpPr>
        <p:sp>
          <p:nvSpPr>
            <p:cNvPr id="184" name="Rectangle 183"/>
            <p:cNvSpPr>
              <a:spLocks noChangeAspect="1"/>
            </p:cNvSpPr>
            <p:nvPr/>
          </p:nvSpPr>
          <p:spPr>
            <a:xfrm>
              <a:off x="7223039" y="1412864"/>
              <a:ext cx="1596163" cy="1866612"/>
            </a:xfrm>
            <a:prstGeom prst="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rial" panose="020B0604020202020204" pitchFamily="34" charset="0"/>
                <a:cs typeface="Arial" panose="020B0604020202020204" pitchFamily="34" charset="0"/>
              </a:endParaRPr>
            </a:p>
          </p:txBody>
        </p:sp>
        <p:pic>
          <p:nvPicPr>
            <p:cNvPr id="18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8304" y="1502687"/>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6" name="Picture 8" descr="key"/>
            <p:cNvPicPr>
              <a:picLocks noChangeAspect="1" noChangeArrowheads="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7309890" y="182889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TextBox 186"/>
            <p:cNvSpPr txBox="1"/>
            <p:nvPr/>
          </p:nvSpPr>
          <p:spPr>
            <a:xfrm>
              <a:off x="7624737" y="1538993"/>
              <a:ext cx="984565"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Signature Key</a:t>
              </a:r>
              <a:endParaRPr lang="en-US" sz="1000" dirty="0">
                <a:latin typeface="Arial" panose="020B0604020202020204" pitchFamily="34" charset="0"/>
                <a:cs typeface="Arial" panose="020B0604020202020204" pitchFamily="34" charset="0"/>
              </a:endParaRPr>
            </a:p>
          </p:txBody>
        </p:sp>
        <p:sp>
          <p:nvSpPr>
            <p:cNvPr id="188" name="TextBox 187"/>
            <p:cNvSpPr txBox="1"/>
            <p:nvPr/>
          </p:nvSpPr>
          <p:spPr>
            <a:xfrm>
              <a:off x="7641778" y="1821839"/>
              <a:ext cx="787395"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Encryption</a:t>
              </a:r>
              <a:br>
                <a:rPr lang="en-US" sz="1000" dirty="0" smtClean="0">
                  <a:latin typeface="Arial" panose="020B0604020202020204" pitchFamily="34" charset="0"/>
                  <a:cs typeface="Arial" panose="020B0604020202020204" pitchFamily="34" charset="0"/>
                </a:rPr>
              </a:br>
              <a:r>
                <a:rPr lang="en-US" sz="1000" i="1" dirty="0" smtClean="0">
                  <a:latin typeface="Arial" panose="020B0604020202020204" pitchFamily="34" charset="0"/>
                  <a:cs typeface="Arial" panose="020B0604020202020204" pitchFamily="34" charset="0"/>
                </a:rPr>
                <a:t>Public</a:t>
              </a:r>
              <a:r>
                <a:rPr lang="en-US" sz="1000" dirty="0" smtClean="0">
                  <a:latin typeface="Arial" panose="020B0604020202020204" pitchFamily="34" charset="0"/>
                  <a:cs typeface="Arial" panose="020B0604020202020204" pitchFamily="34" charset="0"/>
                </a:rPr>
                <a:t> Key</a:t>
              </a:r>
              <a:endParaRPr lang="en-US" sz="1000" dirty="0">
                <a:latin typeface="Arial" panose="020B0604020202020204" pitchFamily="34" charset="0"/>
                <a:cs typeface="Arial" panose="020B0604020202020204" pitchFamily="34" charset="0"/>
              </a:endParaRPr>
            </a:p>
          </p:txBody>
        </p:sp>
        <p:sp>
          <p:nvSpPr>
            <p:cNvPr id="189" name="TextBox 188"/>
            <p:cNvSpPr txBox="1"/>
            <p:nvPr/>
          </p:nvSpPr>
          <p:spPr>
            <a:xfrm>
              <a:off x="7355248" y="2198752"/>
              <a:ext cx="1386918" cy="1015663"/>
            </a:xfrm>
            <a:prstGeom prst="rect">
              <a:avLst/>
            </a:prstGeom>
            <a:noFill/>
          </p:spPr>
          <p:txBody>
            <a:bodyPr wrap="none" rtlCol="0">
              <a:spAutoFit/>
            </a:bodyPr>
            <a:lstStyle/>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Payment Method</a:t>
              </a:r>
              <a:endParaRPr lang="en-US" sz="10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URL to User Bank</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User Account ID</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PIN</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Card Logotype</a:t>
              </a:r>
            </a:p>
            <a:p>
              <a:pPr marL="171450" indent="-171450">
                <a:buFont typeface="Arial" panose="020B0604020202020204" pitchFamily="34" charset="0"/>
                <a:buChar char="•"/>
              </a:pPr>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p:txBody>
        </p:sp>
      </p:grpSp>
      <p:cxnSp>
        <p:nvCxnSpPr>
          <p:cNvPr id="126" name="Elbow Connector 125"/>
          <p:cNvCxnSpPr/>
          <p:nvPr/>
        </p:nvCxnSpPr>
        <p:spPr>
          <a:xfrm flipV="1">
            <a:off x="5878340" y="1173955"/>
            <a:ext cx="612000" cy="1098351"/>
          </a:xfrm>
          <a:prstGeom prst="bentConnector2">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445502" y="2571457"/>
            <a:ext cx="1398306" cy="1044197"/>
          </a:xfrm>
          <a:prstGeom prst="roundRect">
            <a:avLst>
              <a:gd name="adj" fmla="val 8156"/>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Lookup</a:t>
            </a:r>
            <a:r>
              <a:rPr lang="en-US" sz="600" i="1" dirty="0" smtClean="0">
                <a:latin typeface="Arial" panose="020B0604020202020204" pitchFamily="34" charset="0"/>
                <a:cs typeface="Arial" panose="020B0604020202020204" pitchFamily="34" charset="0"/>
              </a:rPr>
              <a:t> </a:t>
            </a:r>
            <a:r>
              <a:rPr lang="en-US" sz="1000" b="1" dirty="0" smtClean="0">
                <a:latin typeface="Arial" panose="020B0604020202020204" pitchFamily="34" charset="0"/>
                <a:cs typeface="Arial" panose="020B0604020202020204" pitchFamily="34" charset="0"/>
              </a:rPr>
              <a:t>*</a:t>
            </a:r>
            <a:endParaRPr lang="en-US" sz="1000" b="1" i="1" dirty="0" smtClean="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Discovery</a:t>
            </a:r>
            <a:r>
              <a:rPr lang="en-US" sz="1000" dirty="0" smtClean="0">
                <a:latin typeface="Arial" panose="020B0604020202020204" pitchFamily="34" charset="0"/>
                <a:cs typeface="Arial" panose="020B0604020202020204" pitchFamily="34" charset="0"/>
              </a:rPr>
              <a:t> of </a:t>
            </a:r>
            <a:r>
              <a:rPr lang="en-US" sz="1000" dirty="0">
                <a:latin typeface="Arial" panose="020B0604020202020204" pitchFamily="34" charset="0"/>
                <a:cs typeface="Arial" panose="020B0604020202020204" pitchFamily="34" charset="0"/>
              </a:rPr>
              <a:t>s</a:t>
            </a:r>
            <a:r>
              <a:rPr lang="en-US" sz="1000" dirty="0" smtClean="0">
                <a:latin typeface="Arial" panose="020B0604020202020204" pitchFamily="34" charset="0"/>
                <a:cs typeface="Arial" panose="020B0604020202020204" pitchFamily="34" charset="0"/>
              </a:rPr>
              <a:t>elected</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payment method</a:t>
            </a:r>
            <a:endParaRPr lang="en-US" sz="1000" dirty="0">
              <a:latin typeface="Arial" panose="020B0604020202020204" pitchFamily="34" charset="0"/>
              <a:cs typeface="Arial" panose="020B0604020202020204" pitchFamily="34" charset="0"/>
            </a:endParaRPr>
          </a:p>
          <a:p>
            <a:pPr>
              <a:spcBef>
                <a:spcPts val="600"/>
              </a:spcBef>
            </a:pPr>
            <a:r>
              <a:rPr lang="en-US" sz="1000" i="1" dirty="0" smtClean="0">
                <a:latin typeface="Arial" panose="020B0604020202020204" pitchFamily="34" charset="0"/>
                <a:cs typeface="Arial" panose="020B0604020202020204" pitchFamily="34" charset="0"/>
              </a:rPr>
              <a:t>Creation</a:t>
            </a:r>
            <a:r>
              <a:rPr lang="en-US" sz="1000" dirty="0" smtClean="0">
                <a:latin typeface="Arial" panose="020B0604020202020204" pitchFamily="34" charset="0"/>
                <a:cs typeface="Arial" panose="020B0604020202020204" pitchFamily="34" charset="0"/>
              </a:rPr>
              <a:t> of payment</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method specific data</a:t>
            </a:r>
            <a:endParaRPr lang="en-US" sz="1000" dirty="0">
              <a:latin typeface="Arial" panose="020B0604020202020204" pitchFamily="34" charset="0"/>
              <a:cs typeface="Arial" panose="020B0604020202020204" pitchFamily="34" charset="0"/>
            </a:endParaRPr>
          </a:p>
        </p:txBody>
      </p:sp>
      <p:sp>
        <p:nvSpPr>
          <p:cNvPr id="136" name="TextBox 135"/>
          <p:cNvSpPr txBox="1"/>
          <p:nvPr/>
        </p:nvSpPr>
        <p:spPr>
          <a:xfrm>
            <a:off x="5257197" y="2492896"/>
            <a:ext cx="659155"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Amount:</a:t>
            </a:r>
            <a:endParaRPr lang="en-US" sz="1000" dirty="0">
              <a:latin typeface="Arial" panose="020B0604020202020204" pitchFamily="34" charset="0"/>
              <a:cs typeface="Arial" panose="020B0604020202020204" pitchFamily="34" charset="0"/>
            </a:endParaRPr>
          </a:p>
        </p:txBody>
      </p:sp>
      <p:sp>
        <p:nvSpPr>
          <p:cNvPr id="137" name="TextBox 136"/>
          <p:cNvSpPr txBox="1"/>
          <p:nvPr/>
        </p:nvSpPr>
        <p:spPr>
          <a:xfrm>
            <a:off x="5738346" y="2481020"/>
            <a:ext cx="54534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600"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200</a:t>
            </a:r>
            <a:endParaRPr lang="en-US" sz="1200" dirty="0">
              <a:latin typeface="Arial" panose="020B0604020202020204" pitchFamily="34" charset="0"/>
              <a:cs typeface="Arial" panose="020B0604020202020204" pitchFamily="34" charset="0"/>
            </a:endParaRPr>
          </a:p>
        </p:txBody>
      </p:sp>
      <p:pic>
        <p:nvPicPr>
          <p:cNvPr id="2" name="Picture 6" descr="C:\Users\Anders\AppData\Local\Microsoft\Windows\INetCache\IE\10FYNQXY\Crystal_Clear_kdm_user_female[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87780" y="500586"/>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495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6423225" y="972000"/>
            <a:ext cx="0" cy="4896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a:off x="3787753" y="5654979"/>
            <a:ext cx="2610000" cy="0"/>
          </a:xfrm>
          <a:prstGeom prst="straightConnector1">
            <a:avLst/>
          </a:prstGeom>
          <a:ln w="19050">
            <a:solidFill>
              <a:schemeClr val="accent3">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4771885" y="5373216"/>
            <a:ext cx="721672"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p:txBody>
      </p:sp>
      <p:cxnSp>
        <p:nvCxnSpPr>
          <p:cNvPr id="99" name="Straight Arrow Connector 98"/>
          <p:cNvCxnSpPr/>
          <p:nvPr/>
        </p:nvCxnSpPr>
        <p:spPr>
          <a:xfrm rot="10800000">
            <a:off x="3807894" y="2636096"/>
            <a:ext cx="3389069" cy="359973"/>
          </a:xfrm>
          <a:prstGeom prst="bentConnector3">
            <a:avLst>
              <a:gd name="adj1" fmla="val 1246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818458" y="2110136"/>
            <a:ext cx="12909" cy="3756478"/>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401705" y="3886150"/>
            <a:ext cx="797081" cy="550962"/>
          </a:xfrm>
          <a:prstGeom prst="snip2DiagRect">
            <a:avLst/>
          </a:prstGeom>
          <a:solidFill>
            <a:schemeClr val="accent3">
              <a:lumMod val="20000"/>
              <a:lumOff val="80000"/>
            </a:schemeClr>
          </a:solidFill>
          <a:ln w="9525">
            <a:solidFill>
              <a:schemeClr val="bg1">
                <a:lumMod val="50000"/>
              </a:schemeClr>
            </a:solidFill>
          </a:ln>
          <a:effectLst>
            <a:outerShdw blurRad="50800" dist="38100" dir="2700000" algn="tl" rotWithShape="0">
              <a:prstClr val="black">
                <a:alpha val="40000"/>
              </a:prstClr>
            </a:outerShdw>
          </a:effectLst>
        </p:spPr>
        <p:txBody>
          <a:bodyPr wrap="none" lIns="72000" rIns="72000" rtlCol="0">
            <a:spAutoFit/>
          </a:bodyPr>
          <a:lstStyle/>
          <a:p>
            <a:pPr algn="ctr"/>
            <a:r>
              <a:rPr lang="en-US" sz="1200" dirty="0" smtClean="0">
                <a:latin typeface="Arial" panose="020B0604020202020204" pitchFamily="34" charset="0"/>
                <a:cs typeface="Arial" panose="020B0604020202020204" pitchFamily="34" charset="0"/>
              </a:rPr>
              <a:t>Card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Network</a:t>
            </a:r>
            <a:endParaRPr lang="en-US" sz="1200" dirty="0">
              <a:latin typeface="Arial" panose="020B0604020202020204" pitchFamily="34" charset="0"/>
              <a:cs typeface="Arial" panose="020B0604020202020204" pitchFamily="34" charset="0"/>
            </a:endParaRPr>
          </a:p>
        </p:txBody>
      </p:sp>
      <p:cxnSp>
        <p:nvCxnSpPr>
          <p:cNvPr id="141" name="Straight Arrow Connector 140"/>
          <p:cNvCxnSpPr/>
          <p:nvPr/>
        </p:nvCxnSpPr>
        <p:spPr>
          <a:xfrm flipH="1">
            <a:off x="1852878" y="3458490"/>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81794" y="858607"/>
            <a:ext cx="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4081078" y="2354560"/>
            <a:ext cx="1914307" cy="276999"/>
          </a:xfrm>
          <a:prstGeom prst="rect">
            <a:avLst/>
          </a:prstGeom>
          <a:noFill/>
        </p:spPr>
        <p:txBody>
          <a:bodyPr wrap="none" rtlCol="0">
            <a:spAutoFit/>
          </a:bodyPr>
          <a:lstStyle/>
          <a:p>
            <a:r>
              <a:rPr lang="en-US" sz="1200" dirty="0" smtClean="0">
                <a:latin typeface="Arial" panose="020B0604020202020204" pitchFamily="34" charset="0"/>
                <a:cs typeface="Arial" panose="020B0604020202020204" pitchFamily="34" charset="0"/>
              </a:rPr>
              <a:t>“</a:t>
            </a:r>
            <a:r>
              <a:rPr lang="en-US" sz="1200" dirty="0" err="1" smtClean="0">
                <a:latin typeface="Arial" panose="020B0604020202020204" pitchFamily="34" charset="0"/>
                <a:cs typeface="Arial" panose="020B0604020202020204" pitchFamily="34" charset="0"/>
              </a:rPr>
              <a:t>AuthorizationResponse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cxnSp>
        <p:nvCxnSpPr>
          <p:cNvPr id="11" name="Straight Connector 10"/>
          <p:cNvCxnSpPr/>
          <p:nvPr/>
        </p:nvCxnSpPr>
        <p:spPr>
          <a:xfrm>
            <a:off x="7316712" y="865089"/>
            <a:ext cx="2170" cy="5004000"/>
          </a:xfrm>
          <a:prstGeom prst="line">
            <a:avLst/>
          </a:prstGeom>
          <a:ln w="15875">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32735" y="188640"/>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16" name="TextBox 15"/>
          <p:cNvSpPr txBox="1"/>
          <p:nvPr/>
        </p:nvSpPr>
        <p:spPr>
          <a:xfrm>
            <a:off x="5652120" y="188640"/>
            <a:ext cx="110549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 Wallet</a:t>
            </a:r>
            <a:endParaRPr lang="en-US" sz="1200" dirty="0">
              <a:latin typeface="Arial" panose="020B0604020202020204" pitchFamily="34" charset="0"/>
              <a:cs typeface="Arial" panose="020B0604020202020204" pitchFamily="34" charset="0"/>
            </a:endParaRPr>
          </a:p>
        </p:txBody>
      </p:sp>
      <p:sp>
        <p:nvSpPr>
          <p:cNvPr id="17" name="TextBox 16"/>
          <p:cNvSpPr txBox="1"/>
          <p:nvPr/>
        </p:nvSpPr>
        <p:spPr>
          <a:xfrm>
            <a:off x="6859018" y="188640"/>
            <a:ext cx="901209"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User Bank</a:t>
            </a:r>
            <a:endParaRPr lang="en-US" sz="1200" dirty="0">
              <a:latin typeface="Arial" panose="020B0604020202020204" pitchFamily="34" charset="0"/>
              <a:cs typeface="Arial" panose="020B0604020202020204" pitchFamily="34" charset="0"/>
            </a:endParaRPr>
          </a:p>
        </p:txBody>
      </p:sp>
      <p:sp>
        <p:nvSpPr>
          <p:cNvPr id="30" name="TextBox 29"/>
          <p:cNvSpPr txBox="1"/>
          <p:nvPr/>
        </p:nvSpPr>
        <p:spPr>
          <a:xfrm>
            <a:off x="1479798" y="1484784"/>
            <a:ext cx="75533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Acquirer</a:t>
            </a:r>
            <a:endParaRPr lang="en-US" sz="1200" dirty="0">
              <a:latin typeface="Arial" panose="020B0604020202020204" pitchFamily="34" charset="0"/>
              <a:cs typeface="Arial" panose="020B0604020202020204" pitchFamily="34" charset="0"/>
            </a:endParaRPr>
          </a:p>
        </p:txBody>
      </p:sp>
      <p:grpSp>
        <p:nvGrpSpPr>
          <p:cNvPr id="7" name="Group 6"/>
          <p:cNvGrpSpPr/>
          <p:nvPr/>
        </p:nvGrpSpPr>
        <p:grpSpPr>
          <a:xfrm>
            <a:off x="7703638" y="449357"/>
            <a:ext cx="445844" cy="603379"/>
            <a:chOff x="8232155" y="587661"/>
            <a:chExt cx="445844" cy="603379"/>
          </a:xfrm>
        </p:grpSpPr>
        <p:pic>
          <p:nvPicPr>
            <p:cNvPr id="1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6" name="Group 65"/>
          <p:cNvGrpSpPr/>
          <p:nvPr/>
        </p:nvGrpSpPr>
        <p:grpSpPr>
          <a:xfrm>
            <a:off x="7066907" y="577080"/>
            <a:ext cx="504468" cy="363739"/>
            <a:chOff x="2089401" y="630040"/>
            <a:chExt cx="504468" cy="363739"/>
          </a:xfrm>
          <a:effectLst>
            <a:outerShdw blurRad="50800" dist="38100" dir="2700000" algn="tl" rotWithShape="0">
              <a:prstClr val="black">
                <a:alpha val="40000"/>
              </a:prstClr>
            </a:outerShdw>
          </a:effectLst>
        </p:grpSpPr>
        <p:sp>
          <p:nvSpPr>
            <p:cNvPr id="67" name="Rectangle 66"/>
            <p:cNvSpPr>
              <a:spLocks noChangeArrowheads="1"/>
            </p:cNvSpPr>
            <p:nvPr/>
          </p:nvSpPr>
          <p:spPr bwMode="auto">
            <a:xfrm>
              <a:off x="2470474"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Rectangle 67"/>
            <p:cNvSpPr>
              <a:spLocks noChangeArrowheads="1"/>
            </p:cNvSpPr>
            <p:nvPr/>
          </p:nvSpPr>
          <p:spPr bwMode="auto">
            <a:xfrm>
              <a:off x="2308857" y="737128"/>
              <a:ext cx="60698" cy="203641"/>
            </a:xfrm>
            <a:prstGeom prst="rect">
              <a:avLst/>
            </a:prstGeom>
            <a:gradFill>
              <a:gsLst>
                <a:gs pos="0">
                  <a:schemeClr val="bg1">
                    <a:lumMod val="50000"/>
                  </a:schemeClr>
                </a:gs>
                <a:gs pos="47000">
                  <a:schemeClr val="bg1">
                    <a:lumMod val="95000"/>
                  </a:schemeClr>
                </a:gs>
                <a:gs pos="100000">
                  <a:schemeClr val="bg1">
                    <a:lumMod val="50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p:cNvSpPr>
              <a:spLocks noChangeArrowheads="1"/>
            </p:cNvSpPr>
            <p:nvPr/>
          </p:nvSpPr>
          <p:spPr bwMode="auto">
            <a:xfrm>
              <a:off x="2147398" y="737128"/>
              <a:ext cx="60698" cy="203641"/>
            </a:xfrm>
            <a:prstGeom prst="rect">
              <a:avLst/>
            </a:prstGeom>
            <a:gradFill>
              <a:gsLst>
                <a:gs pos="0">
                  <a:schemeClr val="bg1">
                    <a:lumMod val="50000"/>
                  </a:schemeClr>
                </a:gs>
                <a:gs pos="47000">
                  <a:schemeClr val="bg1">
                    <a:lumMod val="95000"/>
                  </a:schemeClr>
                </a:gs>
                <a:gs pos="100000">
                  <a:schemeClr val="bg1">
                    <a:lumMod val="65000"/>
                  </a:schemeClr>
                </a:gs>
              </a:gsLst>
              <a:lin ang="10800000" scaled="0"/>
            </a:gradFill>
            <a:ln w="3175"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6"/>
            <p:cNvSpPr>
              <a:spLocks/>
            </p:cNvSpPr>
            <p:nvPr/>
          </p:nvSpPr>
          <p:spPr bwMode="auto">
            <a:xfrm>
              <a:off x="2101635" y="630040"/>
              <a:ext cx="472098" cy="120781"/>
            </a:xfrm>
            <a:custGeom>
              <a:avLst/>
              <a:gdLst>
                <a:gd name="T0" fmla="*/ 6 w 3093"/>
                <a:gd name="T1" fmla="*/ 451 h 764"/>
                <a:gd name="T2" fmla="*/ 1523 w 3093"/>
                <a:gd name="T3" fmla="*/ 0 h 764"/>
                <a:gd name="T4" fmla="*/ 3093 w 3093"/>
                <a:gd name="T5" fmla="*/ 468 h 764"/>
                <a:gd name="T6" fmla="*/ 3089 w 3093"/>
                <a:gd name="T7" fmla="*/ 764 h 764"/>
                <a:gd name="T8" fmla="*/ 0 w 3093"/>
                <a:gd name="T9" fmla="*/ 754 h 764"/>
                <a:gd name="T10" fmla="*/ 6 w 3093"/>
                <a:gd name="T11" fmla="*/ 451 h 764"/>
              </a:gdLst>
              <a:ahLst/>
              <a:cxnLst>
                <a:cxn ang="0">
                  <a:pos x="T0" y="T1"/>
                </a:cxn>
                <a:cxn ang="0">
                  <a:pos x="T2" y="T3"/>
                </a:cxn>
                <a:cxn ang="0">
                  <a:pos x="T4" y="T5"/>
                </a:cxn>
                <a:cxn ang="0">
                  <a:pos x="T6" y="T7"/>
                </a:cxn>
                <a:cxn ang="0">
                  <a:pos x="T8" y="T9"/>
                </a:cxn>
                <a:cxn ang="0">
                  <a:pos x="T10" y="T11"/>
                </a:cxn>
              </a:cxnLst>
              <a:rect l="0" t="0" r="r" b="b"/>
              <a:pathLst>
                <a:path w="3093" h="764">
                  <a:moveTo>
                    <a:pt x="6" y="451"/>
                  </a:moveTo>
                  <a:cubicBezTo>
                    <a:pt x="86" y="441"/>
                    <a:pt x="1523" y="0"/>
                    <a:pt x="1523" y="0"/>
                  </a:cubicBezTo>
                  <a:lnTo>
                    <a:pt x="3093" y="468"/>
                  </a:lnTo>
                  <a:lnTo>
                    <a:pt x="3089" y="764"/>
                  </a:lnTo>
                  <a:lnTo>
                    <a:pt x="0" y="754"/>
                  </a:lnTo>
                  <a:lnTo>
                    <a:pt x="6" y="451"/>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8"/>
            <p:cNvSpPr>
              <a:spLocks/>
            </p:cNvSpPr>
            <p:nvPr/>
          </p:nvSpPr>
          <p:spPr bwMode="auto">
            <a:xfrm>
              <a:off x="2120425" y="929176"/>
              <a:ext cx="437027" cy="33707"/>
            </a:xfrm>
            <a:custGeom>
              <a:avLst/>
              <a:gdLst>
                <a:gd name="T0" fmla="*/ 0 w 2853"/>
                <a:gd name="T1" fmla="*/ 213 h 213"/>
                <a:gd name="T2" fmla="*/ 4 w 2853"/>
                <a:gd name="T3" fmla="*/ 1 h 213"/>
                <a:gd name="T4" fmla="*/ 2849 w 2853"/>
                <a:gd name="T5" fmla="*/ 0 h 213"/>
                <a:gd name="T6" fmla="*/ 2853 w 2853"/>
                <a:gd name="T7" fmla="*/ 213 h 213"/>
              </a:gdLst>
              <a:ahLst/>
              <a:cxnLst>
                <a:cxn ang="0">
                  <a:pos x="T0" y="T1"/>
                </a:cxn>
                <a:cxn ang="0">
                  <a:pos x="T2" y="T3"/>
                </a:cxn>
                <a:cxn ang="0">
                  <a:pos x="T4" y="T5"/>
                </a:cxn>
                <a:cxn ang="0">
                  <a:pos x="T6" y="T7"/>
                </a:cxn>
              </a:cxnLst>
              <a:rect l="0" t="0" r="r" b="b"/>
              <a:pathLst>
                <a:path w="2853" h="213">
                  <a:moveTo>
                    <a:pt x="0" y="213"/>
                  </a:moveTo>
                  <a:lnTo>
                    <a:pt x="4" y="1"/>
                  </a:lnTo>
                  <a:lnTo>
                    <a:pt x="2849" y="0"/>
                  </a:lnTo>
                  <a:lnTo>
                    <a:pt x="2853" y="213"/>
                  </a:lnTo>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9"/>
            <p:cNvSpPr>
              <a:spLocks/>
            </p:cNvSpPr>
            <p:nvPr/>
          </p:nvSpPr>
          <p:spPr bwMode="auto">
            <a:xfrm>
              <a:off x="2089401" y="962879"/>
              <a:ext cx="504468" cy="30900"/>
            </a:xfrm>
            <a:custGeom>
              <a:avLst/>
              <a:gdLst>
                <a:gd name="T0" fmla="*/ 3290 w 3295"/>
                <a:gd name="T1" fmla="*/ 0 h 197"/>
                <a:gd name="T2" fmla="*/ 3295 w 3295"/>
                <a:gd name="T3" fmla="*/ 197 h 197"/>
                <a:gd name="T4" fmla="*/ 0 w 3295"/>
                <a:gd name="T5" fmla="*/ 196 h 197"/>
                <a:gd name="T6" fmla="*/ 4 w 3295"/>
                <a:gd name="T7" fmla="*/ 1 h 197"/>
                <a:gd name="T8" fmla="*/ 3290 w 3295"/>
                <a:gd name="T9" fmla="*/ 0 h 197"/>
              </a:gdLst>
              <a:ahLst/>
              <a:cxnLst>
                <a:cxn ang="0">
                  <a:pos x="T0" y="T1"/>
                </a:cxn>
                <a:cxn ang="0">
                  <a:pos x="T2" y="T3"/>
                </a:cxn>
                <a:cxn ang="0">
                  <a:pos x="T4" y="T5"/>
                </a:cxn>
                <a:cxn ang="0">
                  <a:pos x="T6" y="T7"/>
                </a:cxn>
                <a:cxn ang="0">
                  <a:pos x="T8" y="T9"/>
                </a:cxn>
              </a:cxnLst>
              <a:rect l="0" t="0" r="r" b="b"/>
              <a:pathLst>
                <a:path w="3295" h="197">
                  <a:moveTo>
                    <a:pt x="3290" y="0"/>
                  </a:moveTo>
                  <a:lnTo>
                    <a:pt x="3295" y="197"/>
                  </a:lnTo>
                  <a:lnTo>
                    <a:pt x="0" y="196"/>
                  </a:lnTo>
                  <a:lnTo>
                    <a:pt x="4" y="1"/>
                  </a:lnTo>
                  <a:lnTo>
                    <a:pt x="3290" y="0"/>
                  </a:lnTo>
                  <a:close/>
                </a:path>
              </a:pathLst>
            </a:custGeom>
            <a:solidFill>
              <a:srgbClr val="E6E6E6"/>
            </a:solidFill>
            <a:ln w="3175" cap="flat">
              <a:solidFill>
                <a:srgbClr val="7B7B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Line 20"/>
            <p:cNvSpPr>
              <a:spLocks noChangeShapeType="1"/>
            </p:cNvSpPr>
            <p:nvPr/>
          </p:nvSpPr>
          <p:spPr bwMode="auto">
            <a:xfrm>
              <a:off x="2105677" y="711495"/>
              <a:ext cx="465350" cy="0"/>
            </a:xfrm>
            <a:prstGeom prst="line">
              <a:avLst/>
            </a:prstGeom>
            <a:noFill/>
            <a:ln w="3175" cap="flat">
              <a:solidFill>
                <a:srgbClr val="7B7B7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3160592" y="608900"/>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Box 80"/>
          <p:cNvSpPr txBox="1"/>
          <p:nvPr/>
        </p:nvSpPr>
        <p:spPr>
          <a:xfrm>
            <a:off x="251520" y="753327"/>
            <a:ext cx="1418106" cy="595136"/>
          </a:xfrm>
          <a:prstGeom prst="rect">
            <a:avLst/>
          </a:prstGeom>
          <a:solidFill>
            <a:schemeClr val="accent3">
              <a:lumMod val="20000"/>
              <a:lumOff val="80000"/>
            </a:schemeClr>
          </a:solidFill>
          <a:ln w="12700">
            <a:solidFill>
              <a:srgbClr val="00B050"/>
            </a:solidFill>
          </a:ln>
          <a:effectLst>
            <a:outerShdw blurRad="50800" dist="38100" dir="2700000" algn="tl" rotWithShape="0">
              <a:prstClr val="black">
                <a:alpha val="40000"/>
              </a:prstClr>
            </a:outerShdw>
          </a:effectLst>
        </p:spPr>
        <p:txBody>
          <a:bodyPr wrap="square" tIns="108000" bIns="108000" rtlCol="0">
            <a:spAutoFit/>
          </a:bodyPr>
          <a:lstStyle/>
          <a:p>
            <a:pPr algn="ctr">
              <a:spcAft>
                <a:spcPts val="300"/>
              </a:spcAft>
            </a:pPr>
            <a:r>
              <a:rPr lang="en-US" sz="1200" dirty="0" smtClean="0">
                <a:latin typeface="Arial" panose="020B0604020202020204" pitchFamily="34" charset="0"/>
                <a:cs typeface="Arial" panose="020B0604020202020204" pitchFamily="34" charset="0"/>
              </a:rPr>
              <a:t>Card Payments</a:t>
            </a:r>
          </a:p>
          <a:p>
            <a:pPr algn="ctr"/>
            <a:r>
              <a:rPr lang="en-US" sz="1000" dirty="0" smtClean="0">
                <a:latin typeface="Arial" panose="020B0604020202020204" pitchFamily="34" charset="0"/>
                <a:cs typeface="Arial" panose="020B0604020202020204" pitchFamily="34" charset="0"/>
              </a:rPr>
              <a:t>State Diagram</a:t>
            </a:r>
          </a:p>
        </p:txBody>
      </p:sp>
      <p:pic>
        <p:nvPicPr>
          <p:cNvPr id="1031" name="Picture 7" descr="C:\Users\Anders\AppData\Local\Microsoft\Windows\INetCache\IE\RPLCESMO\14481-illustration-of-a-house-pv[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95277" y="503865"/>
            <a:ext cx="611639" cy="516836"/>
          </a:xfrm>
          <a:prstGeom prst="rect">
            <a:avLst/>
          </a:prstGeom>
          <a:noFill/>
          <a:extLst>
            <a:ext uri="{909E8E84-426E-40DD-AFC4-6F175D3DCCD1}">
              <a14:hiddenFill xmlns:a14="http://schemas.microsoft.com/office/drawing/2010/main">
                <a:solidFill>
                  <a:srgbClr val="FFFFFF"/>
                </a:solidFill>
              </a14:hiddenFill>
            </a:ext>
          </a:extLst>
        </p:spPr>
      </p:pic>
      <p:grpSp>
        <p:nvGrpSpPr>
          <p:cNvPr id="143" name="Group 142"/>
          <p:cNvGrpSpPr/>
          <p:nvPr/>
        </p:nvGrpSpPr>
        <p:grpSpPr>
          <a:xfrm>
            <a:off x="7795122" y="2709000"/>
            <a:ext cx="445844" cy="603379"/>
            <a:chOff x="8232155" y="587661"/>
            <a:chExt cx="445844" cy="603379"/>
          </a:xfrm>
        </p:grpSpPr>
        <p:pic>
          <p:nvPicPr>
            <p:cNvPr id="144" name="Picture 1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 name="TextBox 132"/>
          <p:cNvSpPr txBox="1"/>
          <p:nvPr/>
        </p:nvSpPr>
        <p:spPr>
          <a:xfrm>
            <a:off x="2188663" y="2509936"/>
            <a:ext cx="1486935" cy="250697"/>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User Bank </a:t>
            </a:r>
            <a:r>
              <a:rPr lang="en-US" sz="1000" i="1" dirty="0" smtClean="0">
                <a:latin typeface="Arial" panose="020B0604020202020204" pitchFamily="34" charset="0"/>
                <a:cs typeface="Arial" panose="020B0604020202020204" pitchFamily="34" charset="0"/>
              </a:rPr>
              <a:t>Verification</a:t>
            </a:r>
            <a:endParaRPr lang="en-US" sz="1000" b="1" dirty="0" smtClean="0">
              <a:latin typeface="Arial" panose="020B0604020202020204" pitchFamily="34" charset="0"/>
              <a:cs typeface="Arial" panose="020B0604020202020204" pitchFamily="34" charset="0"/>
            </a:endParaRPr>
          </a:p>
        </p:txBody>
      </p:sp>
      <p:sp>
        <p:nvSpPr>
          <p:cNvPr id="154" name="TextBox 153"/>
          <p:cNvSpPr txBox="1"/>
          <p:nvPr/>
        </p:nvSpPr>
        <p:spPr>
          <a:xfrm>
            <a:off x="5821096" y="2363305"/>
            <a:ext cx="389850" cy="276999"/>
          </a:xfrm>
          <a:prstGeom prst="rect">
            <a:avLst/>
          </a:prstGeom>
          <a:noFill/>
        </p:spPr>
        <p:txBody>
          <a:bodyPr wrap="none" rtlCol="0">
            <a:spAutoFit/>
          </a:bodyPr>
          <a:lstStyle/>
          <a:p>
            <a:r>
              <a:rPr lang="en-US" sz="1200" dirty="0" smtClean="0">
                <a:latin typeface="Calibri"/>
                <a:sym typeface="Wingdings"/>
              </a:rPr>
              <a:t>⑤</a:t>
            </a:r>
            <a:endParaRPr lang="en-US" sz="1200" dirty="0"/>
          </a:p>
        </p:txBody>
      </p:sp>
      <p:sp>
        <p:nvSpPr>
          <p:cNvPr id="155" name="TextBox 154"/>
          <p:cNvSpPr txBox="1"/>
          <p:nvPr/>
        </p:nvSpPr>
        <p:spPr>
          <a:xfrm>
            <a:off x="2970586" y="3188809"/>
            <a:ext cx="389850" cy="251817"/>
          </a:xfrm>
          <a:prstGeom prst="rect">
            <a:avLst/>
          </a:prstGeom>
          <a:noFill/>
        </p:spPr>
        <p:txBody>
          <a:bodyPr wrap="none" rtlCol="0">
            <a:spAutoFit/>
          </a:bodyPr>
          <a:lstStyle/>
          <a:p>
            <a:r>
              <a:rPr lang="en-US" sz="1200" dirty="0" smtClean="0">
                <a:latin typeface="Calibri"/>
                <a:sym typeface="Wingdings"/>
              </a:rPr>
              <a:t>⑥</a:t>
            </a:r>
            <a:endParaRPr lang="en-US" sz="1200" dirty="0"/>
          </a:p>
        </p:txBody>
      </p:sp>
      <p:sp>
        <p:nvSpPr>
          <p:cNvPr id="166" name="TextBox 165"/>
          <p:cNvSpPr txBox="1"/>
          <p:nvPr/>
        </p:nvSpPr>
        <p:spPr>
          <a:xfrm>
            <a:off x="467544" y="6006136"/>
            <a:ext cx="8136904" cy="591216"/>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pPr marL="90488" indent="-90488"/>
            <a:r>
              <a:rPr lang="en-US" sz="1000" b="1" dirty="0" smtClean="0">
                <a:latin typeface="Arial" panose="020B0604020202020204" pitchFamily="34" charset="0"/>
                <a:cs typeface="Arial" panose="020B0604020202020204" pitchFamily="34" charset="0"/>
              </a:rPr>
              <a:t>*</a:t>
            </a:r>
            <a:r>
              <a:rPr lang="en-US" sz="1000" dirty="0" smtClean="0">
                <a:latin typeface="Arial" panose="020B0604020202020204" pitchFamily="34" charset="0"/>
                <a:cs typeface="Arial" panose="020B0604020202020204" pitchFamily="34" charset="0"/>
              </a:rPr>
              <a:t>	See </a:t>
            </a:r>
            <a:r>
              <a:rPr lang="en-US" sz="1000" dirty="0" smtClean="0">
                <a:latin typeface="Arial" panose="020B0604020202020204" pitchFamily="34" charset="0"/>
                <a:cs typeface="Arial" panose="020B0604020202020204" pitchFamily="34" charset="0"/>
                <a:hlinkClick r:id="rId7" action="ppaction://hlinksldjump"/>
              </a:rPr>
              <a:t>Authority Objects</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flow may stop after step #5 resulting in a </a:t>
            </a:r>
            <a:r>
              <a:rPr lang="en-US" sz="1000" i="1" dirty="0" smtClean="0">
                <a:latin typeface="Arial" panose="020B0604020202020204" pitchFamily="34" charset="0"/>
                <a:cs typeface="Arial" panose="020B0604020202020204" pitchFamily="34" charset="0"/>
              </a:rPr>
              <a:t>Secure Authorization </a:t>
            </a:r>
            <a:r>
              <a:rPr lang="en-US" sz="1000" i="1" dirty="0">
                <a:latin typeface="Arial" panose="020B0604020202020204" pitchFamily="34" charset="0"/>
                <a:cs typeface="Arial" panose="020B0604020202020204" pitchFamily="34" charset="0"/>
              </a:rPr>
              <a:t>O</a:t>
            </a:r>
            <a:r>
              <a:rPr lang="en-US" sz="1000" i="1" dirty="0" smtClean="0">
                <a:latin typeface="Arial" panose="020B0604020202020204" pitchFamily="34" charset="0"/>
                <a:cs typeface="Arial" panose="020B0604020202020204" pitchFamily="34" charset="0"/>
              </a:rPr>
              <a:t>bject </a:t>
            </a:r>
            <a:r>
              <a:rPr lang="en-US" sz="1000" dirty="0" smtClean="0">
                <a:latin typeface="Arial" panose="020B0604020202020204" pitchFamily="34" charset="0"/>
                <a:cs typeface="Arial" panose="020B0604020202020204" pitchFamily="34" charset="0"/>
              </a:rPr>
              <a:t>which </a:t>
            </a:r>
            <a:r>
              <a:rPr lang="en-US" sz="1000" i="1" dirty="0" smtClean="0">
                <a:latin typeface="Arial" panose="020B0604020202020204" pitchFamily="34" charset="0"/>
                <a:cs typeface="Arial" panose="020B0604020202020204" pitchFamily="34" charset="0"/>
              </a:rPr>
              <a:t>only</a:t>
            </a:r>
            <a:r>
              <a:rPr lang="en-US" sz="1000" dirty="0" smtClean="0">
                <a:latin typeface="Arial" panose="020B0604020202020204" pitchFamily="34" charset="0"/>
                <a:cs typeface="Arial" panose="020B0604020202020204" pitchFamily="34" charset="0"/>
              </a:rPr>
              <a:t> can be activated by a </a:t>
            </a:r>
            <a:r>
              <a:rPr lang="en-US" sz="1000" i="1" dirty="0" smtClean="0">
                <a:latin typeface="Arial" panose="020B0604020202020204" pitchFamily="34" charset="0"/>
                <a:cs typeface="Arial" panose="020B0604020202020204" pitchFamily="34" charset="0"/>
              </a:rPr>
              <a:t>Counter Signature</a:t>
            </a:r>
            <a:r>
              <a:rPr lang="en-US" sz="1000" dirty="0" smtClean="0">
                <a:latin typeface="Arial" panose="020B0604020202020204" pitchFamily="34" charset="0"/>
                <a:cs typeface="Arial" panose="020B0604020202020204" pitchFamily="34" charset="0"/>
              </a:rPr>
              <a:t>.  This scheme supports hotel bookings, upfront reservations for automated gas stations, as well as reoccurring payments.  The card </a:t>
            </a:r>
            <a:r>
              <a:rPr lang="en-US" sz="1000" dirty="0">
                <a:latin typeface="Arial" panose="020B0604020202020204" pitchFamily="34" charset="0"/>
                <a:cs typeface="Arial" panose="020B0604020202020204" pitchFamily="34" charset="0"/>
              </a:rPr>
              <a:t>d</a:t>
            </a:r>
            <a:r>
              <a:rPr lang="en-US" sz="1000" dirty="0" smtClean="0">
                <a:latin typeface="Arial" panose="020B0604020202020204" pitchFamily="34" charset="0"/>
                <a:cs typeface="Arial" panose="020B0604020202020204" pitchFamily="34" charset="0"/>
              </a:rPr>
              <a:t>ata </a:t>
            </a:r>
            <a:r>
              <a:rPr lang="en-US" sz="1000" i="1" dirty="0" smtClean="0">
                <a:latin typeface="Arial" panose="020B0604020202020204" pitchFamily="34" charset="0"/>
                <a:cs typeface="Arial" panose="020B0604020202020204" pitchFamily="34" charset="0"/>
              </a:rPr>
              <a:t>Encryption</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Decryption</a:t>
            </a:r>
            <a:r>
              <a:rPr lang="en-US" sz="1000" dirty="0" smtClean="0">
                <a:latin typeface="Arial" panose="020B0604020202020204" pitchFamily="34" charset="0"/>
                <a:cs typeface="Arial" panose="020B0604020202020204" pitchFamily="34" charset="0"/>
              </a:rPr>
              <a:t> processes enable standard card data to securely pass through Merchants from Issuers to Acquirers.</a:t>
            </a:r>
            <a:endParaRPr lang="en-US" sz="1000" i="1" dirty="0">
              <a:latin typeface="Arial" panose="020B0604020202020204" pitchFamily="34" charset="0"/>
              <a:cs typeface="Arial" panose="020B0604020202020204" pitchFamily="34" charset="0"/>
            </a:endParaRPr>
          </a:p>
        </p:txBody>
      </p:sp>
      <p:sp>
        <p:nvSpPr>
          <p:cNvPr id="103" name="TextBox 102"/>
          <p:cNvSpPr txBox="1"/>
          <p:nvPr/>
        </p:nvSpPr>
        <p:spPr>
          <a:xfrm>
            <a:off x="1818458" y="4023130"/>
            <a:ext cx="389850" cy="276999"/>
          </a:xfrm>
          <a:prstGeom prst="rect">
            <a:avLst/>
          </a:prstGeom>
          <a:noFill/>
        </p:spPr>
        <p:txBody>
          <a:bodyPr wrap="none" rtlCol="0">
            <a:spAutoFit/>
          </a:bodyPr>
          <a:lstStyle/>
          <a:p>
            <a:r>
              <a:rPr lang="en-US" sz="1200" dirty="0" smtClean="0">
                <a:latin typeface="Calibri"/>
                <a:sym typeface="Wingdings"/>
              </a:rPr>
              <a:t>⑦</a:t>
            </a:r>
            <a:endParaRPr lang="en-US" sz="1200" dirty="0"/>
          </a:p>
        </p:txBody>
      </p:sp>
      <p:pic>
        <p:nvPicPr>
          <p:cNvPr id="14" name="Picture 4" descr="C:\Users\Anders\AppData\Local\Microsoft\Windows\INetCache\IE\YM8GPEOA\mobile[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10800000">
            <a:off x="6235715" y="51043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2" name="TextBox 101"/>
          <p:cNvSpPr txBox="1"/>
          <p:nvPr/>
        </p:nvSpPr>
        <p:spPr>
          <a:xfrm>
            <a:off x="4528194" y="2631232"/>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grpSp>
        <p:nvGrpSpPr>
          <p:cNvPr id="21" name="Group 20"/>
          <p:cNvGrpSpPr/>
          <p:nvPr/>
        </p:nvGrpSpPr>
        <p:grpSpPr>
          <a:xfrm>
            <a:off x="6937856" y="2636992"/>
            <a:ext cx="767960" cy="720000"/>
            <a:chOff x="7188983" y="4891072"/>
            <a:chExt cx="767960" cy="720000"/>
          </a:xfrm>
          <a:effectLst>
            <a:outerShdw blurRad="50800" dist="38100" dir="2700000" algn="tl" rotWithShape="0">
              <a:prstClr val="black">
                <a:alpha val="40000"/>
              </a:prstClr>
            </a:outerShdw>
          </a:effectLst>
        </p:grpSpPr>
        <p:sp>
          <p:nvSpPr>
            <p:cNvPr id="162" name="Parallelogram 161"/>
            <p:cNvSpPr>
              <a:spLocks/>
            </p:cNvSpPr>
            <p:nvPr/>
          </p:nvSpPr>
          <p:spPr>
            <a:xfrm>
              <a:off x="7188983" y="4891072"/>
              <a:ext cx="767960" cy="720000"/>
            </a:xfrm>
            <a:prstGeom prst="parallelogram">
              <a:avLst/>
            </a:prstGeom>
            <a:solidFill>
              <a:schemeClr val="bg2">
                <a:lumMod val="9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p:cNvGrpSpPr/>
            <p:nvPr/>
          </p:nvGrpSpPr>
          <p:grpSpPr>
            <a:xfrm>
              <a:off x="7258487" y="4941168"/>
              <a:ext cx="625881" cy="617961"/>
              <a:chOff x="2634052" y="3711514"/>
              <a:chExt cx="625881" cy="617961"/>
            </a:xfrm>
          </p:grpSpPr>
          <p:sp>
            <p:nvSpPr>
              <p:cNvPr id="124" name="Parallelogram 123"/>
              <p:cNvSpPr>
                <a:spLocks noChangeAspect="1"/>
              </p:cNvSpPr>
              <p:nvPr/>
            </p:nvSpPr>
            <p:spPr>
              <a:xfrm>
                <a:off x="2634052" y="3711514"/>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Parallelogram 124"/>
              <p:cNvSpPr/>
              <p:nvPr/>
            </p:nvSpPr>
            <p:spPr>
              <a:xfrm>
                <a:off x="2777863" y="3761478"/>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Parallelogram 126"/>
              <p:cNvSpPr/>
              <p:nvPr/>
            </p:nvSpPr>
            <p:spPr>
              <a:xfrm>
                <a:off x="2700983" y="4041204"/>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219" y="186867"/>
            <a:ext cx="1051571" cy="361813"/>
          </a:xfrm>
          <a:prstGeom prst="rect">
            <a:avLst/>
          </a:prstGeom>
        </p:spPr>
      </p:pic>
      <p:sp>
        <p:nvSpPr>
          <p:cNvPr id="4" name="TextBox 3"/>
          <p:cNvSpPr txBox="1"/>
          <p:nvPr/>
        </p:nvSpPr>
        <p:spPr>
          <a:xfrm>
            <a:off x="3542449" y="1337884"/>
            <a:ext cx="4023246" cy="290916"/>
          </a:xfrm>
          <a:prstGeom prst="roundRect">
            <a:avLst/>
          </a:prstGeom>
          <a:solidFill>
            <a:schemeClr val="bg1"/>
          </a:solidFill>
          <a:ln w="9525">
            <a:solidFill>
              <a:schemeClr val="bg1">
                <a:lumMod val="65000"/>
              </a:schemeClr>
            </a:solidFill>
          </a:ln>
          <a:effectLst>
            <a:outerShdw blurRad="50800" dist="38100" dir="2700000" algn="tl" rotWithShape="0">
              <a:prstClr val="black">
                <a:alpha val="40000"/>
              </a:prstClr>
            </a:outerShdw>
          </a:effectLst>
        </p:spPr>
        <p:txBody>
          <a:bodyPr wrap="square" lIns="72000" tIns="54000" rIns="72000" bIns="54000" rtlCol="0" anchor="ctr" anchorCtr="1">
            <a:spAutoFit/>
          </a:bodyPr>
          <a:lstStyle/>
          <a:p>
            <a:pPr algn="ctr"/>
            <a:r>
              <a:rPr lang="en-US" sz="1000" dirty="0">
                <a:latin typeface="Calibri" panose="020F0502020204030204" pitchFamily="34" charset="0"/>
                <a:cs typeface="Calibri" panose="020F0502020204030204" pitchFamily="34" charset="0"/>
                <a:sym typeface="Wingdings"/>
              </a:rPr>
              <a:t>① ② ③ ④ </a:t>
            </a:r>
            <a:r>
              <a:rPr lang="en-US" sz="1000" dirty="0" smtClean="0">
                <a:latin typeface="Calibri" panose="020F0502020204030204" pitchFamily="34" charset="0"/>
                <a:cs typeface="Calibri" panose="020F0502020204030204" pitchFamily="34" charset="0"/>
                <a:sym typeface="Wingdings"/>
              </a:rPr>
              <a:t> </a:t>
            </a:r>
            <a:r>
              <a:rPr lang="en-US" sz="1000" dirty="0" smtClean="0">
                <a:latin typeface="Arial" panose="020B0604020202020204" pitchFamily="34" charset="0"/>
                <a:cs typeface="Arial" panose="020B0604020202020204" pitchFamily="34" charset="0"/>
                <a:sym typeface="Wingdings"/>
              </a:rPr>
              <a:t>Identical to Bank-to-Bank Payments</a:t>
            </a:r>
            <a:endParaRPr lang="en-US" sz="1000" dirty="0">
              <a:latin typeface="Arial" panose="020B0604020202020204" pitchFamily="34" charset="0"/>
              <a:cs typeface="Arial" panose="020B0604020202020204" pitchFamily="34" charset="0"/>
            </a:endParaRPr>
          </a:p>
        </p:txBody>
      </p:sp>
      <p:pic>
        <p:nvPicPr>
          <p:cNvPr id="1034" name="Picture 10" descr="C:\Users\Anders\AppData\Local\Microsoft\Windows\INetCache\IE\BNJC432D\jcartier-building[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75844" y="1791527"/>
            <a:ext cx="511046" cy="51705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40" name="TextBox 139"/>
          <p:cNvSpPr txBox="1"/>
          <p:nvPr/>
        </p:nvSpPr>
        <p:spPr>
          <a:xfrm>
            <a:off x="3893030" y="4725144"/>
            <a:ext cx="2317915" cy="534368"/>
          </a:xfrm>
          <a:prstGeom prst="rect">
            <a:avLst/>
          </a:prstGeom>
          <a:solidFill>
            <a:schemeClr val="bg1"/>
          </a:solidFill>
          <a:ln>
            <a:solidFill>
              <a:schemeClr val="tx1"/>
            </a:solidFill>
            <a:prstDash val="solid"/>
          </a:ln>
          <a:effectLst>
            <a:outerShdw blurRad="50800" dist="38100" dir="2700000" algn="tl" rotWithShape="0">
              <a:prstClr val="black">
                <a:alpha val="40000"/>
              </a:prstClr>
            </a:outerShdw>
          </a:effectLst>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All transaction steps are now available in a single object where each layer is </a:t>
            </a:r>
            <a:r>
              <a:rPr lang="en-US" sz="1000" i="1" dirty="0" smtClean="0">
                <a:latin typeface="Arial" panose="020B0604020202020204" pitchFamily="34" charset="0"/>
                <a:cs typeface="Arial" panose="020B0604020202020204" pitchFamily="34" charset="0"/>
              </a:rPr>
              <a:t>signed and embeds inner layers</a:t>
            </a:r>
            <a:endParaRPr lang="en-US" sz="1000" dirty="0" smtClean="0">
              <a:latin typeface="Arial" panose="020B0604020202020204" pitchFamily="34" charset="0"/>
              <a:cs typeface="Arial" panose="020B0604020202020204" pitchFamily="34" charset="0"/>
            </a:endParaRPr>
          </a:p>
        </p:txBody>
      </p:sp>
      <p:grpSp>
        <p:nvGrpSpPr>
          <p:cNvPr id="2" name="Group 1"/>
          <p:cNvGrpSpPr/>
          <p:nvPr/>
        </p:nvGrpSpPr>
        <p:grpSpPr>
          <a:xfrm>
            <a:off x="3339215" y="3047252"/>
            <a:ext cx="910697" cy="823913"/>
            <a:chOff x="3212437" y="3377802"/>
            <a:chExt cx="910697" cy="823913"/>
          </a:xfrm>
          <a:effectLst>
            <a:outerShdw blurRad="50800" dist="38100" dir="2700000" algn="tl" rotWithShape="0">
              <a:prstClr val="black">
                <a:alpha val="40000"/>
              </a:prstClr>
            </a:outerShdw>
          </a:effectLst>
        </p:grpSpPr>
        <p:sp>
          <p:nvSpPr>
            <p:cNvPr id="165" name="Parallelogram 164"/>
            <p:cNvSpPr>
              <a:spLocks noChangeAspect="1"/>
            </p:cNvSpPr>
            <p:nvPr/>
          </p:nvSpPr>
          <p:spPr>
            <a:xfrm>
              <a:off x="3212437" y="3377802"/>
              <a:ext cx="910697" cy="823913"/>
            </a:xfrm>
            <a:prstGeom prst="parallelogram">
              <a:avLst/>
            </a:prstGeom>
            <a:solidFill>
              <a:schemeClr val="tx2">
                <a:lumMod val="20000"/>
                <a:lumOff val="8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Parallelogram 148"/>
            <p:cNvSpPr>
              <a:spLocks/>
            </p:cNvSpPr>
            <p:nvPr/>
          </p:nvSpPr>
          <p:spPr>
            <a:xfrm>
              <a:off x="3284916" y="342908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Parallelogram 156"/>
            <p:cNvSpPr>
              <a:spLocks noChangeAspect="1"/>
            </p:cNvSpPr>
            <p:nvPr/>
          </p:nvSpPr>
          <p:spPr>
            <a:xfrm>
              <a:off x="3354420" y="347917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Parallelogram 160"/>
            <p:cNvSpPr/>
            <p:nvPr/>
          </p:nvSpPr>
          <p:spPr>
            <a:xfrm>
              <a:off x="3498231" y="352914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Parallelogram 162"/>
            <p:cNvSpPr/>
            <p:nvPr/>
          </p:nvSpPr>
          <p:spPr>
            <a:xfrm>
              <a:off x="3421351" y="380886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7" name="Picture 8" descr="key"/>
          <p:cNvPicPr>
            <a:picLocks noChangeAspect="1" noChangeArrowheads="1"/>
          </p:cNvPicPr>
          <p:nvPr/>
        </p:nvPicPr>
        <p:blipFill>
          <a:blip r:embed="rId4">
            <a:extLst>
              <a:ext uri="{BEBA8EAE-BF5A-486C-A8C5-ECC9F3942E4B}">
                <a14:imgProps xmlns:a14="http://schemas.microsoft.com/office/drawing/2010/main">
                  <a14:imgLayer r:embed="rId5">
                    <a14:imgEffect>
                      <a14:saturation sat="182000"/>
                    </a14:imgEffect>
                  </a14:imgLayer>
                </a14:imgProps>
              </a:ext>
              <a:ext uri="{28A0092B-C50C-407E-A947-70E740481C1C}">
                <a14:useLocalDpi xmlns:a14="http://schemas.microsoft.com/office/drawing/2010/main" val="0"/>
              </a:ext>
            </a:extLst>
          </a:blip>
          <a:srcRect/>
          <a:stretch>
            <a:fillRect/>
          </a:stretch>
        </p:blipFill>
        <p:spPr bwMode="auto">
          <a:xfrm>
            <a:off x="4323670" y="3318173"/>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9" name="Straight Arrow Connector 168"/>
          <p:cNvCxnSpPr/>
          <p:nvPr/>
        </p:nvCxnSpPr>
        <p:spPr>
          <a:xfrm>
            <a:off x="1964306" y="5130009"/>
            <a:ext cx="1800000" cy="0"/>
          </a:xfrm>
          <a:prstGeom prst="straightConnector1">
            <a:avLst/>
          </a:prstGeom>
          <a:ln w="190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316212" y="4660554"/>
            <a:ext cx="1047750" cy="928686"/>
            <a:chOff x="1261442" y="4804570"/>
            <a:chExt cx="1047750" cy="928686"/>
          </a:xfrm>
        </p:grpSpPr>
        <p:sp>
          <p:nvSpPr>
            <p:cNvPr id="84" name="Parallelogram 83"/>
            <p:cNvSpPr>
              <a:spLocks noChangeAspect="1"/>
            </p:cNvSpPr>
            <p:nvPr/>
          </p:nvSpPr>
          <p:spPr>
            <a:xfrm>
              <a:off x="1261442" y="4804570"/>
              <a:ext cx="1047750" cy="928686"/>
            </a:xfrm>
            <a:prstGeom prst="parallelogram">
              <a:avLst/>
            </a:prstGeom>
            <a:solidFill>
              <a:srgbClr val="FBF7A3"/>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Parallelogram 77"/>
            <p:cNvSpPr>
              <a:spLocks noChangeAspect="1"/>
            </p:cNvSpPr>
            <p:nvPr/>
          </p:nvSpPr>
          <p:spPr>
            <a:xfrm>
              <a:off x="1328647" y="4855592"/>
              <a:ext cx="910697" cy="823913"/>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arallelogram 78"/>
            <p:cNvSpPr>
              <a:spLocks/>
            </p:cNvSpPr>
            <p:nvPr/>
          </p:nvSpPr>
          <p:spPr>
            <a:xfrm>
              <a:off x="1401126" y="4906870"/>
              <a:ext cx="767960" cy="720000"/>
            </a:xfrm>
            <a:prstGeom prst="parallelogram">
              <a:avLst/>
            </a:prstGeom>
            <a:solidFill>
              <a:schemeClr val="bg2">
                <a:lumMod val="9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arallelogram 79"/>
            <p:cNvSpPr>
              <a:spLocks noChangeAspect="1"/>
            </p:cNvSpPr>
            <p:nvPr/>
          </p:nvSpPr>
          <p:spPr>
            <a:xfrm>
              <a:off x="1470630" y="4956966"/>
              <a:ext cx="625881" cy="617961"/>
            </a:xfrm>
            <a:prstGeom prst="parallelogram">
              <a:avLst/>
            </a:prstGeom>
            <a:solidFill>
              <a:schemeClr val="tx2">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Parallelogram 81"/>
            <p:cNvSpPr/>
            <p:nvPr/>
          </p:nvSpPr>
          <p:spPr>
            <a:xfrm>
              <a:off x="1614441" y="5006930"/>
              <a:ext cx="414109" cy="237600"/>
            </a:xfrm>
            <a:prstGeom prst="parallelogram">
              <a:avLst/>
            </a:prstGeom>
            <a:solidFill>
              <a:schemeClr val="accent6">
                <a:lumMod val="20000"/>
                <a:lumOff val="80000"/>
              </a:schemeClr>
            </a:solid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arallelogram 82"/>
            <p:cNvSpPr/>
            <p:nvPr/>
          </p:nvSpPr>
          <p:spPr>
            <a:xfrm>
              <a:off x="1537561" y="5286656"/>
              <a:ext cx="414109" cy="237600"/>
            </a:xfrm>
            <a:prstGeom prst="parallelogram">
              <a:avLst/>
            </a:prstGeom>
            <a:blipFill>
              <a:blip r:embed="rId9"/>
              <a:tile tx="0" ty="0" sx="50000" sy="50000" flip="none" algn="tl"/>
            </a:blipFill>
            <a:ln w="635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1051601" y="1714285"/>
            <a:ext cx="445844" cy="603379"/>
            <a:chOff x="8232155" y="587661"/>
            <a:chExt cx="445844" cy="603379"/>
          </a:xfrm>
        </p:grpSpPr>
        <p:pic>
          <p:nvPicPr>
            <p:cNvPr id="86"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8" name="Group 87"/>
          <p:cNvGrpSpPr/>
          <p:nvPr/>
        </p:nvGrpSpPr>
        <p:grpSpPr>
          <a:xfrm>
            <a:off x="870368" y="4742654"/>
            <a:ext cx="445844" cy="603379"/>
            <a:chOff x="8232155" y="587661"/>
            <a:chExt cx="445844" cy="603379"/>
          </a:xfrm>
        </p:grpSpPr>
        <p:pic>
          <p:nvPicPr>
            <p:cNvPr id="89" name="Picture 8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2155" y="796517"/>
              <a:ext cx="324060" cy="394523"/>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8" descr="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7959" y="587661"/>
              <a:ext cx="360040" cy="356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1" name="TextBox 90"/>
          <p:cNvSpPr txBox="1"/>
          <p:nvPr/>
        </p:nvSpPr>
        <p:spPr>
          <a:xfrm>
            <a:off x="2505079" y="5132581"/>
            <a:ext cx="121539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 Response)</a:t>
            </a:r>
            <a:endParaRPr lang="en-US" sz="1000" dirty="0">
              <a:latin typeface="Arial" panose="020B0604020202020204" pitchFamily="34" charset="0"/>
              <a:cs typeface="Arial" panose="020B0604020202020204" pitchFamily="34" charset="0"/>
            </a:endParaRPr>
          </a:p>
        </p:txBody>
      </p:sp>
      <p:sp>
        <p:nvSpPr>
          <p:cNvPr id="92" name="TextBox 91"/>
          <p:cNvSpPr txBox="1"/>
          <p:nvPr/>
        </p:nvSpPr>
        <p:spPr>
          <a:xfrm>
            <a:off x="2079292" y="3451013"/>
            <a:ext cx="1074333"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(HTTPS POST)</a:t>
            </a:r>
            <a:endParaRPr lang="en-US" sz="1000" dirty="0">
              <a:latin typeface="Arial" panose="020B0604020202020204" pitchFamily="34" charset="0"/>
              <a:cs typeface="Arial" panose="020B0604020202020204" pitchFamily="34" charset="0"/>
            </a:endParaRPr>
          </a:p>
        </p:txBody>
      </p:sp>
      <p:sp>
        <p:nvSpPr>
          <p:cNvPr id="94" name="TextBox 93"/>
          <p:cNvSpPr txBox="1"/>
          <p:nvPr/>
        </p:nvSpPr>
        <p:spPr>
          <a:xfrm>
            <a:off x="2044814" y="2996952"/>
            <a:ext cx="1031757" cy="461665"/>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“Transaction</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Request”</a:t>
            </a:r>
            <a:endParaRPr lang="en-US" sz="1200" dirty="0">
              <a:latin typeface="Arial" panose="020B0604020202020204" pitchFamily="34" charset="0"/>
              <a:cs typeface="Arial" panose="020B0604020202020204" pitchFamily="34" charset="0"/>
            </a:endParaRPr>
          </a:p>
        </p:txBody>
      </p:sp>
      <p:sp>
        <p:nvSpPr>
          <p:cNvPr id="95" name="TextBox 94"/>
          <p:cNvSpPr txBox="1"/>
          <p:nvPr/>
        </p:nvSpPr>
        <p:spPr>
          <a:xfrm>
            <a:off x="306290" y="3219506"/>
            <a:ext cx="1413151" cy="489060"/>
          </a:xfrm>
          <a:prstGeom prst="roundRect">
            <a:avLst/>
          </a:prstGeom>
          <a:noFill/>
          <a:ln>
            <a:solidFill>
              <a:schemeClr val="tx1"/>
            </a:solidFill>
            <a:prstDash val="sysDash"/>
          </a:ln>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a:t>
            </a:r>
            <a:r>
              <a:rPr lang="en-US" sz="1000" i="1" dirty="0" smtClean="0">
                <a:latin typeface="Arial" panose="020B0604020202020204" pitchFamily="34" charset="0"/>
                <a:cs typeface="Arial" panose="020B0604020202020204" pitchFamily="34" charset="0"/>
              </a:rPr>
              <a:t>Verification</a:t>
            </a: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400" dirty="0" smtClean="0">
                <a:latin typeface="Arial" panose="020B0604020202020204" pitchFamily="34" charset="0"/>
                <a:cs typeface="Arial" panose="020B0604020202020204" pitchFamily="34" charset="0"/>
              </a:rPr>
              <a:t/>
            </a:r>
            <a:br>
              <a:rPr lang="en-US" sz="4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Card Data </a:t>
            </a:r>
            <a:r>
              <a:rPr lang="en-US" sz="1000" i="1" dirty="0" smtClean="0">
                <a:latin typeface="Arial" panose="020B0604020202020204" pitchFamily="34" charset="0"/>
                <a:cs typeface="Arial" panose="020B0604020202020204" pitchFamily="34" charset="0"/>
              </a:rPr>
              <a:t>Decryption</a:t>
            </a:r>
            <a:endParaRPr lang="en-US" sz="1000" b="1" dirty="0" smtClean="0">
              <a:latin typeface="Arial" panose="020B0604020202020204" pitchFamily="34" charset="0"/>
              <a:cs typeface="Arial" panose="020B0604020202020204" pitchFamily="34" charset="0"/>
            </a:endParaRPr>
          </a:p>
        </p:txBody>
      </p:sp>
      <p:sp>
        <p:nvSpPr>
          <p:cNvPr id="6" name="Left-Right Arrow 5"/>
          <p:cNvSpPr/>
          <p:nvPr/>
        </p:nvSpPr>
        <p:spPr>
          <a:xfrm>
            <a:off x="1235314" y="4077828"/>
            <a:ext cx="568800" cy="167605"/>
          </a:xfrm>
          <a:prstGeom prst="leftRightArrow">
            <a:avLst>
              <a:gd name="adj1" fmla="val 38635"/>
              <a:gd name="adj2" fmla="val 59314"/>
            </a:avLst>
          </a:prstGeom>
          <a:solidFill>
            <a:srgbClr val="F9F26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2322514" y="4853263"/>
            <a:ext cx="389850" cy="276999"/>
          </a:xfrm>
          <a:prstGeom prst="rect">
            <a:avLst/>
          </a:prstGeom>
          <a:noFill/>
        </p:spPr>
        <p:txBody>
          <a:bodyPr wrap="none" rtlCol="0">
            <a:spAutoFit/>
          </a:bodyPr>
          <a:lstStyle/>
          <a:p>
            <a:r>
              <a:rPr lang="en-US" sz="1200" dirty="0" smtClean="0">
                <a:latin typeface="Calibri"/>
                <a:sym typeface="Wingdings"/>
              </a:rPr>
              <a:t>⑧</a:t>
            </a:r>
            <a:endParaRPr lang="en-US" sz="1200" dirty="0"/>
          </a:p>
        </p:txBody>
      </p:sp>
      <p:sp>
        <p:nvSpPr>
          <p:cNvPr id="97" name="TextBox 96"/>
          <p:cNvSpPr txBox="1"/>
          <p:nvPr/>
        </p:nvSpPr>
        <p:spPr>
          <a:xfrm>
            <a:off x="4524952" y="5373216"/>
            <a:ext cx="389850" cy="276999"/>
          </a:xfrm>
          <a:prstGeom prst="rect">
            <a:avLst/>
          </a:prstGeom>
          <a:noFill/>
        </p:spPr>
        <p:txBody>
          <a:bodyPr wrap="none" rtlCol="0">
            <a:spAutoFit/>
          </a:bodyPr>
          <a:lstStyle/>
          <a:p>
            <a:r>
              <a:rPr lang="en-US" sz="1200" dirty="0" smtClean="0">
                <a:latin typeface="Calibri"/>
                <a:sym typeface="Wingdings"/>
              </a:rPr>
              <a:t>⑨</a:t>
            </a:r>
            <a:endParaRPr lang="en-US" sz="1200" dirty="0"/>
          </a:p>
        </p:txBody>
      </p:sp>
      <p:sp>
        <p:nvSpPr>
          <p:cNvPr id="98" name="TextBox 97"/>
          <p:cNvSpPr txBox="1"/>
          <p:nvPr/>
        </p:nvSpPr>
        <p:spPr>
          <a:xfrm>
            <a:off x="2552876" y="4672807"/>
            <a:ext cx="1031757" cy="461665"/>
          </a:xfrm>
          <a:prstGeom prst="rect">
            <a:avLst/>
          </a:prstGeom>
          <a:noFill/>
        </p:spPr>
        <p:txBody>
          <a:bodyPr wrap="none" rtlCol="0">
            <a:spAutoFit/>
          </a:bodyPr>
          <a:lstStyle/>
          <a:p>
            <a:pPr algn="ctr"/>
            <a:r>
              <a:rPr lang="en-US" sz="1200" dirty="0">
                <a:latin typeface="Arial" panose="020B0604020202020204" pitchFamily="34" charset="0"/>
                <a:cs typeface="Arial" panose="020B0604020202020204" pitchFamily="34" charset="0"/>
              </a:rPr>
              <a:t>“Transaction</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Response”</a:t>
            </a:r>
            <a:endParaRPr lang="en-US" sz="1200" dirty="0">
              <a:latin typeface="Arial" panose="020B0604020202020204" pitchFamily="34" charset="0"/>
              <a:cs typeface="Arial" panose="020B0604020202020204" pitchFamily="34" charset="0"/>
            </a:endParaRPr>
          </a:p>
        </p:txBody>
      </p:sp>
      <p:sp>
        <p:nvSpPr>
          <p:cNvPr id="93" name="TextBox 92"/>
          <p:cNvSpPr txBox="1"/>
          <p:nvPr/>
        </p:nvSpPr>
        <p:spPr>
          <a:xfrm>
            <a:off x="4626770" y="3356992"/>
            <a:ext cx="1261884"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C</a:t>
            </a:r>
            <a:r>
              <a:rPr lang="en-US" sz="1000" dirty="0" smtClean="0">
                <a:latin typeface="Arial" panose="020B0604020202020204" pitchFamily="34" charset="0"/>
                <a:cs typeface="Arial" panose="020B0604020202020204" pitchFamily="34" charset="0"/>
              </a:rPr>
              <a:t>ounter Signature</a:t>
            </a:r>
            <a:endParaRPr lang="en-US" sz="1000" dirty="0">
              <a:latin typeface="Arial" panose="020B0604020202020204" pitchFamily="34" charset="0"/>
              <a:cs typeface="Arial" panose="020B0604020202020204" pitchFamily="34" charset="0"/>
            </a:endParaRPr>
          </a:p>
        </p:txBody>
      </p:sp>
      <p:sp>
        <p:nvSpPr>
          <p:cNvPr id="100" name="TextBox 99"/>
          <p:cNvSpPr txBox="1"/>
          <p:nvPr/>
        </p:nvSpPr>
        <p:spPr>
          <a:xfrm>
            <a:off x="8231723" y="2893667"/>
            <a:ext cx="660757"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1" name="TextBox 100"/>
          <p:cNvSpPr txBox="1"/>
          <p:nvPr/>
        </p:nvSpPr>
        <p:spPr>
          <a:xfrm>
            <a:off x="213467" y="4869217"/>
            <a:ext cx="660757" cy="246221"/>
          </a:xfrm>
          <a:prstGeom prst="rect">
            <a:avLst/>
          </a:prstGeom>
          <a:noFill/>
        </p:spPr>
        <p:txBody>
          <a:bodyPr wrap="none" rtlCol="0">
            <a:spAutoFit/>
          </a:bodyPr>
          <a:lstStyle/>
          <a:p>
            <a:pPr algn="r"/>
            <a:r>
              <a:rPr lang="en-US" sz="1000" dirty="0" smtClean="0">
                <a:latin typeface="Arial" panose="020B0604020202020204" pitchFamily="34" charset="0"/>
                <a:cs typeface="Arial" panose="020B0604020202020204" pitchFamily="34" charset="0"/>
              </a:rPr>
              <a:t>“Accept”</a:t>
            </a:r>
            <a:endParaRPr lang="en-US" sz="1000" dirty="0">
              <a:latin typeface="Arial" panose="020B0604020202020204" pitchFamily="34" charset="0"/>
              <a:cs typeface="Arial" panose="020B0604020202020204" pitchFamily="34" charset="0"/>
            </a:endParaRPr>
          </a:p>
        </p:txBody>
      </p:sp>
      <p:sp>
        <p:nvSpPr>
          <p:cNvPr id="104" name="TextBox 103"/>
          <p:cNvSpPr txBox="1"/>
          <p:nvPr/>
        </p:nvSpPr>
        <p:spPr>
          <a:xfrm>
            <a:off x="2072608" y="4035515"/>
            <a:ext cx="1433406" cy="246221"/>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rPr>
              <a:t>Also see </a:t>
            </a:r>
            <a:r>
              <a:rPr lang="en-US" sz="1000" dirty="0" smtClean="0">
                <a:latin typeface="Arial" panose="020B0604020202020204" pitchFamily="34" charset="0"/>
                <a:cs typeface="Arial" panose="020B0604020202020204" pitchFamily="34" charset="0"/>
                <a:hlinkClick r:id="rId12" action="ppaction://hlinksldjump"/>
              </a:rPr>
              <a:t>Hybrid Mode</a:t>
            </a:r>
            <a:endParaRPr lang="en-US" sz="1000" dirty="0">
              <a:latin typeface="Arial" panose="020B0604020202020204" pitchFamily="34" charset="0"/>
              <a:cs typeface="Arial" panose="020B0604020202020204" pitchFamily="34" charset="0"/>
            </a:endParaRPr>
          </a:p>
        </p:txBody>
      </p:sp>
      <p:sp>
        <p:nvSpPr>
          <p:cNvPr id="105" name="TextBox 104"/>
          <p:cNvSpPr txBox="1"/>
          <p:nvPr/>
        </p:nvSpPr>
        <p:spPr>
          <a:xfrm>
            <a:off x="7427273" y="1916674"/>
            <a:ext cx="1404904" cy="501662"/>
          </a:xfrm>
          <a:prstGeom prst="roundRect">
            <a:avLst>
              <a:gd name="adj" fmla="val 15585"/>
            </a:avLst>
          </a:prstGeom>
          <a:noFill/>
          <a:ln>
            <a:solidFill>
              <a:schemeClr val="tx1"/>
            </a:solidFill>
            <a:prstDash val="sysDash"/>
          </a:ln>
        </p:spPr>
        <p:txBody>
          <a:bodyPr wrap="none" lIns="72000" tIns="36000" rIns="72000" bIns="36000" rtlCol="0" anchor="ctr" anchorCtr="1">
            <a:spAutoFit/>
          </a:bodyPr>
          <a:lstStyle/>
          <a:p>
            <a:pPr>
              <a:spcBef>
                <a:spcPts val="600"/>
              </a:spcBef>
            </a:pPr>
            <a:r>
              <a:rPr lang="en-US" sz="1000" dirty="0">
                <a:latin typeface="Arial" panose="020B0604020202020204" pitchFamily="34" charset="0"/>
                <a:cs typeface="Arial" panose="020B0604020202020204" pitchFamily="34" charset="0"/>
              </a:rPr>
              <a:t>Acquirer </a:t>
            </a:r>
            <a:r>
              <a:rPr lang="en-US" sz="1000" i="1" dirty="0">
                <a:latin typeface="Arial" panose="020B0604020202020204" pitchFamily="34" charset="0"/>
                <a:cs typeface="Arial" panose="020B0604020202020204" pitchFamily="34" charset="0"/>
              </a:rPr>
              <a:t>Lookup</a:t>
            </a:r>
            <a:r>
              <a:rPr lang="en-US" sz="500" dirty="0">
                <a:latin typeface="Arial" panose="020B0604020202020204" pitchFamily="34" charset="0"/>
                <a:cs typeface="Arial" panose="020B0604020202020204" pitchFamily="34" charset="0"/>
              </a:rPr>
              <a:t> </a:t>
            </a:r>
            <a:r>
              <a:rPr lang="en-US" sz="1000" b="1" dirty="0">
                <a:latin typeface="Arial" panose="020B0604020202020204" pitchFamily="34" charset="0"/>
                <a:cs typeface="Arial" panose="020B0604020202020204" pitchFamily="34" charset="0"/>
              </a:rPr>
              <a:t>*</a:t>
            </a:r>
          </a:p>
          <a:p>
            <a:pPr>
              <a:spcBef>
                <a:spcPts val="600"/>
              </a:spcBef>
            </a:pPr>
            <a:r>
              <a:rPr lang="en-US" sz="1000" dirty="0">
                <a:latin typeface="Arial" panose="020B0604020202020204" pitchFamily="34" charset="0"/>
                <a:cs typeface="Arial" panose="020B0604020202020204" pitchFamily="34" charset="0"/>
              </a:rPr>
              <a:t>Card Data Encryption</a:t>
            </a:r>
          </a:p>
        </p:txBody>
      </p:sp>
      <p:pic>
        <p:nvPicPr>
          <p:cNvPr id="106" name="Picture 6" descr="C:\Users\Anders\AppData\Local\Microsoft\Windows\INetCache\IE\10FYNQXY\Crystal_Clear_kdm_user_female[1].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35852" y="510901"/>
            <a:ext cx="459335" cy="45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252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692696"/>
            <a:ext cx="7992888" cy="5170646"/>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PaymentClientRequest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paymentNetworks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https://supercard.com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https://bankdirect.net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://unusualcard.org</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paymentRequest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payee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amount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599.00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currency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EUR</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referenceId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#1000000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2017-09-09T06:01:36Z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2017-09-09T06:32:00Z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software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WebPKI.org -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version</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1.00</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rZ344aiTaOATmLBOdfYThvnQu_zyB1aJZrbbbks2P9I</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lKOvfJdgN8WqEbXMDYPRSMsPicm0Tk10pmer9LxvxLg</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_</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O4Ta4idtMcAHcRnjyEHkOOkb2 … afRQkUjsnp2LY8wcOn7m4b8OSDA</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1187624" y="282134"/>
            <a:ext cx="662473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Merchant Sends –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755577" y="5835877"/>
            <a:ext cx="7560839" cy="761475"/>
          </a:xfrm>
          <a:prstGeom prst="roundRect">
            <a:avLst/>
          </a:prstGeom>
          <a:solidFill>
            <a:schemeClr val="bg1">
              <a:lumMod val="95000"/>
            </a:schemeClr>
          </a:solidFill>
          <a:ln>
            <a:solidFill>
              <a:schemeClr val="tx1"/>
            </a:solidFill>
            <a:prstDash val="solid"/>
          </a:ln>
        </p:spPr>
        <p:txBody>
          <a:bodyPr wrap="square" lIns="36000" tIns="36000" rIns="36000" bIns="36000" rtlCol="0" anchor="ctr" anchorCtr="1">
            <a:spAutoFit/>
          </a:bodyPr>
          <a:lstStyle/>
          <a:p>
            <a:r>
              <a:rPr lang="en-US" sz="1000" dirty="0" smtClean="0">
                <a:latin typeface="Arial" panose="020B0604020202020204" pitchFamily="34" charset="0"/>
                <a:cs typeface="Arial" panose="020B0604020202020204" pitchFamily="34" charset="0"/>
              </a:rPr>
              <a:t>The Merchant (Payee) signs a payment request with its public key.  Note that a Merchant may belong to multiple and independent payment networks, where each network typically maintains their own Merchant </a:t>
            </a:r>
            <a:r>
              <a:rPr lang="en-US" sz="1000" b="1" dirty="0" err="1">
                <a:latin typeface="Courier New" panose="02070309020205020404" pitchFamily="49" charset="0"/>
                <a:cs typeface="Courier New" panose="02070309020205020404" pitchFamily="49" charset="0"/>
              </a:rPr>
              <a:t>publicKey</a:t>
            </a:r>
            <a:r>
              <a:rPr lang="en-US" sz="1000" dirty="0" smtClean="0">
                <a:latin typeface="Arial" panose="020B0604020202020204" pitchFamily="34" charset="0"/>
                <a:cs typeface="Arial" panose="020B0604020202020204" pitchFamily="34" charset="0"/>
              </a:rPr>
              <a:t> and/or </a:t>
            </a:r>
            <a:r>
              <a:rPr lang="en-US" sz="1000" b="1" dirty="0" smtClean="0">
                <a:latin typeface="Courier New" panose="02070309020205020404" pitchFamily="49" charset="0"/>
                <a:cs typeface="Courier New" panose="02070309020205020404" pitchFamily="49" charset="0"/>
              </a:rPr>
              <a:t>id</a:t>
            </a:r>
            <a:r>
              <a:rPr lang="en-US" sz="1000" dirty="0" smtClean="0">
                <a:latin typeface="Arial" panose="020B0604020202020204" pitchFamily="34" charset="0"/>
                <a:cs typeface="Arial" panose="020B0604020202020204" pitchFamily="34" charset="0"/>
              </a:rPr>
              <a:t> data, which is why there is an </a:t>
            </a:r>
            <a:r>
              <a:rPr lang="en-US" sz="1000" i="1" dirty="0" smtClean="0">
                <a:latin typeface="Arial" panose="020B0604020202020204" pitchFamily="34" charset="0"/>
                <a:cs typeface="Arial" panose="020B0604020202020204" pitchFamily="34" charset="0"/>
              </a:rPr>
              <a:t>array of signed requests</a:t>
            </a:r>
            <a:r>
              <a:rPr lang="en-US" sz="1000" dirty="0" smtClean="0">
                <a:latin typeface="Arial" panose="020B0604020202020204" pitchFamily="34" charset="0"/>
                <a:cs typeface="Arial" panose="020B0604020202020204" pitchFamily="34" charset="0"/>
              </a:rPr>
              <a:t> put in a </a:t>
            </a:r>
            <a:r>
              <a:rPr lang="en-US" sz="1000" b="1" dirty="0" err="1">
                <a:latin typeface="Courier New" panose="02070309020205020404" pitchFamily="49" charset="0"/>
                <a:cs typeface="Courier New" panose="02070309020205020404" pitchFamily="49" charset="0"/>
              </a:rPr>
              <a:t>PaymentClientRequest</a:t>
            </a:r>
            <a:r>
              <a:rPr lang="en-US" sz="1000" dirty="0">
                <a:latin typeface="Arial" panose="020B0604020202020204" pitchFamily="34" charset="0"/>
                <a:cs typeface="Arial" panose="020B0604020202020204" pitchFamily="34" charset="0"/>
              </a:rPr>
              <a:t> message.  The </a:t>
            </a:r>
            <a:r>
              <a:rPr lang="en-US" sz="1000" dirty="0" smtClean="0">
                <a:latin typeface="Arial" panose="020B0604020202020204" pitchFamily="34" charset="0"/>
                <a:cs typeface="Arial" panose="020B0604020202020204" pitchFamily="34" charset="0"/>
              </a:rPr>
              <a:t>request array is sent to the client which through a scenario-dependent mechanism (like Web versus NFC), </a:t>
            </a:r>
            <a:r>
              <a:rPr lang="en-US" sz="1000" i="1" dirty="0" smtClean="0">
                <a:latin typeface="Arial" panose="020B0604020202020204" pitchFamily="34" charset="0"/>
                <a:cs typeface="Arial" panose="020B0604020202020204" pitchFamily="34" charset="0"/>
              </a:rPr>
              <a:t>invokes</a:t>
            </a:r>
            <a:r>
              <a:rPr lang="en-US" sz="1000" dirty="0" smtClean="0">
                <a:latin typeface="Arial" panose="020B0604020202020204" pitchFamily="34" charset="0"/>
                <a:cs typeface="Arial" panose="020B0604020202020204" pitchFamily="34" charset="0"/>
              </a:rPr>
              <a:t> the Wallet. </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rot="10800000" flipV="1">
            <a:off x="7390441" y="1190834"/>
            <a:ext cx="769766" cy="250945"/>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355976" y="980728"/>
            <a:ext cx="4310008"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Payment method </a:t>
            </a:r>
            <a:r>
              <a:rPr lang="en-US" sz="1000" dirty="0" smtClean="0">
                <a:latin typeface="Arial" panose="020B0604020202020204" pitchFamily="34" charset="0"/>
                <a:cs typeface="Arial" panose="020B0604020202020204" pitchFamily="34" charset="0"/>
              </a:rPr>
              <a:t>URIs to be matched against  those in the virtual cards</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2083583" y="3740367"/>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58464" y="3604954"/>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113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117119" y="964015"/>
            <a:ext cx="2839257" cy="4824536"/>
            <a:chOff x="796639" y="980728"/>
            <a:chExt cx="2839257" cy="4824536"/>
          </a:xfrm>
        </p:grpSpPr>
        <p:sp>
          <p:nvSpPr>
            <p:cNvPr id="12" name="Rounded Rectangle 11"/>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1012663" y="964015"/>
            <a:ext cx="2839257" cy="4824536"/>
            <a:chOff x="796639" y="980728"/>
            <a:chExt cx="2839257" cy="4824536"/>
          </a:xfrm>
        </p:grpSpPr>
        <p:sp>
          <p:nvSpPr>
            <p:cNvPr id="10" name="Rounded Rectangle 9"/>
            <p:cNvSpPr/>
            <p:nvPr/>
          </p:nvSpPr>
          <p:spPr>
            <a:xfrm>
              <a:off x="796639" y="980728"/>
              <a:ext cx="2839257" cy="4824536"/>
            </a:xfrm>
            <a:prstGeom prst="roundRect">
              <a:avLst>
                <a:gd name="adj" fmla="val 5335"/>
              </a:avLst>
            </a:prstGeom>
            <a:solidFill>
              <a:schemeClr val="bg2"/>
            </a:solidFill>
            <a:ln w="127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1928235" y="1142740"/>
              <a:ext cx="555533" cy="72008"/>
            </a:xfrm>
            <a:prstGeom prst="roundRect">
              <a:avLst/>
            </a:prstGeom>
            <a:pattFill prst="pct25">
              <a:fgClr>
                <a:schemeClr val="bg1">
                  <a:lumMod val="65000"/>
                </a:schemeClr>
              </a:fgClr>
              <a:bgClr>
                <a:schemeClr val="bg1">
                  <a:lumMod val="95000"/>
                </a:schemeClr>
              </a:bgClr>
            </a:patt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259632" y="1124744"/>
              <a:ext cx="108000" cy="108000"/>
            </a:xfrm>
            <a:prstGeom prst="ellipse">
              <a:avLst/>
            </a:prstGeom>
            <a:gradFill flip="none" rotWithShape="1">
              <a:gsLst>
                <a:gs pos="100000">
                  <a:schemeClr val="accent1">
                    <a:lumMod val="75000"/>
                  </a:schemeClr>
                </a:gs>
                <a:gs pos="1875">
                  <a:schemeClr val="accent1">
                    <a:lumMod val="75000"/>
                  </a:schemeClr>
                </a:gs>
                <a:gs pos="50000">
                  <a:schemeClr val="accent1">
                    <a:lumMod val="40000"/>
                    <a:lumOff val="60000"/>
                  </a:schemeClr>
                </a:gs>
              </a:gsLst>
              <a:path path="circle">
                <a:fillToRect l="100000" t="100000"/>
              </a:path>
              <a:tileRect r="-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63696" y="1142740"/>
              <a:ext cx="72000" cy="72008"/>
            </a:xfrm>
            <a:prstGeom prst="ellipse">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1763688" y="282134"/>
            <a:ext cx="557020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②</a:t>
            </a:r>
            <a:r>
              <a:rPr lang="en-US" sz="1600" dirty="0" smtClean="0">
                <a:latin typeface="Arial" panose="020B0604020202020204" pitchFamily="34" charset="0"/>
                <a:cs typeface="Arial" panose="020B0604020202020204" pitchFamily="34" charset="0"/>
                <a:sym typeface="Wingdings"/>
              </a:rPr>
              <a:t> Wallet Receives the “</a:t>
            </a:r>
            <a:r>
              <a:rPr lang="en-US" sz="1600" dirty="0" err="1" smtClean="0">
                <a:latin typeface="Arial" panose="020B0604020202020204" pitchFamily="34" charset="0"/>
                <a:cs typeface="Arial" panose="020B0604020202020204" pitchFamily="34" charset="0"/>
              </a:rPr>
              <a:t>PaymentClientRequest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7683" y="1396063"/>
            <a:ext cx="2314375" cy="4114999"/>
          </a:xfrm>
          <a:prstGeom prst="rect">
            <a:avLst/>
          </a:prstGeom>
          <a:ln w="9525">
            <a:solidFill>
              <a:schemeClr val="bg1">
                <a:lumMod val="65000"/>
              </a:schemeClr>
            </a:solidFill>
          </a:ln>
        </p:spPr>
      </p:pic>
      <p:sp>
        <p:nvSpPr>
          <p:cNvPr id="16" name="TextBox 15"/>
          <p:cNvSpPr txBox="1"/>
          <p:nvPr/>
        </p:nvSpPr>
        <p:spPr>
          <a:xfrm>
            <a:off x="251520" y="6006136"/>
            <a:ext cx="8496944" cy="591216"/>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a:t>
            </a:r>
            <a:r>
              <a:rPr lang="en-US" sz="1000" b="1" dirty="0" err="1" smtClean="0">
                <a:latin typeface="Courier New" panose="02070309020205020404" pitchFamily="49" charset="0"/>
                <a:cs typeface="Courier New" panose="02070309020205020404" pitchFamily="49" charset="0"/>
              </a:rPr>
              <a:t>PaymentClientRequest</a:t>
            </a:r>
            <a:r>
              <a:rPr lang="en-US" sz="1000" dirty="0" smtClean="0">
                <a:latin typeface="Arial" panose="020B0604020202020204" pitchFamily="34" charset="0"/>
                <a:cs typeface="Arial" panose="020B0604020202020204" pitchFamily="34" charset="0"/>
              </a:rPr>
              <a:t> has been received by the client, the Wallet user interface is launched. The authorization method may consist of a PIN but could also be a biometric option such as touching a fingerprint reader.  The authorization is only used to unlock the Signature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 described in next slide.  Note that the Saturn authorization concept not </a:t>
            </a:r>
            <a:r>
              <a:rPr lang="en-US" sz="1000" dirty="0">
                <a:latin typeface="Arial" panose="020B0604020202020204" pitchFamily="34" charset="0"/>
                <a:cs typeface="Arial" panose="020B0604020202020204" pitchFamily="34" charset="0"/>
              </a:rPr>
              <a:t>only </a:t>
            </a:r>
            <a:r>
              <a:rPr lang="en-US" sz="1000" dirty="0" smtClean="0">
                <a:latin typeface="Arial" panose="020B0604020202020204" pitchFamily="34" charset="0"/>
                <a:cs typeface="Arial" panose="020B0604020202020204" pitchFamily="34" charset="0"/>
              </a:rPr>
              <a:t>emulates payment </a:t>
            </a:r>
            <a:r>
              <a:rPr lang="en-US" sz="1000" dirty="0">
                <a:latin typeface="Arial" panose="020B0604020202020204" pitchFamily="34" charset="0"/>
                <a:cs typeface="Arial" panose="020B0604020202020204" pitchFamily="34" charset="0"/>
              </a:rPr>
              <a:t>cards</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but payment terminals as well</a:t>
            </a:r>
            <a:r>
              <a:rPr lang="en-US" sz="1000" dirty="0" smtClean="0">
                <a:latin typeface="Arial" panose="020B0604020202020204" pitchFamily="34" charset="0"/>
                <a:cs typeface="Arial" panose="020B0604020202020204" pitchFamily="34" charset="0"/>
              </a:rPr>
              <a:t>.</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1183782" y="692696"/>
            <a:ext cx="2473754"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Optional: (more than one matching card)</a:t>
            </a:r>
            <a:endParaRPr lang="en-US" sz="1000" dirty="0">
              <a:latin typeface="Arial" panose="020B0604020202020204" pitchFamily="34" charset="0"/>
              <a:cs typeface="Arial" panose="020B0604020202020204" pitchFamily="34" charset="0"/>
            </a:endParaRPr>
          </a:p>
        </p:txBody>
      </p:sp>
      <p:sp>
        <p:nvSpPr>
          <p:cNvPr id="18" name="TextBox 17"/>
          <p:cNvSpPr txBox="1"/>
          <p:nvPr/>
        </p:nvSpPr>
        <p:spPr>
          <a:xfrm>
            <a:off x="5961332" y="698703"/>
            <a:ext cx="1091966" cy="246221"/>
          </a:xfrm>
          <a:prstGeom prst="rect">
            <a:avLst/>
          </a:prstGeom>
          <a:noFill/>
        </p:spPr>
        <p:txBody>
          <a:bodyPr wrap="none" rtlCol="0">
            <a:spAutoFit/>
          </a:bodyPr>
          <a:lstStyle/>
          <a:p>
            <a:pPr algn="ctr"/>
            <a:r>
              <a:rPr lang="en-US" sz="1000" dirty="0" smtClean="0">
                <a:latin typeface="Arial" panose="020B0604020202020204" pitchFamily="34" charset="0"/>
                <a:cs typeface="Arial" panose="020B0604020202020204" pitchFamily="34" charset="0"/>
              </a:rPr>
              <a:t>Authorization UI</a:t>
            </a:r>
            <a:endParaRPr lang="en-US" sz="1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1555" y="1396063"/>
            <a:ext cx="2314375" cy="4114999"/>
          </a:xfrm>
          <a:prstGeom prst="rect">
            <a:avLst/>
          </a:prstGeom>
          <a:ln w="9525">
            <a:solidFill>
              <a:schemeClr val="bg1">
                <a:lumMod val="65000"/>
              </a:schemeClr>
            </a:solidFill>
          </a:ln>
        </p:spPr>
      </p:pic>
    </p:spTree>
    <p:extLst>
      <p:ext uri="{BB962C8B-B14F-4D97-AF65-F5344CB8AC3E}">
        <p14:creationId xmlns:p14="http://schemas.microsoft.com/office/powerpoint/2010/main" val="363864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62139"/>
            <a:ext cx="7992888" cy="4555093"/>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requestHash</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a:solidFill>
                  <a:srgbClr val="0000C0"/>
                </a:solidFill>
                <a:latin typeface="Verdana"/>
              </a:rPr>
              <a:t>eYqbGYkHfAsOUTJiuqfU98Rou_mfn0etWUkvDVOF_Fw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domainName</a:t>
            </a:r>
            <a:r>
              <a:rPr lang="en-US" sz="1000" dirty="0">
                <a:solidFill>
                  <a:srgbClr val="000000"/>
                </a:solidFill>
                <a:latin typeface="Verdana"/>
              </a:rPr>
              <a:t>":  </a:t>
            </a:r>
            <a:r>
              <a:rPr lang="en-US" sz="1000" dirty="0" smtClean="0">
                <a:solidFill>
                  <a:srgbClr val="000000"/>
                </a:solidFill>
                <a:latin typeface="Verdana"/>
              </a:rPr>
              <a:t>"</a:t>
            </a:r>
            <a:r>
              <a:rPr lang="en-US" sz="1000" dirty="0" smtClean="0">
                <a:solidFill>
                  <a:srgbClr val="0000C0"/>
                </a:solidFill>
                <a:latin typeface="Verdana"/>
              </a:rPr>
              <a:t>demomerchant.com</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paymentMethod</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accountId</a:t>
            </a:r>
            <a:r>
              <a:rPr lang="en-US" sz="1000" dirty="0">
                <a:solidFill>
                  <a:srgbClr val="000000"/>
                </a:solidFill>
                <a:latin typeface="Verdana"/>
              </a:rPr>
              <a:t>": "</a:t>
            </a:r>
            <a:r>
              <a:rPr lang="en-US" sz="1000" dirty="0" smtClean="0">
                <a:solidFill>
                  <a:srgbClr val="0000C0"/>
                </a:solidFill>
                <a:latin typeface="Verdana"/>
              </a:rPr>
              <a:t>8645-7800239403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encryptionParameters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key</a:t>
            </a:r>
            <a:r>
              <a:rPr lang="en-US" sz="1000" dirty="0">
                <a:solidFill>
                  <a:srgbClr val="000000"/>
                </a:solidFill>
                <a:latin typeface="Verdana"/>
              </a:rPr>
              <a:t>": "</a:t>
            </a:r>
            <a:r>
              <a:rPr lang="en-US" sz="1000" dirty="0">
                <a:solidFill>
                  <a:srgbClr val="0000C0"/>
                </a:solidFill>
                <a:latin typeface="Verdana"/>
              </a:rPr>
              <a:t>Ivq5sSrtNNpOvN9t9_pRCfc6dqT3IuVg6H2h9NlHULs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timeStamp</a:t>
            </a:r>
            <a:r>
              <a:rPr lang="en-US" sz="1000" dirty="0">
                <a:solidFill>
                  <a:srgbClr val="000000"/>
                </a:solidFill>
                <a:latin typeface="Verdana"/>
              </a:rPr>
              <a:t>": "</a:t>
            </a:r>
            <a:r>
              <a:rPr lang="en-US" sz="1000" dirty="0" smtClean="0">
                <a:solidFill>
                  <a:srgbClr val="0000C0"/>
                </a:solidFill>
                <a:latin typeface="Verdana"/>
              </a:rPr>
              <a:t>2017-09-09T08:02:18+02:00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software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name</a:t>
            </a:r>
            <a:r>
              <a:rPr lang="en-US" sz="1000" dirty="0">
                <a:solidFill>
                  <a:srgbClr val="000000"/>
                </a:solidFill>
                <a:latin typeface="Verdana"/>
              </a:rPr>
              <a:t>": "</a:t>
            </a:r>
            <a:r>
              <a:rPr lang="en-US" sz="1000" dirty="0">
                <a:solidFill>
                  <a:srgbClr val="0000C0"/>
                </a:solidFill>
                <a:latin typeface="Verdana"/>
              </a:rPr>
              <a:t>WebPKI.org - Wallet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version</a:t>
            </a:r>
            <a:r>
              <a:rPr lang="en-US" sz="1000" dirty="0">
                <a:solidFill>
                  <a:srgbClr val="000000"/>
                </a:solidFill>
                <a:latin typeface="Verdana"/>
              </a:rPr>
              <a:t>": "</a:t>
            </a:r>
            <a:r>
              <a:rPr lang="en-US" sz="1000" dirty="0">
                <a:solidFill>
                  <a:srgbClr val="0000C0"/>
                </a:solidFill>
                <a:latin typeface="Verdana"/>
              </a:rPr>
              <a:t>1.00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signature</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vlYxD4dtFJOp1_8_QUcieWCW-4KrLMmFL2rpkY1bQDs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fxEF70yJenP3SPHM9hv-EnvhG6nXr3_S-fDqoj-F6yM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value</a:t>
            </a:r>
            <a:r>
              <a:rPr lang="en-US" sz="1000" dirty="0">
                <a:solidFill>
                  <a:srgbClr val="000000"/>
                </a:solidFill>
                <a:latin typeface="Verdana"/>
              </a:rPr>
              <a:t>": "</a:t>
            </a:r>
            <a:r>
              <a:rPr lang="en-US" sz="1000" dirty="0" smtClean="0">
                <a:solidFill>
                  <a:srgbClr val="0000C0"/>
                </a:solidFill>
                <a:latin typeface="Verdana"/>
              </a:rPr>
              <a:t>TDKWQb9idTyPXgpOgIxXeogt … lhC5_dG3uU6MPmqjQLc7jju4f0Q</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1129412" y="260648"/>
            <a:ext cx="6610940"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a:t>
            </a:r>
            <a:r>
              <a:rPr lang="en-US" sz="1600" i="1" dirty="0" smtClean="0">
                <a:latin typeface="Arial" panose="020B0604020202020204" pitchFamily="34" charset="0"/>
                <a:cs typeface="Arial" panose="020B0604020202020204" pitchFamily="34" charset="0"/>
                <a:sym typeface="Wingdings"/>
              </a:rPr>
              <a:t>Internal</a:t>
            </a:r>
            <a:r>
              <a:rPr lang="en-US" sz="1600" dirty="0" smtClean="0">
                <a:latin typeface="Arial" panose="020B0604020202020204" pitchFamily="34" charset="0"/>
                <a:cs typeface="Arial" panose="020B0604020202020204" pitchFamily="34" charset="0"/>
                <a:sym typeface="Wingdings"/>
              </a:rPr>
              <a:t> Wallet Processing – Creation of </a:t>
            </a:r>
            <a:r>
              <a:rPr lang="en-US" sz="1600" i="1" dirty="0" smtClean="0">
                <a:latin typeface="Arial" panose="020B0604020202020204" pitchFamily="34" charset="0"/>
                <a:cs typeface="Arial" panose="020B0604020202020204" pitchFamily="34" charset="0"/>
                <a:sym typeface="Wingdings"/>
              </a:rPr>
              <a:t>Signed</a:t>
            </a:r>
            <a:r>
              <a:rPr lang="en-US" sz="1600" dirty="0" smtClean="0">
                <a:latin typeface="Arial" panose="020B0604020202020204" pitchFamily="34" charset="0"/>
                <a:cs typeface="Arial" panose="020B0604020202020204" pitchFamily="34" charset="0"/>
                <a:sym typeface="Wingdings"/>
              </a:rPr>
              <a:t> Authorization Data</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539552" y="5733256"/>
            <a:ext cx="8136904" cy="761475"/>
          </a:xfrm>
          <a:prstGeom prst="roundRect">
            <a:avLst>
              <a:gd name="adj" fmla="val 13684"/>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When the user has authorized the transaction the Signature (private) </a:t>
            </a:r>
            <a:r>
              <a:rPr lang="en-US" sz="1000" dirty="0">
                <a:latin typeface="Arial" panose="020B0604020202020204" pitchFamily="34" charset="0"/>
                <a:cs typeface="Arial" panose="020B0604020202020204" pitchFamily="34" charset="0"/>
              </a:rPr>
              <a:t>K</a:t>
            </a:r>
            <a:r>
              <a:rPr lang="en-US" sz="1000" dirty="0" smtClean="0">
                <a:latin typeface="Arial" panose="020B0604020202020204" pitchFamily="34" charset="0"/>
                <a:cs typeface="Arial" panose="020B0604020202020204" pitchFamily="34" charset="0"/>
              </a:rPr>
              <a:t>ey associated with the selected card is used to sign a JSON object holding authorization data as follows : </a:t>
            </a:r>
            <a:r>
              <a:rPr lang="en-US" sz="1000" b="1" dirty="0" err="1" smtClean="0">
                <a:latin typeface="Courier New" panose="02070309020205020404" pitchFamily="49" charset="0"/>
                <a:cs typeface="Courier New" panose="02070309020205020404" pitchFamily="49" charset="0"/>
              </a:rPr>
              <a:t>requestHash</a:t>
            </a:r>
            <a:r>
              <a:rPr lang="en-US" sz="1000" dirty="0" smtClean="0">
                <a:latin typeface="Arial" panose="020B0604020202020204" pitchFamily="34" charset="0"/>
                <a:cs typeface="Arial" panose="020B0604020202020204" pitchFamily="34" charset="0"/>
              </a:rPr>
              <a:t> holds the </a:t>
            </a:r>
            <a:r>
              <a:rPr lang="en-US" sz="1000" i="1" dirty="0" smtClean="0">
                <a:latin typeface="Arial" panose="020B0604020202020204" pitchFamily="34" charset="0"/>
                <a:cs typeface="Arial" panose="020B0604020202020204" pitchFamily="34" charset="0"/>
              </a:rPr>
              <a:t>hash</a:t>
            </a:r>
            <a:r>
              <a:rPr lang="en-US" sz="1000" dirty="0" smtClean="0">
                <a:latin typeface="Arial" panose="020B0604020202020204" pitchFamily="34" charset="0"/>
                <a:cs typeface="Arial" panose="020B0604020202020204" pitchFamily="34" charset="0"/>
              </a:rPr>
              <a:t> of the </a:t>
            </a:r>
            <a:r>
              <a:rPr lang="en-US" sz="1000" b="1" dirty="0" err="1">
                <a:latin typeface="Courier New" panose="02070309020205020404" pitchFamily="49" charset="0"/>
                <a:cs typeface="Courier New" panose="02070309020205020404" pitchFamily="49" charset="0"/>
              </a:rPr>
              <a:t>PaymentRequest</a:t>
            </a:r>
            <a:r>
              <a:rPr lang="en-US" sz="1000" dirty="0" smtClean="0">
                <a:latin typeface="Arial" panose="020B0604020202020204" pitchFamily="34" charset="0"/>
                <a:cs typeface="Arial" panose="020B0604020202020204" pitchFamily="34" charset="0"/>
              </a:rPr>
              <a:t> object (see </a:t>
            </a:r>
            <a:r>
              <a:rPr lang="en-US" sz="1000" dirty="0" err="1" smtClean="0">
                <a:latin typeface="Arial" panose="020B0604020202020204" pitchFamily="34" charset="0"/>
                <a:cs typeface="Arial" panose="020B0604020202020204" pitchFamily="34" charset="0"/>
                <a:hlinkClick r:id="rId2" action="ppaction://hlinksldjump"/>
              </a:rPr>
              <a:t>PaymentRequest</a:t>
            </a:r>
            <a:r>
              <a:rPr lang="en-US" sz="1000" dirty="0" smtClean="0">
                <a:latin typeface="Arial" panose="020B0604020202020204" pitchFamily="34" charset="0"/>
                <a:cs typeface="Arial" panose="020B0604020202020204" pitchFamily="34" charset="0"/>
                <a:hlinkClick r:id="rId2" action="ppaction://hlinksldjump"/>
              </a:rPr>
              <a:t> </a:t>
            </a:r>
            <a:r>
              <a:rPr lang="en-US" sz="1000" dirty="0" smtClean="0">
                <a:latin typeface="Arial" panose="020B0604020202020204" pitchFamily="34" charset="0"/>
                <a:cs typeface="Arial" panose="020B0604020202020204" pitchFamily="34" charset="0"/>
              </a:rPr>
              <a:t>slide</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while </a:t>
            </a:r>
            <a:r>
              <a:rPr lang="en-US" sz="1000" b="1" dirty="0" err="1" smtClean="0">
                <a:latin typeface="Courier New" panose="02070309020205020404" pitchFamily="49" charset="0"/>
                <a:cs typeface="Courier New" panose="02070309020205020404" pitchFamily="49" charset="0"/>
              </a:rPr>
              <a:t>accountId</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holds the actual Account </a:t>
            </a:r>
            <a:r>
              <a:rPr lang="en-US" sz="1000" dirty="0" smtClean="0">
                <a:latin typeface="Arial" panose="020B0604020202020204" pitchFamily="34" charset="0"/>
                <a:cs typeface="Arial" panose="020B0604020202020204" pitchFamily="34" charset="0"/>
              </a:rPr>
              <a:t>ID  of </a:t>
            </a:r>
            <a:r>
              <a:rPr lang="en-US" sz="1000" dirty="0" smtClean="0">
                <a:latin typeface="Arial" panose="020B0604020202020204" pitchFamily="34" charset="0"/>
                <a:cs typeface="Arial" panose="020B0604020202020204" pitchFamily="34" charset="0"/>
              </a:rPr>
              <a:t>the selected card</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For more information about </a:t>
            </a:r>
            <a:r>
              <a:rPr lang="en-US" sz="1000" b="1"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turn to the slide </a:t>
            </a:r>
            <a:r>
              <a:rPr lang="en-US" sz="1000" dirty="0" smtClean="0">
                <a:latin typeface="Arial" panose="020B0604020202020204" pitchFamily="34" charset="0"/>
                <a:cs typeface="Arial" panose="020B0604020202020204" pitchFamily="34" charset="0"/>
                <a:hlinkClick r:id="rId3" action="ppaction://hlinksldjump"/>
              </a:rPr>
              <a:t>Risk Based Authentication</a:t>
            </a:r>
            <a:r>
              <a:rPr lang="en-US" sz="1000" dirty="0" smtClean="0">
                <a:latin typeface="Arial" panose="020B0604020202020204" pitchFamily="34" charset="0"/>
                <a:cs typeface="Arial" panose="020B0604020202020204" pitchFamily="34" charset="0"/>
              </a:rPr>
              <a:t>. </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23159" y="1322179"/>
            <a:ext cx="249701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Hash of matching payment </a:t>
            </a:r>
            <a:r>
              <a:rPr lang="en-US" sz="1000" dirty="0">
                <a:latin typeface="Arial" panose="020B0604020202020204" pitchFamily="34" charset="0"/>
                <a:cs typeface="Arial" panose="020B0604020202020204" pitchFamily="34" charset="0"/>
              </a:rPr>
              <a:t>r</a:t>
            </a:r>
            <a:r>
              <a:rPr lang="en-US" sz="1000" dirty="0" smtClean="0">
                <a:latin typeface="Arial" panose="020B0604020202020204" pitchFamily="34" charset="0"/>
                <a:cs typeface="Arial" panose="020B0604020202020204" pitchFamily="34" charset="0"/>
              </a:rPr>
              <a:t>equest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835696" y="398355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10577" y="384813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4"/>
              </a:rPr>
              <a:t>https://</a:t>
            </a:r>
            <a:r>
              <a:rPr lang="en-US" sz="1000" dirty="0" smtClean="0">
                <a:latin typeface="Arial" panose="020B0604020202020204" pitchFamily="34" charset="0"/>
                <a:cs typeface="Arial" panose="020B0604020202020204" pitchFamily="34" charset="0"/>
                <a:hlinkClick r:id="rId4"/>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852033" y="1977816"/>
            <a:ext cx="20161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Core data of selected virtual card</a:t>
            </a:r>
            <a:endParaRPr lang="en-US" sz="1000" b="1" i="1" dirty="0">
              <a:latin typeface="Arial" panose="020B0604020202020204" pitchFamily="34" charset="0"/>
              <a:cs typeface="Arial" panose="020B0604020202020204" pitchFamily="34" charset="0"/>
            </a:endParaRPr>
          </a:p>
        </p:txBody>
      </p:sp>
      <p:sp>
        <p:nvSpPr>
          <p:cNvPr id="12" name="Right Brace 11"/>
          <p:cNvSpPr/>
          <p:nvPr/>
        </p:nvSpPr>
        <p:spPr>
          <a:xfrm>
            <a:off x="3648354" y="1933415"/>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a:off x="5115816" y="1302098"/>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8779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908720"/>
            <a:ext cx="7992888" cy="4401205"/>
          </a:xfrm>
          <a:prstGeom prst="rect">
            <a:avLst/>
          </a:prstGeom>
        </p:spPr>
        <p:txBody>
          <a:bodyPr wrap="square">
            <a:spAutoFit/>
          </a:bodyPr>
          <a:lstStyle/>
          <a:p>
            <a:pPr latinLnBrk="1"/>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@context</a:t>
            </a:r>
            <a:r>
              <a:rPr lang="en-US" sz="1000" dirty="0">
                <a:solidFill>
                  <a:srgbClr val="000000"/>
                </a:solidFill>
                <a:latin typeface="Verdana"/>
              </a:rPr>
              <a:t>": "</a:t>
            </a:r>
            <a:r>
              <a:rPr lang="en-US" sz="1000" dirty="0">
                <a:solidFill>
                  <a:srgbClr val="0000C0"/>
                </a:solidFill>
                <a:latin typeface="Verdana"/>
              </a:rPr>
              <a:t>http</a:t>
            </a:r>
            <a:r>
              <a:rPr lang="en-US" sz="1000" dirty="0" smtClean="0">
                <a:solidFill>
                  <a:srgbClr val="0000C0"/>
                </a:solidFill>
                <a:latin typeface="Verdana"/>
              </a:rPr>
              <a:t>://webpki.org/</a:t>
            </a:r>
            <a:r>
              <a:rPr lang="en-US" sz="1000" dirty="0" err="1" smtClean="0">
                <a:solidFill>
                  <a:srgbClr val="0000C0"/>
                </a:solidFill>
                <a:latin typeface="Verdana"/>
              </a:rPr>
              <a:t>saturn</a:t>
            </a:r>
            <a:r>
              <a:rPr lang="en-US" sz="1000" dirty="0" smtClean="0">
                <a:solidFill>
                  <a:srgbClr val="0000C0"/>
                </a:solidFill>
                <a:latin typeface="Verdana"/>
              </a:rPr>
              <a:t>/v3</a:t>
            </a:r>
            <a:r>
              <a:rPr lang="en-US" sz="1000" dirty="0" smtClean="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606060"/>
                </a:solidFill>
                <a:latin typeface="Verdana"/>
              </a:rPr>
              <a:t>@qualifier</a:t>
            </a:r>
            <a:r>
              <a:rPr lang="en-US" sz="1000" dirty="0">
                <a:solidFill>
                  <a:srgbClr val="000000"/>
                </a:solidFill>
                <a:latin typeface="Verdana"/>
              </a:rPr>
              <a:t>": "</a:t>
            </a:r>
            <a:r>
              <a:rPr lang="en-US" sz="1000" dirty="0" err="1">
                <a:solidFill>
                  <a:srgbClr val="0000C0"/>
                </a:solidFill>
                <a:latin typeface="Verdana"/>
              </a:rPr>
              <a:t>PayerAuthorization</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providerAuthorityUrl</a:t>
            </a:r>
            <a:r>
              <a:rPr lang="en-US" sz="1000" dirty="0">
                <a:solidFill>
                  <a:srgbClr val="000000"/>
                </a:solidFill>
                <a:latin typeface="Verdana"/>
              </a:rPr>
              <a:t>": "</a:t>
            </a:r>
            <a:r>
              <a:rPr lang="en-US" sz="1000" dirty="0">
                <a:solidFill>
                  <a:srgbClr val="0000C0"/>
                </a:solidFill>
                <a:latin typeface="Verdana"/>
              </a:rPr>
              <a:t>https</a:t>
            </a:r>
            <a:r>
              <a:rPr lang="en-US" sz="1000" dirty="0" smtClean="0">
                <a:solidFill>
                  <a:srgbClr val="0000C0"/>
                </a:solidFill>
                <a:latin typeface="Verdana"/>
              </a:rPr>
              <a:t>://payproc.mybank.com/authority</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paymentMethod</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https://bankdirect.net</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encryptedAuthorization</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A128CBC-HS256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encryptedKey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ECDH-ES</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TfCrhFwZRU_ea7lUWwRi3HkuyT2yF9IxN5xKh2khjlk</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nZFwxLP0TvFXD2xPKzRTIGevgLjpiMw2BP86hszj5x4</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ephemeralKey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D7zSvy3mbS4WbB2qgKwchLRwQFir5T_p09HpnAi_RqA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gkwNJ2o6BtUASkmp1DO4UvllsQL5zAzvVEHB7t0CqX0</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iv</a:t>
            </a:r>
            <a:r>
              <a:rPr lang="en-US" sz="1000" dirty="0">
                <a:solidFill>
                  <a:srgbClr val="000000"/>
                </a:solidFill>
                <a:latin typeface="Verdana"/>
              </a:rPr>
              <a:t>": "</a:t>
            </a:r>
            <a:r>
              <a:rPr lang="en-US" sz="1000" dirty="0">
                <a:solidFill>
                  <a:srgbClr val="0000C0"/>
                </a:solidFill>
                <a:latin typeface="Verdana"/>
              </a:rPr>
              <a:t>zyConPq8uA7GFjaTkta-qA</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tag</a:t>
            </a:r>
            <a:r>
              <a:rPr lang="en-US" sz="1000" dirty="0">
                <a:solidFill>
                  <a:srgbClr val="000000"/>
                </a:solidFill>
                <a:latin typeface="Verdana"/>
              </a:rPr>
              <a:t>": "</a:t>
            </a:r>
            <a:r>
              <a:rPr lang="en-US" sz="1000" dirty="0">
                <a:solidFill>
                  <a:srgbClr val="0000C0"/>
                </a:solidFill>
                <a:latin typeface="Verdana"/>
              </a:rPr>
              <a:t>S8zUQ3tioyYPzbtNBO6Ftw</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cipherText</a:t>
            </a:r>
            <a:r>
              <a:rPr lang="en-US" sz="1000" dirty="0">
                <a:solidFill>
                  <a:srgbClr val="000000"/>
                </a:solidFill>
                <a:latin typeface="Verdana"/>
              </a:rPr>
              <a:t>": "</a:t>
            </a:r>
            <a:r>
              <a:rPr lang="en-US" sz="1000" dirty="0" smtClean="0">
                <a:solidFill>
                  <a:srgbClr val="0000C0"/>
                </a:solidFill>
                <a:latin typeface="Verdana"/>
              </a:rPr>
              <a:t>GLkd4uHnjqL_EX9tssDNLzsZj … s7u2ezBOibNoQN5V3cl2ieB-hLHj4XppJI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a:t>
            </a:r>
            <a:endParaRPr lang="en-US" sz="1000" dirty="0">
              <a:latin typeface="verdana"/>
            </a:endParaRPr>
          </a:p>
        </p:txBody>
      </p:sp>
      <p:sp>
        <p:nvSpPr>
          <p:cNvPr id="8" name="TextBox 7"/>
          <p:cNvSpPr txBox="1"/>
          <p:nvPr/>
        </p:nvSpPr>
        <p:spPr>
          <a:xfrm>
            <a:off x="467544" y="260648"/>
            <a:ext cx="8064896" cy="338554"/>
          </a:xfrm>
          <a:prstGeom prst="rect">
            <a:avLst/>
          </a:prstGeom>
          <a:noFill/>
        </p:spPr>
        <p:txBody>
          <a:bodyPr wrap="square" rtlCol="0">
            <a:spAutoFit/>
          </a:bodyPr>
          <a:lstStyle/>
          <a:p>
            <a:pPr algn="ctr"/>
            <a:r>
              <a:rPr lang="en-US" sz="1600" b="1" dirty="0" smtClean="0">
                <a:latin typeface="Arial" panose="020B0604020202020204" pitchFamily="34" charset="0"/>
                <a:cs typeface="Arial" panose="020B0604020202020204" pitchFamily="34" charset="0"/>
                <a:sym typeface="Wingdings"/>
              </a:rPr>
              <a:t>③</a:t>
            </a:r>
            <a:r>
              <a:rPr lang="en-US" sz="1600" dirty="0">
                <a:latin typeface="Arial" panose="020B0604020202020204" pitchFamily="34" charset="0"/>
                <a:cs typeface="Arial" panose="020B0604020202020204" pitchFamily="34" charset="0"/>
                <a:sym typeface="Wingdings"/>
              </a:rPr>
              <a:t> Wallet Processing – </a:t>
            </a:r>
            <a:r>
              <a:rPr lang="en-US" sz="1600" dirty="0" smtClean="0">
                <a:latin typeface="Arial" panose="020B0604020202020204" pitchFamily="34" charset="0"/>
                <a:cs typeface="Arial" panose="020B0604020202020204" pitchFamily="34" charset="0"/>
                <a:sym typeface="Wingdings"/>
              </a:rPr>
              <a:t>Creation and Sending of </a:t>
            </a:r>
            <a:r>
              <a:rPr lang="en-US" sz="1600" dirty="0">
                <a:latin typeface="Arial" panose="020B0604020202020204" pitchFamily="34" charset="0"/>
                <a:cs typeface="Arial" panose="020B0604020202020204" pitchFamily="34" charset="0"/>
                <a:sym typeface="Wingdings"/>
              </a:rPr>
              <a:t>“</a:t>
            </a:r>
            <a:r>
              <a:rPr lang="en-US" sz="1600" dirty="0" err="1" smtClean="0">
                <a:latin typeface="Arial" panose="020B0604020202020204" pitchFamily="34" charset="0"/>
                <a:cs typeface="Arial" panose="020B0604020202020204" pitchFamily="34" charset="0"/>
                <a:sym typeface="Wingdings"/>
              </a:rPr>
              <a:t>PayerAuthorization</a:t>
            </a:r>
            <a:r>
              <a:rPr lang="en-US" sz="1600" dirty="0" smtClean="0">
                <a:latin typeface="Arial" panose="020B0604020202020204" pitchFamily="34" charset="0"/>
                <a:cs typeface="Arial" panose="020B0604020202020204" pitchFamily="34" charset="0"/>
                <a:sym typeface="Wingdings"/>
              </a:rPr>
              <a:t>” JSON Message</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683568" y="5677835"/>
            <a:ext cx="7560840" cy="907301"/>
          </a:xfrm>
          <a:prstGeom prst="roundRect">
            <a:avLst>
              <a:gd name="adj" fmla="val 12400"/>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b="1" dirty="0" err="1" smtClean="0">
                <a:latin typeface="Courier New" panose="02070309020205020404" pitchFamily="49" charset="0"/>
                <a:cs typeface="Courier New" panose="02070309020205020404" pitchFamily="49" charset="0"/>
              </a:rPr>
              <a:t>PayerAuthorization</a:t>
            </a:r>
            <a:r>
              <a:rPr lang="en-US" sz="1000" dirty="0" smtClean="0">
                <a:latin typeface="Arial" panose="020B0604020202020204" pitchFamily="34" charset="0"/>
                <a:cs typeface="Arial" panose="020B0604020202020204" pitchFamily="34" charset="0"/>
              </a:rPr>
              <a:t> messages provide the URL to the issuing bank’s “Authority” object and the selected payment method which both are featured in virtual cards.  This data is used by Merchants (Payees) for routing payment authorization requests to the applicable Bank.  The actual authorization data (see previous slides) is </a:t>
            </a:r>
            <a:r>
              <a:rPr lang="en-US" sz="1000" i="1" dirty="0" smtClean="0">
                <a:latin typeface="Arial" panose="020B0604020202020204" pitchFamily="34" charset="0"/>
                <a:cs typeface="Arial" panose="020B0604020202020204" pitchFamily="34" charset="0"/>
              </a:rPr>
              <a:t>encrypted</a:t>
            </a:r>
            <a:r>
              <a:rPr lang="en-US" sz="1000" dirty="0" smtClean="0">
                <a:latin typeface="Arial" panose="020B0604020202020204" pitchFamily="34" charset="0"/>
                <a:cs typeface="Arial" panose="020B0604020202020204" pitchFamily="34" charset="0"/>
              </a:rPr>
              <a:t> by the Wallet using an </a:t>
            </a:r>
            <a:r>
              <a:rPr lang="en-US" sz="1000" i="1" dirty="0" smtClean="0">
                <a:latin typeface="Arial" panose="020B0604020202020204" pitchFamily="34" charset="0"/>
                <a:cs typeface="Arial" panose="020B0604020202020204" pitchFamily="34" charset="0"/>
              </a:rPr>
              <a:t>Issuer (</a:t>
            </a:r>
            <a:r>
              <a:rPr lang="en-US" sz="1000" i="1" smtClean="0">
                <a:latin typeface="Arial" panose="020B0604020202020204" pitchFamily="34" charset="0"/>
                <a:cs typeface="Arial" panose="020B0604020202020204" pitchFamily="34" charset="0"/>
              </a:rPr>
              <a:t>not User) </a:t>
            </a:r>
            <a:r>
              <a:rPr lang="en-US" sz="1000" i="1" dirty="0" smtClean="0">
                <a:latin typeface="Arial" panose="020B0604020202020204" pitchFamily="34" charset="0"/>
                <a:cs typeface="Arial" panose="020B0604020202020204" pitchFamily="34" charset="0"/>
              </a:rPr>
              <a:t>specific</a:t>
            </a:r>
            <a:r>
              <a:rPr lang="en-US" sz="1000" dirty="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Encryption </a:t>
            </a:r>
            <a:r>
              <a:rPr lang="en-US" sz="1000" i="1" dirty="0">
                <a:latin typeface="Arial" panose="020B0604020202020204" pitchFamily="34" charset="0"/>
                <a:cs typeface="Arial" panose="020B0604020202020204" pitchFamily="34" charset="0"/>
              </a:rPr>
              <a:t>K</a:t>
            </a:r>
            <a:r>
              <a:rPr lang="en-US" sz="1000" i="1" dirty="0" smtClean="0">
                <a:latin typeface="Arial" panose="020B0604020202020204" pitchFamily="34" charset="0"/>
                <a:cs typeface="Arial" panose="020B0604020202020204" pitchFamily="34" charset="0"/>
              </a:rPr>
              <a:t>ey</a:t>
            </a:r>
            <a:r>
              <a:rPr lang="en-US" sz="1000" dirty="0" smtClean="0">
                <a:latin typeface="Arial" panose="020B0604020202020204" pitchFamily="34" charset="0"/>
                <a:cs typeface="Arial" panose="020B0604020202020204" pitchFamily="34" charset="0"/>
              </a:rPr>
              <a:t> (with a </a:t>
            </a:r>
            <a:r>
              <a:rPr lang="en-US" sz="1000" i="1" dirty="0" smtClean="0">
                <a:latin typeface="Arial" panose="020B0604020202020204" pitchFamily="34" charset="0"/>
                <a:cs typeface="Arial" panose="020B0604020202020204" pitchFamily="34" charset="0"/>
              </a:rPr>
              <a:t>matching private key only known by the issuing Bank</a:t>
            </a:r>
            <a:r>
              <a:rPr lang="en-US" sz="1000" dirty="0" smtClean="0">
                <a:latin typeface="Arial" panose="020B0604020202020204" pitchFamily="34" charset="0"/>
                <a:cs typeface="Arial" panose="020B0604020202020204" pitchFamily="34" charset="0"/>
              </a:rPr>
              <a:t>), which also is stored in the virtual card.  That is, Merchants do not get any information concerning Users (Payers) except their Bank and associated payment method.</a:t>
            </a:r>
            <a:endParaRPr lang="en-US" sz="1000" i="1" dirty="0">
              <a:latin typeface="Arial" panose="020B0604020202020204" pitchFamily="34" charset="0"/>
              <a:cs typeface="Arial" panose="020B0604020202020204" pitchFamily="34" charset="0"/>
            </a:endParaRPr>
          </a:p>
        </p:txBody>
      </p:sp>
      <p:sp>
        <p:nvSpPr>
          <p:cNvPr id="17" name="TextBox 16"/>
          <p:cNvSpPr txBox="1"/>
          <p:nvPr/>
        </p:nvSpPr>
        <p:spPr>
          <a:xfrm>
            <a:off x="5308135" y="1457177"/>
            <a:ext cx="245052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“Non-secret” data </a:t>
            </a:r>
            <a:r>
              <a:rPr lang="en-US" sz="1000" dirty="0" smtClean="0">
                <a:latin typeface="Arial" panose="020B0604020202020204" pitchFamily="34" charset="0"/>
                <a:cs typeface="Arial" panose="020B0604020202020204" pitchFamily="34" charset="0"/>
              </a:rPr>
              <a:t>of selected virtual card</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rot="10800000">
            <a:off x="2703445" y="1787218"/>
            <a:ext cx="1508516" cy="201622"/>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33109" y="1844824"/>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2"/>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6" name="Right Brace 5"/>
          <p:cNvSpPr/>
          <p:nvPr/>
        </p:nvSpPr>
        <p:spPr>
          <a:xfrm>
            <a:off x="5098776" y="1412776"/>
            <a:ext cx="144016" cy="308113"/>
          </a:xfrm>
          <a:prstGeom prst="rightBrace">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708017" y="2288349"/>
            <a:ext cx="2314270"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Encryption Key of selected virtual card</a:t>
            </a:r>
            <a:endParaRPr lang="en-US" sz="1000" b="1" i="1" dirty="0">
              <a:latin typeface="Arial" panose="020B0604020202020204" pitchFamily="34" charset="0"/>
              <a:cs typeface="Arial" panose="020B0604020202020204" pitchFamily="34" charset="0"/>
            </a:endParaRPr>
          </a:p>
        </p:txBody>
      </p:sp>
      <p:cxnSp>
        <p:nvCxnSpPr>
          <p:cNvPr id="11" name="Straight Arrow Connector 17"/>
          <p:cNvCxnSpPr>
            <a:stCxn id="10" idx="1"/>
          </p:cNvCxnSpPr>
          <p:nvPr/>
        </p:nvCxnSpPr>
        <p:spPr>
          <a:xfrm flipH="1">
            <a:off x="2101123" y="2401645"/>
            <a:ext cx="1606894"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7"/>
          <p:cNvCxnSpPr/>
          <p:nvPr/>
        </p:nvCxnSpPr>
        <p:spPr>
          <a:xfrm rot="10800000">
            <a:off x="6579235" y="4673213"/>
            <a:ext cx="566051" cy="344680"/>
          </a:xfrm>
          <a:prstGeom prst="bentConnector3">
            <a:avLst>
              <a:gd name="adj1" fmla="val 50000"/>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74154" y="4877877"/>
            <a:ext cx="1802911"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Encrypted user authorization</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5499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552737"/>
            <a:ext cx="7992888" cy="5324535"/>
          </a:xfrm>
          <a:prstGeom prst="rect">
            <a:avLst/>
          </a:prstGeom>
        </p:spPr>
        <p:txBody>
          <a:bodyPr wrap="square">
            <a:spAutoFit/>
          </a:bodyPr>
          <a:lstStyle/>
          <a:p>
            <a:pPr latinLnBrk="1"/>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ProviderAuthority</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httpVersion</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HTTP/1.1</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payproc</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.mybank.com/authority</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://mybank.com</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serviceUrl</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https://payproc.mybank.com/service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paymentMethods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https://sepa.payments.org</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https://ultragiro.se</a:t>
            </a:r>
            <a:r>
              <a:rPr lang="en-US" sz="1000" dirty="0" smtClean="0">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a:rPr>
              <a:t> </a:t>
            </a:r>
            <a:r>
              <a:rPr lang="en-US" sz="1000" dirty="0">
                <a:solidFill>
                  <a:srgbClr val="000000"/>
                </a:solidFill>
                <a:latin typeface="Verdana"/>
              </a:rPr>
              <a:t>   "</a:t>
            </a:r>
            <a:r>
              <a:rPr lang="en-US" sz="1000" dirty="0" err="1">
                <a:solidFill>
                  <a:srgbClr val="C00000"/>
                </a:solidFill>
                <a:latin typeface="Verdana"/>
              </a:rPr>
              <a:t>signatureProfiles</a:t>
            </a:r>
            <a:r>
              <a:rPr lang="en-US" sz="1000" dirty="0">
                <a:solidFill>
                  <a:srgbClr val="000000"/>
                </a:solidFill>
                <a:latin typeface="Verdana"/>
              </a:rPr>
              <a:t>": ["</a:t>
            </a:r>
            <a:r>
              <a:rPr lang="en-US" sz="1000" dirty="0">
                <a:solidFill>
                  <a:srgbClr val="0000C0"/>
                </a:solidFill>
                <a:latin typeface="Verdana"/>
              </a:rPr>
              <a:t>http://webpki.org/</a:t>
            </a:r>
            <a:r>
              <a:rPr lang="en-US" sz="1000" dirty="0" err="1">
                <a:solidFill>
                  <a:srgbClr val="0000C0"/>
                </a:solidFill>
                <a:latin typeface="Verdana"/>
              </a:rPr>
              <a:t>saturn</a:t>
            </a:r>
            <a:r>
              <a:rPr lang="en-US" sz="1000" dirty="0">
                <a:solidFill>
                  <a:srgbClr val="0000C0"/>
                </a:solidFill>
                <a:latin typeface="Verdana"/>
              </a:rPr>
              <a:t>/v3/signatures#P-256.ES256</a:t>
            </a:r>
            <a:r>
              <a:rPr lang="en-US" sz="1000" dirty="0">
                <a:solidFill>
                  <a:srgbClr val="000000"/>
                </a:solidFill>
                <a:latin typeface="Verdana"/>
              </a:rPr>
              <a:t>"],</a:t>
            </a:r>
            <a:r>
              <a:rPr lang="en-US" sz="1000" dirty="0"/>
              <a:t/>
            </a:r>
            <a:br>
              <a:rPr lang="en-US" sz="1000" dirty="0"/>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encryptionParameters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dataEncryptionAlgorithm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A128CBC-HS256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keyEncryptionAlgorithm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ECDH-ES</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publicKey</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kty</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EC</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crv</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P-256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x</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TfCrhFwZRU_ea7lUWwRi3HkuyT2yF9IxN5xKh2khjlk</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y</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nZFwxLP0TvFXD2xPKzRTIGevgLjpiMw2BP86hszj5x4</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2017-09-09T04:34:29Z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2017-09-09T05:34:31Z</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signerCertificate</a:t>
            </a: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issuer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CN=Payment Network Sub CA3,C=EU</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serialNumber</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1461174553809</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subject</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CN=mybank.com,2.5.4.5=#130434353031,C=FR</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certificatePath</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MIIBtTCCAVmgAwIBAgIGAVQ0 … 9Ly9t7A-jMuGl3FwxFeOawwmz1bM6</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MIIDcjCCAVqgAwIBAgIBAzANB</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 … W9x5ZxVhvpP_We_5TddhlTUMNPvw</a:t>
            </a:r>
            <a:r>
              <a:rPr lang="en-US" sz="1000" dirty="0" smtClean="0">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cdRqFlzVEou5Zj-EqWGCCLtxY … JkEBD4fFOqVnU9dstv_P2BoHQ</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latin typeface="Verdana" panose="020B0604030504040204" pitchFamily="34" charset="0"/>
                <a:ea typeface="Verdana" panose="020B0604030504040204" pitchFamily="34" charset="0"/>
                <a:cs typeface="Verdana" panose="020B0604030504040204" pitchFamily="34" charset="0"/>
              </a:rPr>
              <a:t>}</a:t>
            </a:r>
          </a:p>
        </p:txBody>
      </p:sp>
      <p:sp>
        <p:nvSpPr>
          <p:cNvPr id="8" name="TextBox 7"/>
          <p:cNvSpPr txBox="1"/>
          <p:nvPr/>
        </p:nvSpPr>
        <p:spPr>
          <a:xfrm>
            <a:off x="2440440" y="260648"/>
            <a:ext cx="3732112"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Bank/Acquirer “Authority” JSON Object</a:t>
            </a:r>
            <a:endParaRPr lang="en-US" sz="1600"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a:off x="4391988" y="1139369"/>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43764" y="1056793"/>
            <a:ext cx="382962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Authority object URL of a virtual payment card issued by this bank</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a:off x="1741904" y="3888440"/>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6785" y="3753027"/>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323528" y="5835877"/>
            <a:ext cx="8449861"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a:latin typeface="Arial" panose="020B0604020202020204" pitchFamily="34" charset="0"/>
                <a:cs typeface="Arial" panose="020B0604020202020204" pitchFamily="34" charset="0"/>
              </a:rPr>
              <a:t>“Authority” objects </a:t>
            </a:r>
            <a:r>
              <a:rPr lang="en-US" sz="1000" dirty="0" smtClean="0">
                <a:latin typeface="Arial" panose="020B0604020202020204" pitchFamily="34" charset="0"/>
                <a:cs typeface="Arial" panose="020B0604020202020204" pitchFamily="34" charset="0"/>
              </a:rPr>
              <a:t>hold </a:t>
            </a:r>
            <a:r>
              <a:rPr lang="en-US" sz="1000" dirty="0">
                <a:latin typeface="Arial" panose="020B0604020202020204" pitchFamily="34" charset="0"/>
                <a:cs typeface="Arial" panose="020B0604020202020204" pitchFamily="34" charset="0"/>
              </a:rPr>
              <a:t>Keys, </a:t>
            </a:r>
            <a:r>
              <a:rPr lang="en-US" sz="1000" dirty="0" smtClean="0">
                <a:latin typeface="Arial" panose="020B0604020202020204" pitchFamily="34" charset="0"/>
                <a:cs typeface="Arial" panose="020B0604020202020204" pitchFamily="34" charset="0"/>
              </a:rPr>
              <a:t>Payment methods, </a:t>
            </a:r>
            <a:r>
              <a:rPr lang="en-US" sz="1000" dirty="0">
                <a:latin typeface="Arial" panose="020B0604020202020204" pitchFamily="34" charset="0"/>
                <a:cs typeface="Arial" panose="020B0604020202020204" pitchFamily="34" charset="0"/>
              </a:rPr>
              <a:t>and URLs which are used by </a:t>
            </a:r>
            <a:r>
              <a:rPr lang="en-US" sz="1000" dirty="0" smtClean="0">
                <a:latin typeface="Arial" panose="020B0604020202020204" pitchFamily="34" charset="0"/>
                <a:cs typeface="Arial" panose="020B0604020202020204" pitchFamily="34" charset="0"/>
              </a:rPr>
              <a:t>Merchants, Banks, and Acquirers </a:t>
            </a:r>
            <a:r>
              <a:rPr lang="en-US" sz="1000" dirty="0">
                <a:latin typeface="Arial" panose="020B0604020202020204" pitchFamily="34" charset="0"/>
                <a:cs typeface="Arial" panose="020B0604020202020204" pitchFamily="34" charset="0"/>
              </a:rPr>
              <a:t>as </a:t>
            </a:r>
            <a:r>
              <a:rPr lang="en-US" sz="1000" i="1" dirty="0">
                <a:latin typeface="Arial" panose="020B0604020202020204" pitchFamily="34" charset="0"/>
                <a:cs typeface="Arial" panose="020B0604020202020204" pitchFamily="34" charset="0"/>
              </a:rPr>
              <a:t>Secure Distributed Entity Databases</a:t>
            </a:r>
            <a:r>
              <a:rPr lang="en-US" sz="1000" dirty="0">
                <a:latin typeface="Arial" panose="020B0604020202020204" pitchFamily="34" charset="0"/>
                <a:cs typeface="Arial" panose="020B0604020202020204" pitchFamily="34" charset="0"/>
              </a:rPr>
              <a:t> creating the foundation for </a:t>
            </a:r>
            <a:r>
              <a:rPr lang="en-US" sz="1000" dirty="0" smtClean="0">
                <a:latin typeface="Arial" panose="020B0604020202020204" pitchFamily="34" charset="0"/>
                <a:cs typeface="Arial" panose="020B0604020202020204" pitchFamily="34" charset="0"/>
              </a:rPr>
              <a:t>scalability including </a:t>
            </a:r>
            <a:r>
              <a:rPr lang="en-US" sz="1000" i="1" dirty="0" smtClean="0">
                <a:latin typeface="Arial" panose="020B0604020202020204" pitchFamily="34" charset="0"/>
                <a:cs typeface="Arial" panose="020B0604020202020204" pitchFamily="34" charset="0"/>
                <a:hlinkClick r:id="rId3" action="ppaction://hlinksldjump"/>
              </a:rPr>
              <a:t>Delegated Trust</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Authority” objects are </a:t>
            </a:r>
            <a:r>
              <a:rPr lang="en-US" sz="1000" i="1" dirty="0">
                <a:latin typeface="Arial" panose="020B0604020202020204" pitchFamily="34" charset="0"/>
                <a:cs typeface="Arial" panose="020B0604020202020204" pitchFamily="34" charset="0"/>
              </a:rPr>
              <a:t>published on the Internet</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and accessed by </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HTTP </a:t>
            </a:r>
            <a:r>
              <a:rPr lang="en-US" sz="1000" dirty="0">
                <a:latin typeface="Arial" panose="020B0604020202020204" pitchFamily="34" charset="0"/>
                <a:cs typeface="Arial" panose="020B0604020202020204" pitchFamily="34" charset="0"/>
              </a:rPr>
              <a:t>GET </a:t>
            </a:r>
            <a:r>
              <a:rPr lang="en-US" sz="1000" dirty="0" smtClean="0">
                <a:latin typeface="Arial" panose="020B0604020202020204" pitchFamily="34" charset="0"/>
                <a:cs typeface="Arial" panose="020B0604020202020204" pitchFamily="34" charset="0"/>
              </a:rPr>
              <a:t>operations.  A Bank/Acquirer “Authority” object is signed by </a:t>
            </a:r>
            <a:r>
              <a:rPr lang="en-US" sz="1000" dirty="0">
                <a:latin typeface="Arial" panose="020B0604020202020204" pitchFamily="34" charset="0"/>
                <a:cs typeface="Arial" panose="020B0604020202020204" pitchFamily="34" charset="0"/>
              </a:rPr>
              <a:t>t</a:t>
            </a:r>
            <a:r>
              <a:rPr lang="en-US" sz="1000" dirty="0" smtClean="0">
                <a:latin typeface="Arial" panose="020B0604020202020204" pitchFamily="34" charset="0"/>
                <a:cs typeface="Arial" panose="020B0604020202020204" pitchFamily="34" charset="0"/>
              </a:rPr>
              <a:t>he Bank/Acquirer itself</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 The </a:t>
            </a:r>
            <a:r>
              <a:rPr lang="en-US" sz="1000" dirty="0" err="1" smtClean="0">
                <a:latin typeface="Courier New" panose="02070309020205020404" pitchFamily="49" charset="0"/>
                <a:cs typeface="Courier New" panose="02070309020205020404" pitchFamily="49" charset="0"/>
              </a:rPr>
              <a:t>paymentMethods</a:t>
            </a:r>
            <a:r>
              <a:rPr lang="en-US" sz="100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array declares</a:t>
            </a:r>
            <a:br>
              <a:rPr lang="en-US" sz="1000" dirty="0" smtClean="0">
                <a:latin typeface="Arial" panose="020B0604020202020204" pitchFamily="34" charset="0"/>
                <a:cs typeface="Arial" panose="020B0604020202020204" pitchFamily="34" charset="0"/>
              </a:rPr>
            </a:br>
            <a:r>
              <a:rPr lang="en-US" sz="1000" dirty="0" smtClean="0">
                <a:latin typeface="Arial" panose="020B0604020202020204" pitchFamily="34" charset="0"/>
                <a:cs typeface="Arial" panose="020B0604020202020204" pitchFamily="34" charset="0"/>
              </a:rPr>
              <a:t>the payment methods understood by the Bank. The </a:t>
            </a:r>
            <a:r>
              <a:rPr lang="en-US" sz="1000" dirty="0" err="1" smtClean="0">
                <a:latin typeface="Courier New" panose="02070309020205020404" pitchFamily="49" charset="0"/>
                <a:cs typeface="Courier New" panose="02070309020205020404" pitchFamily="49" charset="0"/>
              </a:rPr>
              <a:t>encryptionParameters</a:t>
            </a:r>
            <a:r>
              <a:rPr lang="en-US" sz="1000" dirty="0" smtClean="0">
                <a:latin typeface="Arial" panose="020B0604020202020204" pitchFamily="34" charset="0"/>
                <a:cs typeface="Arial" panose="020B0604020202020204" pitchFamily="34" charset="0"/>
              </a:rPr>
              <a:t> are used by </a:t>
            </a:r>
            <a:r>
              <a:rPr lang="en-US" sz="1000" dirty="0">
                <a:latin typeface="Arial" panose="020B0604020202020204" pitchFamily="34" charset="0"/>
                <a:cs typeface="Arial" panose="020B0604020202020204" pitchFamily="34" charset="0"/>
              </a:rPr>
              <a:t>I</a:t>
            </a:r>
            <a:r>
              <a:rPr lang="en-US" sz="1000" dirty="0" smtClean="0">
                <a:latin typeface="Arial" panose="020B0604020202020204" pitchFamily="34" charset="0"/>
                <a:cs typeface="Arial" panose="020B0604020202020204" pitchFamily="34" charset="0"/>
              </a:rPr>
              <a:t>ssuers for encrypting card data to Acquirers</a:t>
            </a:r>
            <a:r>
              <a:rPr lang="en-US" sz="1000" dirty="0">
                <a:latin typeface="Arial" panose="020B0604020202020204" pitchFamily="34" charset="0"/>
                <a:cs typeface="Arial" panose="020B0604020202020204" pitchFamily="34" charset="0"/>
              </a:rPr>
              <a:t>.</a:t>
            </a:r>
          </a:p>
        </p:txBody>
      </p:sp>
      <p:cxnSp>
        <p:nvCxnSpPr>
          <p:cNvPr id="9" name="Straight Arrow Connector 17"/>
          <p:cNvCxnSpPr/>
          <p:nvPr/>
        </p:nvCxnSpPr>
        <p:spPr>
          <a:xfrm rot="10800000">
            <a:off x="2560245" y="2072319"/>
            <a:ext cx="2700000" cy="288032"/>
          </a:xfrm>
          <a:prstGeom prst="bentConnector3">
            <a:avLst>
              <a:gd name="adj1" fmla="val 35516"/>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238584" y="2235416"/>
            <a:ext cx="2933816" cy="400110"/>
          </a:xfrm>
          <a:prstGeom prst="rect">
            <a:avLst/>
          </a:prstGeom>
          <a:noFill/>
        </p:spPr>
        <p:txBody>
          <a:bodyPr wrap="none" rtlCol="0">
            <a:spAutoFit/>
          </a:bodyPr>
          <a:lstStyle/>
          <a:p>
            <a:r>
              <a:rPr lang="en-US" sz="1000" dirty="0" smtClean="0">
                <a:latin typeface="Arial" panose="020B0604020202020204" pitchFamily="34" charset="0"/>
                <a:cs typeface="Arial" panose="020B0604020202020204" pitchFamily="34" charset="0"/>
                <a:hlinkClick r:id="rId4"/>
              </a:rPr>
              <a:t>https://cyberphone.github.io/doc/security/jef.html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cxnSp>
        <p:nvCxnSpPr>
          <p:cNvPr id="13" name="Straight Arrow Connector 12"/>
          <p:cNvCxnSpPr/>
          <p:nvPr/>
        </p:nvCxnSpPr>
        <p:spPr>
          <a:xfrm flipH="1">
            <a:off x="5790274" y="1753312"/>
            <a:ext cx="769562" cy="144016"/>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42050" y="1670736"/>
            <a:ext cx="1575285"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Accepted signature types</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3055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808251"/>
            <a:ext cx="8280920" cy="4708981"/>
          </a:xfrm>
          <a:prstGeom prst="rect">
            <a:avLst/>
          </a:prstGeom>
        </p:spPr>
        <p:txBody>
          <a:bodyPr wrap="square">
            <a:spAutoFit/>
          </a:bodyPr>
          <a:lstStyle/>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@context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://webpki.org/</a:t>
            </a:r>
            <a:r>
              <a:rPr lang="en-US" sz="1000" dirty="0" err="1" smtClean="0">
                <a:solidFill>
                  <a:srgbClr val="0000C0"/>
                </a:solidFill>
                <a:latin typeface="Verdana" panose="020B0604030504040204" pitchFamily="34" charset="0"/>
                <a:ea typeface="Verdana" panose="020B0604030504040204" pitchFamily="34" charset="0"/>
                <a:cs typeface="Verdana" panose="020B0604030504040204" pitchFamily="34" charset="0"/>
              </a:rPr>
              <a:t>saturn</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/v3</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606060"/>
                </a:solidFill>
                <a:latin typeface="Verdana" panose="020B0604030504040204" pitchFamily="34" charset="0"/>
                <a:ea typeface="Verdana" panose="020B0604030504040204" pitchFamily="34" charset="0"/>
                <a:cs typeface="Verdana" panose="020B0604030504040204" pitchFamily="34" charset="0"/>
              </a:rPr>
              <a:t>@qualifier</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0000C0"/>
                </a:solidFill>
                <a:latin typeface="Verdana" panose="020B0604030504040204" pitchFamily="34" charset="0"/>
                <a:ea typeface="Verdana" panose="020B0604030504040204" pitchFamily="34" charset="0"/>
                <a:cs typeface="Verdana" panose="020B0604030504040204" pitchFamily="34" charset="0"/>
              </a:rPr>
              <a:t>PayeeAuthority</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err="1" smtClean="0">
                <a:solidFill>
                  <a:srgbClr val="C00000"/>
                </a:solidFill>
                <a:latin typeface="Verdana" panose="020B0604030504040204" pitchFamily="34" charset="0"/>
                <a:ea typeface="Verdana" panose="020B0604030504040204" pitchFamily="34" charset="0"/>
                <a:cs typeface="Verdana" panose="020B0604030504040204" pitchFamily="34" charset="0"/>
              </a:rPr>
              <a:t>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saturn.bigbank.com/payees/86344</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providerAuthorityUrl</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://saturn.bigbank.com/authority</a:t>
            </a:r>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atinLnBrk="1"/>
            <a:r>
              <a:rPr lang="en-US" sz="1000" dirty="0" smtClean="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homePage</a:t>
            </a:r>
            <a:r>
              <a:rPr lang="en-US" sz="1000" dirty="0">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https</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://demomerchant.com</a:t>
            </a:r>
            <a:r>
              <a:rPr lang="en-US" sz="1000" dirty="0">
                <a:latin typeface="Verdana" panose="020B0604030504040204" pitchFamily="34" charset="0"/>
                <a:ea typeface="Verdana" panose="020B0604030504040204" pitchFamily="34" charset="0"/>
                <a:cs typeface="Verdana" panose="020B0604030504040204" pitchFamily="34" charset="0"/>
              </a:rPr>
              <a:t>",</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commonName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Demo Merchant</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id</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86344</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a:rPr>
              <a:t>    "</a:t>
            </a:r>
            <a:r>
              <a:rPr lang="en-US" sz="1000" dirty="0" err="1">
                <a:solidFill>
                  <a:srgbClr val="C00000"/>
                </a:solidFill>
                <a:latin typeface="Verdana"/>
              </a:rPr>
              <a:t>signatureParameters</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algorithm</a:t>
            </a:r>
            <a:r>
              <a:rPr lang="en-US" sz="1000" dirty="0">
                <a:solidFill>
                  <a:srgbClr val="000000"/>
                </a:solidFill>
                <a:latin typeface="Verdana"/>
              </a:rPr>
              <a:t>": "</a:t>
            </a:r>
            <a:r>
              <a:rPr lang="en-US" sz="1000" dirty="0">
                <a:solidFill>
                  <a:srgbClr val="0000C0"/>
                </a:solidFill>
                <a:latin typeface="Verdana"/>
              </a:rPr>
              <a:t>ES256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r>
              <a:rPr lang="en-US" sz="1000" dirty="0" err="1" smtClean="0">
                <a:solidFill>
                  <a:srgbClr val="C00000"/>
                </a:solidFill>
                <a:latin typeface="Verdana"/>
              </a:rPr>
              <a:t>kty</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smtClean="0">
                <a:solidFill>
                  <a:srgbClr val="C00000"/>
                </a:solidFill>
                <a:latin typeface="Verdana"/>
              </a:rPr>
              <a:t>crv</a:t>
            </a:r>
            <a:r>
              <a:rPr lang="en-US" sz="1000" dirty="0" smtClean="0">
                <a:solidFill>
                  <a:srgbClr val="000000"/>
                </a:solidFill>
                <a:latin typeface="Verdana"/>
              </a:rPr>
              <a:t>":</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rZ344aiTaOATmLBOdfYThvnQu_zyB1aJZrbbbks2P9I</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lKOvfJdgN8WqEbXMDYPRSMsPicm0Tk10pmer9LxvxLg</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err="1">
                <a:solidFill>
                  <a:srgbClr val="C00000"/>
                </a:solidFill>
                <a:latin typeface="Verdana" panose="020B0604030504040204" pitchFamily="34" charset="0"/>
                <a:ea typeface="Verdana" panose="020B0604030504040204" pitchFamily="34" charset="0"/>
                <a:cs typeface="Verdana" panose="020B0604030504040204" pitchFamily="34" charset="0"/>
              </a:rPr>
              <a:t>timeStamp</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2017-09-09T16:26:57Z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expires</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2017-09-09T17:26:58Z</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signature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algorithm</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C0"/>
                </a:solidFill>
                <a:latin typeface="Verdana" panose="020B0604030504040204" pitchFamily="34" charset="0"/>
                <a:ea typeface="Verdana" panose="020B0604030504040204" pitchFamily="34" charset="0"/>
                <a:cs typeface="Verdana" panose="020B0604030504040204" pitchFamily="34" charset="0"/>
              </a:rPr>
              <a:t>ES256</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000000"/>
                </a:solidFill>
                <a:latin typeface="Verdana"/>
              </a:rPr>
              <a:t> "</a:t>
            </a:r>
            <a:r>
              <a:rPr lang="en-US" sz="1000" dirty="0" err="1">
                <a:solidFill>
                  <a:srgbClr val="C00000"/>
                </a:solidFill>
                <a:latin typeface="Verdana"/>
              </a:rPr>
              <a:t>publicKey</a:t>
            </a:r>
            <a:r>
              <a:rPr lang="en-US" sz="1000" dirty="0">
                <a:solidFill>
                  <a:srgbClr val="000000"/>
                </a:solidFill>
                <a:latin typeface="Verdana"/>
              </a:rPr>
              <a:t>": {</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kty</a:t>
            </a:r>
            <a:r>
              <a:rPr lang="en-US" sz="1000" dirty="0">
                <a:solidFill>
                  <a:srgbClr val="000000"/>
                </a:solidFill>
                <a:latin typeface="Verdana"/>
              </a:rPr>
              <a:t>": "</a:t>
            </a:r>
            <a:r>
              <a:rPr lang="en-US" sz="1000" dirty="0">
                <a:solidFill>
                  <a:srgbClr val="0000C0"/>
                </a:solidFill>
                <a:latin typeface="Verdana"/>
              </a:rPr>
              <a:t>EC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err="1">
                <a:solidFill>
                  <a:srgbClr val="C00000"/>
                </a:solidFill>
                <a:latin typeface="Verdana"/>
              </a:rPr>
              <a:t>crv</a:t>
            </a:r>
            <a:r>
              <a:rPr lang="en-US" sz="1000" dirty="0">
                <a:solidFill>
                  <a:srgbClr val="000000"/>
                </a:solidFill>
                <a:latin typeface="Verdana"/>
              </a:rPr>
              <a:t>": "</a:t>
            </a:r>
            <a:r>
              <a:rPr lang="en-US" sz="1000" dirty="0">
                <a:solidFill>
                  <a:srgbClr val="0000C0"/>
                </a:solidFill>
                <a:latin typeface="Verdana"/>
              </a:rPr>
              <a:t>P-256</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x</a:t>
            </a:r>
            <a:r>
              <a:rPr lang="en-US" sz="1000" dirty="0">
                <a:solidFill>
                  <a:srgbClr val="000000"/>
                </a:solidFill>
                <a:latin typeface="Verdana"/>
              </a:rPr>
              <a:t>": "</a:t>
            </a:r>
            <a:r>
              <a:rPr lang="en-US" sz="1000" dirty="0">
                <a:solidFill>
                  <a:srgbClr val="0000C0"/>
                </a:solidFill>
                <a:latin typeface="Verdana"/>
              </a:rPr>
              <a:t>-Vr8Wk3ygt5J2_J3R8TrRaa-AWW7ZiXa6q1P7ELs6gc</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a:solidFill>
                  <a:srgbClr val="C00000"/>
                </a:solidFill>
                <a:latin typeface="Verdana"/>
              </a:rPr>
              <a:t>y</a:t>
            </a:r>
            <a:r>
              <a:rPr lang="en-US" sz="1000" dirty="0">
                <a:solidFill>
                  <a:srgbClr val="000000"/>
                </a:solidFill>
                <a:latin typeface="Verdana"/>
              </a:rPr>
              <a:t>": "</a:t>
            </a:r>
            <a:r>
              <a:rPr lang="en-US" sz="1000" dirty="0">
                <a:solidFill>
                  <a:srgbClr val="0000C0"/>
                </a:solidFill>
                <a:latin typeface="Verdana"/>
              </a:rPr>
              <a:t>Vuc6z3WiZ3tgXTXvU6F5qdiiYePWeUI1q9Tx83ySDcM</a:t>
            </a:r>
            <a:r>
              <a:rPr lang="en-US" sz="1000" dirty="0">
                <a:solidFill>
                  <a:srgbClr val="000000"/>
                </a:solidFill>
                <a:latin typeface="Verdana"/>
              </a:rPr>
              <a:t>"</a:t>
            </a:r>
            <a:r>
              <a:rPr lang="en-US" sz="1000" dirty="0"/>
              <a:t/>
            </a:r>
            <a:br>
              <a:rPr lang="en-US" sz="1000" dirty="0"/>
            </a:br>
            <a:r>
              <a:rPr lang="en-US" sz="1000" dirty="0">
                <a:solidFill>
                  <a:srgbClr val="000000"/>
                </a:solidFill>
                <a:latin typeface="Verdana"/>
              </a:rPr>
              <a:t>        </a:t>
            </a:r>
            <a:r>
              <a:rPr lang="en-US" sz="1000" dirty="0" smtClean="0">
                <a:solidFill>
                  <a:srgbClr val="000000"/>
                </a:solidFill>
                <a:latin typeface="Verdana"/>
              </a:rPr>
              <a:t>},</a:t>
            </a:r>
          </a:p>
          <a:p>
            <a:pPr latinLnBrk="1"/>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solidFill>
                  <a:srgbClr val="C00000"/>
                </a:solidFill>
                <a:latin typeface="Verdana" panose="020B0604030504040204" pitchFamily="34" charset="0"/>
                <a:ea typeface="Verdana" panose="020B0604030504040204" pitchFamily="34" charset="0"/>
                <a:cs typeface="Verdana" panose="020B0604030504040204" pitchFamily="34" charset="0"/>
              </a:rPr>
              <a:t>value</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smtClean="0">
                <a:solidFill>
                  <a:srgbClr val="0000C0"/>
                </a:solidFill>
                <a:latin typeface="Verdana" panose="020B0604030504040204" pitchFamily="34" charset="0"/>
                <a:ea typeface="Verdana" panose="020B0604030504040204" pitchFamily="34" charset="0"/>
                <a:cs typeface="Verdana" panose="020B0604030504040204" pitchFamily="34" charset="0"/>
              </a:rPr>
              <a:t>CKAfEg7wzCoxGiCvRAMVIug0RKU … 4AOtKZK_RPNoshOGVnxry7vQZeIuIw</a:t>
            </a: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US" sz="1000" dirty="0">
                <a:latin typeface="Verdana" panose="020B0604030504040204" pitchFamily="34" charset="0"/>
                <a:ea typeface="Verdana" panose="020B0604030504040204" pitchFamily="34" charset="0"/>
                <a:cs typeface="Verdana" panose="020B0604030504040204" pitchFamily="34" charset="0"/>
              </a:rPr>
              <a:t/>
            </a:r>
            <a:br>
              <a:rPr lang="en-US" sz="1000" dirty="0">
                <a:latin typeface="Verdana" panose="020B0604030504040204" pitchFamily="34" charset="0"/>
                <a:ea typeface="Verdana" panose="020B0604030504040204" pitchFamily="34" charset="0"/>
                <a:cs typeface="Verdana" panose="020B0604030504040204" pitchFamily="34" charset="0"/>
              </a:rPr>
            </a:br>
            <a:r>
              <a:rPr lang="en-US" sz="1000" dirty="0">
                <a:solidFill>
                  <a:srgbClr val="000000"/>
                </a:solidFill>
                <a:latin typeface="Verdana" panose="020B0604030504040204" pitchFamily="34" charset="0"/>
                <a:ea typeface="Verdana" panose="020B0604030504040204" pitchFamily="34" charset="0"/>
                <a:cs typeface="Verdana" panose="020B0604030504040204" pitchFamily="34" charset="0"/>
              </a:rPr>
              <a:t>}</a:t>
            </a:r>
            <a:endParaRPr lang="en-US" sz="1000" dirty="0">
              <a:latin typeface="Verdana" panose="020B0604030504040204" pitchFamily="34" charset="0"/>
              <a:ea typeface="Verdana" panose="020B0604030504040204" pitchFamily="34" charset="0"/>
              <a:cs typeface="Verdana" panose="020B0604030504040204" pitchFamily="34" charset="0"/>
            </a:endParaRPr>
          </a:p>
        </p:txBody>
      </p:sp>
      <p:sp>
        <p:nvSpPr>
          <p:cNvPr id="8" name="TextBox 7"/>
          <p:cNvSpPr txBox="1"/>
          <p:nvPr/>
        </p:nvSpPr>
        <p:spPr>
          <a:xfrm>
            <a:off x="2268118" y="260648"/>
            <a:ext cx="4076758" cy="338554"/>
          </a:xfrm>
          <a:prstGeom prst="rect">
            <a:avLst/>
          </a:prstGeom>
          <a:noFill/>
        </p:spPr>
        <p:txBody>
          <a:bodyPr wrap="none" rtlCol="0">
            <a:spAutoFit/>
          </a:bodyPr>
          <a:lstStyle/>
          <a:p>
            <a:pPr algn="ctr"/>
            <a:r>
              <a:rPr lang="en-US" sz="1600" dirty="0" smtClean="0">
                <a:latin typeface="Arial" panose="020B0604020202020204" pitchFamily="34" charset="0"/>
                <a:cs typeface="Arial" panose="020B0604020202020204" pitchFamily="34" charset="0"/>
              </a:rPr>
              <a:t>Merchant (Payee) “Authority” JSON Object</a:t>
            </a:r>
            <a:endParaRPr lang="en-US" sz="1600" dirty="0">
              <a:latin typeface="Arial" panose="020B0604020202020204" pitchFamily="34" charset="0"/>
              <a:cs typeface="Arial" panose="020B0604020202020204" pitchFamily="34" charset="0"/>
            </a:endParaRPr>
          </a:p>
        </p:txBody>
      </p:sp>
      <p:sp>
        <p:nvSpPr>
          <p:cNvPr id="9" name="TextBox 8"/>
          <p:cNvSpPr txBox="1"/>
          <p:nvPr/>
        </p:nvSpPr>
        <p:spPr>
          <a:xfrm>
            <a:off x="467544" y="5835877"/>
            <a:ext cx="8107759" cy="761475"/>
          </a:xfrm>
          <a:prstGeom prst="roundRect">
            <a:avLst/>
          </a:prstGeom>
          <a:solidFill>
            <a:schemeClr val="bg1">
              <a:lumMod val="95000"/>
            </a:schemeClr>
          </a:solidFill>
          <a:ln>
            <a:solidFill>
              <a:schemeClr val="tx1"/>
            </a:solidFill>
            <a:prstDash val="solid"/>
          </a:ln>
        </p:spPr>
        <p:txBody>
          <a:bodyPr wrap="squar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A Merchant (Payee) “Authority” object is like a </a:t>
            </a:r>
            <a:r>
              <a:rPr lang="en-US" sz="1000" i="1" dirty="0" smtClean="0">
                <a:latin typeface="Arial" panose="020B0604020202020204" pitchFamily="34" charset="0"/>
                <a:cs typeface="Arial" panose="020B0604020202020204" pitchFamily="34" charset="0"/>
              </a:rPr>
              <a:t>short-lived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automatically updated</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X.509 certificate not requiring a CA</a:t>
            </a:r>
            <a:r>
              <a:rPr lang="en-US" sz="1000" dirty="0" smtClean="0">
                <a:latin typeface="Arial" panose="020B0604020202020204" pitchFamily="34" charset="0"/>
                <a:cs typeface="Arial" panose="020B0604020202020204" pitchFamily="34" charset="0"/>
              </a:rPr>
              <a:t>.  Such an object is published on the address </a:t>
            </a:r>
            <a:r>
              <a:rPr lang="en-US" sz="1000" b="1" dirty="0" err="1">
                <a:latin typeface="Courier New" panose="02070309020205020404" pitchFamily="49" charset="0"/>
                <a:cs typeface="Courier New" panose="02070309020205020404" pitchFamily="49" charset="0"/>
              </a:rPr>
              <a:t>authorityUrl</a:t>
            </a:r>
            <a:r>
              <a:rPr lang="en-US" sz="1000" dirty="0" smtClean="0">
                <a:latin typeface="Arial" panose="020B0604020202020204" pitchFamily="34" charset="0"/>
                <a:cs typeface="Arial" panose="020B0604020202020204" pitchFamily="34" charset="0"/>
              </a:rPr>
              <a:t> hosted by the party (Bank or Acquirer) which vouches for the Merchant.  If a Merchant is to be “revoked”, the object is simply removed.  To automate revocation checks, there is an </a:t>
            </a:r>
            <a:r>
              <a:rPr lang="en-US" sz="1000" b="1" dirty="0" smtClean="0">
                <a:latin typeface="Courier New" panose="02070309020205020404" pitchFamily="49" charset="0"/>
                <a:cs typeface="Courier New" panose="02070309020205020404" pitchFamily="49" charset="0"/>
              </a:rPr>
              <a:t>expires</a:t>
            </a:r>
            <a:r>
              <a:rPr lang="en-US" sz="1000" dirty="0" smtClean="0">
                <a:latin typeface="Arial" panose="020B0604020202020204" pitchFamily="34" charset="0"/>
                <a:cs typeface="Arial" panose="020B0604020202020204" pitchFamily="34" charset="0"/>
              </a:rPr>
              <a:t> attribute which also is used to clear caching of Merchant “Authority” objects.  The </a:t>
            </a:r>
            <a:r>
              <a:rPr lang="en-US" sz="1000" b="1" dirty="0" err="1">
                <a:latin typeface="Courier New" panose="02070309020205020404" pitchFamily="49" charset="0"/>
                <a:cs typeface="Courier New" panose="02070309020205020404" pitchFamily="49" charset="0"/>
              </a:rPr>
              <a:t>signatureParameters</a:t>
            </a:r>
            <a:r>
              <a:rPr lang="en-US" sz="1000" dirty="0" smtClean="0">
                <a:latin typeface="Arial" panose="020B0604020202020204" pitchFamily="34" charset="0"/>
                <a:cs typeface="Arial" panose="020B0604020202020204" pitchFamily="34" charset="0"/>
              </a:rPr>
              <a:t> list enable key renewals as well as validation of signatures using old keys.</a:t>
            </a:r>
            <a:endParaRPr lang="en-US" sz="1000" i="1" dirty="0">
              <a:latin typeface="Arial" panose="020B0604020202020204" pitchFamily="34" charset="0"/>
              <a:cs typeface="Arial" panose="020B0604020202020204" pitchFamily="34" charset="0"/>
            </a:endParaRPr>
          </a:p>
        </p:txBody>
      </p:sp>
      <p:cxnSp>
        <p:nvCxnSpPr>
          <p:cNvPr id="11" name="Straight Arrow Connector 10"/>
          <p:cNvCxnSpPr/>
          <p:nvPr/>
        </p:nvCxnSpPr>
        <p:spPr>
          <a:xfrm flipH="1" flipV="1">
            <a:off x="4818212" y="1549161"/>
            <a:ext cx="761900" cy="5539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08850" y="1491257"/>
            <a:ext cx="3266453"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Bank/</a:t>
            </a:r>
            <a:r>
              <a:rPr lang="en-US" sz="1000" dirty="0">
                <a:latin typeface="Arial" panose="020B0604020202020204" pitchFamily="34" charset="0"/>
                <a:cs typeface="Arial" panose="020B0604020202020204" pitchFamily="34" charset="0"/>
              </a:rPr>
              <a:t>A</a:t>
            </a:r>
            <a:r>
              <a:rPr lang="en-US" sz="1000" dirty="0" smtClean="0">
                <a:latin typeface="Arial" panose="020B0604020202020204" pitchFamily="34" charset="0"/>
                <a:cs typeface="Arial" panose="020B0604020202020204" pitchFamily="34" charset="0"/>
              </a:rPr>
              <a:t>cquirer “Authority” object</a:t>
            </a:r>
            <a:endParaRPr lang="en-US" sz="1000" b="1" i="1" dirty="0">
              <a:latin typeface="Arial" panose="020B0604020202020204" pitchFamily="34" charset="0"/>
              <a:cs typeface="Arial" panose="020B0604020202020204" pitchFamily="34" charset="0"/>
            </a:endParaRPr>
          </a:p>
        </p:txBody>
      </p:sp>
      <p:cxnSp>
        <p:nvCxnSpPr>
          <p:cNvPr id="12" name="Straight Arrow Connector 11"/>
          <p:cNvCxnSpPr/>
          <p:nvPr/>
        </p:nvCxnSpPr>
        <p:spPr>
          <a:xfrm flipH="1">
            <a:off x="1835696" y="3828182"/>
            <a:ext cx="2088232" cy="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10577" y="3692769"/>
            <a:ext cx="2933816" cy="400110"/>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hlinkClick r:id="rId2"/>
              </a:rPr>
              <a:t>https://</a:t>
            </a:r>
            <a:r>
              <a:rPr lang="en-US" sz="1000" dirty="0" smtClean="0">
                <a:latin typeface="Arial" panose="020B0604020202020204" pitchFamily="34" charset="0"/>
                <a:cs typeface="Arial" panose="020B0604020202020204" pitchFamily="34" charset="0"/>
                <a:hlinkClick r:id="rId2"/>
              </a:rPr>
              <a:t>cyberphone.github.io/doc/security/jcs.html</a:t>
            </a:r>
            <a:endParaRPr lang="en-US" sz="1000" dirty="0" smtClean="0">
              <a:latin typeface="Arial" panose="020B0604020202020204" pitchFamily="34" charset="0"/>
              <a:cs typeface="Arial" panose="020B0604020202020204" pitchFamily="34" charset="0"/>
            </a:endParaRPr>
          </a:p>
          <a:p>
            <a:endParaRPr lang="en-US" sz="1000" dirty="0" smtClean="0">
              <a:latin typeface="Arial" panose="020B0604020202020204" pitchFamily="34" charset="0"/>
              <a:cs typeface="Arial" panose="020B0604020202020204" pitchFamily="34" charset="0"/>
            </a:endParaRPr>
          </a:p>
        </p:txBody>
      </p:sp>
      <p:sp>
        <p:nvSpPr>
          <p:cNvPr id="10" name="TextBox 9"/>
          <p:cNvSpPr txBox="1"/>
          <p:nvPr/>
        </p:nvSpPr>
        <p:spPr>
          <a:xfrm>
            <a:off x="5308850" y="2442144"/>
            <a:ext cx="124346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Merchant core data</a:t>
            </a:r>
            <a:endParaRPr lang="en-US" sz="1000" b="1" i="1" dirty="0">
              <a:latin typeface="Arial" panose="020B0604020202020204" pitchFamily="34" charset="0"/>
              <a:cs typeface="Arial" panose="020B0604020202020204" pitchFamily="34" charset="0"/>
            </a:endParaRPr>
          </a:p>
        </p:txBody>
      </p:sp>
      <p:sp>
        <p:nvSpPr>
          <p:cNvPr id="14" name="Right Brace 13"/>
          <p:cNvSpPr/>
          <p:nvPr/>
        </p:nvSpPr>
        <p:spPr>
          <a:xfrm>
            <a:off x="5042845" y="1721635"/>
            <a:ext cx="177227" cy="1652936"/>
          </a:xfrm>
          <a:prstGeom prst="rightBrace">
            <a:avLst>
              <a:gd name="adj1" fmla="val 45684"/>
              <a:gd name="adj2" fmla="val 50000"/>
            </a:avLst>
          </a:prstGeom>
          <a:ln w="63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p:cNvCxnSpPr/>
          <p:nvPr/>
        </p:nvCxnSpPr>
        <p:spPr>
          <a:xfrm flipH="1">
            <a:off x="4696949" y="1238040"/>
            <a:ext cx="912308" cy="151410"/>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8850" y="1124744"/>
            <a:ext cx="2416862"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URL to the Merchant’s “Authority” object</a:t>
            </a:r>
            <a:endParaRPr lang="en-US" sz="1000" b="1" i="1" dirty="0">
              <a:latin typeface="Arial" panose="020B0604020202020204" pitchFamily="34" charset="0"/>
              <a:cs typeface="Arial" panose="020B0604020202020204" pitchFamily="34" charset="0"/>
            </a:endParaRPr>
          </a:p>
        </p:txBody>
      </p:sp>
      <p:cxnSp>
        <p:nvCxnSpPr>
          <p:cNvPr id="18" name="Straight Arrow Connector 17"/>
          <p:cNvCxnSpPr/>
          <p:nvPr/>
        </p:nvCxnSpPr>
        <p:spPr>
          <a:xfrm flipH="1" flipV="1">
            <a:off x="1971328" y="4149079"/>
            <a:ext cx="3896816" cy="1"/>
          </a:xfrm>
          <a:prstGeom prst="straightConnector1">
            <a:avLst/>
          </a:prstGeom>
          <a:ln w="635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35896" y="4034374"/>
            <a:ext cx="4441454" cy="226591"/>
          </a:xfrm>
          <a:prstGeom prst="rect">
            <a:avLst/>
          </a:prstGeom>
          <a:solidFill>
            <a:schemeClr val="bg1"/>
          </a:solidFill>
          <a:ln w="9525" cmpd="sng">
            <a:solidFill>
              <a:schemeClr val="bg1">
                <a:lumMod val="65000"/>
              </a:schemeClr>
            </a:solidFill>
            <a:prstDash val="solid"/>
          </a:ln>
          <a:effectLst>
            <a:outerShdw blurRad="50800" dist="38100" dir="2700000" algn="tl" rotWithShape="0">
              <a:prstClr val="black">
                <a:alpha val="40000"/>
              </a:prstClr>
            </a:outerShdw>
          </a:effectLst>
        </p:spPr>
        <p:txBody>
          <a:bodyPr wrap="none" lIns="72000" tIns="36000" rIns="72000" bIns="36000" rtlCol="0" anchor="ctr" anchorCtr="1">
            <a:spAutoFit/>
          </a:bodyPr>
          <a:lstStyle/>
          <a:p>
            <a:r>
              <a:rPr lang="en-US" sz="1000" dirty="0" smtClean="0">
                <a:latin typeface="Arial" panose="020B0604020202020204" pitchFamily="34" charset="0"/>
                <a:cs typeface="Arial" panose="020B0604020202020204" pitchFamily="34" charset="0"/>
              </a:rPr>
              <a:t>The same key as in the </a:t>
            </a:r>
            <a:r>
              <a:rPr lang="en-US" sz="1000" dirty="0">
                <a:latin typeface="Arial" panose="020B0604020202020204" pitchFamily="34" charset="0"/>
                <a:cs typeface="Arial" panose="020B0604020202020204" pitchFamily="34" charset="0"/>
              </a:rPr>
              <a:t>Bank/Acquirer “Authority” object signature </a:t>
            </a:r>
            <a:r>
              <a:rPr lang="en-US" sz="1000" dirty="0" smtClean="0">
                <a:latin typeface="Arial" panose="020B0604020202020204" pitchFamily="34" charset="0"/>
                <a:cs typeface="Arial" panose="020B0604020202020204" pitchFamily="34" charset="0"/>
              </a:rPr>
              <a:t>certificate</a:t>
            </a:r>
            <a:endParaRPr lang="en-US" sz="10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4300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6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13261</TotalTime>
  <Words>1576</Words>
  <Application>Microsoft Office PowerPoint</Application>
  <PresentationFormat>On-screen Show (4:3)</PresentationFormat>
  <Paragraphs>252</Paragraphs>
  <Slides>15</Slides>
  <Notes>0</Notes>
  <HiddenSlides>0</HiddenSlides>
  <MMClips>0</MMClips>
  <ScaleCrop>false</ScaleCrop>
  <HeadingPairs>
    <vt:vector size="4" baseType="variant">
      <vt:variant>
        <vt:lpstr>Theme</vt:lpstr>
      </vt:variant>
      <vt:variant>
        <vt:i4>8</vt:i4>
      </vt:variant>
      <vt:variant>
        <vt:lpstr>Slide Titles</vt:lpstr>
      </vt:variant>
      <vt:variant>
        <vt:i4>15</vt:i4>
      </vt:variant>
    </vt:vector>
  </HeadingPairs>
  <TitlesOfParts>
    <vt:vector size="23" baseType="lpstr">
      <vt:lpstr>Office Theme</vt:lpstr>
      <vt:lpstr>6_Custom Design</vt:lpstr>
      <vt:lpstr>5_Custom Design</vt:lpstr>
      <vt:lpstr>4_Custom Design</vt:lpstr>
      <vt:lpstr>3_Custom Design</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Saturn V3 Presentation</dc:title>
  <dc:creator>Anders Rundgren</dc:creator>
  <cp:lastModifiedBy>Anders</cp:lastModifiedBy>
  <cp:revision>477</cp:revision>
  <dcterms:created xsi:type="dcterms:W3CDTF">2016-04-29T15:32:52Z</dcterms:created>
  <dcterms:modified xsi:type="dcterms:W3CDTF">2017-09-27T09:35:37Z</dcterms:modified>
</cp:coreProperties>
</file>