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3" autoAdjust="0"/>
    <p:restoredTop sz="99606" autoAdjust="0"/>
  </p:normalViewPr>
  <p:slideViewPr>
    <p:cSldViewPr>
      <p:cViewPr varScale="1">
        <p:scale>
          <a:sx n="91" d="100"/>
          <a:sy n="91" d="100"/>
        </p:scale>
        <p:origin x="-2097"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7270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15992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2613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0E38-6FF2-48B3-BDAB-4FA23B840E92}" type="datetimeFigureOut">
              <a:rPr lang="en-US" smtClean="0"/>
              <a:t>2020-12-17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4322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80E38-6FF2-48B3-BDAB-4FA23B840E92}" type="datetimeFigureOut">
              <a:rPr lang="en-US" smtClean="0"/>
              <a:t>2020-12-17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144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80E38-6FF2-48B3-BDAB-4FA23B840E92}" type="datetimeFigureOut">
              <a:rPr lang="en-US" smtClean="0"/>
              <a:t>2020-12-17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9693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80E38-6FF2-48B3-BDAB-4FA23B840E92}" type="datetimeFigureOut">
              <a:rPr lang="en-US" smtClean="0"/>
              <a:t>2020-12-17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803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80E38-6FF2-48B3-BDAB-4FA23B840E92}" type="datetimeFigureOut">
              <a:rPr lang="en-US" smtClean="0"/>
              <a:t>2020-12-17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0459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09781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63052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80E38-6FF2-48B3-BDAB-4FA23B840E92}" type="datetimeFigureOut">
              <a:rPr lang="en-US" smtClean="0"/>
              <a:t>2020-12-17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B1DB3-357A-411F-B0FD-62EA4977A493}" type="slidenum">
              <a:rPr lang="en-US" smtClean="0"/>
              <a:t>‹#›</a:t>
            </a:fld>
            <a:endParaRPr lang="en-US"/>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461592"/>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439992"/>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288876"/>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1080669"/>
            <a:ext cx="1826674" cy="233887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1991231"/>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95235"/>
            <a:ext cx="1027250" cy="353445"/>
          </a:xfrm>
          <a:prstGeom prst="rect">
            <a:avLst/>
          </a:prstGeom>
        </p:spPr>
      </p:pic>
      <p:grpSp>
        <p:nvGrpSpPr>
          <p:cNvPr id="163" name="Group 162"/>
          <p:cNvGrpSpPr/>
          <p:nvPr/>
        </p:nvGrpSpPr>
        <p:grpSpPr>
          <a:xfrm>
            <a:off x="7924364" y="2825507"/>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03694"/>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1989994"/>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981882"/>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25507"/>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03694"/>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981882"/>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291957"/>
            <a:ext cx="586250" cy="315975"/>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a:off x="3020616" y="2847405"/>
            <a:ext cx="682228" cy="42148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25378" y="1273714"/>
            <a:ext cx="695482" cy="3914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34903" y="1853233"/>
            <a:ext cx="670322" cy="3429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36530" y="1991923"/>
            <a:ext cx="760361" cy="1126944"/>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36498" y="2304480"/>
            <a:ext cx="666346" cy="34946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39653" y="1405985"/>
            <a:ext cx="763955" cy="1103282"/>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Presumed</a:t>
            </a:r>
            <a:r>
              <a:rPr lang="en-US" dirty="0" smtClean="0">
                <a:latin typeface="Arial" panose="020B0604020202020204" pitchFamily="34" charset="0"/>
                <a:cs typeface="Arial" panose="020B0604020202020204" pitchFamily="34" charset="0"/>
              </a:rPr>
              <a:t> EPI Front-end</a:t>
            </a: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Architecture</a:t>
            </a:r>
            <a:endParaRPr lang="en-US" dirty="0">
              <a:latin typeface="Arial" panose="020B0604020202020204" pitchFamily="34" charset="0"/>
              <a:cs typeface="Arial" panose="020B0604020202020204" pitchFamily="34" charset="0"/>
            </a:endParaRPr>
          </a:p>
        </p:txBody>
      </p:sp>
      <p:sp>
        <p:nvSpPr>
          <p:cNvPr id="319" name="TextBox 318"/>
          <p:cNvSpPr txBox="1"/>
          <p:nvPr/>
        </p:nvSpPr>
        <p:spPr>
          <a:xfrm>
            <a:off x="570548" y="1708047"/>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0" name="TextBox 319"/>
          <p:cNvSpPr txBox="1"/>
          <p:nvPr/>
        </p:nvSpPr>
        <p:spPr>
          <a:xfrm>
            <a:off x="5368490" y="1708047"/>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1" name="TextBox 320"/>
          <p:cNvSpPr txBox="1"/>
          <p:nvPr/>
        </p:nvSpPr>
        <p:spPr>
          <a:xfrm>
            <a:off x="3540598" y="631721"/>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2" name="TextBox 321"/>
          <p:cNvSpPr txBox="1"/>
          <p:nvPr/>
        </p:nvSpPr>
        <p:spPr>
          <a:xfrm>
            <a:off x="7819750" y="631721"/>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3" name="TextBox 322"/>
          <p:cNvSpPr txBox="1"/>
          <p:nvPr/>
        </p:nvSpPr>
        <p:spPr>
          <a:xfrm>
            <a:off x="1664438" y="631721"/>
            <a:ext cx="1592103"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Acceptance Network</a:t>
            </a:r>
            <a:endParaRPr lang="en-US" sz="1200" dirty="0">
              <a:latin typeface="Arial" panose="020B0604020202020204" pitchFamily="34" charset="0"/>
              <a:cs typeface="Arial" panose="020B0604020202020204" pitchFamily="34" charset="0"/>
            </a:endParaRPr>
          </a:p>
        </p:txBody>
      </p:sp>
      <p:sp>
        <p:nvSpPr>
          <p:cNvPr id="96" name="TextBox 95"/>
          <p:cNvSpPr txBox="1"/>
          <p:nvPr/>
        </p:nvSpPr>
        <p:spPr>
          <a:xfrm>
            <a:off x="323528" y="3718792"/>
            <a:ext cx="4152320" cy="2558803"/>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smtClean="0">
                <a:latin typeface="Arial" panose="020B0604020202020204" pitchFamily="34" charset="0"/>
                <a:cs typeface="Arial" panose="020B0604020202020204" pitchFamily="34" charset="0"/>
              </a:rPr>
              <a:t>The infrastructure needed to support card transactions depends on a </a:t>
            </a:r>
            <a:r>
              <a:rPr lang="en-US" sz="1000" i="1" dirty="0" smtClean="0">
                <a:latin typeface="Arial" panose="020B0604020202020204" pitchFamily="34" charset="0"/>
                <a:cs typeface="Arial" panose="020B0604020202020204" pitchFamily="34" charset="0"/>
              </a:rPr>
              <a:t>huge number of statically configured security parameters and paths</a:t>
            </a:r>
            <a:r>
              <a:rPr lang="en-US" sz="1000" dirty="0" smtClean="0">
                <a:latin typeface="Arial" panose="020B0604020202020204" pitchFamily="34" charset="0"/>
                <a:cs typeface="Arial" panose="020B0604020202020204" pitchFamily="34" charset="0"/>
              </a:rPr>
              <a:t>, illustrated by the arrows in the diagram.</a:t>
            </a:r>
          </a:p>
          <a:p>
            <a:pPr>
              <a:spcBef>
                <a:spcPts val="600"/>
              </a:spcBef>
            </a:pPr>
            <a:r>
              <a:rPr lang="en-US" sz="1000" dirty="0" smtClean="0">
                <a:latin typeface="Arial" panose="020B0604020202020204" pitchFamily="34" charset="0"/>
                <a:cs typeface="Arial" panose="020B0604020202020204" pitchFamily="34" charset="0"/>
              </a:rPr>
              <a:t>This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model also relies on </a:t>
            </a:r>
            <a:r>
              <a:rPr lang="en-US" sz="1000" i="1" dirty="0" smtClean="0">
                <a:latin typeface="Arial" panose="020B0604020202020204" pitchFamily="34" charset="0"/>
                <a:cs typeface="Arial" panose="020B0604020202020204" pitchFamily="34" charset="0"/>
              </a:rPr>
              <a:t>databases</a:t>
            </a:r>
            <a:r>
              <a:rPr lang="en-US" sz="1000" dirty="0" smtClean="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smtClean="0">
              <a:latin typeface="Arial" panose="020B0604020202020204" pitchFamily="34" charset="0"/>
              <a:cs typeface="Arial" panose="020B0604020202020204" pitchFamily="34" charset="0"/>
            </a:endParaRPr>
          </a:p>
          <a:p>
            <a:pPr>
              <a:spcBef>
                <a:spcPts val="600"/>
              </a:spcBef>
            </a:pPr>
            <a:r>
              <a:rPr lang="en-US" sz="1000" dirty="0" smtClean="0">
                <a:solidFill>
                  <a:schemeClr val="accent5">
                    <a:lumMod val="75000"/>
                  </a:schemeClr>
                </a:solidFill>
                <a:latin typeface="Arial" panose="020B0604020202020204" pitchFamily="34" charset="0"/>
                <a:cs typeface="Arial" panose="020B0604020202020204" pitchFamily="34" charset="0"/>
              </a:rPr>
              <a:t>.</a:t>
            </a:r>
            <a:endParaRPr lang="en-US" sz="1000" dirty="0">
              <a:solidFill>
                <a:schemeClr val="accent5">
                  <a:lumMod val="75000"/>
                </a:schemeClr>
              </a:solidFill>
              <a:latin typeface="Arial" panose="020B0604020202020204" pitchFamily="34" charset="0"/>
              <a:cs typeface="Arial" panose="020B0604020202020204" pitchFamily="34" charset="0"/>
            </a:endParaRPr>
          </a:p>
        </p:txBody>
      </p:sp>
      <p:sp>
        <p:nvSpPr>
          <p:cNvPr id="324" name="TextBox 323"/>
          <p:cNvSpPr txBox="1"/>
          <p:nvPr/>
        </p:nvSpPr>
        <p:spPr>
          <a:xfrm>
            <a:off x="4803523" y="3717032"/>
            <a:ext cx="4006800"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a:t>
            </a:r>
            <a:r>
              <a:rPr lang="en-US" sz="1000" dirty="0" smtClean="0">
                <a:latin typeface="Arial" panose="020B0604020202020204" pitchFamily="34" charset="0"/>
                <a:cs typeface="Arial" panose="020B0604020202020204" pitchFamily="34" charset="0"/>
                <a:hlinkClick r:id="rId2"/>
              </a:rPr>
              <a:t>Saturn</a:t>
            </a:r>
            <a:r>
              <a:rPr lang="en-US" sz="1000" dirty="0" smtClean="0">
                <a:latin typeface="Arial" panose="020B0604020202020204" pitchFamily="34" charset="0"/>
                <a:cs typeface="Arial" panose="020B0604020202020204" pitchFamily="34" charset="0"/>
              </a:rPr>
              <a:t> architecture a Merchant has a business agreement with their account-holding Bank which also provides a simple </a:t>
            </a:r>
            <a:r>
              <a:rPr lang="en-US" sz="1000" i="1" dirty="0" smtClean="0">
                <a:latin typeface="Arial" panose="020B0604020202020204" pitchFamily="34" charset="0"/>
                <a:cs typeface="Arial" panose="020B0604020202020204" pitchFamily="34" charset="0"/>
              </a:rPr>
              <a:t>public trust service</a:t>
            </a:r>
            <a:r>
              <a:rPr lang="en-US" sz="1000" dirty="0" smtClean="0">
                <a:latin typeface="Arial" panose="020B0604020202020204" pitchFamily="34" charset="0"/>
                <a:cs typeface="Arial" panose="020B0604020202020204" pitchFamily="34" charset="0"/>
              </a:rPr>
              <a:t> (TS), that vouches for the Merchant’s validity including its claimed account number. </a:t>
            </a:r>
          </a:p>
          <a:p>
            <a:pPr>
              <a:spcBef>
                <a:spcPts val="600"/>
              </a:spcBef>
            </a:pPr>
            <a:r>
              <a:rPr lang="en-US" sz="1000" dirty="0" smtClean="0">
                <a:latin typeface="Arial" panose="020B0604020202020204" pitchFamily="34" charset="0"/>
                <a:cs typeface="Arial" panose="020B0604020202020204" pitchFamily="34" charset="0"/>
              </a:rPr>
              <a:t>The data provided by a TS is </a:t>
            </a:r>
            <a:r>
              <a:rPr lang="en-US" sz="1000" i="1" dirty="0" smtClean="0">
                <a:latin typeface="Arial" panose="020B0604020202020204" pitchFamily="34" charset="0"/>
                <a:cs typeface="Arial" panose="020B0604020202020204" pitchFamily="34" charset="0"/>
              </a:rPr>
              <a:t>digitally signed</a:t>
            </a:r>
            <a:r>
              <a:rPr lang="en-US" sz="1000" dirty="0" smtClean="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a:t>
            </a:r>
            <a:r>
              <a:rPr lang="en-US" sz="1000" dirty="0" smtClean="0">
                <a:latin typeface="Arial" panose="020B0604020202020204" pitchFamily="34" charset="0"/>
                <a:cs typeface="Arial" panose="020B0604020202020204" pitchFamily="34" charset="0"/>
              </a:rPr>
              <a:t>payment requests [</a:t>
            </a:r>
            <a:r>
              <a:rPr lang="en-US" sz="1000" dirty="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 is </a:t>
            </a:r>
            <a:r>
              <a:rPr lang="en-US" sz="1000" dirty="0">
                <a:latin typeface="Arial" panose="020B0604020202020204" pitchFamily="34" charset="0"/>
                <a:cs typeface="Arial" panose="020B0604020202020204" pitchFamily="34" charset="0"/>
              </a:rPr>
              <a:t>maintained </a:t>
            </a:r>
            <a:r>
              <a:rPr lang="en-US" sz="1000" dirty="0" smtClean="0">
                <a:latin typeface="Arial" panose="020B0604020202020204" pitchFamily="34" charset="0"/>
                <a:cs typeface="Arial" panose="020B0604020202020204" pitchFamily="34" charset="0"/>
              </a:rPr>
              <a:t>through </a:t>
            </a:r>
            <a:r>
              <a:rPr lang="en-US" sz="1000" i="1" dirty="0" smtClean="0">
                <a:latin typeface="Arial" panose="020B0604020202020204" pitchFamily="34" charset="0"/>
                <a:cs typeface="Arial" panose="020B0604020202020204" pitchFamily="34" charset="0"/>
              </a:rPr>
              <a:t>mutually </a:t>
            </a:r>
            <a:r>
              <a:rPr lang="en-US" sz="1000" i="1" dirty="0">
                <a:latin typeface="Arial" panose="020B0604020202020204" pitchFamily="34" charset="0"/>
                <a:cs typeface="Arial" panose="020B0604020202020204" pitchFamily="34" charset="0"/>
              </a:rPr>
              <a:t>signed digital contracts</a:t>
            </a:r>
            <a:r>
              <a:rPr lang="en-US" sz="1000" dirty="0">
                <a:latin typeface="Arial" panose="020B0604020202020204" pitchFamily="34" charset="0"/>
                <a:cs typeface="Arial" panose="020B0604020202020204" pitchFamily="34" charset="0"/>
              </a:rPr>
              <a:t> resulting </a:t>
            </a:r>
            <a:r>
              <a:rPr lang="en-US" sz="1000" dirty="0" smtClean="0">
                <a:latin typeface="Arial" panose="020B0604020202020204" pitchFamily="34" charset="0"/>
                <a:cs typeface="Arial" panose="020B0604020202020204" pitchFamily="34" charset="0"/>
              </a:rPr>
              <a:t>from the Merchant </a:t>
            </a:r>
            <a:r>
              <a:rPr lang="en-US" sz="1000" dirty="0">
                <a:latin typeface="Arial" panose="020B0604020202020204" pitchFamily="34" charset="0"/>
                <a:cs typeface="Arial" panose="020B0604020202020204" pitchFamily="34" charset="0"/>
              </a:rPr>
              <a:t>and User authorization </a:t>
            </a:r>
            <a:r>
              <a:rPr lang="en-US" sz="1000" dirty="0" smtClean="0">
                <a:latin typeface="Arial" panose="020B0604020202020204" pitchFamily="34" charset="0"/>
                <a:cs typeface="Arial" panose="020B0604020202020204" pitchFamily="34" charset="0"/>
              </a:rPr>
              <a:t>step [1], combined </a:t>
            </a:r>
            <a:r>
              <a:rPr lang="en-US" sz="1000" dirty="0">
                <a:latin typeface="Arial" panose="020B0604020202020204" pitchFamily="34" charset="0"/>
                <a:cs typeface="Arial" panose="020B0604020202020204" pitchFamily="34" charset="0"/>
              </a:rPr>
              <a:t>with TS </a:t>
            </a:r>
            <a:r>
              <a:rPr lang="en-US" sz="1000" dirty="0" smtClean="0">
                <a:latin typeface="Arial" panose="020B0604020202020204" pitchFamily="34" charset="0"/>
                <a:cs typeface="Arial" panose="020B0604020202020204" pitchFamily="34" charset="0"/>
              </a:rPr>
              <a:t>Merchant lookups [</a:t>
            </a:r>
            <a:r>
              <a:rPr lang="en-US" sz="1000" dirty="0">
                <a:latin typeface="Arial" panose="020B0604020202020204" pitchFamily="34" charset="0"/>
                <a:cs typeface="Arial" panose="020B0604020202020204" pitchFamily="34" charset="0"/>
              </a:rPr>
              <a:t>3</a:t>
            </a:r>
            <a:r>
              <a:rPr lang="en-US" sz="1000" dirty="0" smtClean="0">
                <a:latin typeface="Arial" panose="020B0604020202020204" pitchFamily="34" charset="0"/>
                <a:cs typeface="Arial" panose="020B0604020202020204" pitchFamily="34" charset="0"/>
              </a:rPr>
              <a:t>].</a:t>
            </a:r>
          </a:p>
          <a:p>
            <a:pPr>
              <a:spcBef>
                <a:spcPts val="600"/>
              </a:spcBef>
            </a:pPr>
            <a:r>
              <a:rPr lang="en-US" sz="1000" dirty="0" smtClean="0">
                <a:latin typeface="Arial" panose="020B0604020202020204" pitchFamily="34" charset="0"/>
                <a:cs typeface="Arial" panose="020B0604020202020204" pitchFamily="34" charset="0"/>
              </a:rPr>
              <a:t>The arrows in the diagram are </a:t>
            </a:r>
            <a:r>
              <a:rPr lang="en-US" sz="1000" i="1" dirty="0" smtClean="0">
                <a:latin typeface="Arial" panose="020B0604020202020204" pitchFamily="34" charset="0"/>
                <a:cs typeface="Arial" panose="020B0604020202020204" pitchFamily="34" charset="0"/>
              </a:rPr>
              <a:t>transient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there is no need for externally configured security, path, or routing information</a:t>
            </a:r>
            <a:r>
              <a:rPr lang="en-US" sz="1000" dirty="0" smtClean="0">
                <a:latin typeface="Arial" panose="020B0604020202020204" pitchFamily="34" charset="0"/>
                <a:cs typeface="Arial" panose="020B0604020202020204" pitchFamily="34" charset="0"/>
              </a:rPr>
              <a:t>.</a:t>
            </a:r>
          </a:p>
        </p:txBody>
      </p:sp>
      <p:grpSp>
        <p:nvGrpSpPr>
          <p:cNvPr id="325" name="Group 324"/>
          <p:cNvGrpSpPr/>
          <p:nvPr/>
        </p:nvGrpSpPr>
        <p:grpSpPr>
          <a:xfrm>
            <a:off x="5347532" y="2825984"/>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575937"/>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sp>
        <p:nvSpPr>
          <p:cNvPr id="337" name="Oval 336"/>
          <p:cNvSpPr/>
          <p:nvPr/>
        </p:nvSpPr>
        <p:spPr>
          <a:xfrm>
            <a:off x="6233519" y="2863182"/>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TS</a:t>
            </a:r>
            <a:endParaRPr lang="en-US" sz="1200" dirty="0">
              <a:solidFill>
                <a:schemeClr val="tx1"/>
              </a:solidFill>
              <a:latin typeface="Arial" panose="020B0604020202020204" pitchFamily="34" charset="0"/>
              <a:cs typeface="Arial" panose="020B0604020202020204" pitchFamily="34" charset="0"/>
            </a:endParaRPr>
          </a:p>
        </p:txBody>
      </p:sp>
      <p:sp>
        <p:nvSpPr>
          <p:cNvPr id="111" name="TextBox 110"/>
          <p:cNvSpPr txBox="1"/>
          <p:nvPr/>
        </p:nvSpPr>
        <p:spPr>
          <a:xfrm>
            <a:off x="-5832" y="6654442"/>
            <a:ext cx="4184159"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Presumed EPI architecture versus Saturn in a C2B scenario, A.Rundgren-2020-12-17:1</a:t>
            </a:r>
            <a:endParaRPr lang="en-US" sz="800" dirty="0">
              <a:latin typeface="Arial" panose="020B0604020202020204" pitchFamily="34" charset="0"/>
              <a:cs typeface="Arial" panose="020B0604020202020204" pitchFamily="34" charset="0"/>
            </a:endParaRPr>
          </a:p>
        </p:txBody>
      </p:sp>
      <p:sp>
        <p:nvSpPr>
          <p:cNvPr id="112" name="TextBox 111"/>
          <p:cNvSpPr txBox="1"/>
          <p:nvPr/>
        </p:nvSpPr>
        <p:spPr>
          <a:xfrm>
            <a:off x="6168086" y="1480020"/>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Payment Request</a:t>
            </a:r>
            <a:endParaRPr lang="en-US" sz="1000" dirty="0">
              <a:latin typeface="Arial" panose="020B0604020202020204" pitchFamily="34" charset="0"/>
              <a:cs typeface="Arial" panose="020B0604020202020204" pitchFamily="34" charset="0"/>
            </a:endParaRPr>
          </a:p>
        </p:txBody>
      </p:sp>
      <p:sp>
        <p:nvSpPr>
          <p:cNvPr id="353" name="TextBox 352"/>
          <p:cNvSpPr txBox="1"/>
          <p:nvPr/>
        </p:nvSpPr>
        <p:spPr>
          <a:xfrm>
            <a:off x="6866728" y="2642867"/>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Merchant Lookup</a:t>
            </a:r>
            <a:endParaRPr lang="en-US" sz="1000" dirty="0">
              <a:latin typeface="Arial" panose="020B0604020202020204" pitchFamily="34" charset="0"/>
              <a:cs typeface="Arial" panose="020B0604020202020204" pitchFamily="34" charset="0"/>
            </a:endParaRPr>
          </a:p>
        </p:txBody>
      </p:sp>
      <p:grpSp>
        <p:nvGrpSpPr>
          <p:cNvPr id="357" name="Group 356"/>
          <p:cNvGrpSpPr/>
          <p:nvPr/>
        </p:nvGrpSpPr>
        <p:grpSpPr>
          <a:xfrm>
            <a:off x="6448326" y="3113174"/>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942231"/>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16784"/>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552214"/>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633584"/>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929335"/>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03888"/>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539318"/>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20688"/>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708920"/>
            <a:ext cx="938404" cy="586970"/>
          </a:xfrm>
          <a:prstGeom prst="rect">
            <a:avLst/>
          </a:prstGeom>
        </p:spPr>
      </p:pic>
      <p:sp>
        <p:nvSpPr>
          <p:cNvPr id="206" name="Rectangle 11"/>
          <p:cNvSpPr/>
          <p:nvPr/>
        </p:nvSpPr>
        <p:spPr>
          <a:xfrm flipV="1">
            <a:off x="499701" y="2344301"/>
            <a:ext cx="183867" cy="324000"/>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3531" y="3284984"/>
            <a:ext cx="95026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SEPA Card</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446688" y="5384076"/>
            <a:ext cx="3906000" cy="78483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a:t>
            </a:r>
            <a:r>
              <a:rPr lang="en-US" sz="1000" dirty="0" smtClean="0">
                <a:latin typeface="Arial" panose="020B0604020202020204" pitchFamily="34" charset="0"/>
                <a:cs typeface="Arial" panose="020B0604020202020204" pitchFamily="34" charset="0"/>
              </a:rPr>
              <a:t>Inst.</a:t>
            </a:r>
          </a:p>
          <a:p>
            <a:pPr>
              <a:spcBef>
                <a:spcPts val="600"/>
              </a:spcBef>
            </a:pPr>
            <a:r>
              <a:rPr lang="en-US" sz="1000" dirty="0" smtClean="0">
                <a:latin typeface="Arial" panose="020B0604020202020204" pitchFamily="34" charset="0"/>
                <a:cs typeface="Arial" panose="020B0604020202020204" pitchFamily="34" charset="0"/>
              </a:rPr>
              <a:t>Due to </a:t>
            </a:r>
            <a:r>
              <a:rPr lang="en-US" sz="1000" i="1" dirty="0" smtClean="0">
                <a:latin typeface="Arial" panose="020B0604020202020204" pitchFamily="34" charset="0"/>
                <a:cs typeface="Arial" panose="020B0604020202020204" pitchFamily="34" charset="0"/>
              </a:rPr>
              <a:t>technical and commercial challenges</a:t>
            </a:r>
            <a:r>
              <a:rPr lang="en-US" sz="1000" dirty="0" smtClean="0">
                <a:latin typeface="Arial" panose="020B0604020202020204" pitchFamily="34" charset="0"/>
                <a:cs typeface="Arial" panose="020B0604020202020204" pitchFamily="34" charset="0"/>
              </a:rPr>
              <a:t>, the EPI acceptance network would most likely result in </a:t>
            </a:r>
            <a:r>
              <a:rPr lang="en-US" sz="1000" i="1" dirty="0" smtClean="0">
                <a:latin typeface="Arial" panose="020B0604020202020204" pitchFamily="34" charset="0"/>
                <a:cs typeface="Arial" panose="020B0604020202020204" pitchFamily="34" charset="0"/>
              </a:rPr>
              <a:t>a copy of the VISA/MC duopoly</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213" name="TextBox 212"/>
          <p:cNvSpPr txBox="1"/>
          <p:nvPr/>
        </p:nvSpPr>
        <p:spPr>
          <a:xfrm>
            <a:off x="4927125" y="5905089"/>
            <a:ext cx="3758400" cy="553998"/>
          </a:xfrm>
          <a:prstGeom prst="rect">
            <a:avLst/>
          </a:prstGeom>
          <a:noFill/>
          <a:ln w="9525">
            <a:solidFill>
              <a:srgbClr val="FF0000"/>
            </a:solidFill>
          </a:ln>
        </p:spPr>
        <p:txBody>
          <a:bodyPr wrap="square" rIns="36000" rtlCol="0">
            <a:spAutoFit/>
          </a:bodyPr>
          <a:lstStyle/>
          <a:p>
            <a:r>
              <a:rPr lang="en-US" sz="1000" dirty="0" smtClean="0">
                <a:latin typeface="Arial" panose="020B0604020202020204" pitchFamily="34" charset="0"/>
                <a:cs typeface="Arial" panose="020B0604020202020204" pitchFamily="34" charset="0"/>
              </a:rPr>
              <a:t>By </a:t>
            </a:r>
            <a:r>
              <a:rPr lang="en-US" sz="1000" i="1" dirty="0" smtClean="0">
                <a:latin typeface="Arial" panose="020B0604020202020204" pitchFamily="34" charset="0"/>
                <a:cs typeface="Arial" panose="020B0604020202020204" pitchFamily="34" charset="0"/>
              </a:rPr>
              <a:t>eliminating front-end</a:t>
            </a:r>
            <a:r>
              <a:rPr lang="en-US" sz="500"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intermediaries</a:t>
            </a:r>
            <a:r>
              <a:rPr lang="en-US" sz="1000" dirty="0" smtClean="0">
                <a:latin typeface="Arial" panose="020B0604020202020204" pitchFamily="34" charset="0"/>
                <a:cs typeface="Arial" panose="020B0604020202020204" pitchFamily="34" charset="0"/>
              </a:rPr>
              <a:t>, the payment business remains in </a:t>
            </a:r>
            <a:r>
              <a:rPr lang="en-US" sz="1000" dirty="0">
                <a:latin typeface="Arial" panose="020B0604020202020204" pitchFamily="34" charset="0"/>
                <a:cs typeface="Arial" panose="020B0604020202020204" pitchFamily="34" charset="0"/>
              </a:rPr>
              <a:t>the hands of </a:t>
            </a:r>
            <a:r>
              <a:rPr lang="en-US" sz="1000" dirty="0" smtClean="0">
                <a:latin typeface="Arial" panose="020B0604020202020204" pitchFamily="34" charset="0"/>
                <a:cs typeface="Arial" panose="020B0604020202020204" pitchFamily="34" charset="0"/>
              </a:rPr>
              <a:t>the </a:t>
            </a:r>
            <a:r>
              <a:rPr lang="en-US" sz="1000" i="1" dirty="0" smtClean="0">
                <a:latin typeface="Arial" panose="020B0604020202020204" pitchFamily="34" charset="0"/>
                <a:cs typeface="Arial" panose="020B0604020202020204" pitchFamily="34" charset="0"/>
              </a:rPr>
              <a:t>fully </a:t>
            </a:r>
            <a:r>
              <a:rPr lang="en-US" sz="1000" i="1" dirty="0">
                <a:latin typeface="Arial" panose="020B0604020202020204" pitchFamily="34" charset="0"/>
                <a:cs typeface="Arial" panose="020B0604020202020204" pitchFamily="34" charset="0"/>
              </a:rPr>
              <a:t>decentralized network of Banks </a:t>
            </a:r>
            <a:r>
              <a:rPr lang="en-US" sz="1000" dirty="0" smtClean="0">
                <a:latin typeface="Arial" panose="020B0604020202020204" pitchFamily="34" charset="0"/>
                <a:cs typeface="Arial" panose="020B0604020202020204" pitchFamily="34" charset="0"/>
              </a:rPr>
              <a:t>running a </a:t>
            </a:r>
            <a:r>
              <a:rPr lang="en-US" sz="1000" dirty="0">
                <a:latin typeface="Arial" panose="020B0604020202020204" pitchFamily="34" charset="0"/>
                <a:cs typeface="Arial" panose="020B0604020202020204" pitchFamily="34" charset="0"/>
              </a:rPr>
              <a:t>specific payment scheme.</a:t>
            </a:r>
          </a:p>
        </p:txBody>
      </p:sp>
      <p:sp>
        <p:nvSpPr>
          <p:cNvPr id="20" name="Oval 19"/>
          <p:cNvSpPr/>
          <p:nvPr/>
        </p:nvSpPr>
        <p:spPr>
          <a:xfrm>
            <a:off x="6209128" y="2206792"/>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365575"/>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67197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smtClean="0">
                <a:solidFill>
                  <a:schemeClr val="tx1"/>
                </a:solidFill>
                <a:latin typeface="Arial" panose="020B0604020202020204" pitchFamily="34" charset="0"/>
                <a:cs typeface="Arial" panose="020B0604020202020204" pitchFamily="34" charset="0"/>
              </a:rPr>
              <a:t>1</a:t>
            </a:r>
            <a:endParaRPr lang="en-US" sz="1000" dirty="0">
              <a:solidFill>
                <a:schemeClr val="tx1"/>
              </a:solidFill>
              <a:latin typeface="Arial" panose="020B0604020202020204" pitchFamily="34" charset="0"/>
              <a:cs typeface="Arial" panose="020B0604020202020204" pitchFamily="34" charset="0"/>
            </a:endParaRPr>
          </a:p>
        </p:txBody>
      </p:sp>
      <p:grpSp>
        <p:nvGrpSpPr>
          <p:cNvPr id="270" name="Group 269"/>
          <p:cNvGrpSpPr/>
          <p:nvPr/>
        </p:nvGrpSpPr>
        <p:grpSpPr>
          <a:xfrm>
            <a:off x="1908000" y="2440792"/>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
        <p:nvSpPr>
          <p:cNvPr id="219" name="TextBox 218"/>
          <p:cNvSpPr txBox="1"/>
          <p:nvPr/>
        </p:nvSpPr>
        <p:spPr>
          <a:xfrm>
            <a:off x="219644" y="6381328"/>
            <a:ext cx="2472152"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Payee and payer </a:t>
            </a:r>
            <a:r>
              <a:rPr lang="en-US" sz="1000" i="1" dirty="0" smtClean="0">
                <a:latin typeface="Arial" panose="020B0604020202020204" pitchFamily="34" charset="0"/>
                <a:cs typeface="Arial" panose="020B0604020202020204" pitchFamily="34" charset="0"/>
              </a:rPr>
              <a:t>authorization</a:t>
            </a:r>
            <a:r>
              <a:rPr lang="en-US" sz="1000" dirty="0" smtClean="0">
                <a:latin typeface="Arial" panose="020B0604020202020204" pitchFamily="34" charset="0"/>
                <a:cs typeface="Arial" panose="020B0604020202020204" pitchFamily="34" charset="0"/>
              </a:rPr>
              <a:t> system</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4618</TotalTime>
  <Words>342</Words>
  <Application>Microsoft Office PowerPoint</Application>
  <PresentationFormat>On-screen Show (4:3)</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299</cp:revision>
  <dcterms:created xsi:type="dcterms:W3CDTF">2018-11-18T09:32:02Z</dcterms:created>
  <dcterms:modified xsi:type="dcterms:W3CDTF">2020-12-17T04:46:11Z</dcterms:modified>
</cp:coreProperties>
</file>