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633" autoAdjust="0"/>
  </p:normalViewPr>
  <p:slideViewPr>
    <p:cSldViewPr>
      <p:cViewPr varScale="1">
        <p:scale>
          <a:sx n="81" d="100"/>
          <a:sy n="81" d="100"/>
        </p:scale>
        <p:origin x="-642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9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3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9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8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FC4E9-77CD-4C2A-BF4D-150A82B34D6E}" type="datetimeFigureOut">
              <a:rPr lang="en-US" smtClean="0"/>
              <a:t>2019-10-22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B163D-DF49-47EE-8EF3-E07BA153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hyperlink" Target="https://cyberphone.github.io/doc/saturn/enhanced-four-corner-model.pdf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hyperlink" Target="https://cyberphone.github.io/doc/saturn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6245340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821238" y="1013509"/>
            <a:ext cx="3564161" cy="2847539"/>
          </a:xfrm>
          <a:prstGeom prst="roundRect">
            <a:avLst>
              <a:gd name="adj" fmla="val 1099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275561" y="1586543"/>
            <a:ext cx="4531494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Bent Arrow 27"/>
          <p:cNvSpPr/>
          <p:nvPr/>
        </p:nvSpPr>
        <p:spPr>
          <a:xfrm>
            <a:off x="5690099" y="1789490"/>
            <a:ext cx="1116956" cy="1312971"/>
          </a:xfrm>
          <a:prstGeom prst="bentArrow">
            <a:avLst>
              <a:gd name="adj1" fmla="val 7584"/>
              <a:gd name="adj2" fmla="val 7923"/>
              <a:gd name="adj3" fmla="val 8028"/>
              <a:gd name="adj4" fmla="val 20715"/>
            </a:avLst>
          </a:prstGeom>
          <a:solidFill>
            <a:srgbClr val="F9F261"/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15" y="1208156"/>
            <a:ext cx="1512168" cy="11201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Oval 23"/>
          <p:cNvSpPr/>
          <p:nvPr/>
        </p:nvSpPr>
        <p:spPr>
          <a:xfrm>
            <a:off x="5087384" y="2852936"/>
            <a:ext cx="1296144" cy="847477"/>
          </a:xfrm>
          <a:prstGeom prst="ellipse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0193" y="836712"/>
            <a:ext cx="19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Financial Service(s)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417138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Consumer Payments</a:t>
            </a:r>
            <a:endParaRPr lang="en-US" dirty="0"/>
          </a:p>
        </p:txBody>
      </p:sp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26" y="3340451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7127235" y="2155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Bank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28750" y="1210163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AISP/PISP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934" y="1932164"/>
            <a:ext cx="324060" cy="39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5053254" y="1177638"/>
            <a:ext cx="166744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 Banking API</a:t>
            </a:r>
            <a:endParaRPr lang="en-US" sz="1600" dirty="0"/>
          </a:p>
        </p:txBody>
      </p:sp>
      <p:pic>
        <p:nvPicPr>
          <p:cNvPr id="1039" name="Picture 15" descr="C:\Users\Anders\AppData\Local\Microsoft\Windows\INetCache\IE\0V6F47BT\Red_Silhouette_-_Gears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17047" y="3113413"/>
            <a:ext cx="434272" cy="43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6414942" y="2828407"/>
            <a:ext cx="1573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Local Integration</a:t>
            </a:r>
            <a:br>
              <a:rPr lang="en-US" sz="1600" dirty="0" smtClean="0"/>
            </a:br>
            <a:r>
              <a:rPr lang="en-US" sz="1600" dirty="0" smtClean="0"/>
              <a:t>Service (LIS)</a:t>
            </a:r>
            <a:endParaRPr lang="en-US" sz="16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6334597" y="1515534"/>
            <a:ext cx="0" cy="504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5735456" y="3030967"/>
            <a:ext cx="420579" cy="299834"/>
          </a:xfrm>
          <a:prstGeom prst="can">
            <a:avLst>
              <a:gd name="adj" fmla="val 33333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Arc 24"/>
          <p:cNvSpPr/>
          <p:nvPr/>
        </p:nvSpPr>
        <p:spPr>
          <a:xfrm flipH="1">
            <a:off x="6246287" y="1568289"/>
            <a:ext cx="169602" cy="414000"/>
          </a:xfrm>
          <a:prstGeom prst="arc">
            <a:avLst>
              <a:gd name="adj1" fmla="val 16200000"/>
              <a:gd name="adj2" fmla="val 53949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4344" y="6653232"/>
            <a:ext cx="1409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V0.2, </a:t>
            </a:r>
            <a:r>
              <a:rPr lang="en-US" sz="800" dirty="0" err="1" smtClean="0"/>
              <a:t>A.Rundgren</a:t>
            </a:r>
            <a:r>
              <a:rPr lang="en-US" sz="800" dirty="0" smtClean="0"/>
              <a:t> 2019-10-21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260648"/>
            <a:ext cx="7267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 Mode - Extending the Reach of Open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4149080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200" dirty="0"/>
              <a:t>In theory Open Banking APIs can support </a:t>
            </a:r>
            <a:r>
              <a:rPr lang="en-US" sz="1200" i="1" dirty="0"/>
              <a:t>Consumer Payments</a:t>
            </a:r>
            <a:r>
              <a:rPr lang="en-US" sz="1200" dirty="0"/>
              <a:t>. However, due to expensive TTP </a:t>
            </a:r>
            <a:r>
              <a:rPr lang="en-US" sz="1200" dirty="0" smtClean="0"/>
              <a:t>accreditation and certification schemes as </a:t>
            </a:r>
            <a:r>
              <a:rPr lang="en-US" sz="1200" dirty="0"/>
              <a:t>well </a:t>
            </a:r>
            <a:r>
              <a:rPr lang="en-US" sz="1200" dirty="0" smtClean="0"/>
              <a:t>as to </a:t>
            </a:r>
            <a:r>
              <a:rPr lang="en-US" sz="1200" dirty="0"/>
              <a:t>an entirely undefined client environment </a:t>
            </a:r>
            <a:r>
              <a:rPr lang="en-US" sz="1200" dirty="0" smtClean="0"/>
              <a:t>(“Wallet”), </a:t>
            </a:r>
            <a:r>
              <a:rPr lang="en-US" sz="1200" dirty="0"/>
              <a:t>it would effectively require a new VISA to scale which probably were not the </a:t>
            </a:r>
            <a:r>
              <a:rPr lang="en-US" sz="1200" dirty="0" smtClean="0"/>
              <a:t>PSD2 regulators</a:t>
            </a:r>
            <a:r>
              <a:rPr lang="en-US" sz="1200" dirty="0"/>
              <a:t>' </a:t>
            </a:r>
            <a:r>
              <a:rPr lang="en-US" sz="1200" dirty="0" smtClean="0"/>
              <a:t>intentions.</a:t>
            </a:r>
            <a:endParaRPr lang="en-US" sz="1200" dirty="0"/>
          </a:p>
          <a:p>
            <a:pPr>
              <a:spcAft>
                <a:spcPts val="1200"/>
              </a:spcAft>
            </a:pPr>
            <a:r>
              <a:rPr lang="en-US" sz="1200" dirty="0">
                <a:hlinkClick r:id="rId5"/>
              </a:rPr>
              <a:t>Saturn</a:t>
            </a:r>
            <a:r>
              <a:rPr lang="en-US" sz="1200" dirty="0"/>
              <a:t> is an open, light-weight scheme (including “Wallet”), dedicated for Consumer Payments which though requires its </a:t>
            </a:r>
            <a:r>
              <a:rPr lang="en-US" sz="1200" dirty="0" smtClean="0"/>
              <a:t>own API.  </a:t>
            </a:r>
            <a:r>
              <a:rPr lang="en-US" sz="1200" dirty="0"/>
              <a:t>Since APIs for external consumption come with considerable development and maintenance costs this represents a major hurdle to adoption.</a:t>
            </a:r>
          </a:p>
          <a:p>
            <a:pPr>
              <a:spcAft>
                <a:spcPts val="1200"/>
              </a:spcAft>
            </a:pPr>
            <a:r>
              <a:rPr lang="en-US" sz="1200" dirty="0" smtClean="0"/>
              <a:t>By rather </a:t>
            </a:r>
            <a:r>
              <a:rPr lang="en-US" sz="1200" dirty="0"/>
              <a:t>reusing Open Banking APIs in a novel way integration costs can be kept reasonable as well as spread over multiple banks having the same flavor of Open Banking API</a:t>
            </a:r>
            <a:r>
              <a:rPr lang="en-US" sz="12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1200" dirty="0" smtClean="0"/>
              <a:t>Note: The API is </a:t>
            </a:r>
            <a:r>
              <a:rPr lang="en-US" sz="1200" i="1" dirty="0" smtClean="0"/>
              <a:t>unchanged</a:t>
            </a:r>
            <a:r>
              <a:rPr lang="en-US" sz="1200" dirty="0" smtClean="0"/>
              <a:t>, the only update needed is recognizing that the caller is </a:t>
            </a:r>
            <a:r>
              <a:rPr lang="en-US" sz="1200" i="1" dirty="0" smtClean="0"/>
              <a:t>a locally installed and trusted application</a:t>
            </a:r>
            <a:r>
              <a:rPr lang="en-US" sz="1200" dirty="0" smtClean="0"/>
              <a:t>.  User login is though required during virtual card enrollment.  This is preferably accomplished through the bank’s regular on-line login.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392721" y="1999873"/>
            <a:ext cx="1096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TTP Certificate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6479313" y="3385967"/>
            <a:ext cx="1786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Locally Trusted Certificate</a:t>
            </a:r>
            <a:endParaRPr lang="en-US" sz="1200" dirty="0"/>
          </a:p>
        </p:txBody>
      </p:sp>
      <p:sp>
        <p:nvSpPr>
          <p:cNvPr id="4" name="Rounded Rectangle 3"/>
          <p:cNvSpPr/>
          <p:nvPr/>
        </p:nvSpPr>
        <p:spPr>
          <a:xfrm>
            <a:off x="2771800" y="1279585"/>
            <a:ext cx="510438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sz="1200" b="1" dirty="0" smtClean="0"/>
              <a:t>SCA</a:t>
            </a:r>
            <a:endParaRPr lang="en-US" sz="1200" b="1" dirty="0"/>
          </a:p>
        </p:txBody>
      </p:sp>
      <p:sp>
        <p:nvSpPr>
          <p:cNvPr id="41" name="Rounded Rectangle 40"/>
          <p:cNvSpPr/>
          <p:nvPr/>
        </p:nvSpPr>
        <p:spPr>
          <a:xfrm>
            <a:off x="3557506" y="1279585"/>
            <a:ext cx="798470" cy="26643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200" b="1" dirty="0" smtClean="0"/>
              <a:t>Consents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87888" y="127430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+</a:t>
            </a:r>
            <a:endParaRPr 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058376" y="2292541"/>
            <a:ext cx="1351046" cy="24453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accent1">
                <a:shade val="50000"/>
              </a:schemeClr>
            </a:solidFill>
          </a:ln>
        </p:spPr>
        <p:txBody>
          <a:bodyPr wrap="none" lIns="72000" tIns="18000" rIns="72000" bIns="18000" rtlCol="0" anchor="ctr" anchorCtr="1">
            <a:spAutoFit/>
          </a:bodyPr>
          <a:lstStyle/>
          <a:p>
            <a:r>
              <a:rPr lang="en-US" sz="1200" b="1" strike="sngStrike" dirty="0" smtClean="0"/>
              <a:t>SCA and Consents</a:t>
            </a:r>
            <a:endParaRPr lang="en-US" sz="1200" b="1" strike="sngStrike" dirty="0"/>
          </a:p>
        </p:txBody>
      </p:sp>
      <p:sp>
        <p:nvSpPr>
          <p:cNvPr id="48" name="Right Arrow 47"/>
          <p:cNvSpPr/>
          <p:nvPr/>
        </p:nvSpPr>
        <p:spPr>
          <a:xfrm>
            <a:off x="1646735" y="3189387"/>
            <a:ext cx="3384000" cy="167605"/>
          </a:xfrm>
          <a:prstGeom prst="rightArrow">
            <a:avLst>
              <a:gd name="adj1" fmla="val 50000"/>
              <a:gd name="adj2" fmla="val 53552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28750" y="2786470"/>
            <a:ext cx="1872208" cy="936104"/>
          </a:xfrm>
          <a:prstGeom prst="round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2" y="2978821"/>
            <a:ext cx="1512168" cy="52029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011746" y="2774912"/>
            <a:ext cx="105317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Saturn API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605201" y="3356992"/>
            <a:ext cx="1924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hlinkClick r:id="rId7"/>
              </a:rPr>
              <a:t>End-2-End </a:t>
            </a:r>
            <a:r>
              <a:rPr lang="en-US" sz="1200" dirty="0" smtClean="0">
                <a:hlinkClick r:id="rId7"/>
              </a:rPr>
              <a:t>Secured Protocol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1351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213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35</cp:revision>
  <dcterms:created xsi:type="dcterms:W3CDTF">2019-05-26T05:25:22Z</dcterms:created>
  <dcterms:modified xsi:type="dcterms:W3CDTF">2019-10-22T05:42:34Z</dcterms:modified>
</cp:coreProperties>
</file>