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437"/>
    <a:srgbClr val="FBF7C9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0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2018-11-19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Up Arrow 102"/>
          <p:cNvSpPr/>
          <p:nvPr/>
        </p:nvSpPr>
        <p:spPr>
          <a:xfrm rot="1379724">
            <a:off x="2807977" y="3660718"/>
            <a:ext cx="198210" cy="1457721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Up Arrow 243"/>
          <p:cNvSpPr/>
          <p:nvPr/>
        </p:nvSpPr>
        <p:spPr>
          <a:xfrm rot="16845960">
            <a:off x="1650024" y="1332434"/>
            <a:ext cx="198210" cy="972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2760" y="4376137"/>
            <a:ext cx="910423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p Arrow 23"/>
          <p:cNvSpPr/>
          <p:nvPr/>
        </p:nvSpPr>
        <p:spPr>
          <a:xfrm>
            <a:off x="1794472" y="3583121"/>
            <a:ext cx="198210" cy="1458407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726096" y="319323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83568" y="4797148"/>
            <a:ext cx="2808312" cy="1368154"/>
            <a:chOff x="1599996" y="5157190"/>
            <a:chExt cx="2808312" cy="1233428"/>
          </a:xfrm>
        </p:grpSpPr>
        <p:sp>
          <p:nvSpPr>
            <p:cNvPr id="4" name="Folded Corner 3"/>
            <p:cNvSpPr/>
            <p:nvPr/>
          </p:nvSpPr>
          <p:spPr>
            <a:xfrm flipH="1" flipV="1">
              <a:off x="1599996" y="5157190"/>
              <a:ext cx="2808312" cy="1233428"/>
            </a:xfrm>
            <a:prstGeom prst="foldedCorner">
              <a:avLst>
                <a:gd name="adj" fmla="val 25829"/>
              </a:avLst>
            </a:prstGeom>
            <a:solidFill>
              <a:srgbClr val="FDF7DB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756729" y="5373216"/>
              <a:ext cx="2509020" cy="749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Card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6785 0345 5677 2455</a:t>
              </a:r>
              <a:b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 Signature key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-2760" y="437613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-13" y="4077072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16029" y="2455565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68429" y="1951509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20829" y="1447453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73229" y="943397"/>
            <a:ext cx="504468" cy="363739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77782" y="548680"/>
            <a:ext cx="1220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31840" y="4241248"/>
            <a:ext cx="206855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Payment Authorization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2263612" y="1536637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Magnetic Disk 241"/>
          <p:cNvSpPr/>
          <p:nvPr/>
        </p:nvSpPr>
        <p:spPr>
          <a:xfrm>
            <a:off x="2676040" y="1968807"/>
            <a:ext cx="576064" cy="37660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2483769" y="1530238"/>
            <a:ext cx="94288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DB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Up Arrow 244"/>
          <p:cNvSpPr/>
          <p:nvPr/>
        </p:nvSpPr>
        <p:spPr>
          <a:xfrm rot="1900770">
            <a:off x="2237828" y="2361509"/>
            <a:ext cx="198210" cy="738000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1882645" y="1196752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Acquirer/Card Processor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763688" y="260648"/>
            <a:ext cx="646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Decentralization (Disruption) Scheme 1A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67544" y="6237310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Pre-Internet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Card Credential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-13" y="6651569"/>
            <a:ext cx="13227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2018-11-18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825300" y="2810728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875440" y="3082008"/>
            <a:ext cx="129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“Tokenization”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TTP Service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Up Arrow 111"/>
          <p:cNvSpPr/>
          <p:nvPr/>
        </p:nvSpPr>
        <p:spPr>
          <a:xfrm rot="9396375">
            <a:off x="3227106" y="2454128"/>
            <a:ext cx="198210" cy="357317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2710533" y="552677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54302" y="4177433"/>
            <a:ext cx="1301474" cy="365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Signed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Auth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619672" y="3068960"/>
            <a:ext cx="557162" cy="447881"/>
            <a:chOff x="3321759" y="524071"/>
            <a:chExt cx="557162" cy="447881"/>
          </a:xfrm>
        </p:grpSpPr>
        <p:grpSp>
          <p:nvGrpSpPr>
            <p:cNvPr id="125" name="Group 12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 170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/>
              <p:cNvCxnSpPr>
                <a:stCxn id="172" idx="3"/>
                <a:endCxn id="172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tangle 174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7" name="Oval 12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ight Triangle 13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Triangle 1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283968" y="847747"/>
            <a:ext cx="4608512" cy="5893621"/>
            <a:chOff x="4283968" y="847747"/>
            <a:chExt cx="4608512" cy="5893621"/>
          </a:xfrm>
        </p:grpSpPr>
        <p:grpSp>
          <p:nvGrpSpPr>
            <p:cNvPr id="22" name="Group 21"/>
            <p:cNvGrpSpPr/>
            <p:nvPr/>
          </p:nvGrpSpPr>
          <p:grpSpPr>
            <a:xfrm>
              <a:off x="4283968" y="847747"/>
              <a:ext cx="4608512" cy="5893621"/>
              <a:chOff x="4211960" y="908720"/>
              <a:chExt cx="4608512" cy="589362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211960" y="908720"/>
                <a:ext cx="4608512" cy="5893621"/>
                <a:chOff x="4211960" y="908720"/>
                <a:chExt cx="4608512" cy="5893621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4211960" y="908720"/>
                  <a:ext cx="4608512" cy="5491195"/>
                  <a:chOff x="4211960" y="908720"/>
                  <a:chExt cx="4608512" cy="549119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5355953" y="3286112"/>
                    <a:ext cx="1304279" cy="1744878"/>
                    <a:chOff x="5355953" y="3286112"/>
                    <a:chExt cx="1304279" cy="1744878"/>
                  </a:xfrm>
                </p:grpSpPr>
                <p:sp>
                  <p:nvSpPr>
                    <p:cNvPr id="237" name="Up Arrow 236"/>
                    <p:cNvSpPr/>
                    <p:nvPr/>
                  </p:nvSpPr>
                  <p:spPr>
                    <a:xfrm>
                      <a:off x="6462022" y="3685276"/>
                      <a:ext cx="198210" cy="1345714"/>
                    </a:xfrm>
                    <a:prstGeom prst="upArrow">
                      <a:avLst>
                        <a:gd name="adj1" fmla="val 50000"/>
                        <a:gd name="adj2" fmla="val 82952"/>
                      </a:avLst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5355953" y="3286112"/>
                      <a:ext cx="9300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Merchant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4211960" y="4725147"/>
                    <a:ext cx="4608512" cy="1674768"/>
                    <a:chOff x="4211960" y="4725147"/>
                    <a:chExt cx="4608512" cy="1674768"/>
                  </a:xfrm>
                </p:grpSpPr>
                <p:sp>
                  <p:nvSpPr>
                    <p:cNvPr id="163" name="Folded Corner 162"/>
                    <p:cNvSpPr/>
                    <p:nvPr/>
                  </p:nvSpPr>
                  <p:spPr>
                    <a:xfrm flipH="1" flipV="1">
                      <a:off x="4211960" y="4725147"/>
                      <a:ext cx="4608512" cy="1674768"/>
                    </a:xfrm>
                    <a:prstGeom prst="foldedCorner">
                      <a:avLst>
                        <a:gd name="adj" fmla="val 18211"/>
                      </a:avLst>
                    </a:prstGeom>
                    <a:solidFill>
                      <a:srgbClr val="FDF7DB"/>
                    </a:solidFill>
                    <a:ln w="9525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4388803" y="4937974"/>
                      <a:ext cx="4089580" cy="9079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Issuer</a:t>
                      </a:r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https://mybank.com/payment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Account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FR14 2004 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 0505 0001 3M02 </a:t>
                      </a: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606</a:t>
                      </a:r>
                    </a:p>
                    <a:p>
                      <a:endParaRPr lang="en-US" sz="1200" b="1" dirty="0" smtClean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 Signature Key</a:t>
                      </a:r>
                      <a:r>
                        <a:rPr lang="en-US" sz="1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4570270" y="908720"/>
                    <a:ext cx="1220207" cy="2270624"/>
                    <a:chOff x="4570270" y="908720"/>
                    <a:chExt cx="1220207" cy="2270624"/>
                  </a:xfrm>
                </p:grpSpPr>
                <p:grpSp>
                  <p:nvGrpSpPr>
                    <p:cNvPr id="202" name="Group 201"/>
                    <p:cNvGrpSpPr/>
                    <p:nvPr/>
                  </p:nvGrpSpPr>
                  <p:grpSpPr>
                    <a:xfrm>
                      <a:off x="4808517" y="2815605"/>
                      <a:ext cx="504468" cy="363739"/>
                      <a:chOff x="2089401" y="630040"/>
                      <a:chExt cx="504468" cy="363739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228" name="Rectangle 2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0474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9" name="Rectangle 2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8857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Rectangle 2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7398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1635" y="630040"/>
                        <a:ext cx="472098" cy="120781"/>
                      </a:xfrm>
                      <a:custGeom>
                        <a:avLst/>
                        <a:gdLst>
                          <a:gd name="T0" fmla="*/ 6 w 3093"/>
                          <a:gd name="T1" fmla="*/ 451 h 764"/>
                          <a:gd name="T2" fmla="*/ 1523 w 3093"/>
                          <a:gd name="T3" fmla="*/ 0 h 764"/>
                          <a:gd name="T4" fmla="*/ 3093 w 3093"/>
                          <a:gd name="T5" fmla="*/ 468 h 764"/>
                          <a:gd name="T6" fmla="*/ 3089 w 3093"/>
                          <a:gd name="T7" fmla="*/ 764 h 764"/>
                          <a:gd name="T8" fmla="*/ 0 w 3093"/>
                          <a:gd name="T9" fmla="*/ 754 h 764"/>
                          <a:gd name="T10" fmla="*/ 6 w 3093"/>
                          <a:gd name="T11" fmla="*/ 451 h 7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093" h="764">
                            <a:moveTo>
                              <a:pt x="6" y="451"/>
                            </a:moveTo>
                            <a:cubicBezTo>
                              <a:pt x="86" y="441"/>
                              <a:pt x="1523" y="0"/>
                              <a:pt x="1523" y="0"/>
                            </a:cubicBezTo>
                            <a:lnTo>
                              <a:pt x="3093" y="468"/>
                            </a:lnTo>
                            <a:lnTo>
                              <a:pt x="3089" y="764"/>
                            </a:lnTo>
                            <a:lnTo>
                              <a:pt x="0" y="754"/>
                            </a:lnTo>
                            <a:lnTo>
                              <a:pt x="6" y="451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20425" y="929176"/>
                        <a:ext cx="437027" cy="33707"/>
                      </a:xfrm>
                      <a:custGeom>
                        <a:avLst/>
                        <a:gdLst>
                          <a:gd name="T0" fmla="*/ 0 w 2853"/>
                          <a:gd name="T1" fmla="*/ 213 h 213"/>
                          <a:gd name="T2" fmla="*/ 4 w 2853"/>
                          <a:gd name="T3" fmla="*/ 1 h 213"/>
                          <a:gd name="T4" fmla="*/ 2849 w 2853"/>
                          <a:gd name="T5" fmla="*/ 0 h 213"/>
                          <a:gd name="T6" fmla="*/ 2853 w 2853"/>
                          <a:gd name="T7" fmla="*/ 213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853" h="213">
                            <a:moveTo>
                              <a:pt x="0" y="213"/>
                            </a:moveTo>
                            <a:lnTo>
                              <a:pt x="4" y="1"/>
                            </a:lnTo>
                            <a:lnTo>
                              <a:pt x="2849" y="0"/>
                            </a:lnTo>
                            <a:lnTo>
                              <a:pt x="2853" y="213"/>
                            </a:lnTo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3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9401" y="962879"/>
                        <a:ext cx="504468" cy="30900"/>
                      </a:xfrm>
                      <a:custGeom>
                        <a:avLst/>
                        <a:gdLst>
                          <a:gd name="T0" fmla="*/ 3290 w 3295"/>
                          <a:gd name="T1" fmla="*/ 0 h 197"/>
                          <a:gd name="T2" fmla="*/ 3295 w 3295"/>
                          <a:gd name="T3" fmla="*/ 197 h 197"/>
                          <a:gd name="T4" fmla="*/ 0 w 3295"/>
                          <a:gd name="T5" fmla="*/ 196 h 197"/>
                          <a:gd name="T6" fmla="*/ 4 w 3295"/>
                          <a:gd name="T7" fmla="*/ 1 h 197"/>
                          <a:gd name="T8" fmla="*/ 3290 w 3295"/>
                          <a:gd name="T9" fmla="*/ 0 h 1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295" h="197">
                            <a:moveTo>
                              <a:pt x="3290" y="0"/>
                            </a:moveTo>
                            <a:lnTo>
                              <a:pt x="3295" y="197"/>
                            </a:lnTo>
                            <a:lnTo>
                              <a:pt x="0" y="196"/>
                            </a:lnTo>
                            <a:lnTo>
                              <a:pt x="4" y="1"/>
                            </a:lnTo>
                            <a:lnTo>
                              <a:pt x="3290" y="0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4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05677" y="711495"/>
                        <a:ext cx="465350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4960917" y="2311549"/>
                      <a:ext cx="504468" cy="363739"/>
                      <a:chOff x="2089401" y="630040"/>
                      <a:chExt cx="504468" cy="363739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221" name="Rectangle 2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0474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8857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7398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4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1635" y="630040"/>
                        <a:ext cx="472098" cy="120781"/>
                      </a:xfrm>
                      <a:custGeom>
                        <a:avLst/>
                        <a:gdLst>
                          <a:gd name="T0" fmla="*/ 6 w 3093"/>
                          <a:gd name="T1" fmla="*/ 451 h 764"/>
                          <a:gd name="T2" fmla="*/ 1523 w 3093"/>
                          <a:gd name="T3" fmla="*/ 0 h 764"/>
                          <a:gd name="T4" fmla="*/ 3093 w 3093"/>
                          <a:gd name="T5" fmla="*/ 468 h 764"/>
                          <a:gd name="T6" fmla="*/ 3089 w 3093"/>
                          <a:gd name="T7" fmla="*/ 764 h 764"/>
                          <a:gd name="T8" fmla="*/ 0 w 3093"/>
                          <a:gd name="T9" fmla="*/ 754 h 764"/>
                          <a:gd name="T10" fmla="*/ 6 w 3093"/>
                          <a:gd name="T11" fmla="*/ 451 h 7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093" h="764">
                            <a:moveTo>
                              <a:pt x="6" y="451"/>
                            </a:moveTo>
                            <a:cubicBezTo>
                              <a:pt x="86" y="441"/>
                              <a:pt x="1523" y="0"/>
                              <a:pt x="1523" y="0"/>
                            </a:cubicBezTo>
                            <a:lnTo>
                              <a:pt x="3093" y="468"/>
                            </a:lnTo>
                            <a:lnTo>
                              <a:pt x="3089" y="764"/>
                            </a:lnTo>
                            <a:lnTo>
                              <a:pt x="0" y="754"/>
                            </a:lnTo>
                            <a:lnTo>
                              <a:pt x="6" y="451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5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20425" y="929176"/>
                        <a:ext cx="437027" cy="33707"/>
                      </a:xfrm>
                      <a:custGeom>
                        <a:avLst/>
                        <a:gdLst>
                          <a:gd name="T0" fmla="*/ 0 w 2853"/>
                          <a:gd name="T1" fmla="*/ 213 h 213"/>
                          <a:gd name="T2" fmla="*/ 4 w 2853"/>
                          <a:gd name="T3" fmla="*/ 1 h 213"/>
                          <a:gd name="T4" fmla="*/ 2849 w 2853"/>
                          <a:gd name="T5" fmla="*/ 0 h 213"/>
                          <a:gd name="T6" fmla="*/ 2853 w 2853"/>
                          <a:gd name="T7" fmla="*/ 213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853" h="213">
                            <a:moveTo>
                              <a:pt x="0" y="213"/>
                            </a:moveTo>
                            <a:lnTo>
                              <a:pt x="4" y="1"/>
                            </a:lnTo>
                            <a:lnTo>
                              <a:pt x="2849" y="0"/>
                            </a:lnTo>
                            <a:lnTo>
                              <a:pt x="2853" y="213"/>
                            </a:lnTo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6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9401" y="962879"/>
                        <a:ext cx="504468" cy="30900"/>
                      </a:xfrm>
                      <a:custGeom>
                        <a:avLst/>
                        <a:gdLst>
                          <a:gd name="T0" fmla="*/ 3290 w 3295"/>
                          <a:gd name="T1" fmla="*/ 0 h 197"/>
                          <a:gd name="T2" fmla="*/ 3295 w 3295"/>
                          <a:gd name="T3" fmla="*/ 197 h 197"/>
                          <a:gd name="T4" fmla="*/ 0 w 3295"/>
                          <a:gd name="T5" fmla="*/ 196 h 197"/>
                          <a:gd name="T6" fmla="*/ 4 w 3295"/>
                          <a:gd name="T7" fmla="*/ 1 h 197"/>
                          <a:gd name="T8" fmla="*/ 3290 w 3295"/>
                          <a:gd name="T9" fmla="*/ 0 h 1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295" h="197">
                            <a:moveTo>
                              <a:pt x="3290" y="0"/>
                            </a:moveTo>
                            <a:lnTo>
                              <a:pt x="3295" y="197"/>
                            </a:lnTo>
                            <a:lnTo>
                              <a:pt x="0" y="196"/>
                            </a:lnTo>
                            <a:lnTo>
                              <a:pt x="4" y="1"/>
                            </a:lnTo>
                            <a:lnTo>
                              <a:pt x="3290" y="0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7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05677" y="711495"/>
                        <a:ext cx="465350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4" name="Group 203"/>
                    <p:cNvGrpSpPr/>
                    <p:nvPr/>
                  </p:nvGrpSpPr>
                  <p:grpSpPr>
                    <a:xfrm>
                      <a:off x="5113317" y="1807493"/>
                      <a:ext cx="504468" cy="363739"/>
                      <a:chOff x="2089401" y="630040"/>
                      <a:chExt cx="504468" cy="363739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214" name="Rectangle 2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0474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5" name="Rectangle 2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8857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6" name="Rectangle 2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7398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7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1635" y="630040"/>
                        <a:ext cx="472098" cy="120781"/>
                      </a:xfrm>
                      <a:custGeom>
                        <a:avLst/>
                        <a:gdLst>
                          <a:gd name="T0" fmla="*/ 6 w 3093"/>
                          <a:gd name="T1" fmla="*/ 451 h 764"/>
                          <a:gd name="T2" fmla="*/ 1523 w 3093"/>
                          <a:gd name="T3" fmla="*/ 0 h 764"/>
                          <a:gd name="T4" fmla="*/ 3093 w 3093"/>
                          <a:gd name="T5" fmla="*/ 468 h 764"/>
                          <a:gd name="T6" fmla="*/ 3089 w 3093"/>
                          <a:gd name="T7" fmla="*/ 764 h 764"/>
                          <a:gd name="T8" fmla="*/ 0 w 3093"/>
                          <a:gd name="T9" fmla="*/ 754 h 764"/>
                          <a:gd name="T10" fmla="*/ 6 w 3093"/>
                          <a:gd name="T11" fmla="*/ 451 h 7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093" h="764">
                            <a:moveTo>
                              <a:pt x="6" y="451"/>
                            </a:moveTo>
                            <a:cubicBezTo>
                              <a:pt x="86" y="441"/>
                              <a:pt x="1523" y="0"/>
                              <a:pt x="1523" y="0"/>
                            </a:cubicBezTo>
                            <a:lnTo>
                              <a:pt x="3093" y="468"/>
                            </a:lnTo>
                            <a:lnTo>
                              <a:pt x="3089" y="764"/>
                            </a:lnTo>
                            <a:lnTo>
                              <a:pt x="0" y="754"/>
                            </a:lnTo>
                            <a:lnTo>
                              <a:pt x="6" y="451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8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20425" y="929176"/>
                        <a:ext cx="437027" cy="33707"/>
                      </a:xfrm>
                      <a:custGeom>
                        <a:avLst/>
                        <a:gdLst>
                          <a:gd name="T0" fmla="*/ 0 w 2853"/>
                          <a:gd name="T1" fmla="*/ 213 h 213"/>
                          <a:gd name="T2" fmla="*/ 4 w 2853"/>
                          <a:gd name="T3" fmla="*/ 1 h 213"/>
                          <a:gd name="T4" fmla="*/ 2849 w 2853"/>
                          <a:gd name="T5" fmla="*/ 0 h 213"/>
                          <a:gd name="T6" fmla="*/ 2853 w 2853"/>
                          <a:gd name="T7" fmla="*/ 213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853" h="213">
                            <a:moveTo>
                              <a:pt x="0" y="213"/>
                            </a:moveTo>
                            <a:lnTo>
                              <a:pt x="4" y="1"/>
                            </a:lnTo>
                            <a:lnTo>
                              <a:pt x="2849" y="0"/>
                            </a:lnTo>
                            <a:lnTo>
                              <a:pt x="2853" y="213"/>
                            </a:lnTo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9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9401" y="962879"/>
                        <a:ext cx="504468" cy="30900"/>
                      </a:xfrm>
                      <a:custGeom>
                        <a:avLst/>
                        <a:gdLst>
                          <a:gd name="T0" fmla="*/ 3290 w 3295"/>
                          <a:gd name="T1" fmla="*/ 0 h 197"/>
                          <a:gd name="T2" fmla="*/ 3295 w 3295"/>
                          <a:gd name="T3" fmla="*/ 197 h 197"/>
                          <a:gd name="T4" fmla="*/ 0 w 3295"/>
                          <a:gd name="T5" fmla="*/ 196 h 197"/>
                          <a:gd name="T6" fmla="*/ 4 w 3295"/>
                          <a:gd name="T7" fmla="*/ 1 h 197"/>
                          <a:gd name="T8" fmla="*/ 3290 w 3295"/>
                          <a:gd name="T9" fmla="*/ 0 h 1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295" h="197">
                            <a:moveTo>
                              <a:pt x="3290" y="0"/>
                            </a:moveTo>
                            <a:lnTo>
                              <a:pt x="3295" y="197"/>
                            </a:lnTo>
                            <a:lnTo>
                              <a:pt x="0" y="196"/>
                            </a:lnTo>
                            <a:lnTo>
                              <a:pt x="4" y="1"/>
                            </a:lnTo>
                            <a:lnTo>
                              <a:pt x="3290" y="0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0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05677" y="711495"/>
                        <a:ext cx="465350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5265717" y="1303437"/>
                      <a:ext cx="504468" cy="363739"/>
                      <a:chOff x="2089401" y="630040"/>
                      <a:chExt cx="504468" cy="363739"/>
                    </a:xfr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grpSpPr>
                  <p:sp>
                    <p:nvSpPr>
                      <p:cNvPr id="207" name="Rectangle 2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0474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" name="Rectangle 2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8857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50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9" name="Rectangle 2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7398" y="737128"/>
                        <a:ext cx="60698" cy="20364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bg1">
                              <a:lumMod val="50000"/>
                            </a:schemeClr>
                          </a:gs>
                          <a:gs pos="47000">
                            <a:schemeClr val="bg1">
                              <a:lumMod val="95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10800000" scaled="0"/>
                      </a:gradFill>
                      <a:ln w="3175" cap="flat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0" name="Freeform 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01635" y="630040"/>
                        <a:ext cx="472098" cy="120781"/>
                      </a:xfrm>
                      <a:custGeom>
                        <a:avLst/>
                        <a:gdLst>
                          <a:gd name="T0" fmla="*/ 6 w 3093"/>
                          <a:gd name="T1" fmla="*/ 451 h 764"/>
                          <a:gd name="T2" fmla="*/ 1523 w 3093"/>
                          <a:gd name="T3" fmla="*/ 0 h 764"/>
                          <a:gd name="T4" fmla="*/ 3093 w 3093"/>
                          <a:gd name="T5" fmla="*/ 468 h 764"/>
                          <a:gd name="T6" fmla="*/ 3089 w 3093"/>
                          <a:gd name="T7" fmla="*/ 764 h 764"/>
                          <a:gd name="T8" fmla="*/ 0 w 3093"/>
                          <a:gd name="T9" fmla="*/ 754 h 764"/>
                          <a:gd name="T10" fmla="*/ 6 w 3093"/>
                          <a:gd name="T11" fmla="*/ 451 h 76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093" h="764">
                            <a:moveTo>
                              <a:pt x="6" y="451"/>
                            </a:moveTo>
                            <a:cubicBezTo>
                              <a:pt x="86" y="441"/>
                              <a:pt x="1523" y="0"/>
                              <a:pt x="1523" y="0"/>
                            </a:cubicBezTo>
                            <a:lnTo>
                              <a:pt x="3093" y="468"/>
                            </a:lnTo>
                            <a:lnTo>
                              <a:pt x="3089" y="764"/>
                            </a:lnTo>
                            <a:lnTo>
                              <a:pt x="0" y="754"/>
                            </a:lnTo>
                            <a:lnTo>
                              <a:pt x="6" y="451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20425" y="929176"/>
                        <a:ext cx="437027" cy="33707"/>
                      </a:xfrm>
                      <a:custGeom>
                        <a:avLst/>
                        <a:gdLst>
                          <a:gd name="T0" fmla="*/ 0 w 2853"/>
                          <a:gd name="T1" fmla="*/ 213 h 213"/>
                          <a:gd name="T2" fmla="*/ 4 w 2853"/>
                          <a:gd name="T3" fmla="*/ 1 h 213"/>
                          <a:gd name="T4" fmla="*/ 2849 w 2853"/>
                          <a:gd name="T5" fmla="*/ 0 h 213"/>
                          <a:gd name="T6" fmla="*/ 2853 w 2853"/>
                          <a:gd name="T7" fmla="*/ 213 h 2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853" h="213">
                            <a:moveTo>
                              <a:pt x="0" y="213"/>
                            </a:moveTo>
                            <a:lnTo>
                              <a:pt x="4" y="1"/>
                            </a:lnTo>
                            <a:lnTo>
                              <a:pt x="2849" y="0"/>
                            </a:lnTo>
                            <a:lnTo>
                              <a:pt x="2853" y="213"/>
                            </a:lnTo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2" name="Freeform 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89401" y="962879"/>
                        <a:ext cx="504468" cy="30900"/>
                      </a:xfrm>
                      <a:custGeom>
                        <a:avLst/>
                        <a:gdLst>
                          <a:gd name="T0" fmla="*/ 3290 w 3295"/>
                          <a:gd name="T1" fmla="*/ 0 h 197"/>
                          <a:gd name="T2" fmla="*/ 3295 w 3295"/>
                          <a:gd name="T3" fmla="*/ 197 h 197"/>
                          <a:gd name="T4" fmla="*/ 0 w 3295"/>
                          <a:gd name="T5" fmla="*/ 196 h 197"/>
                          <a:gd name="T6" fmla="*/ 4 w 3295"/>
                          <a:gd name="T7" fmla="*/ 1 h 197"/>
                          <a:gd name="T8" fmla="*/ 3290 w 3295"/>
                          <a:gd name="T9" fmla="*/ 0 h 19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295" h="197">
                            <a:moveTo>
                              <a:pt x="3290" y="0"/>
                            </a:moveTo>
                            <a:lnTo>
                              <a:pt x="3295" y="197"/>
                            </a:lnTo>
                            <a:lnTo>
                              <a:pt x="0" y="196"/>
                            </a:lnTo>
                            <a:lnTo>
                              <a:pt x="4" y="1"/>
                            </a:lnTo>
                            <a:lnTo>
                              <a:pt x="3290" y="0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3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05677" y="711495"/>
                        <a:ext cx="465350" cy="0"/>
                      </a:xfrm>
                      <a:prstGeom prst="line">
                        <a:avLst/>
                      </a:prstGeom>
                      <a:noFill/>
                      <a:ln w="3175" cap="flat">
                        <a:solidFill>
                          <a:srgbClr val="7B7B79"/>
                        </a:solidFill>
                        <a:prstDash val="solid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06" name="TextBox 205"/>
                    <p:cNvSpPr txBox="1"/>
                    <p:nvPr/>
                  </p:nvSpPr>
                  <p:spPr>
                    <a:xfrm>
                      <a:off x="4570270" y="908720"/>
                      <a:ext cx="12202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Issuer Banks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240" name="Up Arrow 239"/>
                <p:cNvSpPr/>
                <p:nvPr/>
              </p:nvSpPr>
              <p:spPr>
                <a:xfrm rot="19339873">
                  <a:off x="5848618" y="2093946"/>
                  <a:ext cx="198210" cy="1188000"/>
                </a:xfrm>
                <a:prstGeom prst="upArrow">
                  <a:avLst>
                    <a:gd name="adj1" fmla="val 50000"/>
                    <a:gd name="adj2" fmla="val 82952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4644008" y="6494564"/>
                  <a:ext cx="37240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Enhanced </a:t>
                  </a:r>
                  <a:r>
                    <a:rPr lang="en-US" sz="1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Web</a:t>
                  </a:r>
                  <a:r>
                    <a:rPr lang="en-US" sz="14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-enabled</a:t>
                  </a:r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Payment Credential</a:t>
                  </a:r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16" name="Picture 8" descr="key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80000">
                <a:off x="6289451" y="5521465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6" name="Group 175"/>
              <p:cNvGrpSpPr/>
              <p:nvPr/>
            </p:nvGrpSpPr>
            <p:grpSpPr>
              <a:xfrm>
                <a:off x="6271576" y="3191793"/>
                <a:ext cx="557162" cy="447881"/>
                <a:chOff x="3321759" y="524071"/>
                <a:chExt cx="557162" cy="447881"/>
              </a:xfrm>
            </p:grpSpPr>
            <p:grpSp>
              <p:nvGrpSpPr>
                <p:cNvPr id="177" name="Group 176"/>
                <p:cNvGrpSpPr/>
                <p:nvPr/>
              </p:nvGrpSpPr>
              <p:grpSpPr>
                <a:xfrm>
                  <a:off x="3351221" y="692783"/>
                  <a:ext cx="510782" cy="279169"/>
                  <a:chOff x="1397693" y="2654334"/>
                  <a:chExt cx="510782" cy="279169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1441019" y="2654334"/>
                    <a:ext cx="426379" cy="261961"/>
                  </a:xfrm>
                  <a:prstGeom prst="rect">
                    <a:avLst/>
                  </a:prstGeom>
                  <a:gradFill>
                    <a:gsLst>
                      <a:gs pos="625">
                        <a:srgbClr val="E6E6E6"/>
                      </a:gs>
                      <a:gs pos="4900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  <a:gs pos="100000">
                        <a:srgbClr val="E6E6E6"/>
                      </a:gs>
                    </a:gsLst>
                    <a:lin ang="2700000" scaled="0"/>
                  </a:gra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1475921" y="2730705"/>
                    <a:ext cx="92836" cy="195722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 rot="5400000" flipH="1">
                    <a:off x="1651193" y="2695673"/>
                    <a:ext cx="136911" cy="2069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5875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9" name="Straight Connector 248"/>
                  <p:cNvCxnSpPr>
                    <a:stCxn id="198" idx="3"/>
                    <a:endCxn id="198" idx="3"/>
                  </p:cNvCxnSpPr>
                  <p:nvPr/>
                </p:nvCxnSpPr>
                <p:spPr>
                  <a:xfrm>
                    <a:off x="1568757" y="2828566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3" name="Rectangle 252"/>
                  <p:cNvSpPr/>
                  <p:nvPr/>
                </p:nvSpPr>
                <p:spPr>
                  <a:xfrm>
                    <a:off x="1397693" y="2915503"/>
                    <a:ext cx="510782" cy="18000"/>
                  </a:xfrm>
                  <a:prstGeom prst="rect">
                    <a:avLst/>
                  </a:prstGeom>
                  <a:solidFill>
                    <a:srgbClr val="FDFAC7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3321759" y="524071"/>
                  <a:ext cx="557162" cy="182081"/>
                  <a:chOff x="1727752" y="1773016"/>
                  <a:chExt cx="5562290" cy="201602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79" name="Oval 178"/>
                  <p:cNvSpPr/>
                  <p:nvPr/>
                </p:nvSpPr>
                <p:spPr>
                  <a:xfrm>
                    <a:off x="1727752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2965324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4202896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5440468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6678042" y="3429000"/>
                    <a:ext cx="612000" cy="3600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2346538" y="3429000"/>
                    <a:ext cx="61200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3584110" y="3429000"/>
                    <a:ext cx="61200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821682" y="3429000"/>
                    <a:ext cx="61200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6059254" y="3429000"/>
                    <a:ext cx="612000" cy="3600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ight Triangle 187"/>
                  <p:cNvSpPr/>
                  <p:nvPr/>
                </p:nvSpPr>
                <p:spPr>
                  <a:xfrm flipH="1">
                    <a:off x="1727752" y="1773016"/>
                    <a:ext cx="612000" cy="1800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/>
                  <p:cNvSpPr/>
                  <p:nvPr/>
                </p:nvSpPr>
                <p:spPr>
                  <a:xfrm>
                    <a:off x="2965324" y="1773016"/>
                    <a:ext cx="612000" cy="180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>
                  <a:xfrm>
                    <a:off x="4202896" y="1773016"/>
                    <a:ext cx="612000" cy="180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5440468" y="1773016"/>
                    <a:ext cx="612000" cy="18000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ight Triangle 191"/>
                  <p:cNvSpPr/>
                  <p:nvPr/>
                </p:nvSpPr>
                <p:spPr>
                  <a:xfrm>
                    <a:off x="6678042" y="1773016"/>
                    <a:ext cx="612000" cy="1800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2346538" y="1773016"/>
                    <a:ext cx="612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3584110" y="1773016"/>
                    <a:ext cx="612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4821682" y="1773016"/>
                    <a:ext cx="612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6059254" y="1773016"/>
                    <a:ext cx="612000" cy="1800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38" name="Rectangle 237"/>
            <p:cNvSpPr/>
            <p:nvPr/>
          </p:nvSpPr>
          <p:spPr>
            <a:xfrm>
              <a:off x="6006830" y="4177432"/>
              <a:ext cx="1301474" cy="3655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Auth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07092" y="1453297"/>
            <a:ext cx="3469828" cy="4744411"/>
            <a:chOff x="4289644" y="1453297"/>
            <a:chExt cx="3469828" cy="4744411"/>
          </a:xfrm>
        </p:grpSpPr>
        <p:grpSp>
          <p:nvGrpSpPr>
            <p:cNvPr id="27" name="Group 26"/>
            <p:cNvGrpSpPr/>
            <p:nvPr/>
          </p:nvGrpSpPr>
          <p:grpSpPr>
            <a:xfrm>
              <a:off x="4289644" y="1453297"/>
              <a:ext cx="3469828" cy="4744411"/>
              <a:chOff x="4289644" y="1453297"/>
              <a:chExt cx="3469828" cy="4744411"/>
            </a:xfrm>
          </p:grpSpPr>
          <p:pic>
            <p:nvPicPr>
              <p:cNvPr id="114" name="Picture 8" descr="key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848943">
                <a:off x="4765765" y="1702985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TextBox 119"/>
              <p:cNvSpPr txBox="1"/>
              <p:nvPr/>
            </p:nvSpPr>
            <p:spPr>
              <a:xfrm>
                <a:off x="4289644" y="1453297"/>
                <a:ext cx="917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Decryption</a:t>
                </a:r>
                <a:b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Key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4432492" y="5881039"/>
                <a:ext cx="31598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Issuer Specific Encryption Key</a:t>
                </a:r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</p:txBody>
          </p:sp>
          <p:pic>
            <p:nvPicPr>
              <p:cNvPr id="115" name="Picture 8" descr="key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971841">
                <a:off x="7399432" y="5841367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2" name="Rectangle 121"/>
            <p:cNvSpPr/>
            <p:nvPr/>
          </p:nvSpPr>
          <p:spPr>
            <a:xfrm>
              <a:off x="5514346" y="4177432"/>
              <a:ext cx="2237578" cy="3655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+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Encrypted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Auth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96540" y="1492349"/>
            <a:ext cx="2251924" cy="3629695"/>
            <a:chOff x="6496540" y="1492349"/>
            <a:chExt cx="2251924" cy="3629695"/>
          </a:xfrm>
        </p:grpSpPr>
        <p:sp>
          <p:nvSpPr>
            <p:cNvPr id="107" name="Explosion 1 106"/>
            <p:cNvSpPr/>
            <p:nvPr/>
          </p:nvSpPr>
          <p:spPr>
            <a:xfrm>
              <a:off x="6496540" y="1492349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chemeClr val="accent3">
                    <a:lumMod val="20000"/>
                    <a:lumOff val="8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Explosion 1 200"/>
            <p:cNvSpPr/>
            <p:nvPr/>
          </p:nvSpPr>
          <p:spPr>
            <a:xfrm>
              <a:off x="8244464" y="4869160"/>
              <a:ext cx="504000" cy="252884"/>
            </a:xfrm>
            <a:prstGeom prst="irregularSeal1">
              <a:avLst/>
            </a:prstGeom>
            <a:gradFill flip="none" rotWithShape="1">
              <a:gsLst>
                <a:gs pos="50000">
                  <a:schemeClr val="accent3">
                    <a:lumMod val="20000"/>
                    <a:lumOff val="80000"/>
                  </a:schemeClr>
                </a:gs>
                <a:gs pos="1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94962" y="2764383"/>
            <a:ext cx="1553446" cy="3368655"/>
            <a:chOff x="7194962" y="2764383"/>
            <a:chExt cx="1553446" cy="3368655"/>
          </a:xfrm>
        </p:grpSpPr>
        <p:sp>
          <p:nvSpPr>
            <p:cNvPr id="111" name="Explosion 1 110"/>
            <p:cNvSpPr/>
            <p:nvPr/>
          </p:nvSpPr>
          <p:spPr>
            <a:xfrm>
              <a:off x="7194962" y="2764383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Explosion 1 235"/>
            <p:cNvSpPr/>
            <p:nvPr/>
          </p:nvSpPr>
          <p:spPr>
            <a:xfrm>
              <a:off x="8244408" y="5881038"/>
              <a:ext cx="504000" cy="252000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3649310" y="2542990"/>
            <a:ext cx="780509" cy="51077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2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80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23</cp:revision>
  <dcterms:created xsi:type="dcterms:W3CDTF">2018-11-18T09:32:02Z</dcterms:created>
  <dcterms:modified xsi:type="dcterms:W3CDTF">2018-11-19T08:06:39Z</dcterms:modified>
</cp:coreProperties>
</file>