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7C9"/>
    <a:srgbClr val="E1EBF7"/>
    <a:srgbClr val="FFFFFF"/>
    <a:srgbClr val="EDE437"/>
    <a:srgbClr val="F2E648"/>
    <a:srgbClr val="FAFA72"/>
    <a:srgbClr val="FEFED2"/>
    <a:srgbClr val="F8F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3" autoAdjust="0"/>
    <p:restoredTop sz="94641" autoAdjust="0"/>
  </p:normalViewPr>
  <p:slideViewPr>
    <p:cSldViewPr>
      <p:cViewPr varScale="1">
        <p:scale>
          <a:sx n="79" d="100"/>
          <a:sy n="79" d="100"/>
        </p:scale>
        <p:origin x="-702" y="-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2019-08-17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3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2019-08-17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0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2019-08-17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2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2019-08-17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2019-08-17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6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2019-08-17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4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2019-08-17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2019-08-17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3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2019-08-17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6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2019-08-17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1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2019-08-17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2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80E38-6FF2-48B3-BDAB-4FA23B840E92}" type="datetimeFigureOut">
              <a:rPr lang="en-US" smtClean="0"/>
              <a:t>2019-08-17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emf"/><Relationship Id="rId5" Type="http://schemas.openxmlformats.org/officeDocument/2006/relationships/image" Target="../media/image3.png"/><Relationship Id="rId10" Type="http://schemas.openxmlformats.org/officeDocument/2006/relationships/hyperlink" Target="https://cyberphone.github.io/doc/saturn/saturn-authorization.pdf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roup 223"/>
          <p:cNvGrpSpPr/>
          <p:nvPr/>
        </p:nvGrpSpPr>
        <p:grpSpPr>
          <a:xfrm>
            <a:off x="1115616" y="1666918"/>
            <a:ext cx="1273991" cy="825978"/>
            <a:chOff x="1065761" y="1512050"/>
            <a:chExt cx="1273991" cy="825978"/>
          </a:xfrm>
        </p:grpSpPr>
        <p:sp>
          <p:nvSpPr>
            <p:cNvPr id="225" name="Oval 224"/>
            <p:cNvSpPr/>
            <p:nvPr/>
          </p:nvSpPr>
          <p:spPr>
            <a:xfrm>
              <a:off x="1065761" y="1572422"/>
              <a:ext cx="1273991" cy="591783"/>
            </a:xfrm>
            <a:prstGeom prst="ellipse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Authority Object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26" name="Picture 8" descr="key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2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692" y="1981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7" name="Rectangle 226"/>
            <p:cNvSpPr/>
            <p:nvPr/>
          </p:nvSpPr>
          <p:spPr>
            <a:xfrm>
              <a:off x="1102536" y="1512050"/>
              <a:ext cx="252239" cy="215444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6" name="Freeform 205"/>
          <p:cNvSpPr/>
          <p:nvPr/>
        </p:nvSpPr>
        <p:spPr>
          <a:xfrm flipH="1">
            <a:off x="6612717" y="3781306"/>
            <a:ext cx="371550" cy="1727550"/>
          </a:xfrm>
          <a:custGeom>
            <a:avLst/>
            <a:gdLst>
              <a:gd name="connsiteX0" fmla="*/ 107576 w 107576"/>
              <a:gd name="connsiteY0" fmla="*/ 168088 h 168088"/>
              <a:gd name="connsiteX1" fmla="*/ 94129 w 107576"/>
              <a:gd name="connsiteY1" fmla="*/ 134470 h 168088"/>
              <a:gd name="connsiteX2" fmla="*/ 40341 w 107576"/>
              <a:gd name="connsiteY2" fmla="*/ 60511 h 168088"/>
              <a:gd name="connsiteX3" fmla="*/ 6723 w 107576"/>
              <a:gd name="connsiteY3" fmla="*/ 0 h 168088"/>
              <a:gd name="connsiteX4" fmla="*/ 0 w 107576"/>
              <a:gd name="connsiteY4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33618 w 100853"/>
              <a:gd name="connsiteY2" fmla="*/ 60511 h 168088"/>
              <a:gd name="connsiteX3" fmla="*/ 0 w 100853"/>
              <a:gd name="connsiteY3" fmla="*/ 0 h 168088"/>
              <a:gd name="connsiteX0" fmla="*/ 101208 w 101208"/>
              <a:gd name="connsiteY0" fmla="*/ 168088 h 168088"/>
              <a:gd name="connsiteX1" fmla="*/ 87761 w 101208"/>
              <a:gd name="connsiteY1" fmla="*/ 134470 h 168088"/>
              <a:gd name="connsiteX2" fmla="*/ 33973 w 101208"/>
              <a:gd name="connsiteY2" fmla="*/ 60511 h 168088"/>
              <a:gd name="connsiteX3" fmla="*/ 355 w 101208"/>
              <a:gd name="connsiteY3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0 w 100853"/>
              <a:gd name="connsiteY2" fmla="*/ 0 h 168088"/>
              <a:gd name="connsiteX0" fmla="*/ 101397 w 101397"/>
              <a:gd name="connsiteY0" fmla="*/ 168088 h 168088"/>
              <a:gd name="connsiteX1" fmla="*/ 87950 w 101397"/>
              <a:gd name="connsiteY1" fmla="*/ 134470 h 168088"/>
              <a:gd name="connsiteX2" fmla="*/ 544 w 101397"/>
              <a:gd name="connsiteY2" fmla="*/ 0 h 168088"/>
              <a:gd name="connsiteX0" fmla="*/ 100853 w 100853"/>
              <a:gd name="connsiteY0" fmla="*/ 168088 h 168088"/>
              <a:gd name="connsiteX1" fmla="*/ 0 w 100853"/>
              <a:gd name="connsiteY1" fmla="*/ 0 h 168088"/>
              <a:gd name="connsiteX0" fmla="*/ 100960 w 100960"/>
              <a:gd name="connsiteY0" fmla="*/ 168088 h 168088"/>
              <a:gd name="connsiteX1" fmla="*/ 107 w 100960"/>
              <a:gd name="connsiteY1" fmla="*/ 0 h 168088"/>
              <a:gd name="connsiteX0" fmla="*/ 100944 w 100944"/>
              <a:gd name="connsiteY0" fmla="*/ 168088 h 168088"/>
              <a:gd name="connsiteX1" fmla="*/ 91 w 100944"/>
              <a:gd name="connsiteY1" fmla="*/ 0 h 168088"/>
              <a:gd name="connsiteX0" fmla="*/ 100940 w 104742"/>
              <a:gd name="connsiteY0" fmla="*/ 168088 h 168242"/>
              <a:gd name="connsiteX1" fmla="*/ 104734 w 104742"/>
              <a:gd name="connsiteY1" fmla="*/ 168088 h 168242"/>
              <a:gd name="connsiteX2" fmla="*/ 87 w 104742"/>
              <a:gd name="connsiteY2" fmla="*/ 0 h 168242"/>
              <a:gd name="connsiteX0" fmla="*/ 100968 w 104770"/>
              <a:gd name="connsiteY0" fmla="*/ 168088 h 168242"/>
              <a:gd name="connsiteX1" fmla="*/ 104762 w 104770"/>
              <a:gd name="connsiteY1" fmla="*/ 168088 h 168242"/>
              <a:gd name="connsiteX2" fmla="*/ 115 w 104770"/>
              <a:gd name="connsiteY2" fmla="*/ 0 h 168242"/>
              <a:gd name="connsiteX0" fmla="*/ 99887 w 103689"/>
              <a:gd name="connsiteY0" fmla="*/ 170870 h 171024"/>
              <a:gd name="connsiteX1" fmla="*/ 103681 w 103689"/>
              <a:gd name="connsiteY1" fmla="*/ 170870 h 171024"/>
              <a:gd name="connsiteX2" fmla="*/ 118 w 103689"/>
              <a:gd name="connsiteY2" fmla="*/ 0 h 171024"/>
              <a:gd name="connsiteX0" fmla="*/ 100353 w 104155"/>
              <a:gd name="connsiteY0" fmla="*/ 170870 h 171024"/>
              <a:gd name="connsiteX1" fmla="*/ 104147 w 104155"/>
              <a:gd name="connsiteY1" fmla="*/ 170870 h 171024"/>
              <a:gd name="connsiteX2" fmla="*/ 584 w 104155"/>
              <a:gd name="connsiteY2" fmla="*/ 0 h 171024"/>
              <a:gd name="connsiteX0" fmla="*/ 100455 w 101562"/>
              <a:gd name="connsiteY0" fmla="*/ 170870 h 186780"/>
              <a:gd name="connsiteX1" fmla="*/ 101539 w 101562"/>
              <a:gd name="connsiteY1" fmla="*/ 186770 h 186780"/>
              <a:gd name="connsiteX2" fmla="*/ 686 w 101562"/>
              <a:gd name="connsiteY2" fmla="*/ 0 h 186780"/>
              <a:gd name="connsiteX0" fmla="*/ 101539 w 101539"/>
              <a:gd name="connsiteY0" fmla="*/ 186770 h 186770"/>
              <a:gd name="connsiteX1" fmla="*/ 686 w 101539"/>
              <a:gd name="connsiteY1" fmla="*/ 0 h 186770"/>
              <a:gd name="connsiteX0" fmla="*/ 107835 w 107835"/>
              <a:gd name="connsiteY0" fmla="*/ 170473 h 170473"/>
              <a:gd name="connsiteX1" fmla="*/ 478 w 107835"/>
              <a:gd name="connsiteY1" fmla="*/ 0 h 170473"/>
              <a:gd name="connsiteX0" fmla="*/ 112083 w 112083"/>
              <a:gd name="connsiteY0" fmla="*/ 172460 h 172460"/>
              <a:gd name="connsiteX1" fmla="*/ 390 w 112083"/>
              <a:gd name="connsiteY1" fmla="*/ 0 h 172460"/>
              <a:gd name="connsiteX0" fmla="*/ 111797 w 111797"/>
              <a:gd name="connsiteY0" fmla="*/ 172460 h 172460"/>
              <a:gd name="connsiteX1" fmla="*/ 104 w 111797"/>
              <a:gd name="connsiteY1" fmla="*/ 0 h 172460"/>
              <a:gd name="connsiteX0" fmla="*/ 111787 w 111787"/>
              <a:gd name="connsiteY0" fmla="*/ 172460 h 172460"/>
              <a:gd name="connsiteX1" fmla="*/ 94 w 111787"/>
              <a:gd name="connsiteY1" fmla="*/ 0 h 172460"/>
              <a:gd name="connsiteX0" fmla="*/ 118172 w 118172"/>
              <a:gd name="connsiteY0" fmla="*/ 172460 h 172460"/>
              <a:gd name="connsiteX1" fmla="*/ 6479 w 118172"/>
              <a:gd name="connsiteY1" fmla="*/ 0 h 172460"/>
              <a:gd name="connsiteX0" fmla="*/ 146801 w 146801"/>
              <a:gd name="connsiteY0" fmla="*/ 173652 h 173652"/>
              <a:gd name="connsiteX1" fmla="*/ 963 w 146801"/>
              <a:gd name="connsiteY1" fmla="*/ 0 h 173652"/>
              <a:gd name="connsiteX0" fmla="*/ 145276 w 145276"/>
              <a:gd name="connsiteY0" fmla="*/ 184384 h 184384"/>
              <a:gd name="connsiteX1" fmla="*/ 1064 w 145276"/>
              <a:gd name="connsiteY1" fmla="*/ 0 h 184384"/>
              <a:gd name="connsiteX0" fmla="*/ 144266 w 144266"/>
              <a:gd name="connsiteY0" fmla="*/ 193924 h 193924"/>
              <a:gd name="connsiteX1" fmla="*/ 1138 w 144266"/>
              <a:gd name="connsiteY1" fmla="*/ 0 h 193924"/>
              <a:gd name="connsiteX0" fmla="*/ 128914 w 128914"/>
              <a:gd name="connsiteY0" fmla="*/ 200508 h 200508"/>
              <a:gd name="connsiteX1" fmla="*/ 3268 w 128914"/>
              <a:gd name="connsiteY1" fmla="*/ 0 h 200508"/>
              <a:gd name="connsiteX0" fmla="*/ 125646 w 125646"/>
              <a:gd name="connsiteY0" fmla="*/ 200508 h 200508"/>
              <a:gd name="connsiteX1" fmla="*/ 0 w 125646"/>
              <a:gd name="connsiteY1" fmla="*/ 0 h 200508"/>
              <a:gd name="connsiteX0" fmla="*/ 126684 w 126684"/>
              <a:gd name="connsiteY0" fmla="*/ 200508 h 200508"/>
              <a:gd name="connsiteX1" fmla="*/ 1038 w 126684"/>
              <a:gd name="connsiteY1" fmla="*/ 0 h 200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6684" h="200508">
                <a:moveTo>
                  <a:pt x="126684" y="200508"/>
                </a:moveTo>
                <a:cubicBezTo>
                  <a:pt x="-26169" y="134940"/>
                  <a:pt x="2999" y="182920"/>
                  <a:pt x="1038" y="0"/>
                </a:cubicBezTo>
              </a:path>
            </a:pathLst>
          </a:custGeom>
          <a:noFill/>
          <a:ln w="95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4" name="Straight Connector 193"/>
          <p:cNvCxnSpPr>
            <a:endCxn id="184" idx="3"/>
          </p:cNvCxnSpPr>
          <p:nvPr/>
        </p:nvCxnSpPr>
        <p:spPr>
          <a:xfrm flipV="1">
            <a:off x="3645415" y="4469696"/>
            <a:ext cx="0" cy="399464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endCxn id="181" idx="4"/>
          </p:cNvCxnSpPr>
          <p:nvPr/>
        </p:nvCxnSpPr>
        <p:spPr>
          <a:xfrm flipV="1">
            <a:off x="5179179" y="3756194"/>
            <a:ext cx="0" cy="479722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79" idx="0"/>
          </p:cNvCxnSpPr>
          <p:nvPr/>
        </p:nvCxnSpPr>
        <p:spPr>
          <a:xfrm flipH="1" flipV="1">
            <a:off x="3692992" y="2826514"/>
            <a:ext cx="1" cy="493579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085239" y="3441742"/>
            <a:ext cx="2700000" cy="1030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113886" y="5748645"/>
            <a:ext cx="306000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31349" y="6001543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18452" y="6001543"/>
            <a:ext cx="1021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834441" y="2564904"/>
            <a:ext cx="1372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with 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Mobile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“Wallet”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 flipV="1">
            <a:off x="2716880" y="3706710"/>
            <a:ext cx="5680" cy="167040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6516216" y="3708004"/>
            <a:ext cx="5151" cy="1669248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211959" y="5453152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Relation</a:t>
            </a: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 rot="5400000">
            <a:off x="6267797" y="4416141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Relation</a:t>
            </a: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 rot="16200000">
            <a:off x="2150561" y="4416141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Relation</a:t>
            </a: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5" name="Picture 4" descr="C:\Users\Anders\AppData\Local\Microsoft\Windows\INetCache\IE\YM8GPEOA\mobile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348681" y="3175761"/>
            <a:ext cx="355673" cy="5027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/>
          <p:cNvGrpSpPr/>
          <p:nvPr/>
        </p:nvGrpSpPr>
        <p:grpSpPr>
          <a:xfrm>
            <a:off x="2430661" y="3208620"/>
            <a:ext cx="557162" cy="447881"/>
            <a:chOff x="3321759" y="524071"/>
            <a:chExt cx="557162" cy="447881"/>
          </a:xfrm>
        </p:grpSpPr>
        <p:grpSp>
          <p:nvGrpSpPr>
            <p:cNvPr id="37" name="Group 36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Rectangle 56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8" idx="3"/>
                <a:endCxn id="58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9" name="Oval 38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ight Triangle 47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ight Triangle 51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42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592" y="3169672"/>
            <a:ext cx="468000" cy="46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3" name="Group 142"/>
          <p:cNvGrpSpPr/>
          <p:nvPr/>
        </p:nvGrpSpPr>
        <p:grpSpPr>
          <a:xfrm>
            <a:off x="6162468" y="5429255"/>
            <a:ext cx="716412" cy="535414"/>
            <a:chOff x="2089401" y="630040"/>
            <a:chExt cx="504468" cy="3637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4" name="Rectangle 143"/>
            <p:cNvSpPr>
              <a:spLocks noChangeArrowheads="1"/>
            </p:cNvSpPr>
            <p:nvPr/>
          </p:nvSpPr>
          <p:spPr bwMode="auto">
            <a:xfrm>
              <a:off x="2470474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Rectangle 144"/>
            <p:cNvSpPr>
              <a:spLocks noChangeArrowheads="1"/>
            </p:cNvSpPr>
            <p:nvPr/>
          </p:nvSpPr>
          <p:spPr bwMode="auto">
            <a:xfrm>
              <a:off x="2308857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145"/>
            <p:cNvSpPr>
              <a:spLocks noChangeArrowheads="1"/>
            </p:cNvSpPr>
            <p:nvPr/>
          </p:nvSpPr>
          <p:spPr bwMode="auto">
            <a:xfrm>
              <a:off x="2147398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6"/>
            <p:cNvSpPr>
              <a:spLocks/>
            </p:cNvSpPr>
            <p:nvPr/>
          </p:nvSpPr>
          <p:spPr bwMode="auto">
            <a:xfrm>
              <a:off x="2101635" y="630040"/>
              <a:ext cx="472098" cy="120781"/>
            </a:xfrm>
            <a:custGeom>
              <a:avLst/>
              <a:gdLst>
                <a:gd name="T0" fmla="*/ 6 w 3093"/>
                <a:gd name="T1" fmla="*/ 451 h 764"/>
                <a:gd name="T2" fmla="*/ 1523 w 3093"/>
                <a:gd name="T3" fmla="*/ 0 h 764"/>
                <a:gd name="T4" fmla="*/ 3093 w 3093"/>
                <a:gd name="T5" fmla="*/ 468 h 764"/>
                <a:gd name="T6" fmla="*/ 3089 w 3093"/>
                <a:gd name="T7" fmla="*/ 764 h 764"/>
                <a:gd name="T8" fmla="*/ 0 w 3093"/>
                <a:gd name="T9" fmla="*/ 754 h 764"/>
                <a:gd name="T10" fmla="*/ 6 w 3093"/>
                <a:gd name="T11" fmla="*/ 45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764">
                  <a:moveTo>
                    <a:pt x="6" y="451"/>
                  </a:moveTo>
                  <a:cubicBezTo>
                    <a:pt x="86" y="441"/>
                    <a:pt x="1523" y="0"/>
                    <a:pt x="1523" y="0"/>
                  </a:cubicBezTo>
                  <a:lnTo>
                    <a:pt x="3093" y="468"/>
                  </a:lnTo>
                  <a:lnTo>
                    <a:pt x="3089" y="764"/>
                  </a:lnTo>
                  <a:lnTo>
                    <a:pt x="0" y="754"/>
                  </a:lnTo>
                  <a:lnTo>
                    <a:pt x="6" y="451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8"/>
            <p:cNvSpPr>
              <a:spLocks/>
            </p:cNvSpPr>
            <p:nvPr/>
          </p:nvSpPr>
          <p:spPr bwMode="auto">
            <a:xfrm>
              <a:off x="2120425" y="929176"/>
              <a:ext cx="437027" cy="33707"/>
            </a:xfrm>
            <a:custGeom>
              <a:avLst/>
              <a:gdLst>
                <a:gd name="T0" fmla="*/ 0 w 2853"/>
                <a:gd name="T1" fmla="*/ 213 h 213"/>
                <a:gd name="T2" fmla="*/ 4 w 2853"/>
                <a:gd name="T3" fmla="*/ 1 h 213"/>
                <a:gd name="T4" fmla="*/ 2849 w 2853"/>
                <a:gd name="T5" fmla="*/ 0 h 213"/>
                <a:gd name="T6" fmla="*/ 2853 w 2853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3" h="213">
                  <a:moveTo>
                    <a:pt x="0" y="213"/>
                  </a:moveTo>
                  <a:lnTo>
                    <a:pt x="4" y="1"/>
                  </a:lnTo>
                  <a:lnTo>
                    <a:pt x="2849" y="0"/>
                  </a:lnTo>
                  <a:lnTo>
                    <a:pt x="2853" y="213"/>
                  </a:lnTo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9"/>
            <p:cNvSpPr>
              <a:spLocks/>
            </p:cNvSpPr>
            <p:nvPr/>
          </p:nvSpPr>
          <p:spPr bwMode="auto">
            <a:xfrm>
              <a:off x="2089401" y="962879"/>
              <a:ext cx="504468" cy="30900"/>
            </a:xfrm>
            <a:custGeom>
              <a:avLst/>
              <a:gdLst>
                <a:gd name="T0" fmla="*/ 3290 w 3295"/>
                <a:gd name="T1" fmla="*/ 0 h 197"/>
                <a:gd name="T2" fmla="*/ 3295 w 3295"/>
                <a:gd name="T3" fmla="*/ 197 h 197"/>
                <a:gd name="T4" fmla="*/ 0 w 3295"/>
                <a:gd name="T5" fmla="*/ 196 h 197"/>
                <a:gd name="T6" fmla="*/ 4 w 3295"/>
                <a:gd name="T7" fmla="*/ 1 h 197"/>
                <a:gd name="T8" fmla="*/ 3290 w 329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5" h="197">
                  <a:moveTo>
                    <a:pt x="3290" y="0"/>
                  </a:moveTo>
                  <a:lnTo>
                    <a:pt x="3295" y="197"/>
                  </a:lnTo>
                  <a:lnTo>
                    <a:pt x="0" y="196"/>
                  </a:lnTo>
                  <a:lnTo>
                    <a:pt x="4" y="1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Line 20"/>
            <p:cNvSpPr>
              <a:spLocks noChangeShapeType="1"/>
            </p:cNvSpPr>
            <p:nvPr/>
          </p:nvSpPr>
          <p:spPr bwMode="auto">
            <a:xfrm>
              <a:off x="2105677" y="711495"/>
              <a:ext cx="465350" cy="0"/>
            </a:xfrm>
            <a:prstGeom prst="line">
              <a:avLst/>
            </a:prstGeom>
            <a:noFill/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2585432" y="149151"/>
            <a:ext cx="400564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Enhanced “Four Corner Model</a:t>
            </a:r>
            <a:r>
              <a:rPr lang="en-US" sz="20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”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for </a:t>
            </a:r>
            <a:r>
              <a:rPr lang="en-US" sz="1400" i="1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Authorizing</a:t>
            </a:r>
            <a:r>
              <a:rPr lang="en-US" sz="14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Account-2-Account Transactions</a:t>
            </a:r>
            <a:endParaRPr lang="en-US" sz="1400" dirty="0">
              <a:latin typeface="Arial" panose="020B0604020202020204" pitchFamily="34" charset="0"/>
              <a:ea typeface="Segoe UI Emoji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164" name="Picture 8" descr="key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80000">
            <a:off x="2029254" y="3298383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5"/>
          <p:cNvSpPr/>
          <p:nvPr/>
        </p:nvSpPr>
        <p:spPr>
          <a:xfrm>
            <a:off x="1566541" y="2420887"/>
            <a:ext cx="1150097" cy="3088505"/>
          </a:xfrm>
          <a:custGeom>
            <a:avLst/>
            <a:gdLst>
              <a:gd name="connsiteX0" fmla="*/ 107576 w 107576"/>
              <a:gd name="connsiteY0" fmla="*/ 168088 h 168088"/>
              <a:gd name="connsiteX1" fmla="*/ 94129 w 107576"/>
              <a:gd name="connsiteY1" fmla="*/ 134470 h 168088"/>
              <a:gd name="connsiteX2" fmla="*/ 40341 w 107576"/>
              <a:gd name="connsiteY2" fmla="*/ 60511 h 168088"/>
              <a:gd name="connsiteX3" fmla="*/ 6723 w 107576"/>
              <a:gd name="connsiteY3" fmla="*/ 0 h 168088"/>
              <a:gd name="connsiteX4" fmla="*/ 0 w 107576"/>
              <a:gd name="connsiteY4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33618 w 100853"/>
              <a:gd name="connsiteY2" fmla="*/ 60511 h 168088"/>
              <a:gd name="connsiteX3" fmla="*/ 0 w 100853"/>
              <a:gd name="connsiteY3" fmla="*/ 0 h 168088"/>
              <a:gd name="connsiteX0" fmla="*/ 101208 w 101208"/>
              <a:gd name="connsiteY0" fmla="*/ 168088 h 168088"/>
              <a:gd name="connsiteX1" fmla="*/ 87761 w 101208"/>
              <a:gd name="connsiteY1" fmla="*/ 134470 h 168088"/>
              <a:gd name="connsiteX2" fmla="*/ 33973 w 101208"/>
              <a:gd name="connsiteY2" fmla="*/ 60511 h 168088"/>
              <a:gd name="connsiteX3" fmla="*/ 355 w 101208"/>
              <a:gd name="connsiteY3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0 w 100853"/>
              <a:gd name="connsiteY2" fmla="*/ 0 h 168088"/>
              <a:gd name="connsiteX0" fmla="*/ 101397 w 101397"/>
              <a:gd name="connsiteY0" fmla="*/ 168088 h 168088"/>
              <a:gd name="connsiteX1" fmla="*/ 87950 w 101397"/>
              <a:gd name="connsiteY1" fmla="*/ 134470 h 168088"/>
              <a:gd name="connsiteX2" fmla="*/ 544 w 101397"/>
              <a:gd name="connsiteY2" fmla="*/ 0 h 168088"/>
              <a:gd name="connsiteX0" fmla="*/ 100853 w 100853"/>
              <a:gd name="connsiteY0" fmla="*/ 168088 h 168088"/>
              <a:gd name="connsiteX1" fmla="*/ 0 w 100853"/>
              <a:gd name="connsiteY1" fmla="*/ 0 h 168088"/>
              <a:gd name="connsiteX0" fmla="*/ 100960 w 100960"/>
              <a:gd name="connsiteY0" fmla="*/ 168088 h 168088"/>
              <a:gd name="connsiteX1" fmla="*/ 107 w 100960"/>
              <a:gd name="connsiteY1" fmla="*/ 0 h 168088"/>
              <a:gd name="connsiteX0" fmla="*/ 100944 w 100944"/>
              <a:gd name="connsiteY0" fmla="*/ 168088 h 168088"/>
              <a:gd name="connsiteX1" fmla="*/ 91 w 100944"/>
              <a:gd name="connsiteY1" fmla="*/ 0 h 168088"/>
              <a:gd name="connsiteX0" fmla="*/ 100940 w 104742"/>
              <a:gd name="connsiteY0" fmla="*/ 168088 h 168242"/>
              <a:gd name="connsiteX1" fmla="*/ 104734 w 104742"/>
              <a:gd name="connsiteY1" fmla="*/ 168088 h 168242"/>
              <a:gd name="connsiteX2" fmla="*/ 87 w 104742"/>
              <a:gd name="connsiteY2" fmla="*/ 0 h 168242"/>
              <a:gd name="connsiteX0" fmla="*/ 100968 w 104770"/>
              <a:gd name="connsiteY0" fmla="*/ 168088 h 168242"/>
              <a:gd name="connsiteX1" fmla="*/ 104762 w 104770"/>
              <a:gd name="connsiteY1" fmla="*/ 168088 h 168242"/>
              <a:gd name="connsiteX2" fmla="*/ 115 w 104770"/>
              <a:gd name="connsiteY2" fmla="*/ 0 h 168242"/>
              <a:gd name="connsiteX0" fmla="*/ 99887 w 103689"/>
              <a:gd name="connsiteY0" fmla="*/ 170870 h 171024"/>
              <a:gd name="connsiteX1" fmla="*/ 103681 w 103689"/>
              <a:gd name="connsiteY1" fmla="*/ 170870 h 171024"/>
              <a:gd name="connsiteX2" fmla="*/ 118 w 103689"/>
              <a:gd name="connsiteY2" fmla="*/ 0 h 171024"/>
              <a:gd name="connsiteX0" fmla="*/ 100353 w 104155"/>
              <a:gd name="connsiteY0" fmla="*/ 170870 h 171024"/>
              <a:gd name="connsiteX1" fmla="*/ 104147 w 104155"/>
              <a:gd name="connsiteY1" fmla="*/ 170870 h 171024"/>
              <a:gd name="connsiteX2" fmla="*/ 584 w 104155"/>
              <a:gd name="connsiteY2" fmla="*/ 0 h 171024"/>
              <a:gd name="connsiteX0" fmla="*/ 100455 w 101562"/>
              <a:gd name="connsiteY0" fmla="*/ 170870 h 186780"/>
              <a:gd name="connsiteX1" fmla="*/ 101539 w 101562"/>
              <a:gd name="connsiteY1" fmla="*/ 186770 h 186780"/>
              <a:gd name="connsiteX2" fmla="*/ 686 w 101562"/>
              <a:gd name="connsiteY2" fmla="*/ 0 h 186780"/>
              <a:gd name="connsiteX0" fmla="*/ 101539 w 101539"/>
              <a:gd name="connsiteY0" fmla="*/ 186770 h 186770"/>
              <a:gd name="connsiteX1" fmla="*/ 686 w 101539"/>
              <a:gd name="connsiteY1" fmla="*/ 0 h 186770"/>
              <a:gd name="connsiteX0" fmla="*/ 107835 w 107835"/>
              <a:gd name="connsiteY0" fmla="*/ 170473 h 170473"/>
              <a:gd name="connsiteX1" fmla="*/ 478 w 107835"/>
              <a:gd name="connsiteY1" fmla="*/ 0 h 170473"/>
              <a:gd name="connsiteX0" fmla="*/ 112083 w 112083"/>
              <a:gd name="connsiteY0" fmla="*/ 172460 h 172460"/>
              <a:gd name="connsiteX1" fmla="*/ 390 w 112083"/>
              <a:gd name="connsiteY1" fmla="*/ 0 h 172460"/>
              <a:gd name="connsiteX0" fmla="*/ 111797 w 111797"/>
              <a:gd name="connsiteY0" fmla="*/ 172460 h 172460"/>
              <a:gd name="connsiteX1" fmla="*/ 104 w 111797"/>
              <a:gd name="connsiteY1" fmla="*/ 0 h 172460"/>
              <a:gd name="connsiteX0" fmla="*/ 111787 w 111787"/>
              <a:gd name="connsiteY0" fmla="*/ 172460 h 172460"/>
              <a:gd name="connsiteX1" fmla="*/ 94 w 111787"/>
              <a:gd name="connsiteY1" fmla="*/ 0 h 172460"/>
              <a:gd name="connsiteX0" fmla="*/ 118172 w 118172"/>
              <a:gd name="connsiteY0" fmla="*/ 172460 h 172460"/>
              <a:gd name="connsiteX1" fmla="*/ 6479 w 118172"/>
              <a:gd name="connsiteY1" fmla="*/ 0 h 172460"/>
              <a:gd name="connsiteX0" fmla="*/ 146801 w 146801"/>
              <a:gd name="connsiteY0" fmla="*/ 173652 h 173652"/>
              <a:gd name="connsiteX1" fmla="*/ 963 w 146801"/>
              <a:gd name="connsiteY1" fmla="*/ 0 h 173652"/>
              <a:gd name="connsiteX0" fmla="*/ 145276 w 145276"/>
              <a:gd name="connsiteY0" fmla="*/ 184384 h 184384"/>
              <a:gd name="connsiteX1" fmla="*/ 1064 w 145276"/>
              <a:gd name="connsiteY1" fmla="*/ 0 h 184384"/>
              <a:gd name="connsiteX0" fmla="*/ 144266 w 144266"/>
              <a:gd name="connsiteY0" fmla="*/ 193924 h 193924"/>
              <a:gd name="connsiteX1" fmla="*/ 1138 w 144266"/>
              <a:gd name="connsiteY1" fmla="*/ 0 h 193924"/>
              <a:gd name="connsiteX0" fmla="*/ 128914 w 128914"/>
              <a:gd name="connsiteY0" fmla="*/ 200508 h 200508"/>
              <a:gd name="connsiteX1" fmla="*/ 3268 w 128914"/>
              <a:gd name="connsiteY1" fmla="*/ 0 h 200508"/>
              <a:gd name="connsiteX0" fmla="*/ 125646 w 125646"/>
              <a:gd name="connsiteY0" fmla="*/ 200508 h 200508"/>
              <a:gd name="connsiteX1" fmla="*/ 0 w 125646"/>
              <a:gd name="connsiteY1" fmla="*/ 0 h 200508"/>
              <a:gd name="connsiteX0" fmla="*/ 126684 w 126684"/>
              <a:gd name="connsiteY0" fmla="*/ 200508 h 200508"/>
              <a:gd name="connsiteX1" fmla="*/ 1038 w 126684"/>
              <a:gd name="connsiteY1" fmla="*/ 0 h 200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6684" h="200508">
                <a:moveTo>
                  <a:pt x="126684" y="200508"/>
                </a:moveTo>
                <a:cubicBezTo>
                  <a:pt x="-26169" y="134940"/>
                  <a:pt x="2999" y="182920"/>
                  <a:pt x="1038" y="0"/>
                </a:cubicBezTo>
              </a:path>
            </a:pathLst>
          </a:custGeom>
          <a:noFill/>
          <a:ln w="95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 rot="16200000">
            <a:off x="599035" y="3296304"/>
            <a:ext cx="1628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Published Objects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6" name="Group 165"/>
          <p:cNvGrpSpPr/>
          <p:nvPr/>
        </p:nvGrpSpPr>
        <p:grpSpPr>
          <a:xfrm flipH="1">
            <a:off x="1835695" y="5373216"/>
            <a:ext cx="445844" cy="603379"/>
            <a:chOff x="8232155" y="587661"/>
            <a:chExt cx="445844" cy="603379"/>
          </a:xfrm>
        </p:grpSpPr>
        <p:pic>
          <p:nvPicPr>
            <p:cNvPr id="167" name="Picture 16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8" descr="key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9" name="Group 168"/>
          <p:cNvGrpSpPr/>
          <p:nvPr/>
        </p:nvGrpSpPr>
        <p:grpSpPr>
          <a:xfrm>
            <a:off x="6967878" y="5445224"/>
            <a:ext cx="445844" cy="603379"/>
            <a:chOff x="8232155" y="587661"/>
            <a:chExt cx="445844" cy="603379"/>
          </a:xfrm>
        </p:grpSpPr>
        <p:pic>
          <p:nvPicPr>
            <p:cNvPr id="170" name="Picture 169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1" name="Picture 8" descr="key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1" name="Straight Connector 10"/>
          <p:cNvCxnSpPr>
            <a:stCxn id="213" idx="4"/>
            <a:endCxn id="50" idx="0"/>
          </p:cNvCxnSpPr>
          <p:nvPr/>
        </p:nvCxnSpPr>
        <p:spPr>
          <a:xfrm>
            <a:off x="2544700" y="2103049"/>
            <a:ext cx="164543" cy="110557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2372232" y="5419963"/>
            <a:ext cx="716412" cy="535414"/>
            <a:chOff x="2089401" y="630040"/>
            <a:chExt cx="504468" cy="3637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2470474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2308857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68"/>
            <p:cNvSpPr>
              <a:spLocks noChangeArrowheads="1"/>
            </p:cNvSpPr>
            <p:nvPr/>
          </p:nvSpPr>
          <p:spPr bwMode="auto">
            <a:xfrm>
              <a:off x="2147398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6"/>
            <p:cNvSpPr>
              <a:spLocks/>
            </p:cNvSpPr>
            <p:nvPr/>
          </p:nvSpPr>
          <p:spPr bwMode="auto">
            <a:xfrm>
              <a:off x="2101635" y="630040"/>
              <a:ext cx="472098" cy="120781"/>
            </a:xfrm>
            <a:custGeom>
              <a:avLst/>
              <a:gdLst>
                <a:gd name="T0" fmla="*/ 6 w 3093"/>
                <a:gd name="T1" fmla="*/ 451 h 764"/>
                <a:gd name="T2" fmla="*/ 1523 w 3093"/>
                <a:gd name="T3" fmla="*/ 0 h 764"/>
                <a:gd name="T4" fmla="*/ 3093 w 3093"/>
                <a:gd name="T5" fmla="*/ 468 h 764"/>
                <a:gd name="T6" fmla="*/ 3089 w 3093"/>
                <a:gd name="T7" fmla="*/ 764 h 764"/>
                <a:gd name="T8" fmla="*/ 0 w 3093"/>
                <a:gd name="T9" fmla="*/ 754 h 764"/>
                <a:gd name="T10" fmla="*/ 6 w 3093"/>
                <a:gd name="T11" fmla="*/ 45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764">
                  <a:moveTo>
                    <a:pt x="6" y="451"/>
                  </a:moveTo>
                  <a:cubicBezTo>
                    <a:pt x="86" y="441"/>
                    <a:pt x="1523" y="0"/>
                    <a:pt x="1523" y="0"/>
                  </a:cubicBezTo>
                  <a:lnTo>
                    <a:pt x="3093" y="468"/>
                  </a:lnTo>
                  <a:lnTo>
                    <a:pt x="3089" y="764"/>
                  </a:lnTo>
                  <a:lnTo>
                    <a:pt x="0" y="754"/>
                  </a:lnTo>
                  <a:lnTo>
                    <a:pt x="6" y="451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8"/>
            <p:cNvSpPr>
              <a:spLocks/>
            </p:cNvSpPr>
            <p:nvPr/>
          </p:nvSpPr>
          <p:spPr bwMode="auto">
            <a:xfrm>
              <a:off x="2120425" y="929176"/>
              <a:ext cx="437027" cy="33707"/>
            </a:xfrm>
            <a:custGeom>
              <a:avLst/>
              <a:gdLst>
                <a:gd name="T0" fmla="*/ 0 w 2853"/>
                <a:gd name="T1" fmla="*/ 213 h 213"/>
                <a:gd name="T2" fmla="*/ 4 w 2853"/>
                <a:gd name="T3" fmla="*/ 1 h 213"/>
                <a:gd name="T4" fmla="*/ 2849 w 2853"/>
                <a:gd name="T5" fmla="*/ 0 h 213"/>
                <a:gd name="T6" fmla="*/ 2853 w 2853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3" h="213">
                  <a:moveTo>
                    <a:pt x="0" y="213"/>
                  </a:moveTo>
                  <a:lnTo>
                    <a:pt x="4" y="1"/>
                  </a:lnTo>
                  <a:lnTo>
                    <a:pt x="2849" y="0"/>
                  </a:lnTo>
                  <a:lnTo>
                    <a:pt x="2853" y="213"/>
                  </a:lnTo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9"/>
            <p:cNvSpPr>
              <a:spLocks/>
            </p:cNvSpPr>
            <p:nvPr/>
          </p:nvSpPr>
          <p:spPr bwMode="auto">
            <a:xfrm>
              <a:off x="2089401" y="962879"/>
              <a:ext cx="504468" cy="30900"/>
            </a:xfrm>
            <a:custGeom>
              <a:avLst/>
              <a:gdLst>
                <a:gd name="T0" fmla="*/ 3290 w 3295"/>
                <a:gd name="T1" fmla="*/ 0 h 197"/>
                <a:gd name="T2" fmla="*/ 3295 w 3295"/>
                <a:gd name="T3" fmla="*/ 197 h 197"/>
                <a:gd name="T4" fmla="*/ 0 w 3295"/>
                <a:gd name="T5" fmla="*/ 196 h 197"/>
                <a:gd name="T6" fmla="*/ 4 w 3295"/>
                <a:gd name="T7" fmla="*/ 1 h 197"/>
                <a:gd name="T8" fmla="*/ 3290 w 329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5" h="197">
                  <a:moveTo>
                    <a:pt x="3290" y="0"/>
                  </a:moveTo>
                  <a:lnTo>
                    <a:pt x="3295" y="197"/>
                  </a:lnTo>
                  <a:lnTo>
                    <a:pt x="0" y="196"/>
                  </a:lnTo>
                  <a:lnTo>
                    <a:pt x="4" y="1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20"/>
            <p:cNvSpPr>
              <a:spLocks noChangeShapeType="1"/>
            </p:cNvSpPr>
            <p:nvPr/>
          </p:nvSpPr>
          <p:spPr bwMode="auto">
            <a:xfrm>
              <a:off x="2105677" y="711495"/>
              <a:ext cx="465350" cy="0"/>
            </a:xfrm>
            <a:prstGeom prst="line">
              <a:avLst/>
            </a:prstGeom>
            <a:noFill/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763688" y="2905199"/>
            <a:ext cx="930062" cy="307777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6" name="Picture 8" descr="key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7" y="3140968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3085239" y="3249590"/>
            <a:ext cx="2304000" cy="265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8" name="Picture 8" descr="key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2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7" y="3434363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" name="Parallelogram 178"/>
          <p:cNvSpPr/>
          <p:nvPr/>
        </p:nvSpPr>
        <p:spPr>
          <a:xfrm>
            <a:off x="3485938" y="3320093"/>
            <a:ext cx="414109" cy="241199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Straight Arrow Connector 179"/>
          <p:cNvCxnSpPr/>
          <p:nvPr/>
        </p:nvCxnSpPr>
        <p:spPr>
          <a:xfrm>
            <a:off x="3085239" y="3645025"/>
            <a:ext cx="2700000" cy="3813"/>
          </a:xfrm>
          <a:prstGeom prst="straightConnector1">
            <a:avLst/>
          </a:prstGeom>
          <a:ln w="3175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Parallelogram 180"/>
          <p:cNvSpPr/>
          <p:nvPr/>
        </p:nvSpPr>
        <p:spPr>
          <a:xfrm>
            <a:off x="4972124" y="3518594"/>
            <a:ext cx="414109" cy="237600"/>
          </a:xfrm>
          <a:prstGeom prst="parallelogram">
            <a:avLst/>
          </a:prstGeom>
          <a:blipFill>
            <a:blip r:embed="rId9"/>
            <a:tile tx="0" ty="0" sx="50000" sy="50000" flip="none" algn="tl"/>
          </a:blip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3078557" y="3808049"/>
            <a:ext cx="3149626" cy="1627872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3" name="Group 252"/>
          <p:cNvGrpSpPr/>
          <p:nvPr/>
        </p:nvGrpSpPr>
        <p:grpSpPr>
          <a:xfrm>
            <a:off x="3347863" y="3789040"/>
            <a:ext cx="759020" cy="680656"/>
            <a:chOff x="3779912" y="4116496"/>
            <a:chExt cx="759020" cy="680656"/>
          </a:xfrm>
        </p:grpSpPr>
        <p:sp>
          <p:nvSpPr>
            <p:cNvPr id="184" name="Parallelogram 183"/>
            <p:cNvSpPr>
              <a:spLocks noChangeAspect="1"/>
            </p:cNvSpPr>
            <p:nvPr/>
          </p:nvSpPr>
          <p:spPr>
            <a:xfrm>
              <a:off x="3779912" y="4116496"/>
              <a:ext cx="759020" cy="680656"/>
            </a:xfrm>
            <a:prstGeom prst="parallelogram">
              <a:avLst>
                <a:gd name="adj" fmla="val 2408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Parallelogram 184"/>
            <p:cNvSpPr/>
            <p:nvPr/>
          </p:nvSpPr>
          <p:spPr>
            <a:xfrm>
              <a:off x="3987317" y="4190114"/>
              <a:ext cx="414109" cy="237600"/>
            </a:xfrm>
            <a:prstGeom prst="parallelogram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Parallelogram 185"/>
            <p:cNvSpPr/>
            <p:nvPr/>
          </p:nvSpPr>
          <p:spPr>
            <a:xfrm>
              <a:off x="3910437" y="4469840"/>
              <a:ext cx="414109" cy="237600"/>
            </a:xfrm>
            <a:prstGeom prst="parallelogram">
              <a:avLst/>
            </a:prstGeom>
            <a:blipFill>
              <a:blip r:embed="rId9"/>
              <a:tile tx="0" ty="0" sx="50000" sy="50000" flip="none" algn="tl"/>
            </a:blip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8" name="TextBox 187"/>
          <p:cNvSpPr txBox="1"/>
          <p:nvPr/>
        </p:nvSpPr>
        <p:spPr>
          <a:xfrm>
            <a:off x="4519772" y="3997553"/>
            <a:ext cx="1869886" cy="47672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Encrypted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Authorization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973749" y="4702467"/>
            <a:ext cx="1560940" cy="526733"/>
          </a:xfrm>
          <a:prstGeom prst="roundRect">
            <a:avLst>
              <a:gd name="adj" fmla="val 19811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“Commit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(Payment Order)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4139952" y="1340768"/>
            <a:ext cx="40324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Public, Bank </a:t>
            </a:r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, Periodically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pdated JSON objects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bind each Merchant to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Bank and an for each Merchant specific </a:t>
            </a:r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Key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and unique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Identifier</a:t>
            </a:r>
            <a:endParaRPr lang="en-US" sz="1400" i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5436095" y="3111928"/>
            <a:ext cx="452655" cy="25847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18000" rtlCol="0" anchor="ctr" anchorCtr="1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Buy!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2950604" y="2671996"/>
            <a:ext cx="2197460" cy="252948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Request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5016935" y="3068960"/>
            <a:ext cx="389850" cy="369332"/>
            <a:chOff x="6653446" y="2335884"/>
            <a:chExt cx="389850" cy="369332"/>
          </a:xfrm>
        </p:grpSpPr>
        <p:sp>
          <p:nvSpPr>
            <p:cNvPr id="75" name="Oval 74"/>
            <p:cNvSpPr/>
            <p:nvPr/>
          </p:nvSpPr>
          <p:spPr>
            <a:xfrm>
              <a:off x="6770971" y="2435965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653446" y="233588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</a:t>
              </a:r>
              <a:endParaRPr lang="en-US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102029" y="3258208"/>
            <a:ext cx="389850" cy="369332"/>
            <a:chOff x="7617435" y="3266164"/>
            <a:chExt cx="389850" cy="369332"/>
          </a:xfrm>
        </p:grpSpPr>
        <p:sp>
          <p:nvSpPr>
            <p:cNvPr id="198" name="Oval 197"/>
            <p:cNvSpPr/>
            <p:nvPr/>
          </p:nvSpPr>
          <p:spPr>
            <a:xfrm>
              <a:off x="7735200" y="3367291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7617435" y="32661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</a:t>
              </a:r>
              <a:endParaRPr lang="en-US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382837" y="3462508"/>
            <a:ext cx="389850" cy="369332"/>
            <a:chOff x="7769835" y="3418564"/>
            <a:chExt cx="389850" cy="369332"/>
          </a:xfrm>
        </p:grpSpPr>
        <p:sp>
          <p:nvSpPr>
            <p:cNvPr id="197" name="Oval 196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</a:t>
              </a:r>
              <a:endParaRPr lang="en-US" dirty="0"/>
            </a:p>
          </p:txBody>
        </p:sp>
      </p:grpSp>
      <p:sp>
        <p:nvSpPr>
          <p:cNvPr id="207" name="TextBox 206"/>
          <p:cNvSpPr txBox="1"/>
          <p:nvPr/>
        </p:nvSpPr>
        <p:spPr>
          <a:xfrm rot="5400000" flipH="1">
            <a:off x="6557708" y="4278238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Issued Keys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2" name="Group 211"/>
          <p:cNvGrpSpPr/>
          <p:nvPr/>
        </p:nvGrpSpPr>
        <p:grpSpPr>
          <a:xfrm>
            <a:off x="1907704" y="1450894"/>
            <a:ext cx="1273991" cy="825978"/>
            <a:chOff x="1065761" y="1512050"/>
            <a:chExt cx="1273991" cy="825978"/>
          </a:xfrm>
        </p:grpSpPr>
        <p:sp>
          <p:nvSpPr>
            <p:cNvPr id="213" name="Oval 212"/>
            <p:cNvSpPr/>
            <p:nvPr/>
          </p:nvSpPr>
          <p:spPr>
            <a:xfrm>
              <a:off x="1065761" y="1572422"/>
              <a:ext cx="1273991" cy="591783"/>
            </a:xfrm>
            <a:prstGeom prst="ellipse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Authority Object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4" name="Picture 8" descr="key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2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692" y="1981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" name="Rectangle 214"/>
            <p:cNvSpPr/>
            <p:nvPr/>
          </p:nvSpPr>
          <p:spPr>
            <a:xfrm>
              <a:off x="1102536" y="1512050"/>
              <a:ext cx="252239" cy="215444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2749647" y="1268760"/>
            <a:ext cx="1273991" cy="825978"/>
            <a:chOff x="1065761" y="1512050"/>
            <a:chExt cx="1273991" cy="825978"/>
          </a:xfrm>
        </p:grpSpPr>
        <p:sp>
          <p:nvSpPr>
            <p:cNvPr id="217" name="Oval 216"/>
            <p:cNvSpPr/>
            <p:nvPr/>
          </p:nvSpPr>
          <p:spPr>
            <a:xfrm>
              <a:off x="1065761" y="1572422"/>
              <a:ext cx="1273991" cy="591783"/>
            </a:xfrm>
            <a:prstGeom prst="ellipse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Authority Object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8" name="Picture 8" descr="key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2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692" y="1981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9" name="Rectangle 218"/>
            <p:cNvSpPr/>
            <p:nvPr/>
          </p:nvSpPr>
          <p:spPr>
            <a:xfrm>
              <a:off x="1102536" y="1512050"/>
              <a:ext cx="252239" cy="215444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0" name="Group 269"/>
          <p:cNvGrpSpPr/>
          <p:nvPr/>
        </p:nvGrpSpPr>
        <p:grpSpPr>
          <a:xfrm>
            <a:off x="2843808" y="755410"/>
            <a:ext cx="389850" cy="369332"/>
            <a:chOff x="7769835" y="3418564"/>
            <a:chExt cx="389850" cy="369332"/>
          </a:xfrm>
        </p:grpSpPr>
        <p:sp>
          <p:nvSpPr>
            <p:cNvPr id="271" name="Oval 270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</a:t>
              </a:r>
              <a:endParaRPr lang="en-US" dirty="0"/>
            </a:p>
          </p:txBody>
        </p:sp>
      </p:grpSp>
      <p:sp>
        <p:nvSpPr>
          <p:cNvPr id="274" name="TextBox 273"/>
          <p:cNvSpPr txBox="1"/>
          <p:nvPr/>
        </p:nvSpPr>
        <p:spPr>
          <a:xfrm>
            <a:off x="3069073" y="78243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75" name="TextBox 274"/>
          <p:cNvSpPr txBox="1"/>
          <p:nvPr/>
        </p:nvSpPr>
        <p:spPr>
          <a:xfrm>
            <a:off x="3626432" y="785440"/>
            <a:ext cx="2612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End To End Security &amp; Privacy</a:t>
            </a: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-6432" y="6646492"/>
            <a:ext cx="1593706" cy="215444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V0.9,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A.Rundgren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, 2019-08-16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63698" y="6453336"/>
            <a:ext cx="5272597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Note: this drawing is simplified, finer details as well as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service discovery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is not shown here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2348"/>
            <a:ext cx="1035640" cy="356332"/>
          </a:xfrm>
          <a:prstGeom prst="rect">
            <a:avLst/>
          </a:prstGeom>
        </p:spPr>
      </p:pic>
      <p:grpSp>
        <p:nvGrpSpPr>
          <p:cNvPr id="122" name="Group 121"/>
          <p:cNvGrpSpPr/>
          <p:nvPr/>
        </p:nvGrpSpPr>
        <p:grpSpPr>
          <a:xfrm>
            <a:off x="3100865" y="3748774"/>
            <a:ext cx="389850" cy="369332"/>
            <a:chOff x="7769835" y="3418564"/>
            <a:chExt cx="389850" cy="369332"/>
          </a:xfrm>
        </p:grpSpPr>
        <p:sp>
          <p:nvSpPr>
            <p:cNvPr id="123" name="Oval 122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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3203848" y="755412"/>
            <a:ext cx="389850" cy="369332"/>
            <a:chOff x="7769835" y="3418564"/>
            <a:chExt cx="389850" cy="369332"/>
          </a:xfrm>
        </p:grpSpPr>
        <p:sp>
          <p:nvSpPr>
            <p:cNvPr id="126" name="Oval 125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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346718" y="3257393"/>
            <a:ext cx="3577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€100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481128" y="3464095"/>
            <a:ext cx="72000" cy="72000"/>
            <a:chOff x="7812360" y="2253119"/>
            <a:chExt cx="144016" cy="144016"/>
          </a:xfrm>
        </p:grpSpPr>
        <p:sp>
          <p:nvSpPr>
            <p:cNvPr id="4" name="Rectangle 3"/>
            <p:cNvSpPr/>
            <p:nvPr/>
          </p:nvSpPr>
          <p:spPr>
            <a:xfrm>
              <a:off x="7812360" y="2253119"/>
              <a:ext cx="144016" cy="144016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7855725" y="2293360"/>
              <a:ext cx="61200" cy="61200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7164287" y="3224043"/>
            <a:ext cx="855166" cy="238363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164287" y="3541180"/>
            <a:ext cx="936866" cy="238363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528836" y="882216"/>
            <a:ext cx="148482" cy="108000"/>
          </a:xfrm>
          <a:prstGeom prst="rightArrow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4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350">
          <a:solidFill>
            <a:schemeClr val="bg1">
              <a:lumMod val="50000"/>
            </a:schemeClr>
          </a:solidFill>
          <a:tailEnd type="triangl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3723</TotalTime>
  <Words>119</Words>
  <Application>Microsoft Office PowerPoint</Application>
  <PresentationFormat>On-screen Show (4:3)</PresentationFormat>
  <Paragraphs>37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Enhanced Four Corner Model</dc:title>
  <dc:creator>Anders Rundgren</dc:creator>
  <cp:lastModifiedBy>Anders</cp:lastModifiedBy>
  <cp:revision>132</cp:revision>
  <dcterms:created xsi:type="dcterms:W3CDTF">2018-11-18T09:32:02Z</dcterms:created>
  <dcterms:modified xsi:type="dcterms:W3CDTF">2019-08-17T04:30:11Z</dcterms:modified>
</cp:coreProperties>
</file>