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46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C3D9-4551-B54A-FAD2-1D0845B65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C9E7B-018F-D7E8-1C4F-DD99C32E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DC77-DEA5-34FD-9D48-D82B6AF2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C33-8A64-F438-067D-F917734F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0F9E-3B5E-4361-37AC-1236DFE9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D117-8FC4-339F-8B05-E7A8145E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F9891-308E-F912-48BB-FA5B7C8A9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507D3-C296-A07F-9929-8273501C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3C6D-2620-5984-D009-447F9B29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EF6F-B01B-7B88-27E7-B1DAD771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F60F-7F4B-BA5E-042B-4BA81ADC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A82B-6299-F17D-9749-983985AD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CD29-85E8-DD60-D3F8-6049D41AD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4026-4A95-2AF3-4BD7-24F59F7A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3821-DB7C-A374-FBF2-9A97EFA7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8520-08F4-DE4C-E6BB-91E4858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1A73C-66C3-27AB-1153-A6EB1213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E3EC5-3669-6AAB-A2DB-18982984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CDBA-2311-BF2A-0E27-A2984881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EE82-87F6-CAB2-CBFC-AC4EEB24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DA75-3B87-21AA-EDF2-322E3926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3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3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3A26A-22AA-1D30-A5EA-E1F8A7AD9C92}"/>
              </a:ext>
            </a:extLst>
          </p:cNvPr>
          <p:cNvSpPr txBox="1"/>
          <p:nvPr userDrawn="1"/>
        </p:nvSpPr>
        <p:spPr>
          <a:xfrm>
            <a:off x="7973564" y="6611782"/>
            <a:ext cx="12105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© A. Rundgren 2019-2023</a:t>
            </a:r>
          </a:p>
        </p:txBody>
      </p:sp>
    </p:spTree>
    <p:extLst>
      <p:ext uri="{BB962C8B-B14F-4D97-AF65-F5344CB8AC3E}">
        <p14:creationId xmlns:p14="http://schemas.microsoft.com/office/powerpoint/2010/main" val="56584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0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8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4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3A26A-22AA-1D30-A5EA-E1F8A7AD9C92}"/>
              </a:ext>
            </a:extLst>
          </p:cNvPr>
          <p:cNvSpPr txBox="1"/>
          <p:nvPr userDrawn="1"/>
        </p:nvSpPr>
        <p:spPr>
          <a:xfrm>
            <a:off x="7973564" y="6611782"/>
            <a:ext cx="12105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© A. Rundgren 2019-2023</a:t>
            </a:r>
          </a:p>
        </p:txBody>
      </p:sp>
    </p:spTree>
    <p:extLst>
      <p:ext uri="{BB962C8B-B14F-4D97-AF65-F5344CB8AC3E}">
        <p14:creationId xmlns:p14="http://schemas.microsoft.com/office/powerpoint/2010/main" val="12978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1E9E-38DF-AEF6-B011-B7C59C78F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Cghjjglick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383E-D67F-5FBC-D78E-C240E6BF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ADB5-3DCB-A034-6A05-6BBAE0B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C7D0-90BB-6881-FAE0-B83F4C2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17F5-67BB-8259-95E0-6471878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3872-F06B-9DEE-35A3-ACDA8F93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FCB7-B467-DF91-1EAD-4ABE58AD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652B-F848-BB7B-D333-00741822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B0C5-8C88-492D-503D-8C72A1C1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432A-C452-8926-E042-06CF238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6EC4-A495-A3E8-1035-037622B1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61D2-E472-40F2-B0C0-85BC00832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02335-7DFA-DFB1-7245-0F418416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5AA4B-A82F-039C-487C-2A266F7E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E4F5-56F3-0AF7-792A-02277EAA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49C1-44F6-C534-1143-F79AB185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D157-8031-DC55-9C48-FA39B9AD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8853-859F-EDA6-A810-B5B71E06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3931-FA7F-7FFE-412C-556A6321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7EB03-5F7A-50BD-FABF-32F315769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9D893-082B-9323-A4B5-0A98AC9EC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94920-9975-6293-15A8-EC0DB9D2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D3E75-3937-8CB9-2E93-6972A77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28479-474A-F69E-AF71-99604A8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5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82D8-A362-F793-A743-0614E2CA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AFA36-33C4-DECD-9519-37DD393E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7889A-A154-167A-EC39-D8931C5E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9319F-74F4-964D-5ABD-5AA74404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93814-2792-CF80-FB41-DB8A5F47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E225-5660-3405-36B7-8C7FE03E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42182-287D-3D88-7997-FEA7947D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D966-4B06-8163-79B8-61B756A6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F732-491C-E719-5FA3-F71C3193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5E4F-91FE-70E4-16EF-3F272378A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C5805-4459-BCD9-16B2-88898ADF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A4C5-67B6-E0E1-E099-870178C2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67C3-D309-32B4-79F5-859E53C1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28658-B381-531A-93E2-17F510E5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FF6C-DB68-D158-7B2A-4959A126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B520-7CE0-E128-6759-1585618A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1A15-5766-2103-F45B-2292035C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0EA1-345D-545A-4572-4BA821A38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73B5-F36B-4506-8E26-0B0C91D7503F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E5520-EEB5-8382-08E6-6DE1434A02F5}"/>
              </a:ext>
            </a:extLst>
          </p:cNvPr>
          <p:cNvSpPr txBox="1"/>
          <p:nvPr/>
        </p:nvSpPr>
        <p:spPr>
          <a:xfrm>
            <a:off x="282226" y="1764343"/>
            <a:ext cx="6362960" cy="1962076"/>
          </a:xfrm>
          <a:prstGeom prst="rect">
            <a:avLst/>
          </a:prstGeom>
          <a:solidFill>
            <a:srgbClr val="FCFCE8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/>
              <a:t>{</a:t>
            </a:r>
            <a:br>
              <a:rPr lang="en-US" sz="1350" dirty="0"/>
            </a:br>
            <a:r>
              <a:rPr lang="en-US" sz="1350" dirty="0"/>
              <a:t>    "</a:t>
            </a:r>
            <a:r>
              <a:rPr lang="en-US" sz="1350" dirty="0" err="1"/>
              <a:t>paymentRequest</a:t>
            </a:r>
            <a:r>
              <a:rPr lang="en-US" sz="1350" dirty="0"/>
              <a:t>": {</a:t>
            </a:r>
            <a:br>
              <a:rPr lang="en-US" sz="1350" dirty="0"/>
            </a:br>
            <a:r>
              <a:rPr lang="en-US" sz="1350" dirty="0"/>
              <a:t>        "</a:t>
            </a:r>
            <a:r>
              <a:rPr lang="en-US" sz="1350" dirty="0" err="1"/>
              <a:t>commonName</a:t>
            </a:r>
            <a:r>
              <a:rPr lang="en-US" sz="1350" dirty="0"/>
              <a:t>": "Space Shop",</a:t>
            </a:r>
            <a:br>
              <a:rPr lang="en-US" sz="1350" dirty="0"/>
            </a:br>
            <a:r>
              <a:rPr lang="en-US" sz="1350" dirty="0"/>
              <a:t>        "amount": "550.00",</a:t>
            </a:r>
            <a:br>
              <a:rPr lang="en-US" sz="1350" dirty="0"/>
            </a:br>
            <a:r>
              <a:rPr lang="en-US" sz="1350" dirty="0"/>
              <a:t>        "currency": "EUR",</a:t>
            </a:r>
            <a:br>
              <a:rPr lang="en-US" sz="1350" dirty="0"/>
            </a:br>
            <a:r>
              <a:rPr lang="en-US" sz="1350" dirty="0"/>
              <a:t>        "</a:t>
            </a:r>
            <a:r>
              <a:rPr lang="en-US" sz="1350" dirty="0" err="1"/>
              <a:t>referenceId</a:t>
            </a:r>
            <a:r>
              <a:rPr lang="en-US" sz="1350" dirty="0"/>
              <a:t>": "20231007</a:t>
            </a:r>
          </a:p>
          <a:p>
            <a:r>
              <a:rPr lang="en-US" sz="1350" dirty="0"/>
              <a:t>    },</a:t>
            </a:r>
            <a:br>
              <a:rPr lang="en-US" sz="1350" dirty="0"/>
            </a:br>
            <a:r>
              <a:rPr lang="en-US" sz="1350" dirty="0"/>
              <a:t>    "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": "</a:t>
            </a:r>
            <a:r>
              <a:rPr lang="en-US" sz="1350" dirty="0">
                <a:solidFill>
                  <a:schemeClr val="accent1"/>
                </a:solidFill>
              </a:rPr>
              <a:t>https://spaceshop.com/receipts/20231007j5lOEL2w9cWBFUwkbrFgjQ</a:t>
            </a:r>
            <a:r>
              <a:rPr lang="en-US" sz="1350" dirty="0"/>
              <a:t>"</a:t>
            </a:r>
            <a:br>
              <a:rPr lang="en-US" sz="1350" dirty="0"/>
            </a:br>
            <a:r>
              <a:rPr lang="en-US" sz="135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1B947-9064-1FFB-DC55-1A35C5D36AB7}"/>
              </a:ext>
            </a:extLst>
          </p:cNvPr>
          <p:cNvSpPr txBox="1"/>
          <p:nvPr/>
        </p:nvSpPr>
        <p:spPr>
          <a:xfrm>
            <a:off x="2102206" y="422609"/>
            <a:ext cx="48152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e-Receipts – Invention Disclosure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BD462-03AD-4D81-49E6-245A73207D82}"/>
              </a:ext>
            </a:extLst>
          </p:cNvPr>
          <p:cNvSpPr txBox="1"/>
          <p:nvPr/>
        </p:nvSpPr>
        <p:spPr>
          <a:xfrm>
            <a:off x="263565" y="1214825"/>
            <a:ext cx="7162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ym typeface="Wingdings" panose="05000000000000000000" pitchFamily="2" charset="2"/>
              </a:rPr>
              <a:t>1.</a:t>
            </a:r>
            <a:r>
              <a:rPr lang="en-US" sz="1350" dirty="0">
                <a:sym typeface="Wingdings" panose="05000000000000000000" pitchFamily="2" charset="2"/>
              </a:rPr>
              <a:t> When a </a:t>
            </a:r>
            <a:r>
              <a:rPr lang="en-US" sz="1350" i="1" dirty="0">
                <a:sym typeface="Wingdings" panose="05000000000000000000" pitchFamily="2" charset="2"/>
              </a:rPr>
              <a:t>User</a:t>
            </a:r>
            <a:r>
              <a:rPr lang="en-US" sz="1350" dirty="0">
                <a:sym typeface="Wingdings" panose="05000000000000000000" pitchFamily="2" charset="2"/>
              </a:rPr>
              <a:t> clicks a “Pay” button or swipes their phone, the </a:t>
            </a:r>
            <a:r>
              <a:rPr lang="en-US" sz="1350" i="1" dirty="0"/>
              <a:t>Merchant</a:t>
            </a:r>
            <a:r>
              <a:rPr lang="en-US" sz="1350" dirty="0"/>
              <a:t> activates the </a:t>
            </a:r>
            <a:r>
              <a:rPr lang="en-US" sz="1350" i="1" dirty="0"/>
              <a:t>User’s</a:t>
            </a:r>
          </a:p>
          <a:p>
            <a:r>
              <a:rPr lang="en-US" sz="1350" i="1" dirty="0"/>
              <a:t>     </a:t>
            </a:r>
            <a:r>
              <a:rPr lang="en-US" sz="1350" dirty="0"/>
              <a:t>payment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with a </a:t>
            </a:r>
            <a:r>
              <a:rPr lang="en-US" sz="1350" i="1" dirty="0"/>
              <a:t>payment request</a:t>
            </a:r>
            <a:r>
              <a:rPr lang="en-US" sz="1350" dirty="0"/>
              <a:t> message including a </a:t>
            </a:r>
            <a:r>
              <a:rPr lang="en-US" sz="1350" i="1" dirty="0"/>
              <a:t>randomized</a:t>
            </a:r>
            <a:r>
              <a:rPr lang="en-US" sz="1350" dirty="0"/>
              <a:t>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B8E44-1366-2A48-976C-FAE763B81763}"/>
              </a:ext>
            </a:extLst>
          </p:cNvPr>
          <p:cNvSpPr txBox="1"/>
          <p:nvPr/>
        </p:nvSpPr>
        <p:spPr>
          <a:xfrm>
            <a:off x="269716" y="3950980"/>
            <a:ext cx="60333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2. </a:t>
            </a:r>
            <a:r>
              <a:rPr lang="en-US" sz="1350" dirty="0"/>
              <a:t>After authorization by the </a:t>
            </a:r>
            <a:r>
              <a:rPr lang="en-US" sz="1350" i="1" dirty="0"/>
              <a:t>User</a:t>
            </a:r>
            <a:r>
              <a:rPr lang="en-US" sz="1350" dirty="0"/>
              <a:t>,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responds with the authorization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CA6D8-C3C0-6192-408D-131680DC5692}"/>
              </a:ext>
            </a:extLst>
          </p:cNvPr>
          <p:cNvSpPr txBox="1"/>
          <p:nvPr/>
        </p:nvSpPr>
        <p:spPr>
          <a:xfrm>
            <a:off x="263566" y="4249758"/>
            <a:ext cx="47134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3. </a:t>
            </a:r>
            <a:r>
              <a:rPr lang="en-US" sz="1350" dirty="0"/>
              <a:t>The Payment process.  </a:t>
            </a:r>
            <a:r>
              <a:rPr lang="en-US" sz="1350" i="1" dirty="0"/>
              <a:t>Details are outside of this specification</a:t>
            </a:r>
            <a:r>
              <a:rPr lang="en-US" sz="135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232B9-02BF-0EEA-E426-1D3CFB6E3729}"/>
              </a:ext>
            </a:extLst>
          </p:cNvPr>
          <p:cNvSpPr txBox="1"/>
          <p:nvPr/>
        </p:nvSpPr>
        <p:spPr>
          <a:xfrm>
            <a:off x="263566" y="4554211"/>
            <a:ext cx="62561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4. </a:t>
            </a:r>
            <a:r>
              <a:rPr lang="en-US" sz="1350" dirty="0"/>
              <a:t>If step #3 is successful, the </a:t>
            </a:r>
            <a:r>
              <a:rPr lang="en-US" sz="1350" i="1" dirty="0"/>
              <a:t>Merchant</a:t>
            </a:r>
            <a:r>
              <a:rPr lang="en-US" sz="1350" dirty="0"/>
              <a:t> provides a </a:t>
            </a:r>
            <a:r>
              <a:rPr lang="en-US" sz="1350" dirty="0">
                <a:solidFill>
                  <a:schemeClr val="accent1"/>
                </a:solidFill>
              </a:rPr>
              <a:t>Receipt</a:t>
            </a:r>
            <a:r>
              <a:rPr lang="en-US" sz="1350" dirty="0"/>
              <a:t> at the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.  Note that</a:t>
            </a:r>
            <a:br>
              <a:rPr lang="en-US" sz="1350" dirty="0"/>
            </a:br>
            <a:r>
              <a:rPr lang="en-US" sz="1350" dirty="0"/>
              <a:t>    a </a:t>
            </a:r>
            <a:r>
              <a:rPr lang="en-US" sz="1350" dirty="0">
                <a:solidFill>
                  <a:schemeClr val="accent1"/>
                </a:solidFill>
              </a:rPr>
              <a:t>Receipt</a:t>
            </a:r>
            <a:r>
              <a:rPr lang="en-US" sz="1350" dirty="0"/>
              <a:t> may have states like </a:t>
            </a:r>
            <a:r>
              <a:rPr lang="en-US" sz="1200" b="1" dirty="0">
                <a:latin typeface="Consolas" panose="020B0609020204030204" pitchFamily="49" charset="0"/>
              </a:rPr>
              <a:t>ready</a:t>
            </a:r>
            <a:r>
              <a:rPr lang="en-US" sz="1350" dirty="0"/>
              <a:t> and </a:t>
            </a:r>
            <a:r>
              <a:rPr lang="en-US" sz="1200" b="1" dirty="0" err="1">
                <a:latin typeface="Consolas" panose="020B0609020204030204" pitchFamily="49" charset="0"/>
              </a:rPr>
              <a:t>inProgress</a:t>
            </a:r>
            <a:r>
              <a:rPr lang="en-US" sz="1350" dirty="0"/>
              <a:t> since gas station payments are</a:t>
            </a:r>
            <a:br>
              <a:rPr lang="en-US" sz="1350" dirty="0"/>
            </a:br>
            <a:r>
              <a:rPr lang="en-US" sz="1350" dirty="0"/>
              <a:t>    not finalized until the pump operation stops.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69EF7-A7EC-8F25-1099-6D38DEA02B55}"/>
              </a:ext>
            </a:extLst>
          </p:cNvPr>
          <p:cNvSpPr txBox="1"/>
          <p:nvPr/>
        </p:nvSpPr>
        <p:spPr>
          <a:xfrm>
            <a:off x="263566" y="5286485"/>
            <a:ext cx="6097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5. </a:t>
            </a:r>
            <a:r>
              <a:rPr lang="en-US" sz="1350" dirty="0"/>
              <a:t>If step #3 is successful, the </a:t>
            </a:r>
            <a:r>
              <a:rPr lang="en-US" sz="1350" i="1" dirty="0"/>
              <a:t>Merchant</a:t>
            </a:r>
            <a:r>
              <a:rPr lang="en-US" sz="1350" dirty="0"/>
              <a:t> sends a confirmation message to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.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9A8A-EC1F-F082-5564-1E8953EBC361}"/>
              </a:ext>
            </a:extLst>
          </p:cNvPr>
          <p:cNvSpPr txBox="1"/>
          <p:nvPr/>
        </p:nvSpPr>
        <p:spPr>
          <a:xfrm>
            <a:off x="263566" y="5588520"/>
            <a:ext cx="6039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6. </a:t>
            </a:r>
            <a:r>
              <a:rPr lang="en-US" sz="1350" dirty="0"/>
              <a:t>When the confirmation has been received,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</a:t>
            </a:r>
            <a:r>
              <a:rPr lang="en-US" sz="1350" i="1" dirty="0"/>
              <a:t>polls</a:t>
            </a:r>
            <a:r>
              <a:rPr lang="en-US" sz="1350" dirty="0"/>
              <a:t> the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 for the</a:t>
            </a:r>
            <a:br>
              <a:rPr lang="en-US" sz="1350" dirty="0"/>
            </a:br>
            <a:r>
              <a:rPr lang="en-US" sz="1350" dirty="0"/>
              <a:t>    </a:t>
            </a:r>
            <a:r>
              <a:rPr lang="en-US" sz="1350" dirty="0">
                <a:solidFill>
                  <a:schemeClr val="accent1"/>
                </a:solidFill>
              </a:rPr>
              <a:t>Receipt</a:t>
            </a:r>
            <a:r>
              <a:rPr lang="en-US" sz="1350" dirty="0"/>
              <a:t> which is subsequently stored in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for easy retrieval by the </a:t>
            </a:r>
            <a:r>
              <a:rPr lang="en-US" sz="1350" i="1" dirty="0"/>
              <a:t>User</a:t>
            </a:r>
            <a:r>
              <a:rPr lang="en-US" sz="1350" dirty="0"/>
              <a:t>.</a:t>
            </a:r>
            <a:endParaRPr lang="en-US" sz="1350" dirty="0">
              <a:solidFill>
                <a:srgbClr val="C0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9F0079-E8F2-56FE-BABE-D7C78DCEC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44" y="1719732"/>
            <a:ext cx="2158219" cy="437661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7AC275-32BD-113D-5E42-D03887235DBB}"/>
              </a:ext>
            </a:extLst>
          </p:cNvPr>
          <p:cNvSpPr txBox="1"/>
          <p:nvPr/>
        </p:nvSpPr>
        <p:spPr>
          <a:xfrm rot="2189589">
            <a:off x="7003790" y="2857896"/>
            <a:ext cx="1726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alpha val="61000"/>
                  </a:schemeClr>
                </a:solidFill>
                <a:latin typeface="Impact" panose="020B0806030902050204" pitchFamily="34" charset="0"/>
              </a:rPr>
              <a:t>OBSOLETE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F0B5EFE-29C7-5E14-9D48-672C0D28D648}"/>
              </a:ext>
            </a:extLst>
          </p:cNvPr>
          <p:cNvSpPr/>
          <p:nvPr/>
        </p:nvSpPr>
        <p:spPr>
          <a:xfrm>
            <a:off x="3291841" y="2079607"/>
            <a:ext cx="193330" cy="96665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84BD6-E5DB-2DF9-BCB9-ECF5F4E1A636}"/>
              </a:ext>
            </a:extLst>
          </p:cNvPr>
          <p:cNvSpPr txBox="1"/>
          <p:nvPr/>
        </p:nvSpPr>
        <p:spPr>
          <a:xfrm>
            <a:off x="3463706" y="2393655"/>
            <a:ext cx="2936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Non-normative sample request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B63814-13D5-CC6E-C48A-A69C81042D1B}"/>
              </a:ext>
            </a:extLst>
          </p:cNvPr>
          <p:cNvSpPr/>
          <p:nvPr/>
        </p:nvSpPr>
        <p:spPr>
          <a:xfrm>
            <a:off x="8001610" y="173439"/>
            <a:ext cx="944653" cy="497384"/>
          </a:xfrm>
          <a:prstGeom prst="roundRect">
            <a:avLst>
              <a:gd name="adj" fmla="val 137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This invention 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herby put in the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public domain</a:t>
            </a:r>
          </a:p>
        </p:txBody>
      </p:sp>
    </p:spTree>
    <p:extLst>
      <p:ext uri="{BB962C8B-B14F-4D97-AF65-F5344CB8AC3E}">
        <p14:creationId xmlns:p14="http://schemas.microsoft.com/office/powerpoint/2010/main" val="24639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8B949-7C3E-15AB-9CB3-9FA48945BC00}"/>
              </a:ext>
            </a:extLst>
          </p:cNvPr>
          <p:cNvSpPr txBox="1"/>
          <p:nvPr/>
        </p:nvSpPr>
        <p:spPr>
          <a:xfrm>
            <a:off x="977957" y="1751355"/>
            <a:ext cx="638747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proposed information flow is supposed to be compatible with direct payments as well as two-phase payments.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use of a randomized </a:t>
            </a:r>
            <a:r>
              <a:rPr lang="en-US" sz="1350" dirty="0" err="1"/>
              <a:t>receiptUrl</a:t>
            </a:r>
            <a:r>
              <a:rPr lang="en-US" sz="1350" dirty="0"/>
              <a:t> makes the proposed system aligned with privacy requirements with respect to the payer.  No user registration is required either.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By supplying the </a:t>
            </a:r>
            <a:r>
              <a:rPr lang="en-US" sz="1350" dirty="0" err="1"/>
              <a:t>receiptUrl</a:t>
            </a:r>
            <a:r>
              <a:rPr lang="en-US" sz="1350" dirty="0"/>
              <a:t> together with the payment request, the proposed system becomes resilient to possible network errors, including a not received confirmation message.  That is, the Wallet may start polling immediately after step #2.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71F7C-5DCC-CA3B-F237-9A01C53A52DF}"/>
              </a:ext>
            </a:extLst>
          </p:cNvPr>
          <p:cNvSpPr txBox="1"/>
          <p:nvPr/>
        </p:nvSpPr>
        <p:spPr>
          <a:xfrm>
            <a:off x="2447063" y="346575"/>
            <a:ext cx="3840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Summary of the Invention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C01BC-D474-BCDD-80C4-2F1EA1D1E7CA}"/>
              </a:ext>
            </a:extLst>
          </p:cNvPr>
          <p:cNvSpPr txBox="1"/>
          <p:nvPr/>
        </p:nvSpPr>
        <p:spPr>
          <a:xfrm>
            <a:off x="1030238" y="3971195"/>
            <a:ext cx="638747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proposed system is supposed to be compatible with any technology for expressing a receipt, including XML, JSON, and CBOR.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be digitally signed.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contain any applicable information, all viewed trough a specific rendering facility in the Wallet.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be “synched” to a cloud service making them available on multiple devices.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71567-3060-098E-4608-3F3F4A485EE4}"/>
              </a:ext>
            </a:extLst>
          </p:cNvPr>
          <p:cNvSpPr txBox="1"/>
          <p:nvPr/>
        </p:nvSpPr>
        <p:spPr>
          <a:xfrm>
            <a:off x="3085076" y="3649909"/>
            <a:ext cx="19836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Receipt Characteristics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9B57E-5602-A35C-EED2-47F33BFBC000}"/>
              </a:ext>
            </a:extLst>
          </p:cNvPr>
          <p:cNvSpPr txBox="1"/>
          <p:nvPr/>
        </p:nvSpPr>
        <p:spPr>
          <a:xfrm>
            <a:off x="3085077" y="1415466"/>
            <a:ext cx="15635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367543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1F1C8-6A1A-91DB-0C13-F19913B17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6" y="18754"/>
            <a:ext cx="6664268" cy="6820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0DD74-349C-5B18-15D5-54E083305CA3}"/>
              </a:ext>
            </a:extLst>
          </p:cNvPr>
          <p:cNvSpPr txBox="1"/>
          <p:nvPr/>
        </p:nvSpPr>
        <p:spPr>
          <a:xfrm rot="2189589">
            <a:off x="7505402" y="344601"/>
            <a:ext cx="1726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1">
                    <a:alpha val="61000"/>
                  </a:schemeClr>
                </a:solidFill>
                <a:latin typeface="Impact" panose="020B080603090205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9850593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Impact</vt:lpstr>
      <vt:lpstr>Custom Design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Rundgren</dc:creator>
  <cp:lastModifiedBy>Anders Rundgren</cp:lastModifiedBy>
  <cp:revision>22</cp:revision>
  <dcterms:created xsi:type="dcterms:W3CDTF">2023-11-24T11:25:07Z</dcterms:created>
  <dcterms:modified xsi:type="dcterms:W3CDTF">2023-12-07T07:42:58Z</dcterms:modified>
</cp:coreProperties>
</file>