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7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>
            <a:off x="6464389" y="2072345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040287" y="1517565"/>
            <a:ext cx="3420145" cy="2637057"/>
          </a:xfrm>
          <a:prstGeom prst="roundRect">
            <a:avLst>
              <a:gd name="adj" fmla="val 1099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494610" y="2090599"/>
            <a:ext cx="4531494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>
            <a:off x="5909148" y="2304544"/>
            <a:ext cx="1116956" cy="888216"/>
          </a:xfrm>
          <a:prstGeom prst="bentArrow">
            <a:avLst>
              <a:gd name="adj1" fmla="val 9396"/>
              <a:gd name="adj2" fmla="val 10214"/>
              <a:gd name="adj3" fmla="val 10373"/>
              <a:gd name="adj4" fmla="val 35796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712212"/>
            <a:ext cx="1512168" cy="112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5306433" y="3080037"/>
            <a:ext cx="1296144" cy="847477"/>
          </a:xfrm>
          <a:prstGeom prst="ellips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21300000">
            <a:off x="2312436" y="3580447"/>
            <a:ext cx="2947717" cy="16760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9242" y="1340768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Financial Service(s)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2577" y="2921194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Consumer Payments</a:t>
            </a:r>
            <a:endParaRPr lang="en-US" dirty="0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31" y="3688091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346284" y="2660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47799" y="3290526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1" y="3482877"/>
            <a:ext cx="1512168" cy="520290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47799" y="1714219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AISP/PISP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83" y="2436220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272303" y="1681694"/>
            <a:ext cx="16674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Banking API</a:t>
            </a:r>
            <a:endParaRPr lang="en-US" sz="1600" dirty="0"/>
          </a:p>
        </p:txBody>
      </p:sp>
      <p:pic>
        <p:nvPicPr>
          <p:cNvPr id="1039" name="Picture 15" descr="C:\Users\Anders\AppData\Local\Microsoft\Windows\INetCache\IE\0V6F47BT\Red_Silhouette_-_Gear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92484" y="3332960"/>
            <a:ext cx="434272" cy="4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34938" y="3207434"/>
            <a:ext cx="157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 Integration</a:t>
            </a:r>
            <a:br>
              <a:rPr lang="en-US" sz="1600" dirty="0" smtClean="0"/>
            </a:br>
            <a:r>
              <a:rPr lang="en-US" sz="1600" dirty="0" smtClean="0"/>
              <a:t>Service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 rot="21300000">
            <a:off x="3249187" y="3181446"/>
            <a:ext cx="105317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Saturn API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553646" y="2019590"/>
            <a:ext cx="0" cy="50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5954505" y="3317680"/>
            <a:ext cx="420579" cy="299834"/>
          </a:xfrm>
          <a:prstGeom prst="can">
            <a:avLst>
              <a:gd name="adj" fmla="val 33333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flipH="1">
            <a:off x="6465336" y="2072345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4344" y="6653232"/>
            <a:ext cx="1175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A.Rundgren</a:t>
            </a:r>
            <a:r>
              <a:rPr lang="en-US" sz="800" dirty="0" smtClean="0"/>
              <a:t> 2019-05-26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945807" y="404664"/>
            <a:ext cx="7298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the reach of Open Banking APIs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736" y="4584714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theory Open Banking APIs can support </a:t>
            </a:r>
            <a:r>
              <a:rPr lang="en-US" sz="1200" i="1" dirty="0"/>
              <a:t>Consumer Payments</a:t>
            </a:r>
            <a:r>
              <a:rPr lang="en-US" sz="1200" dirty="0"/>
              <a:t>. However, due to expensive TTP certification </a:t>
            </a:r>
            <a:r>
              <a:rPr lang="en-US" sz="1200" dirty="0" smtClean="0"/>
              <a:t>schemes as </a:t>
            </a:r>
            <a:r>
              <a:rPr lang="en-US" sz="1200" dirty="0"/>
              <a:t>well </a:t>
            </a:r>
            <a:r>
              <a:rPr lang="en-US" sz="1200" dirty="0" smtClean="0"/>
              <a:t>as to </a:t>
            </a:r>
            <a:r>
              <a:rPr lang="en-US" sz="1200" dirty="0"/>
              <a:t>an entirely undefined client environment </a:t>
            </a:r>
            <a:r>
              <a:rPr lang="en-US" sz="1200" dirty="0" smtClean="0"/>
              <a:t>(“Wallet</a:t>
            </a:r>
            <a:r>
              <a:rPr lang="en-US" sz="1200" dirty="0" smtClean="0"/>
              <a:t>”</a:t>
            </a:r>
            <a:r>
              <a:rPr lang="en-US" sz="1200" dirty="0" smtClean="0"/>
              <a:t>), </a:t>
            </a:r>
            <a:r>
              <a:rPr lang="en-US" sz="1200" dirty="0"/>
              <a:t>it would effectively require a new VISA to scale which probably were not the </a:t>
            </a:r>
            <a:r>
              <a:rPr lang="en-US" sz="1200" dirty="0" smtClean="0"/>
              <a:t>PSD2 regulators</a:t>
            </a:r>
            <a:r>
              <a:rPr lang="en-US" sz="1200" dirty="0"/>
              <a:t>' </a:t>
            </a:r>
            <a:r>
              <a:rPr lang="en-US" sz="1200" dirty="0" smtClean="0"/>
              <a:t>intentions.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Saturn is </a:t>
            </a:r>
            <a:r>
              <a:rPr lang="en-US" sz="1200" dirty="0" smtClean="0"/>
              <a:t>an </a:t>
            </a:r>
            <a:r>
              <a:rPr lang="en-US" sz="1200" i="1" dirty="0" smtClean="0"/>
              <a:t>open</a:t>
            </a:r>
            <a:r>
              <a:rPr lang="en-US" sz="1200" dirty="0" smtClean="0"/>
              <a:t>, </a:t>
            </a:r>
            <a:r>
              <a:rPr lang="en-US" sz="1200" i="1" dirty="0"/>
              <a:t>light-weight </a:t>
            </a:r>
            <a:r>
              <a:rPr lang="en-US" sz="1200" i="1" dirty="0" smtClean="0"/>
              <a:t>scheme </a:t>
            </a:r>
            <a:r>
              <a:rPr lang="en-US" sz="1200" dirty="0" smtClean="0"/>
              <a:t>(including “</a:t>
            </a:r>
            <a:r>
              <a:rPr lang="en-US" sz="1200" dirty="0" smtClean="0"/>
              <a:t>Wallet”), </a:t>
            </a:r>
            <a:r>
              <a:rPr lang="en-US" sz="1200" i="1" dirty="0" smtClean="0"/>
              <a:t>dedicated for </a:t>
            </a:r>
            <a:r>
              <a:rPr lang="en-US" sz="1200" i="1" dirty="0"/>
              <a:t>Consumer Payments</a:t>
            </a:r>
            <a:r>
              <a:rPr lang="en-US" sz="1200" dirty="0"/>
              <a:t> which though requires its own API</a:t>
            </a:r>
            <a:r>
              <a:rPr lang="en-US" sz="1200" dirty="0" smtClean="0"/>
              <a:t>.  Since APIs for external consumption come with considerable development and maintenance costs this represents a major hurdle </a:t>
            </a:r>
            <a:r>
              <a:rPr lang="en-US" sz="1200" dirty="0"/>
              <a:t>t</a:t>
            </a:r>
            <a:r>
              <a:rPr lang="en-US" sz="1200" dirty="0" smtClean="0"/>
              <a:t>o adoption.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By rather </a:t>
            </a:r>
            <a:r>
              <a:rPr lang="en-US" sz="1200" dirty="0"/>
              <a:t>reusing Open Banking APIs in a novel way integration costs can be kept reasonable as well as spread over multiple banks having the same flavor of Open Banking API.</a:t>
            </a:r>
          </a:p>
        </p:txBody>
      </p:sp>
    </p:spTree>
    <p:extLst>
      <p:ext uri="{BB962C8B-B14F-4D97-AF65-F5344CB8AC3E}">
        <p14:creationId xmlns:p14="http://schemas.microsoft.com/office/powerpoint/2010/main" val="21135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20</cp:revision>
  <dcterms:created xsi:type="dcterms:W3CDTF">2019-05-26T05:25:22Z</dcterms:created>
  <dcterms:modified xsi:type="dcterms:W3CDTF">2019-05-26T18:52:16Z</dcterms:modified>
</cp:coreProperties>
</file>