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sldIdLst>
    <p:sldId id="258" r:id="rId9"/>
    <p:sldId id="256" r:id="rId10"/>
    <p:sldId id="265" r:id="rId11"/>
    <p:sldId id="257" r:id="rId12"/>
    <p:sldId id="261" r:id="rId13"/>
    <p:sldId id="260" r:id="rId14"/>
    <p:sldId id="264" r:id="rId15"/>
    <p:sldId id="263" r:id="rId16"/>
    <p:sldId id="259" r:id="rId17"/>
    <p:sldId id="267" r:id="rId18"/>
    <p:sldId id="266" r:id="rId19"/>
    <p:sldId id="270" r:id="rId20"/>
    <p:sldId id="269" r:id="rId21"/>
    <p:sldId id="26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1FF"/>
    <a:srgbClr val="FDFAC7"/>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3" autoAdjust="0"/>
    <p:restoredTop sz="86399" autoAdjust="0"/>
  </p:normalViewPr>
  <p:slideViewPr>
    <p:cSldViewPr>
      <p:cViewPr varScale="1">
        <p:scale>
          <a:sx n="81" d="100"/>
          <a:sy n="81" d="100"/>
        </p:scale>
        <p:origin x="-1746" y="-3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2017-03-17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2017-03-17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2017-03-17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2017-03-17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2017-03-17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2017-03-17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2017-03-17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2017-03-17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2017-03-17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2017-03-17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2017-03-17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2017-03-17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2017-03-17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2017-03-17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2017-03-17</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2017-03-17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2017-03-17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2017-03-17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2017-03-17</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2017-03-17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2017-03-17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2017-03-17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2017-03-17</a:t>
            </a:fld>
            <a:endParaRPr lang="en-US"/>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2017-03-17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2017-03-17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2017-03-17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2017-03-17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2017-03-17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2017-03-17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2017-03-17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2017-03-17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2017-03-16 V3</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/14</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2017-03-17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2017-03-17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2017-03-17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2017-03-17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2017-03-17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2017-03-17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2017-03-17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cyberphone.github.io/doc/security/jcs.html" TargetMode="External"/><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0.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png"/><Relationship Id="rId5" Type="http://schemas.microsoft.com/office/2007/relationships/hdphoto" Target="../media/hdphoto1.wdp"/><Relationship Id="rId10" Type="http://schemas.openxmlformats.org/officeDocument/2006/relationships/image" Target="../media/image9.emf"/><Relationship Id="rId4" Type="http://schemas.openxmlformats.org/officeDocument/2006/relationships/image" Target="../media/image4.png"/><Relationship Id="rId9"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security/keygen2.html" TargetMode="External"/><Relationship Id="rId5" Type="http://schemas.openxmlformats.org/officeDocument/2006/relationships/hyperlink" Target="https://cyberphone.github.io/doc/defensive-publications/payment-authorization-scheme.pdf" TargetMode="External"/><Relationship Id="rId4" Type="http://schemas.openxmlformats.org/officeDocument/2006/relationships/hyperlink" Target="https://cyberphone.github.io/doc/security/sks-api-arch.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9.emf"/><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microsoft.com/office/2007/relationships/hdphoto" Target="../media/hdphoto1.wdp"/><Relationship Id="rId10" Type="http://schemas.openxmlformats.org/officeDocument/2006/relationships/slide" Target="slide13.xml"/><Relationship Id="rId4" Type="http://schemas.openxmlformats.org/officeDocument/2006/relationships/image" Target="../media/image4.png"/><Relationship Id="rId9" Type="http://schemas.openxmlformats.org/officeDocument/2006/relationships/slide" Target="slide14.xml"/><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3.xml"/><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emf"/><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hyperlink" Target="https://cyberphone.github.io/doc/security/jcs.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cyberphone.github.io/doc/security/jef.html" TargetMode="External"/><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6" t="1" r="48964" b="48452"/>
          <a:stretch/>
        </p:blipFill>
        <p:spPr>
          <a:xfrm>
            <a:off x="179512" y="199018"/>
            <a:ext cx="1161771" cy="524672"/>
          </a:xfrm>
          <a:prstGeom prst="rect">
            <a:avLst/>
          </a:prstGeom>
          <a:solidFill>
            <a:schemeClr val="bg1"/>
          </a:solidFill>
          <a:ln w="3175">
            <a:solidFill>
              <a:schemeClr val="bg1">
                <a:lumMod val="75000"/>
              </a:schemeClr>
            </a:solidFill>
          </a:ln>
          <a:effectLst>
            <a:outerShdw blurRad="50800" dist="38100" dir="2700000" algn="tl" rotWithShape="0">
              <a:prstClr val="black">
                <a:alpha val="40000"/>
              </a:prstClr>
            </a:outerShdw>
          </a:effectLst>
        </p:spPr>
      </p:pic>
      <p:sp>
        <p:nvSpPr>
          <p:cNvPr id="3" name="TextBox 2"/>
          <p:cNvSpPr txBox="1"/>
          <p:nvPr/>
        </p:nvSpPr>
        <p:spPr>
          <a:xfrm>
            <a:off x="1804273" y="1124744"/>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438499"/>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reoccurring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8280920" cy="5478423"/>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AuthorizationRequest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recepientUrl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://payproc.mybank.com/service</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accountType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selected by the Wallet/User…</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encryptedAuthorization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spcAft>
                <a:spcPts val="600"/>
              </a:spcAf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created by the Wallet…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payeeAccount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https://swift.com</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IBAN:FR76</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b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#1000005</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clientIpAddress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224.165.21.50</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2016-10-22T06:02:20Z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a:t>
            </a:r>
            <a:r>
              <a:rPr lang="en-US" sz="1000" dirty="0" smtClean="0">
                <a:solidFill>
                  <a:srgbClr val="0000C0"/>
                </a:solidFill>
                <a:latin typeface="Verdana"/>
              </a:rPr>
              <a:t>Payee</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G4ct46eTx-GgF2qrSnHKRR9f9Ajd … ju85d56gSON2M3I20-u6sfcejw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94149" y="260648"/>
            <a:ext cx="3836307" cy="338554"/>
          </a:xfrm>
          <a:prstGeom prst="rect">
            <a:avLst/>
          </a:prstGeom>
          <a:noFill/>
        </p:spPr>
        <p:txBody>
          <a:bodyPr wrap="none" rtlCol="0">
            <a:spAutoFit/>
          </a:bodyPr>
          <a:lstStyle/>
          <a:p>
            <a:pPr algn="ctr"/>
            <a:r>
              <a:rPr lang="en-US" sz="1600" b="1" dirty="0">
                <a:latin typeface="Arial" panose="020B0604020202020204" pitchFamily="34" charset="0"/>
                <a:cs typeface="Arial" panose="020B0604020202020204" pitchFamily="34" charset="0"/>
                <a:sym typeface="Wingdings"/>
              </a:rPr>
              <a:t>④</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AuthorizationRequest</a:t>
            </a:r>
            <a:r>
              <a:rPr lang="en-US" sz="1600" dirty="0" smtClean="0">
                <a:latin typeface="Arial" panose="020B0604020202020204" pitchFamily="34" charset="0"/>
                <a:cs typeface="Arial" panose="020B0604020202020204" pitchFamily="34" charset="0"/>
              </a:rPr>
              <a:t>”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counter-signed </a:t>
            </a:r>
            <a:r>
              <a:rPr lang="en-US" sz="1000" b="1" dirty="0" err="1" smtClean="0">
                <a:latin typeface="Courier New" panose="02070309020205020404" pitchFamily="49" charset="0"/>
                <a:cs typeface="Courier New" panose="02070309020205020404" pitchFamily="49"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627240" y="1277262"/>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76056" y="1163966"/>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4353744"/>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4221088"/>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311150" y="1459632"/>
            <a:ext cx="718590" cy="254857"/>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9740" y="1601193"/>
            <a:ext cx="378262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 (must match the encrypted user authorization)</a:t>
            </a:r>
            <a:endParaRPr lang="en-US" sz="1000" b="1" i="1" dirty="0">
              <a:latin typeface="Arial" panose="020B0604020202020204" pitchFamily="34" charset="0"/>
              <a:cs typeface="Arial" panose="020B0604020202020204" pitchFamily="34" charset="0"/>
            </a:endParaRPr>
          </a:p>
        </p:txBody>
      </p:sp>
      <p:sp>
        <p:nvSpPr>
          <p:cNvPr id="18" name="TextBox 17"/>
          <p:cNvSpPr txBox="1"/>
          <p:nvPr/>
        </p:nvSpPr>
        <p:spPr>
          <a:xfrm>
            <a:off x="4169427" y="2767320"/>
            <a:ext cx="409520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receive account (</a:t>
            </a:r>
            <a:r>
              <a:rPr lang="en-US" sz="1000" i="1" dirty="0" smtClean="0">
                <a:latin typeface="Arial" panose="020B0604020202020204" pitchFamily="34" charset="0"/>
                <a:cs typeface="Arial" panose="020B0604020202020204" pitchFamily="34" charset="0"/>
              </a:rPr>
              <a:t>only relevant for bank-to-bank payments</a:t>
            </a:r>
            <a:r>
              <a:rPr lang="en-US" sz="1000" dirty="0" smtClean="0">
                <a:latin typeface="Arial" panose="020B0604020202020204" pitchFamily="34" charset="0"/>
                <a:cs typeface="Arial" panose="020B0604020202020204" pitchFamily="34" charset="0"/>
              </a:rPr>
              <a:t>)</a:t>
            </a:r>
            <a:endParaRPr lang="en-US" sz="1000" b="1" i="1" dirty="0">
              <a:latin typeface="Arial" panose="020B0604020202020204" pitchFamily="34" charset="0"/>
              <a:cs typeface="Arial" panose="020B0604020202020204" pitchFamily="34" charset="0"/>
            </a:endParaRPr>
          </a:p>
        </p:txBody>
      </p:sp>
      <p:sp>
        <p:nvSpPr>
          <p:cNvPr id="19" name="Right Brace 18"/>
          <p:cNvSpPr/>
          <p:nvPr/>
        </p:nvSpPr>
        <p:spPr>
          <a:xfrm>
            <a:off x="3960068" y="272291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p:nvPr/>
        </p:nvCxnSpPr>
        <p:spPr>
          <a:xfrm flipH="1">
            <a:off x="4276666" y="821059"/>
            <a:ext cx="952473" cy="292124"/>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76056" y="753844"/>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p>
          <a:p>
            <a:pPr latinLnBrk="1"/>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endParaRPr lang="en-US" sz="1000" dirty="0">
              <a:solidFill>
                <a:srgbClr val="000000"/>
              </a:solidFill>
              <a:latin typeface="Verdana"/>
            </a:endParaRP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encryptedMessage</a:t>
            </a:r>
            <a:r>
              <a:rPr lang="en-US" sz="1000" dirty="0">
                <a:solidFill>
                  <a:srgbClr val="000000"/>
                </a:solidFill>
                <a:latin typeface="Verdana"/>
              </a:rPr>
              <a:t>": {</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algorithm</a:t>
            </a:r>
            <a:r>
              <a:rPr lang="en-US" sz="1000" dirty="0">
                <a:solidFill>
                  <a:srgbClr val="000000"/>
                </a:solidFill>
                <a:latin typeface="Verdana"/>
              </a:rPr>
              <a:t>": "A128CBC-HS256",</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iv</a:t>
            </a:r>
            <a:r>
              <a:rPr lang="en-US" sz="1000" dirty="0">
                <a:solidFill>
                  <a:srgbClr val="000000"/>
                </a:solidFill>
                <a:latin typeface="Verdana"/>
              </a:rPr>
              <a:t>": "cht7SYItQF8LO3QBg2bbbA",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tag</a:t>
            </a:r>
            <a:r>
              <a:rPr lang="en-US" sz="1000" dirty="0">
                <a:solidFill>
                  <a:srgbClr val="000000"/>
                </a:solidFill>
                <a:latin typeface="Verdana"/>
              </a:rPr>
              <a:t>": "33orw76LP7YibQqKPmKURA",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00"/>
                </a:solidFill>
                <a:latin typeface="Verdana"/>
              </a:rPr>
              <a:t>9PyK-rlhb41oBXVSdYa0Ats9 … RBxdxqdGVbLf07Qw8Tr2LblxNYPUEc</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smtClean="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Refund 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@embedded</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smtClean="0">
                <a:solidFill>
                  <a:srgbClr val="000000"/>
                </a:solidFill>
                <a:latin typeface="Verdana"/>
              </a:rPr>
              <a:t>",</a:t>
            </a:r>
          </a:p>
          <a:p>
            <a:pPr latinLnBrk="1">
              <a:spcBef>
                <a:spcPts val="600"/>
              </a:spcBef>
            </a:pPr>
            <a:r>
              <a:rPr lang="en-US" sz="1000" dirty="0" smtClean="0">
                <a:solidFill>
                  <a:srgbClr val="000000"/>
                </a:solidFill>
                <a:latin typeface="Verdana"/>
              </a:rPr>
              <a:t>                  </a:t>
            </a:r>
            <a:r>
              <a:rPr lang="en-US" sz="1000" i="1" dirty="0" smtClean="0">
                <a:solidFill>
                  <a:srgbClr val="000000"/>
                </a:solidFill>
                <a:latin typeface="Verdana"/>
              </a:rPr>
              <a:t>Removed for brevity</a:t>
            </a:r>
          </a:p>
          <a:p>
            <a:pPr latinLnBrk="1"/>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DOOwVwUyNdgu4dZ9Ej7pg9j4SDLfGlrzoWso2DIz6ts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WF7ZApRPkbigS4iNoz5-SgPYU-_4891TwHJr-fU4d1w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o2Dj9uXUjq2i8mqc0roFEA0ynRC4xZ_4okp9Sr2s50U</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Ax8TexrghpeFBt2pZZ0RoIdFUkfkFKeuKSaArkfAnO0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XHz7Q9AhDk6Y5SaqsR7Lzw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err="1">
                <a:solidFill>
                  <a:srgbClr val="0000C0"/>
                </a:solidFill>
                <a:latin typeface="Verdana"/>
              </a:rPr>
              <a:t>MXzvGwciTicYxIgUaMKpSg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6Q4ngAYxZJjKmHoo0LPtWXl6BI8sXdsK....LMQA29lLvq8z8Ku4_bYUEfMMyUbrLp-Y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spcBef>
                <a:spcPts val="600"/>
              </a:spcBef>
            </a:pPr>
            <a:r>
              <a:rPr lang="en-US" sz="1000" dirty="0" smtClean="0"/>
              <a:t>               </a:t>
            </a:r>
            <a:r>
              <a:rPr lang="en-US" sz="1000" dirty="0" smtClean="0">
                <a:solidFill>
                  <a:srgbClr val="000000"/>
                </a:solidFill>
                <a:latin typeface="Verdana"/>
              </a:rPr>
              <a:t> </a:t>
            </a:r>
            <a:r>
              <a:rPr lang="en-US" sz="1000" i="1" dirty="0">
                <a:solidFill>
                  <a:srgbClr val="000000"/>
                </a:solidFill>
                <a:latin typeface="Verdana"/>
              </a:rPr>
              <a:t>Removed for </a:t>
            </a:r>
            <a:r>
              <a:rPr lang="en-US" sz="1000" i="1" dirty="0" smtClean="0">
                <a:solidFill>
                  <a:srgbClr val="000000"/>
                </a:solidFill>
                <a:latin typeface="Verdana"/>
              </a:rPr>
              <a:t>brevity</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4" name="TextBox 3"/>
          <p:cNvSpPr txBox="1"/>
          <p:nvPr/>
        </p:nvSpPr>
        <p:spPr>
          <a:xfrm>
            <a:off x="683568" y="6006137"/>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full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b="1" dirty="0" err="1" smtClean="0">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object the Merchant can (aided by their payment provider), transfer money in the opposite direction.  A </a:t>
            </a:r>
            <a:r>
              <a:rPr lang="en-US" sz="1000" b="1" dirty="0" err="1">
                <a:latin typeface="Courier New" panose="02070309020205020404" pitchFamily="49" charset="0"/>
                <a:cs typeface="Courier New" panose="02070309020205020404" pitchFamily="49" charset="0"/>
              </a:rPr>
              <a:t>RefundRequest</a:t>
            </a:r>
            <a:r>
              <a:rPr lang="en-US" sz="1000" dirty="0" smtClean="0">
                <a:latin typeface="Arial" panose="020B0604020202020204" pitchFamily="34" charset="0"/>
                <a:cs typeface="Arial" panose="020B0604020202020204" pitchFamily="34" charset="0"/>
              </a:rPr>
              <a:t> message (not shown here) in essence consists of an embedded </a:t>
            </a:r>
            <a:r>
              <a:rPr lang="en-US" sz="1000" b="1" dirty="0" err="1">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a:t>
            </a:r>
            <a:endParaRPr lang="en-US" sz="1000" i="1" dirty="0">
              <a:latin typeface="Arial" panose="020B0604020202020204" pitchFamily="34" charset="0"/>
              <a:cs typeface="Arial" panose="020B0604020202020204" pitchFamily="34" charset="0"/>
            </a:endParaRPr>
          </a:p>
        </p:txBody>
      </p:sp>
      <p:cxnSp>
        <p:nvCxnSpPr>
          <p:cNvPr id="5" name="Straight Arrow Connector 17"/>
          <p:cNvCxnSpPr/>
          <p:nvPr/>
        </p:nvCxnSpPr>
        <p:spPr>
          <a:xfrm flipH="1">
            <a:off x="2542862" y="2288986"/>
            <a:ext cx="270938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44446" y="2147208"/>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28417"/>
            <a:ext cx="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060848"/>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24219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89648"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4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842172" y="4688509"/>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9893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TransactionRequest</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ysDash"/>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46430"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196535" y="4709817"/>
            <a:ext cx="181562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1719441" y="3038763"/>
            <a:ext cx="1261884" cy="246221"/>
          </a:xfrm>
          <a:prstGeom prst="rect">
            <a:avLst/>
          </a:prstGeom>
          <a:noFill/>
        </p:spPr>
        <p:txBody>
          <a:bodyPr wrap="none" rtlCol="0">
            <a:spAutoFit/>
          </a:bodyPr>
          <a:lstStyle/>
          <a:p>
            <a:pPr algn="r"/>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245515"/>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8250080" y="4891685"/>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111" name="Group 110"/>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112" name="Rectangle 111"/>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112"/>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052736"/>
            <a:ext cx="8136904" cy="4708981"/>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requests </a:t>
            </a:r>
            <a:r>
              <a:rPr lang="en-US" sz="1000" dirty="0">
                <a:latin typeface="Arial" panose="020B0604020202020204" pitchFamily="34" charset="0"/>
                <a:cs typeface="Arial" panose="020B0604020202020204" pitchFamily="34" charset="0"/>
              </a:rPr>
              <a:t>from a </a:t>
            </a:r>
            <a:r>
              <a:rPr lang="en-US" sz="1000" dirty="0" smtClean="0">
                <a:latin typeface="Arial" panose="020B0604020202020204" pitchFamily="34" charset="0"/>
                <a:cs typeface="Arial" panose="020B0604020202020204" pitchFamily="34" charset="0"/>
              </a:rPr>
              <a:t>Wallet or Mobile banking App (since there's </a:t>
            </a:r>
            <a:r>
              <a:rPr lang="en-US" sz="1000" dirty="0">
                <a:latin typeface="Arial" panose="020B0604020202020204" pitchFamily="34" charset="0"/>
                <a:cs typeface="Arial" panose="020B0604020202020204" pitchFamily="34" charset="0"/>
              </a:rPr>
              <a:t>no way you can see </a:t>
            </a:r>
            <a:r>
              <a:rPr lang="en-US" sz="1000" dirty="0" smtClean="0">
                <a:latin typeface="Arial" panose="020B0604020202020204" pitchFamily="34" charset="0"/>
                <a:cs typeface="Arial" panose="020B0604020202020204" pitchFamily="34" charset="0"/>
              </a:rPr>
              <a:t>if an App is </a:t>
            </a:r>
            <a:r>
              <a:rPr lang="en-US" sz="1000" dirty="0">
                <a:latin typeface="Arial" panose="020B0604020202020204" pitchFamily="34" charset="0"/>
                <a:cs typeface="Arial" panose="020B0604020202020204" pitchFamily="34" charset="0"/>
              </a:rPr>
              <a:t>"hacked</a:t>
            </a:r>
            <a:r>
              <a:rPr lang="en-US" sz="1000" dirty="0" smtClean="0">
                <a:latin typeface="Arial" panose="020B0604020202020204" pitchFamily="34" charset="0"/>
                <a:cs typeface="Arial" panose="020B0604020202020204" pitchFamily="34" charset="0"/>
              </a:rPr>
              <a: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which in turn is vouched for 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object</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User by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Time </a:t>
            </a:r>
            <a:r>
              <a:rPr lang="en-US" sz="1000" dirty="0">
                <a:latin typeface="Arial" panose="020B0604020202020204" pitchFamily="34" charset="0"/>
                <a:cs typeface="Arial" panose="020B0604020202020204" pitchFamily="34" charset="0"/>
              </a:rPr>
              <a:t>stamped by client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a:t>
            </a:r>
            <a:r>
              <a:rPr lang="en-US" sz="1000" dirty="0">
                <a:latin typeface="Arial" panose="020B0604020202020204" pitchFamily="34" charset="0"/>
                <a:cs typeface="Arial" panose="020B0604020202020204" pitchFamily="34" charset="0"/>
              </a:rPr>
              <a:t>trust the Wallet key storage?</a:t>
            </a: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	Apple </a:t>
            </a:r>
            <a:r>
              <a:rPr lang="en-US" sz="1000" dirty="0">
                <a:latin typeface="Arial" panose="020B0604020202020204" pitchFamily="34" charset="0"/>
                <a:cs typeface="Arial" panose="020B0604020202020204" pitchFamily="34" charset="0"/>
              </a:rPr>
              <a:t>Pay store keys in a "Secure Enclave</a:t>
            </a:r>
            <a:r>
              <a:rPr lang="en-US" sz="1000" dirty="0" smtClean="0">
                <a:latin typeface="Arial" panose="020B0604020202020204" pitchFamily="34" charset="0"/>
                <a:cs typeface="Arial" panose="020B0604020202020204" pitchFamily="34" charset="0"/>
              </a:rPr>
              <a:t>".  Saturn would need something similar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4"/>
              </a:rPr>
              <a:t>https://cyberphone.github.io/doc/security/sks-api-arch.pdf</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5"/>
              </a:rPr>
              <a:t>https://</a:t>
            </a:r>
            <a:r>
              <a:rPr lang="en-US" sz="1000" dirty="0" smtClean="0">
                <a:latin typeface="Arial" panose="020B0604020202020204" pitchFamily="34" charset="0"/>
                <a:cs typeface="Arial" panose="020B0604020202020204" pitchFamily="34" charset="0"/>
                <a:hlinkClick r:id="rId5"/>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a:t>
            </a:r>
            <a:r>
              <a:rPr lang="en-US" sz="1000" smtClean="0">
                <a:latin typeface="Arial" panose="020B0604020202020204" pitchFamily="34" charset="0"/>
                <a:cs typeface="Arial" panose="020B0604020202020204" pitchFamily="34" charset="0"/>
              </a:rPr>
              <a:t>on this </a:t>
            </a:r>
            <a:r>
              <a:rPr lang="en-US" sz="1000" dirty="0" smtClean="0">
                <a:latin typeface="Arial" panose="020B0604020202020204" pitchFamily="34" charset="0"/>
                <a:cs typeface="Arial" panose="020B0604020202020204" pitchFamily="34" charset="0"/>
              </a:rPr>
              <a:t>matter</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payment requests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Not </a:t>
            </a:r>
            <a:r>
              <a:rPr lang="en-US" sz="1000" dirty="0">
                <a:latin typeface="Arial" panose="020B0604020202020204" pitchFamily="34" charset="0"/>
                <a:cs typeface="Arial" panose="020B0604020202020204" pitchFamily="34" charset="0"/>
              </a:rPr>
              <a:t>at all, only the actual payment system needs to use the payment-system-specific security, format, names, conventions, and processing</a:t>
            </a:r>
            <a:r>
              <a:rPr lang="en-US" sz="1000" dirty="0" smtClean="0">
                <a:latin typeface="Arial" panose="020B0604020202020204" pitchFamily="34" charset="0"/>
                <a:cs typeface="Arial" panose="020B0604020202020204" pitchFamily="34" charset="0"/>
              </a:rPr>
              <a:t>.</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6"/>
              </a:rPr>
              <a:t>https://cyberphone.github.io/doc/security/keygen2.html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25"/>
          <p:cNvSpPr/>
          <p:nvPr/>
        </p:nvSpPr>
        <p:spPr>
          <a:xfrm rot="2212763">
            <a:off x="7907922" y="1112788"/>
            <a:ext cx="1503280" cy="1890285"/>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Lst>
            <a:ahLst/>
            <a:cxnLst>
              <a:cxn ang="0">
                <a:pos x="connsiteX0" y="connsiteY0"/>
              </a:cxn>
              <a:cxn ang="0">
                <a:pos x="connsiteX1" y="connsiteY1"/>
              </a:cxn>
              <a:cxn ang="0">
                <a:pos x="connsiteX2" y="connsiteY2"/>
              </a:cxn>
              <a:cxn ang="0">
                <a:pos x="connsiteX3" y="connsiteY3"/>
              </a:cxn>
            </a:cxnLst>
            <a:rect l="l" t="t" r="r" b="b"/>
            <a:pathLst>
              <a:path w="75470" h="1621312">
                <a:moveTo>
                  <a:pt x="0" y="188147"/>
                </a:moveTo>
                <a:lnTo>
                  <a:pt x="14843" y="0"/>
                </a:lnTo>
                <a:cubicBezTo>
                  <a:pt x="40474" y="581953"/>
                  <a:pt x="75534" y="1383067"/>
                  <a:pt x="75470" y="1386040"/>
                </a:cubicBezTo>
                <a:cubicBezTo>
                  <a:pt x="75430" y="1386220"/>
                  <a:pt x="66879" y="1495791"/>
                  <a:pt x="56841" y="1621312"/>
                </a:cubicBezTo>
              </a:path>
            </a:pathLst>
          </a:cu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66413" y="4942182"/>
            <a:ext cx="191430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a:latin typeface="Arial" panose="020B0604020202020204" pitchFamily="34" charset="0"/>
                <a:cs typeface="Arial" panose="020B0604020202020204" pitchFamily="34" charset="0"/>
              </a:rPr>
              <a:t>”</a:t>
            </a:r>
          </a:p>
        </p:txBody>
      </p:sp>
      <p:sp>
        <p:nvSpPr>
          <p:cNvPr id="56" name="TextBox 55"/>
          <p:cNvSpPr txBox="1"/>
          <p:nvPr/>
        </p:nvSpPr>
        <p:spPr>
          <a:xfrm>
            <a:off x="3624889" y="3645454"/>
            <a:ext cx="188923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AuthorizationRequest</a:t>
            </a:r>
            <a:r>
              <a:rPr lang="en-US" sz="1200" dirty="0">
                <a:latin typeface="Arial" panose="020B0604020202020204" pitchFamily="34" charset="0"/>
                <a:cs typeface="Arial" panose="020B0604020202020204" pitchFamily="34" charset="0"/>
              </a:rPr>
              <a:t>”</a:t>
            </a:r>
          </a:p>
        </p:txBody>
      </p:sp>
      <p:sp>
        <p:nvSpPr>
          <p:cNvPr id="50" name="TextBox 49"/>
          <p:cNvSpPr txBox="1"/>
          <p:nvPr/>
        </p:nvSpPr>
        <p:spPr>
          <a:xfrm>
            <a:off x="3419872" y="3058638"/>
            <a:ext cx="15824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PayerAuthorization</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148" name="TextBox 147"/>
          <p:cNvSpPr txBox="1"/>
          <p:nvPr/>
        </p:nvSpPr>
        <p:spPr>
          <a:xfrm>
            <a:off x="3527488" y="3320102"/>
            <a:ext cx="140455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Signed &amp; Encrypted)</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3922123"/>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093556"/>
            <a:ext cx="0" cy="295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0094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03425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60520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770653"/>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59" name="Rectangle 58"/>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p:cNvGrpSpPr/>
          <p:nvPr/>
        </p:nvGrpSpPr>
        <p:grpSpPr>
          <a:xfrm>
            <a:off x="7012137" y="295200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2880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Bank-to-Bank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58689" y="1508869"/>
            <a:ext cx="185499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PaymentClientRequest</a:t>
            </a:r>
            <a:r>
              <a:rPr lang="en-US" sz="1200" dirty="0">
                <a:latin typeface="Arial" panose="020B0604020202020204" pitchFamily="34" charset="0"/>
                <a:cs typeface="Arial" panose="020B0604020202020204" pitchFamily="34" charset="0"/>
              </a:rPr>
              <a:t>”</a:t>
            </a: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19870" y="160821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730948"/>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8067"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6348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49106" y="4937914"/>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380312" y="3512368"/>
            <a:ext cx="1209531" cy="999838"/>
          </a:xfrm>
          <a:prstGeom prst="roundRect">
            <a:avLst/>
          </a:prstGeom>
          <a:noFill/>
          <a:ln>
            <a:solidFill>
              <a:schemeClr val="tx1"/>
            </a:solidFill>
            <a:prstDash val="sysDash"/>
          </a:ln>
        </p:spPr>
        <p:txBody>
          <a:bodyPr wrap="non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Lookup</a:t>
            </a:r>
            <a:r>
              <a:rPr lang="en-US" sz="1000" dirty="0" smtClean="0">
                <a:latin typeface="Arial" panose="020B0604020202020204" pitchFamily="34" charset="0"/>
                <a:cs typeface="Arial" panose="020B0604020202020204" pitchFamily="34" charset="0"/>
              </a:rPr>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and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400" b="1" dirty="0" smtClean="0">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p:sp>
        <p:nvSpPr>
          <p:cNvPr id="133" name="TextBox 132"/>
          <p:cNvSpPr txBox="1"/>
          <p:nvPr/>
        </p:nvSpPr>
        <p:spPr>
          <a:xfrm>
            <a:off x="1424599" y="5111159"/>
            <a:ext cx="1413529" cy="250697"/>
          </a:xfrm>
          <a:prstGeom prst="roundRect">
            <a:avLst/>
          </a:prstGeom>
          <a:noFill/>
          <a:ln>
            <a:solidFill>
              <a:schemeClr val="tx1"/>
            </a:solidFill>
            <a:prstDash val="sysDash"/>
          </a:ln>
        </p:spPr>
        <p:txBody>
          <a:bodyPr wrap="non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7585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639250"/>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270376"/>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04456"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270376"/>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592161"/>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66" name="TextBox 165"/>
          <p:cNvSpPr txBox="1"/>
          <p:nvPr/>
        </p:nvSpPr>
        <p:spPr>
          <a:xfrm>
            <a:off x="544735" y="6176396"/>
            <a:ext cx="8059713"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4" name="TextBox 103"/>
          <p:cNvSpPr txBox="1"/>
          <p:nvPr/>
        </p:nvSpPr>
        <p:spPr>
          <a:xfrm>
            <a:off x="1630017" y="3225184"/>
            <a:ext cx="1208111" cy="250697"/>
          </a:xfrm>
          <a:prstGeom prst="roundRect">
            <a:avLst/>
          </a:prstGeom>
          <a:noFill/>
          <a:ln>
            <a:solidFill>
              <a:schemeClr val="tx1"/>
            </a:solidFill>
            <a:prstDash val="sysDash"/>
          </a:ln>
        </p:spPr>
        <p:txBody>
          <a:bodyPr wrap="none" lIns="36000" tIns="36000" rIns="36000" bIns="36000" rtlCol="0" anchor="ctr" anchorCtr="1">
            <a:spAutoFit/>
          </a:bodyPr>
          <a:lstStyle/>
          <a:p>
            <a:pPr algn="ct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b="1" i="1" dirty="0">
              <a:latin typeface="Arial" panose="020B0604020202020204" pitchFamily="34" charset="0"/>
              <a:cs typeface="Arial" panose="020B0604020202020204" pitchFamily="34" charset="0"/>
            </a:endParaRPr>
          </a:p>
        </p:txBody>
      </p:sp>
      <p:pic>
        <p:nvPicPr>
          <p:cNvPr id="14" name="Picture 4" descr="C:\Users\Anders\AppData\Local\Microsoft\Windows\INetCache\IE\YM8GPEOA\mobil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5400000">
            <a:off x="5588458"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1" name="TextBox 100"/>
          <p:cNvSpPr txBox="1"/>
          <p:nvPr/>
        </p:nvSpPr>
        <p:spPr>
          <a:xfrm>
            <a:off x="3873019" y="3917381"/>
            <a:ext cx="9893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120" name="Parallelogram 119"/>
          <p:cNvSpPr/>
          <p:nvPr/>
        </p:nvSpPr>
        <p:spPr>
          <a:xfrm>
            <a:off x="5568238" y="322518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634054" y="3603127"/>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 name="Group 8"/>
          <p:cNvGrpSpPr/>
          <p:nvPr/>
        </p:nvGrpSpPr>
        <p:grpSpPr>
          <a:xfrm>
            <a:off x="5303440" y="1940917"/>
            <a:ext cx="936000" cy="1110317"/>
            <a:chOff x="5595922" y="1772816"/>
            <a:chExt cx="936000" cy="1110317"/>
          </a:xfrm>
        </p:grpSpPr>
        <p:sp>
          <p:nvSpPr>
            <p:cNvPr id="19" name="Rectangle 18"/>
            <p:cNvSpPr/>
            <p:nvPr/>
          </p:nvSpPr>
          <p:spPr>
            <a:xfrm>
              <a:off x="5595922" y="1779607"/>
              <a:ext cx="936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p:nvPr/>
          </p:nvSpPr>
          <p:spPr>
            <a:xfrm>
              <a:off x="5807496" y="1998215"/>
              <a:ext cx="504055" cy="308854"/>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632253" y="1772816"/>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958915" y="2608278"/>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5732093" y="2377280"/>
              <a:ext cx="72327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Authorize</a:t>
              </a:r>
              <a:endParaRPr lang="en-US" sz="1000" i="1" dirty="0">
                <a:latin typeface="Arial" panose="020B0604020202020204" pitchFamily="34" charset="0"/>
                <a:cs typeface="Arial" panose="020B0604020202020204" pitchFamily="34" charset="0"/>
              </a:endParaRPr>
            </a:p>
          </p:txBody>
        </p:sp>
        <p:sp>
          <p:nvSpPr>
            <p:cNvPr id="134" name="TextBox 133"/>
            <p:cNvSpPr txBox="1"/>
            <p:nvPr/>
          </p:nvSpPr>
          <p:spPr>
            <a:xfrm>
              <a:off x="5626867" y="2552928"/>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gr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139" name="TextBox 138"/>
          <p:cNvSpPr txBox="1"/>
          <p:nvPr/>
        </p:nvSpPr>
        <p:spPr>
          <a:xfrm>
            <a:off x="338264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492080"/>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(Scenario-dependent)</a:t>
            </a:r>
            <a:endParaRPr lang="en-US" sz="1000" dirty="0">
              <a:latin typeface="Arial" panose="020B0604020202020204" pitchFamily="34" charset="0"/>
              <a:cs typeface="Arial" panose="020B0604020202020204" pitchFamily="34" charset="0"/>
            </a:endParaRPr>
          </a:p>
        </p:txBody>
      </p:sp>
      <p:pic>
        <p:nvPicPr>
          <p:cNvPr id="141" name="Picture 8" descr="key"/>
          <p:cNvPicPr>
            <a:picLocks noChangeAspect="1" noChangeArrowheads="1"/>
          </p:cNvPicPr>
          <p:nvPr/>
        </p:nvPicPr>
        <p:blipFill>
          <a:blip r:embed="rId14">
            <a:duotone>
              <a:prstClr val="black"/>
              <a:srgbClr val="D9C3A5">
                <a:tint val="50000"/>
                <a:satMod val="180000"/>
              </a:srgb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852936"/>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p:cNvSpPr txBox="1"/>
          <p:nvPr/>
        </p:nvSpPr>
        <p:spPr>
          <a:xfrm>
            <a:off x="8009250" y="3182779"/>
            <a:ext cx="1050288"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Decryption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875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049002" y="3821323"/>
            <a:ext cx="1207382"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Commit Signature</a:t>
            </a:r>
            <a:endParaRPr lang="en-US" sz="1000" dirty="0">
              <a:latin typeface="Arial" panose="020B0604020202020204" pitchFamily="34" charset="0"/>
              <a:cs typeface="Arial" panose="020B0604020202020204" pitchFamily="34" charset="0"/>
            </a:endParaRPr>
          </a:p>
        </p:txBody>
      </p:sp>
      <p:sp>
        <p:nvSpPr>
          <p:cNvPr id="157" name="TextBox 156"/>
          <p:cNvSpPr txBox="1"/>
          <p:nvPr/>
        </p:nvSpPr>
        <p:spPr>
          <a:xfrm>
            <a:off x="1123902" y="1700808"/>
            <a:ext cx="1239442"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Request Signature</a:t>
            </a:r>
            <a:endParaRPr lang="en-US" sz="1000" dirty="0">
              <a:latin typeface="Arial" panose="020B0604020202020204" pitchFamily="34" charset="0"/>
              <a:cs typeface="Arial" panose="020B0604020202020204" pitchFamily="34" charset="0"/>
            </a:endParaRPr>
          </a:p>
        </p:txBody>
      </p:sp>
      <p:sp>
        <p:nvSpPr>
          <p:cNvPr id="161" name="TextBox 160"/>
          <p:cNvSpPr txBox="1"/>
          <p:nvPr/>
        </p:nvSpPr>
        <p:spPr>
          <a:xfrm>
            <a:off x="8172400" y="5085184"/>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132611" y="188640"/>
            <a:ext cx="147668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 Properties</a:t>
            </a:r>
            <a:endParaRPr lang="en-US" sz="1000" dirty="0">
              <a:latin typeface="Arial" panose="020B0604020202020204" pitchFamily="34" charset="0"/>
              <a:cs typeface="Arial" panose="020B0604020202020204" pitchFamily="34" charset="0"/>
            </a:endParaRPr>
          </a:p>
        </p:txBody>
      </p:sp>
      <p:cxnSp>
        <p:nvCxnSpPr>
          <p:cNvPr id="165" name="Elbow Connector 164"/>
          <p:cNvCxnSpPr/>
          <p:nvPr/>
        </p:nvCxnSpPr>
        <p:spPr>
          <a:xfrm rot="5400000" flipH="1" flipV="1">
            <a:off x="5670152" y="1454965"/>
            <a:ext cx="1116000" cy="576000"/>
          </a:xfrm>
          <a:prstGeom prst="bentConnector3">
            <a:avLst>
              <a:gd name="adj1" fmla="val 32"/>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547929"/>
            <a:ext cx="470296" cy="306940"/>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104087" y="434352"/>
            <a:ext cx="1596163" cy="1922641"/>
            <a:chOff x="7223039" y="1412863"/>
            <a:chExt cx="1596163" cy="1922641"/>
          </a:xfrm>
        </p:grpSpPr>
        <p:sp>
          <p:nvSpPr>
            <p:cNvPr id="184" name="Rectangle 183"/>
            <p:cNvSpPr>
              <a:spLocks noChangeAspect="1"/>
            </p:cNvSpPr>
            <p:nvPr/>
          </p:nvSpPr>
          <p:spPr>
            <a:xfrm>
              <a:off x="7223039" y="1412863"/>
              <a:ext cx="1596163" cy="1922641"/>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pic>
          <p:nvPicPr>
            <p:cNvPr id="18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8304" y="150268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9890" y="182889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TextBox 186"/>
            <p:cNvSpPr txBox="1"/>
            <p:nvPr/>
          </p:nvSpPr>
          <p:spPr>
            <a:xfrm>
              <a:off x="7624737"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41778" y="1887157"/>
              <a:ext cx="10422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388062" y="2198752"/>
              <a:ext cx="1393330" cy="1015663"/>
            </a:xfrm>
            <a:prstGeom prst="rect">
              <a:avLst/>
            </a:prstGeom>
            <a:noFill/>
          </p:spPr>
          <p:txBody>
            <a:bodyPr wrap="none" rtlCol="0">
              <a:spAutoFit/>
            </a:bodyPr>
            <a:lstStyle/>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Type URI</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URL to User Bank</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Account ID</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PIN</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28417"/>
            <a:ext cx="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3807894" y="2636096"/>
            <a:ext cx="3389069" cy="359973"/>
          </a:xfrm>
          <a:prstGeom prst="bentConnector3">
            <a:avLst>
              <a:gd name="adj1" fmla="val 1246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52878" y="3458490"/>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354560"/>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709000"/>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435082" y="1916832"/>
            <a:ext cx="1422464" cy="506086"/>
          </a:xfrm>
          <a:prstGeom prst="roundRect">
            <a:avLst/>
          </a:prstGeom>
          <a:noFill/>
          <a:ln>
            <a:solidFill>
              <a:schemeClr val="tx1"/>
            </a:solidFill>
            <a:prstDash val="sysDash"/>
          </a:ln>
        </p:spPr>
        <p:txBody>
          <a:bodyPr wrap="square" lIns="36000" tIns="36000" rIns="36000" bIns="36000" rtlCol="0" anchor="ctr" anchorCtr="1">
            <a:spAutoFit/>
          </a:bodyPr>
          <a:lstStyle/>
          <a:p>
            <a:pPr marL="88900"/>
            <a:r>
              <a:rPr lang="en-US" sz="1000" dirty="0" smtClean="0">
                <a:latin typeface="Arial" panose="020B0604020202020204" pitchFamily="34" charset="0"/>
                <a:cs typeface="Arial" panose="020B0604020202020204" pitchFamily="34" charset="0"/>
              </a:rPr>
              <a:t>Acquirer </a:t>
            </a:r>
            <a:r>
              <a:rPr lang="en-US" sz="1000" i="1" dirty="0" smtClean="0">
                <a:latin typeface="Arial" panose="020B0604020202020204" pitchFamily="34" charset="0"/>
                <a:cs typeface="Arial" panose="020B0604020202020204" pitchFamily="34" charset="0"/>
              </a:rPr>
              <a:t>Lookup</a:t>
            </a:r>
            <a:r>
              <a:rPr lang="en-US" sz="600" i="1" dirty="0">
                <a:latin typeface="Arial" panose="020B0604020202020204" pitchFamily="34" charset="0"/>
                <a:cs typeface="Arial" panose="020B0604020202020204" pitchFamily="34" charset="0"/>
              </a:rPr>
              <a:t> </a:t>
            </a:r>
            <a:r>
              <a:rPr lang="en-US" sz="1100" b="1" dirty="0" smtClean="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r>
            <a:br>
              <a:rPr lang="en-US" sz="400" b="1" dirty="0" smtClean="0">
                <a:latin typeface="Arial" panose="020B0604020202020204" pitchFamily="34" charset="0"/>
                <a:cs typeface="Arial" panose="020B0604020202020204" pitchFamily="34" charset="0"/>
              </a:rPr>
            </a:br>
            <a:endParaRPr lang="en-US" sz="400" i="1" dirty="0" smtClean="0">
              <a:latin typeface="Arial" panose="020B0604020202020204" pitchFamily="34" charset="0"/>
              <a:cs typeface="Arial" panose="020B0604020202020204" pitchFamily="34" charset="0"/>
            </a:endParaRPr>
          </a:p>
          <a:p>
            <a:pPr marL="88900"/>
            <a:r>
              <a:rPr lang="en-US" sz="1000" dirty="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Encryption</a:t>
            </a:r>
            <a:endParaRPr lang="en-US" sz="1000" dirty="0" smtClean="0">
              <a:latin typeface="Arial" panose="020B0604020202020204" pitchFamily="34" charset="0"/>
              <a:cs typeface="Arial" panose="020B0604020202020204" pitchFamily="34" charset="0"/>
            </a:endParaRPr>
          </a:p>
        </p:txBody>
      </p:sp>
      <p:sp>
        <p:nvSpPr>
          <p:cNvPr id="133" name="TextBox 132"/>
          <p:cNvSpPr txBox="1"/>
          <p:nvPr/>
        </p:nvSpPr>
        <p:spPr>
          <a:xfrm>
            <a:off x="2188663" y="2509936"/>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297058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 </a:t>
            </a:r>
            <a:r>
              <a:rPr lang="en-US" sz="1000" i="1" dirty="0" smtClean="0">
                <a:latin typeface="Arial" panose="020B0604020202020204" pitchFamily="34" charset="0"/>
                <a:cs typeface="Arial" panose="020B0604020202020204" pitchFamily="34" charset="0"/>
              </a:rPr>
              <a:t>Counter Signature</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reoccurring payments.  The 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4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3893030"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323670"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1964306" y="5130009"/>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870368" y="4742654"/>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505079"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079292" y="3451013"/>
            <a:ext cx="9893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44814" y="2996952"/>
            <a:ext cx="1031757" cy="461665"/>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“Transaction</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Request”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8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322514" y="4853263"/>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52876" y="4672807"/>
            <a:ext cx="1031757"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“Transaction</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Response”</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4626770" y="3356992"/>
            <a:ext cx="1261884"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893667"/>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213467" y="4869217"/>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340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Also see </a:t>
            </a:r>
            <a:r>
              <a:rPr lang="en-US" sz="1000" dirty="0" smtClean="0">
                <a:latin typeface="Arial" panose="020B0604020202020204" pitchFamily="34" charset="0"/>
                <a:cs typeface="Arial" panose="020B0604020202020204" pitchFamily="34" charset="0"/>
                <a:hlinkClick r:id="rId13" action="ppaction://hlinksldjump"/>
              </a:rPr>
              <a:t>Hybrid Mode</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7992888" cy="5170646"/>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://unusualcard.org</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599.00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2016-10-22T06:01:36Z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2016-10-22T06:32:00Z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WebPKI.org -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version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_</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O4Ta4idtMcAHcRnjyEHkOOkb2 … afRQkUjsnp2LY8wcOn7m4b8OSDA</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979712" y="282134"/>
            <a:ext cx="5256584"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Sender –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signs a payment request with its public key.  Note that a Merchant may belong to multiple and independent payment networks, where each network typically maintains their own Merchant </a:t>
            </a:r>
            <a:r>
              <a:rPr lang="en-US" sz="1000" b="1" dirty="0" err="1">
                <a:latin typeface="Courier New" panose="02070309020205020404" pitchFamily="49" charset="0"/>
                <a:cs typeface="Courier New" panose="02070309020205020404" pitchFamily="49" charset="0"/>
              </a:rPr>
              <a:t>publicKey</a:t>
            </a:r>
            <a:r>
              <a:rPr lang="en-US" sz="1000" dirty="0" smtClean="0">
                <a:latin typeface="Arial" panose="020B0604020202020204" pitchFamily="34" charset="0"/>
                <a:cs typeface="Arial" panose="020B0604020202020204" pitchFamily="34" charset="0"/>
              </a:rPr>
              <a:t> and/or </a:t>
            </a:r>
            <a:r>
              <a:rPr lang="en-US" sz="1000" b="1" dirty="0" smtClean="0">
                <a:latin typeface="Courier New" panose="02070309020205020404" pitchFamily="49" charset="0"/>
                <a:cs typeface="Courier New" panose="02070309020205020404" pitchFamily="49" charset="0"/>
              </a:rPr>
              <a:t>id</a:t>
            </a:r>
            <a:r>
              <a:rPr lang="en-US" sz="1000" dirty="0" smtClean="0">
                <a:latin typeface="Arial" panose="020B0604020202020204" pitchFamily="34" charset="0"/>
                <a:cs typeface="Arial" panose="020B0604020202020204" pitchFamily="34" charset="0"/>
              </a:rPr>
              <a:t> data, which is why there is an </a:t>
            </a:r>
            <a:r>
              <a:rPr lang="en-US" sz="1000" i="1" dirty="0" smtClean="0">
                <a:latin typeface="Arial" panose="020B0604020202020204" pitchFamily="34" charset="0"/>
                <a:cs typeface="Arial" panose="020B0604020202020204" pitchFamily="34" charset="0"/>
              </a:rPr>
              <a:t>array of requests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put in a </a:t>
            </a:r>
            <a:r>
              <a:rPr lang="en-US" sz="1000" b="1" dirty="0" err="1">
                <a:latin typeface="Courier New" panose="02070309020205020404" pitchFamily="49" charset="0"/>
                <a:cs typeface="Courier New" panose="02070309020205020404" pitchFamily="49" charset="0"/>
              </a:rPr>
              <a:t>PaymentClientRequest</a:t>
            </a:r>
            <a:r>
              <a:rPr lang="en-US" sz="1000" dirty="0">
                <a:latin typeface="Arial" panose="020B0604020202020204" pitchFamily="34" charset="0"/>
                <a:cs typeface="Arial" panose="020B0604020202020204" pitchFamily="34" charset="0"/>
              </a:rPr>
              <a:t> message.  The </a:t>
            </a:r>
            <a:r>
              <a:rPr lang="en-US" sz="1000" dirty="0" smtClean="0">
                <a:latin typeface="Arial" panose="020B0604020202020204" pitchFamily="34" charset="0"/>
                <a:cs typeface="Arial" panose="020B0604020202020204" pitchFamily="34" charset="0"/>
              </a:rPr>
              <a:t>request array is sent to the client which through a scenario-dependent mechanism (like Web versus NFC), </a:t>
            </a:r>
            <a:r>
              <a:rPr lang="en-US" sz="1000" i="1" dirty="0" smtClean="0">
                <a:latin typeface="Arial" panose="020B0604020202020204" pitchFamily="34" charset="0"/>
                <a:cs typeface="Arial" panose="020B0604020202020204" pitchFamily="34" charset="0"/>
              </a:rPr>
              <a:t>invokes</a:t>
            </a:r>
            <a:r>
              <a:rPr lang="en-US" sz="1000" dirty="0" smtClean="0">
                <a:latin typeface="Arial" panose="020B0604020202020204" pitchFamily="34" charset="0"/>
                <a:cs typeface="Arial" panose="020B0604020202020204" pitchFamily="34" charset="0"/>
              </a:rPr>
              <a:t> the Wallet. </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7618658" y="1190834"/>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84193" y="980728"/>
            <a:ext cx="410642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URIs to be matched against  those in the virtual cards</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374036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360495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117119" y="964015"/>
            <a:ext cx="2839257" cy="4824536"/>
            <a:chOff x="796639" y="980728"/>
            <a:chExt cx="2839257" cy="4824536"/>
          </a:xfrm>
        </p:grpSpPr>
        <p:sp>
          <p:nvSpPr>
            <p:cNvPr id="12" name="Rounded Rectangle 11"/>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012663" y="964015"/>
            <a:ext cx="2839257" cy="4824536"/>
            <a:chOff x="796639" y="980728"/>
            <a:chExt cx="2839257" cy="4824536"/>
          </a:xfrm>
        </p:grpSpPr>
        <p:sp>
          <p:nvSpPr>
            <p:cNvPr id="10" name="Rounded Rectangle 9"/>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1763688" y="282134"/>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Receiver – Wallet Renders the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683" y="1396063"/>
            <a:ext cx="2314375" cy="4114999"/>
          </a:xfrm>
          <a:prstGeom prst="rect">
            <a:avLst/>
          </a:prstGeom>
          <a:ln w="9525">
            <a:solidFill>
              <a:schemeClr val="bg1">
                <a:lumMod val="65000"/>
              </a:schemeClr>
            </a:solidFill>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9559" y="1396063"/>
            <a:ext cx="2314375" cy="4114999"/>
          </a:xfrm>
          <a:prstGeom prst="rect">
            <a:avLst/>
          </a:prstGeom>
          <a:ln>
            <a:solidFill>
              <a:schemeClr val="bg1">
                <a:lumMod val="65000"/>
              </a:schemeClr>
            </a:solidFill>
          </a:ln>
        </p:spPr>
      </p:pic>
      <p:sp>
        <p:nvSpPr>
          <p:cNvPr id="16" name="TextBox 15"/>
          <p:cNvSpPr txBox="1"/>
          <p:nvPr/>
        </p:nvSpPr>
        <p:spPr>
          <a:xfrm>
            <a:off x="251520" y="6006136"/>
            <a:ext cx="849694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a:t>
            </a:r>
            <a:r>
              <a:rPr lang="en-US" sz="1000" b="1" dirty="0" err="1" smtClean="0">
                <a:latin typeface="Courier New" panose="02070309020205020404" pitchFamily="49" charset="0"/>
                <a:cs typeface="Courier New" panose="02070309020205020404" pitchFamily="49" charset="0"/>
              </a:rPr>
              <a:t>PaymentClientRequest</a:t>
            </a:r>
            <a:r>
              <a:rPr lang="en-US" sz="1000" dirty="0" smtClean="0">
                <a:latin typeface="Arial" panose="020B0604020202020204" pitchFamily="34" charset="0"/>
                <a:cs typeface="Arial" panose="020B0604020202020204" pitchFamily="34" charset="0"/>
              </a:rPr>
              <a:t> 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1183782" y="692696"/>
            <a:ext cx="2473754"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Optional: (more than one matching card)</a:t>
            </a:r>
            <a:endParaRPr lang="en-US" sz="1000" dirty="0">
              <a:latin typeface="Arial" panose="020B0604020202020204" pitchFamily="34" charset="0"/>
              <a:cs typeface="Arial" panose="020B0604020202020204" pitchFamily="34" charset="0"/>
            </a:endParaRPr>
          </a:p>
        </p:txBody>
      </p:sp>
      <p:sp>
        <p:nvSpPr>
          <p:cNvPr id="18" name="TextBox 17"/>
          <p:cNvSpPr txBox="1"/>
          <p:nvPr/>
        </p:nvSpPr>
        <p:spPr>
          <a:xfrm>
            <a:off x="5961332" y="698703"/>
            <a:ext cx="10919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 UI</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36712"/>
            <a:ext cx="7992888" cy="4862870"/>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eYqbGYkHfAsOUTJiuqfU98Rou_mfn0etWUkvDVOF_Fw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domainName</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demomerchant.com</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id</a:t>
            </a:r>
            <a:r>
              <a:rPr lang="en-US" sz="1000" dirty="0">
                <a:solidFill>
                  <a:srgbClr val="000000"/>
                </a:solidFill>
                <a:latin typeface="Verdana"/>
              </a:rPr>
              <a:t>": "</a:t>
            </a:r>
            <a:r>
              <a:rPr lang="en-US" sz="1000" dirty="0">
                <a:solidFill>
                  <a:srgbClr val="0000C0"/>
                </a:solidFill>
                <a:latin typeface="Verdana"/>
              </a:rPr>
              <a:t>8645-7800239403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key</a:t>
            </a:r>
            <a:r>
              <a:rPr lang="en-US" sz="1000" dirty="0">
                <a:solidFill>
                  <a:srgbClr val="000000"/>
                </a:solidFill>
                <a:latin typeface="Verdana"/>
              </a:rPr>
              <a:t>": "</a:t>
            </a:r>
            <a:r>
              <a:rPr lang="en-US" sz="1000" dirty="0">
                <a:solidFill>
                  <a:srgbClr val="0000C0"/>
                </a:solidFill>
                <a:latin typeface="Verdana"/>
              </a:rPr>
              <a:t>Ivq5sSrtNNpOvN9t9_pRCfc6dqT3IuVg6H2h9NlHULs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C0"/>
                </a:solidFill>
                <a:latin typeface="Verdana"/>
              </a:rPr>
              <a:t>2016-10-22T08:02:18+02:00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Wallet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vlYxD4dtFJOp1_8_QUcieWCW-4KrLMmFL2rpkY1bQDs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fxEF70yJenP3SPHM9hv-EnvhG6nXr3_S-fDqoj-F6yM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smtClean="0">
                <a:solidFill>
                  <a:srgbClr val="0000C0"/>
                </a:solidFill>
                <a:latin typeface="Verdana"/>
              </a:rPr>
              <a:t>TDKWQb9idTyPXgpOgIxXeogt … lhC5_dG3uU6MPmqjQLc7jju4f0Q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11560" y="5835877"/>
            <a:ext cx="7776863" cy="761475"/>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matching the selected Account Type (card), while </a:t>
            </a:r>
            <a:r>
              <a:rPr lang="en-US" sz="1000" b="1" dirty="0" smtClean="0">
                <a:latin typeface="Courier New" panose="02070309020205020404" pitchFamily="49" charset="0"/>
                <a:cs typeface="Courier New" panose="02070309020205020404" pitchFamily="49" charset="0"/>
              </a:rPr>
              <a:t>account</a:t>
            </a:r>
            <a:r>
              <a:rPr lang="en-US" sz="1000" dirty="0" smtClean="0">
                <a:latin typeface="Arial" panose="020B0604020202020204" pitchFamily="34" charset="0"/>
                <a:cs typeface="Arial" panose="020B0604020202020204" pitchFamily="34" charset="0"/>
              </a:rPr>
              <a:t> holds the actual Account ID (number) and Account Type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23159" y="1196752"/>
            <a:ext cx="249701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matching payment </a:t>
            </a:r>
            <a:r>
              <a:rPr lang="en-US" sz="1000" dirty="0">
                <a:latin typeface="Arial" panose="020B0604020202020204" pitchFamily="34" charset="0"/>
                <a:cs typeface="Arial" panose="020B0604020202020204" pitchFamily="34" charset="0"/>
              </a:rPr>
              <a:t>r</a:t>
            </a:r>
            <a:r>
              <a:rPr lang="en-US" sz="1000" dirty="0" smtClean="0">
                <a:latin typeface="Arial" panose="020B0604020202020204" pitchFamily="34" charset="0"/>
                <a:cs typeface="Arial" panose="020B0604020202020204" pitchFamily="34" charset="0"/>
              </a:rPr>
              <a:t>equest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835696" y="3858125"/>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0577" y="3722712"/>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291911" y="1990440"/>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088232" y="19460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5115816" y="1176671"/>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08720"/>
            <a:ext cx="7992888" cy="4401205"/>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://payproc.mybank.com/authority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D7zSvy3mbS4WbB2qgKwchLRwQFir5T_p09HpnAi_RqA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gkwNJ2o6BtUASkmp1DO4UvllsQL5zAzvVEHB7t0CqX0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zyConPq8uA7GFjaTkta-qA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S8zUQ3tioyYPzbtNBO6Ftw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C0"/>
                </a:solidFill>
                <a:latin typeface="Verdana"/>
              </a:rPr>
              <a:t>GLkd4uHnjqL_EX9tssDNLzsZj … s7u2ezBOibNoQN5V3cl2ieB-hLHj4XppJI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89452" y="260648"/>
            <a:ext cx="567483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a:t>
            </a:r>
            <a:r>
              <a:rPr lang="en-US" sz="1600" dirty="0" err="1" smtClean="0">
                <a:latin typeface="Arial" panose="020B0604020202020204" pitchFamily="34" charset="0"/>
                <a:cs typeface="Arial" panose="020B0604020202020204" pitchFamily="34" charset="0"/>
                <a:sym typeface="Wingdings"/>
              </a:rPr>
              <a:t>PayerAuthorization</a:t>
            </a:r>
            <a:r>
              <a:rPr lang="en-US" sz="1600" dirty="0" smtClean="0">
                <a:latin typeface="Arial" panose="020B0604020202020204" pitchFamily="34" charset="0"/>
                <a:cs typeface="Arial" panose="020B0604020202020204" pitchFamily="34" charset="0"/>
                <a:sym typeface="Wingdings"/>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827584" y="5665618"/>
            <a:ext cx="7272808" cy="931734"/>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latin typeface="Courier New" panose="02070309020205020404" pitchFamily="49" charset="0"/>
                <a:cs typeface="Courier New" panose="02070309020205020404" pitchFamily="49" charset="0"/>
              </a:rPr>
              <a:t>PayerAuthorization</a:t>
            </a:r>
            <a:r>
              <a:rPr lang="en-US" sz="1000" dirty="0" smtClean="0">
                <a:latin typeface="Arial" panose="020B0604020202020204" pitchFamily="34" charset="0"/>
                <a:cs typeface="Arial" panose="020B0604020202020204" pitchFamily="34" charset="0"/>
              </a:rPr>
              <a:t> 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Encryption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457177"/>
            <a:ext cx="202893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Base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703445" y="1787218"/>
            <a:ext cx="1508516"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844824"/>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12776"/>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708017" y="2288349"/>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cxnSp>
        <p:nvCxnSpPr>
          <p:cNvPr id="11" name="Straight Arrow Connector 17"/>
          <p:cNvCxnSpPr>
            <a:stCxn id="10" idx="1"/>
          </p:cNvCxnSpPr>
          <p:nvPr/>
        </p:nvCxnSpPr>
        <p:spPr>
          <a:xfrm flipH="1">
            <a:off x="2101123" y="2401645"/>
            <a:ext cx="160689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9235" y="4673213"/>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4154" y="4877877"/>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476672"/>
            <a:ext cx="7992888" cy="5478423"/>
          </a:xfrm>
          <a:prstGeom prst="rect">
            <a:avLst/>
          </a:prstGeom>
        </p:spPr>
        <p:txBody>
          <a:bodyPr wrap="square">
            <a:spAutoFit/>
          </a:bodyPr>
          <a:lstStyle/>
          <a:p>
            <a:pPr latinLnBrk="1"/>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ProviderAuthority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httpVersion</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HTTP/1.1</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payproc</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serviceUrl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https://payproc.mybank.com/service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providerAccountTypes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https://swift.com</a:t>
            </a:r>
            <a:r>
              <a:rPr lang="en-US" sz="1000" dirty="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https://ultragiro.se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a:rPr>
              <a:t> </a:t>
            </a: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/v3/signatures#P-256.ES256</a:t>
            </a:r>
            <a:r>
              <a:rPr lang="en-US" sz="1000" dirty="0">
                <a:solidFill>
                  <a:srgbClr val="000000"/>
                </a:solidFill>
                <a:latin typeface="Verdana"/>
              </a:rPr>
              <a:t>"],</a:t>
            </a:r>
            <a:r>
              <a:rPr lang="en-US" sz="1000" dirty="0"/>
              <a:t/>
            </a:r>
            <a:br>
              <a:rPr lang="en-US" sz="1000" dirty="0"/>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encryptionParameters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dataEncryptionAlgorithm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A128CBC-HS256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keyEncryptionAlgorithm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ECDH-ES</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TfCrhFwZRU_ea7lUWwRi3HkuyT2yF9IxN5xKh2khjlk</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nZFwxLP0TvFXD2xPKzRTIGevgLjpiMw2BP86hszj5x4</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2016-09-20T04:34:29Z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2017-09-21T00:00:00Z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1461174553809</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CN=mybank.com,2.5.4.5=#130434353031,C=FR</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MIIBtTCCAVmgAwIBAgIGAVQ0 … 9Ly9t7A-jMuGl3FwxFeOawwmz1bM6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MIIDcjCCAVqgAwIBAgIBAzANB</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 … W9x5ZxVhvpP_We_5TddhlTUMNPvw</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cdRqFlzVEou5Zj-EqWGCCLtxY … JkEBD4fFOqVnU9dstv_P2BoHQ</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a:t>
            </a:r>
          </a:p>
        </p:txBody>
      </p:sp>
      <p:sp>
        <p:nvSpPr>
          <p:cNvPr id="8" name="TextBox 7"/>
          <p:cNvSpPr txBox="1"/>
          <p:nvPr/>
        </p:nvSpPr>
        <p:spPr>
          <a:xfrm>
            <a:off x="2440440" y="260648"/>
            <a:ext cx="3732112"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“Authority” JSON 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4391988" y="1063304"/>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43764" y="980728"/>
            <a:ext cx="382962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URL of a virtual payment card issued by this bank</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741904" y="3643360"/>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16785" y="3507947"/>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79309" y="5835877"/>
            <a:ext cx="7953131"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Account types, 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scalability. </a:t>
            </a:r>
            <a:r>
              <a:rPr lang="en-US" sz="1000" dirty="0" smtClean="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a:t>
            </a:r>
            <a:r>
              <a:rPr lang="en-US" sz="1000" dirty="0">
                <a:latin typeface="Arial" panose="020B0604020202020204" pitchFamily="34" charset="0"/>
                <a:cs typeface="Arial" panose="020B0604020202020204" pitchFamily="34" charset="0"/>
              </a:rPr>
              <a:t>by HTTP 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err="1" smtClean="0">
                <a:latin typeface="Courier New" panose="02070309020205020404" pitchFamily="49" charset="0"/>
                <a:cs typeface="Courier New" panose="02070309020205020404" pitchFamily="49" charset="0"/>
              </a:rPr>
              <a:t>providerAccountTypes</a:t>
            </a:r>
            <a:r>
              <a:rPr lang="en-US" sz="1000" dirty="0" smtClean="0">
                <a:latin typeface="Arial" panose="020B0604020202020204" pitchFamily="34" charset="0"/>
                <a:cs typeface="Arial" panose="020B0604020202020204" pitchFamily="34" charset="0"/>
              </a:rPr>
              <a:t> array declares the bank-to-bank payment methods understood by the Bank. The </a:t>
            </a:r>
            <a:r>
              <a:rPr lang="en-US" sz="1000"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card data to Acquirers</a:t>
            </a:r>
            <a:r>
              <a:rPr lang="en-US" sz="1000" dirty="0">
                <a:latin typeface="Arial" panose="020B0604020202020204" pitchFamily="34" charset="0"/>
                <a:cs typeface="Arial" panose="020B0604020202020204" pitchFamily="34" charset="0"/>
              </a:rPr>
              <a:t>.</a:t>
            </a:r>
          </a:p>
        </p:txBody>
      </p:sp>
      <p:cxnSp>
        <p:nvCxnSpPr>
          <p:cNvPr id="9" name="Straight Arrow Connector 17"/>
          <p:cNvCxnSpPr/>
          <p:nvPr/>
        </p:nvCxnSpPr>
        <p:spPr>
          <a:xfrm flipH="1">
            <a:off x="2537000" y="1844824"/>
            <a:ext cx="270938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1700808"/>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3"/>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p:nvPr/>
        </p:nvCxnSpPr>
        <p:spPr>
          <a:xfrm flipH="1">
            <a:off x="5790274" y="1508232"/>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42050" y="1425656"/>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8280920" cy="5016758"/>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rZ344aiTaOATmLBOdfYThvnQu_zyB1aJZrbbbks2P9I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lKOvfJdgN8WqEbXMDYPRSMsPicm0Tk10pmer9LxvxLg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2016-10-20T16:26:57Z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2016-10-20T17:26:58Z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1461174554959</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CN=Big Bank,2.5.4.5</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=#1306383936363430,C=DE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smtClean="0">
                <a:solidFill>
                  <a:srgbClr val="0000C0"/>
                </a:solidFill>
                <a:latin typeface="verdana"/>
              </a:rPr>
              <a:t>MIIBtTCCAVmgAwIBAgIGAVQ0 … 5CHYX3i2r67iG_MsApiD3jFnqaJhxCZ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0000C0"/>
                </a:solidFill>
                <a:latin typeface="verdana"/>
              </a:rPr>
              <a:t>MIIDcjCCAVqgAwIBAgIBAzANB</a:t>
            </a:r>
            <a:r>
              <a:rPr lang="en-US" sz="1000" dirty="0" smtClean="0">
                <a:solidFill>
                  <a:srgbClr val="0000C0"/>
                </a:solidFill>
                <a:latin typeface="verdana"/>
              </a:rPr>
              <a:t> … gkqhkiG9w0BAQ0FADAwMQswCQYD</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CKAfEg7wzCoxGiCvRAMVIug0RKU … 4AOtKZK_RPNoshOGVnxry7vQZeIuIw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268118" y="260648"/>
            <a:ext cx="4076758"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“Authority”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107759"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flipV="1">
            <a:off x="4818212" y="1433606"/>
            <a:ext cx="761900"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08850" y="1375702"/>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3558666"/>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3423253"/>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308850" y="2266305"/>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5042845" y="1606080"/>
            <a:ext cx="177227" cy="1534888"/>
          </a:xfrm>
          <a:prstGeom prst="rightBrace">
            <a:avLst>
              <a:gd name="adj1" fmla="val 45684"/>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4696949" y="1122485"/>
            <a:ext cx="912308" cy="151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08850" y="1009189"/>
            <a:ext cx="241686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“Authority” object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12337</TotalTime>
  <Words>1512</Words>
  <Application>Microsoft Office PowerPoint</Application>
  <PresentationFormat>On-screen Show (4:3)</PresentationFormat>
  <Paragraphs>223</Paragraphs>
  <Slides>14</Slides>
  <Notes>0</Notes>
  <HiddenSlides>0</HiddenSlides>
  <MMClips>0</MMClips>
  <ScaleCrop>false</ScaleCrop>
  <HeadingPairs>
    <vt:vector size="4" baseType="variant">
      <vt:variant>
        <vt:lpstr>Theme</vt:lpstr>
      </vt:variant>
      <vt:variant>
        <vt:i4>8</vt:i4>
      </vt:variant>
      <vt:variant>
        <vt:lpstr>Slide Titles</vt:lpstr>
      </vt:variant>
      <vt:variant>
        <vt:i4>14</vt:i4>
      </vt:variant>
    </vt:vector>
  </HeadingPairs>
  <TitlesOfParts>
    <vt:vector size="22"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dc:creator>
  <cp:lastModifiedBy>Anders</cp:lastModifiedBy>
  <cp:revision>413</cp:revision>
  <dcterms:created xsi:type="dcterms:W3CDTF">2016-04-29T15:32:52Z</dcterms:created>
  <dcterms:modified xsi:type="dcterms:W3CDTF">2017-03-17T06:43:55Z</dcterms:modified>
</cp:coreProperties>
</file>